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6"/>
    <p:restoredTop sz="87640"/>
  </p:normalViewPr>
  <p:slideViewPr>
    <p:cSldViewPr snapToGrid="0" snapToObjects="1">
      <p:cViewPr varScale="1">
        <p:scale>
          <a:sx n="108" d="100"/>
          <a:sy n="108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B583A-6F78-6943-B91B-F6A65A9FB204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7BFB5-18ED-AE48-BB59-0255B7FBA8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431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07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Transformers universal approximators of sequence-to-sequence functions?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94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Transformers universal approximators of sequence-to-sequence functions?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023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Transformers universal approximators of sequence-to-sequence functions?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4603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Transformers universal approximators of sequence-to-sequence functions?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6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Transformer</a:t>
            </a:r>
            <a:r>
              <a:rPr kumimoji="1" lang="ko-KR" altLang="en-US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에서 가장 혁신적인 점은 </a:t>
            </a:r>
            <a:r>
              <a:rPr kumimoji="1" lang="en-US" altLang="ko-KR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self-attention mechanism</a:t>
            </a:r>
            <a:r>
              <a:rPr kumimoji="1" lang="ko-KR" altLang="en-US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사용했다는 것</a:t>
            </a:r>
            <a:endParaRPr kumimoji="1" lang="en-US" altLang="ko-KR" sz="12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시퀀스의 길이의</a:t>
            </a:r>
            <a:r>
              <a:rPr kumimoji="1" lang="en-US" altLang="ko-KR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제곱에 비례하는 </a:t>
            </a:r>
            <a:r>
              <a:rPr kumimoji="1" lang="ko-KR" altLang="en-US" sz="12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계산량과</a:t>
            </a:r>
            <a:r>
              <a:rPr kumimoji="1" lang="ko-KR" altLang="en-US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848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053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인접</a:t>
            </a:r>
            <a:r>
              <a:rPr kumimoji="1" lang="ko-KR" altLang="en-US" dirty="0"/>
              <a:t> 행렬로 표현해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36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032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163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Transformers universal approximators of sequence-to-sequence functions?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200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실험을 진행했습니다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95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Transformers universal approximators of sequence-to-sequence functions?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BFB5-18ED-AE48-BB59-0255B7FBA8E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758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A42D3-8835-4C42-A412-6C24EF0A2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41B9AC-6FC1-894C-956D-AE2251EE9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A41D-2716-294C-A802-5266496B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A2E4A-3F14-CC45-9605-640F9A2D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67D5-A466-BE49-B1F3-42DDBA1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7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36FBB-E721-3C4B-8FDE-07DA1FF8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6D4FB-8FF2-EB47-9172-39AB1378A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B5695-591B-0B4E-A5BB-C28A3EA7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4DA0A-EF28-D344-B657-5D23D7FC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88211-7183-5E4E-9B1F-23ABCD8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85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7E2EE-A3E5-F34F-8707-4EA9A56B0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783EC1-2047-464F-853B-57F82E5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754D-E6F4-754C-BB9A-E0DDC699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84320-7CC8-D144-A132-87EE8C68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C0109-D8A8-044E-A5B3-3CB23F25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9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0C6FD-B3BE-0A4A-BE2C-FC731FAD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4A2A5-7862-144F-96A6-535A24BC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251B0-0F61-7E41-8897-B1DB9D30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AADD5-7201-FD46-87D6-42606919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164B0-71BB-634B-811B-25F59C40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7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98B0-129C-CB42-9822-6DD3F5CF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9FC7B-A1BF-A84A-ADC6-3C5B58E0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11317-D157-3449-B1FF-4005366F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D61-0385-E140-A81F-0FC28655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8E28-EB8E-4B4D-A27E-513FB6E1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24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D6C64-40AE-334E-AF3F-29755740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CF534-CF43-1F4E-88F2-CE902248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57096-8269-6648-8441-61706F143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2D776-3394-B042-97B7-88701FD6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12055-B954-094A-81B0-7BCED167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9DFAB-31B2-374E-9528-F170D5DC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298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BEE85-EECD-0D4C-9905-E26A8AB1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22E6-A762-F94D-86AE-3741FD37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DE7EE-27B1-204D-A6A0-6E0C46C4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683E93-65E1-D941-BD92-AC5C385B4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1C772-7D96-0C4B-978E-F4C5E0AD5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738BBF-7060-0E4F-83D4-97CCC19D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17913-F883-A04C-8C3F-26C119B8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0D7AC-F23D-1B46-9FA4-8A08520A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846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F3F1-853E-8448-A2E2-9A726A61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FFFA4-A682-0146-A854-9C3B398C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23B39-D5DD-B246-A97C-1B0C90C0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EF9CD-4A38-C041-B7D7-23E9294E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02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F4172-8291-5D44-8F0D-814BD32F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5E7016-D044-2F4E-A9D8-97CA15E0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4B3FF-D4E0-E74C-999D-58563711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872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428E-3CA5-604F-95B0-A664B79D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D8DBC-149F-3C42-85A5-9E34D87F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01E9C-DC76-474C-9C48-469C0DB8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0C401F-6D6D-DD43-8A8A-F79B412D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A0BAF-AF32-9444-A918-506991E8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05362-8794-F04D-86D1-A9D6994F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196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313C1-7D09-FE4B-BE9D-1434368F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35168F-0C61-E44A-B149-C696039ED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0D972-E85D-6049-8BD7-5242DC7D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FC384-4149-CF4B-9AD0-009AD77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B33C9-E835-EB43-8EB6-3AC40A9E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4929A-7EA4-6349-A722-A3D4821A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5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6D6B73-B38C-8342-B169-8723DA11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CCEE2-AF68-3346-89DC-855900A9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F538A-44AE-1B44-8614-4F01C577A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0D9F-8F3F-DB46-BE1E-8BD549CBC47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D602D-EAAF-A74A-AED7-8E73021EF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4100-B3B0-D748-ADCA-0A0037D0E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D86FA-D4A3-3F4E-89AF-A817B27AD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5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B4F5-5CCE-714A-A5ED-440BADCD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64" y="88958"/>
            <a:ext cx="11246069" cy="2387600"/>
          </a:xfrm>
        </p:spPr>
        <p:txBody>
          <a:bodyPr>
            <a:normAutofit/>
          </a:bodyPr>
          <a:lstStyle/>
          <a:p>
            <a:r>
              <a:rPr kumimoji="1" lang="en-US" altLang="ko-Kore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Bird: Transformers for Longer Sequences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743EA-0E72-6442-B594-8998EA26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" y="2980709"/>
            <a:ext cx="10428514" cy="4085099"/>
          </a:xfrm>
        </p:spPr>
        <p:txBody>
          <a:bodyPr>
            <a:normAutofit/>
          </a:bodyPr>
          <a:lstStyle/>
          <a:p>
            <a:r>
              <a:rPr lang="en" altLang="ko-Kore-KR" sz="2000" b="1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Manzil Zaheer, Guru </a:t>
            </a:r>
            <a:r>
              <a:rPr lang="en" altLang="ko-Kore-KR" sz="2000" b="1" dirty="0" err="1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Guruganesh</a:t>
            </a:r>
            <a:r>
              <a:rPr lang="en" altLang="ko-Kore-KR" sz="2000" b="1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, </a:t>
            </a:r>
            <a:r>
              <a:rPr lang="en" altLang="ko-Kore-KR" sz="2000" b="1" dirty="0" err="1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Avinava</a:t>
            </a:r>
            <a:r>
              <a:rPr lang="en" altLang="ko-Kore-KR" sz="2000" b="1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 Dubey, Joshua Ainslie, Chris Alberti, </a:t>
            </a:r>
          </a:p>
          <a:p>
            <a:r>
              <a:rPr lang="en" altLang="ko-Kore-KR" sz="2000" b="1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Santiago </a:t>
            </a:r>
            <a:r>
              <a:rPr lang="en" altLang="ko-Kore-KR" sz="2000" b="1" dirty="0" err="1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Ontanon</a:t>
            </a:r>
            <a:r>
              <a:rPr lang="en" altLang="ko-Kore-KR" sz="2000" b="1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, Philip Pham, Anirudh </a:t>
            </a:r>
            <a:r>
              <a:rPr lang="en" altLang="ko-Kore-KR" sz="2000" b="1" dirty="0" err="1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Ravula</a:t>
            </a:r>
            <a:r>
              <a:rPr lang="en" altLang="ko-Kore-KR" sz="2000" b="1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, </a:t>
            </a:r>
            <a:r>
              <a:rPr lang="en" altLang="ko-Kore-KR" sz="2000" b="1" dirty="0" err="1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Qifan</a:t>
            </a:r>
            <a:r>
              <a:rPr lang="en" altLang="ko-Kore-KR" sz="2000" b="1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 Wang, Li Yang, Amr Ahmed</a:t>
            </a:r>
          </a:p>
          <a:p>
            <a:endParaRPr lang="en" altLang="ko-Kore-KR" sz="2000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r>
              <a:rPr lang="en" altLang="ko-Kore-KR" sz="2000" dirty="0">
                <a:latin typeface="Times New Roman" panose="02020603050405020304" pitchFamily="18" charset="0"/>
                <a:ea typeface="AppleGothic" pitchFamily="2" charset="-127"/>
                <a:cs typeface="Times New Roman" panose="02020603050405020304" pitchFamily="18" charset="0"/>
              </a:rPr>
              <a:t>Google Research </a:t>
            </a:r>
          </a:p>
          <a:p>
            <a:endParaRPr kumimoji="1" lang="en" altLang="ko-Kore-KR" sz="1800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endParaRPr kumimoji="1" lang="en" altLang="ko-Kore-KR" sz="1800" dirty="0">
              <a:latin typeface="Times New Roman" panose="02020603050405020304" pitchFamily="18" charset="0"/>
              <a:ea typeface="AppleGothic" pitchFamily="2" charset="-127"/>
              <a:cs typeface="Times New Roman" panose="02020603050405020304" pitchFamily="18" charset="0"/>
            </a:endParaRPr>
          </a:p>
          <a:p>
            <a:r>
              <a:rPr kumimoji="1" lang="en-US" altLang="ko-Kore-KR" sz="2000" b="1" dirty="0">
                <a:solidFill>
                  <a:schemeClr val="accent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Times New Roman" panose="02020603050405020304" pitchFamily="18" charset="0"/>
              </a:rPr>
              <a:t>KIE(Knowledge and Information Engineering Lab) </a:t>
            </a:r>
          </a:p>
          <a:p>
            <a:r>
              <a:rPr kumimoji="1" lang="ko-KR" altLang="en-US" sz="2000" b="1" dirty="0">
                <a:solidFill>
                  <a:schemeClr val="accent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Times New Roman" panose="02020603050405020304" pitchFamily="18" charset="0"/>
              </a:rPr>
              <a:t>배현진</a:t>
            </a:r>
            <a:endParaRPr kumimoji="1" lang="en" altLang="ko-Kore-KR" sz="2000" b="1" dirty="0">
              <a:solidFill>
                <a:schemeClr val="accent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0F3AF6E-02DB-EE4D-95FC-233C995241FE}"/>
              </a:ext>
            </a:extLst>
          </p:cNvPr>
          <p:cNvCxnSpPr/>
          <p:nvPr/>
        </p:nvCxnSpPr>
        <p:spPr>
          <a:xfrm>
            <a:off x="472965" y="2589035"/>
            <a:ext cx="1124606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8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14" y="1116290"/>
            <a:ext cx="11287961" cy="5741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b="1" dirty="0">
                <a:solidFill>
                  <a:schemeClr val="bg1"/>
                </a:solidFill>
                <a:highlight>
                  <a:srgbClr val="000080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Encoder Only Tasks: QA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ore-KR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NaturalQ</a:t>
            </a:r>
            <a:endParaRPr kumimoji="1" lang="en-US" altLang="ko-Kore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ore-KR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HotspotQA</a:t>
            </a:r>
            <a:endParaRPr kumimoji="1" lang="en-US" altLang="ko-Kore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ore-KR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TriviaQA</a:t>
            </a:r>
            <a:r>
              <a:rPr kumimoji="1"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-wiki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ore-KR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WikiHop</a:t>
            </a:r>
            <a:endParaRPr kumimoji="1" lang="en-US" altLang="ko-Kore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D950B-2404-0A4B-9F3F-5ABEF7D4E007}"/>
              </a:ext>
            </a:extLst>
          </p:cNvPr>
          <p:cNvSpPr txBox="1"/>
          <p:nvPr/>
        </p:nvSpPr>
        <p:spPr>
          <a:xfrm>
            <a:off x="587873" y="178129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Experiments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5C90B-A954-634D-B8B9-B590947D2B96}"/>
              </a:ext>
            </a:extLst>
          </p:cNvPr>
          <p:cNvSpPr txBox="1"/>
          <p:nvPr/>
        </p:nvSpPr>
        <p:spPr>
          <a:xfrm>
            <a:off x="187600" y="225416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4.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FF45C-2B84-9148-9571-D5DB7D455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7" y="3783848"/>
            <a:ext cx="5978642" cy="19578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5DD37F-24F1-B547-941C-A64DC7C9C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587" y="2782579"/>
            <a:ext cx="5848255" cy="35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14" y="1116290"/>
            <a:ext cx="11287961" cy="5741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b="1" dirty="0">
                <a:solidFill>
                  <a:schemeClr val="bg1"/>
                </a:solidFill>
                <a:highlight>
                  <a:srgbClr val="000080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Encoder Only Tasks: Document Classification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적은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training data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과 긴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input data</a:t>
            </a:r>
            <a:r>
              <a:rPr kumimoji="1" lang="ko-KR" altLang="en-US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가질 수록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improvement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높았음</a:t>
            </a:r>
            <a:endParaRPr kumimoji="1" lang="en-US" altLang="ko-Kore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D950B-2404-0A4B-9F3F-5ABEF7D4E007}"/>
              </a:ext>
            </a:extLst>
          </p:cNvPr>
          <p:cNvSpPr txBox="1"/>
          <p:nvPr/>
        </p:nvSpPr>
        <p:spPr>
          <a:xfrm>
            <a:off x="587873" y="178129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Experiments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5C90B-A954-634D-B8B9-B590947D2B96}"/>
              </a:ext>
            </a:extLst>
          </p:cNvPr>
          <p:cNvSpPr txBox="1"/>
          <p:nvPr/>
        </p:nvSpPr>
        <p:spPr>
          <a:xfrm>
            <a:off x="187600" y="225416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4.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2A7E45-1E78-294B-8536-BB885FCB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63258"/>
            <a:ext cx="7772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0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20" y="1116290"/>
            <a:ext cx="10927055" cy="5741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b="1" dirty="0">
                <a:solidFill>
                  <a:schemeClr val="bg1"/>
                </a:solidFill>
                <a:highlight>
                  <a:srgbClr val="000080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Encoder-Decoder Tasks - Abstractive Summarization</a:t>
            </a: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D950B-2404-0A4B-9F3F-5ABEF7D4E007}"/>
              </a:ext>
            </a:extLst>
          </p:cNvPr>
          <p:cNvSpPr txBox="1"/>
          <p:nvPr/>
        </p:nvSpPr>
        <p:spPr>
          <a:xfrm>
            <a:off x="587873" y="178129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Experiments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5C90B-A954-634D-B8B9-B590947D2B96}"/>
              </a:ext>
            </a:extLst>
          </p:cNvPr>
          <p:cNvSpPr txBox="1"/>
          <p:nvPr/>
        </p:nvSpPr>
        <p:spPr>
          <a:xfrm>
            <a:off x="187600" y="225416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4.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84D5D-F414-AF4B-9D47-A9C9C206B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16" y="1752756"/>
            <a:ext cx="6757637" cy="39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F3D356-14FB-0E40-AC56-F91556C57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020" y="1116290"/>
                <a:ext cx="10927055" cy="57417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Sparse Attention mechanism </a:t>
                </a:r>
                <a:r>
                  <a:rPr kumimoji="1" lang="en-US" altLang="ko-Kore-KR" sz="1800" b="1" dirty="0" err="1">
                    <a:highlight>
                      <a:srgbClr val="FFFF00"/>
                    </a:highlight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BigBird</a:t>
                </a:r>
                <a:r>
                  <a:rPr kumimoji="1" lang="en-US" altLang="ko-Kore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고안</a:t>
                </a:r>
                <a:endParaRPr kumimoji="1" lang="en-US" altLang="ko-Kore-KR" sz="1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기존 </a:t>
                </a:r>
                <a:r>
                  <a:rPr kumimoji="1" lang="en-US" altLang="ko-Kore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BERT</a:t>
                </a: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보다 </a:t>
                </a:r>
                <a:r>
                  <a:rPr kumimoji="1" lang="en-US" altLang="ko-Kore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8</a:t>
                </a: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배 긴 시퀀스 처리 가능</a:t>
                </a:r>
                <a:endParaRPr kumimoji="1" lang="en-US" altLang="ko-Kore-KR" sz="1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𝑂</m:t>
                    </m:r>
                    <m:d>
                      <m:d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180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kumimoji="1" lang="en-US" altLang="ko-Kore-KR" sz="18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ko-Kore-KR" sz="18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→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𝑂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(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𝑛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)</m:t>
                    </m:r>
                  </m:oMath>
                </a14:m>
                <a:endParaRPr kumimoji="1" lang="en-US" altLang="ko-Kore-KR" sz="1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해당 </a:t>
                </a:r>
                <a:r>
                  <a:rPr kumimoji="1" lang="en-US" altLang="ko-Kore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Sparse Attention</a:t>
                </a: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 </a:t>
                </a:r>
                <a:r>
                  <a:rPr kumimoji="1" lang="en-US" altLang="ko-Kore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Full Attention</a:t>
                </a: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특성 두가지를 만족함을 증명</a:t>
                </a:r>
                <a:endParaRPr kumimoji="1" lang="en-US" altLang="ko-Kore-KR" sz="1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다양한 </a:t>
                </a:r>
                <a:r>
                  <a:rPr kumimoji="1" lang="en-US" altLang="ko-Kore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task</a:t>
                </a: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에서 </a:t>
                </a:r>
                <a:r>
                  <a:rPr kumimoji="1" lang="en-US" altLang="ko-Kore-KR" sz="18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sota</a:t>
                </a:r>
                <a:r>
                  <a:rPr kumimoji="1" lang="en-US" altLang="ko-Kore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ko-Kore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달성</a:t>
                </a:r>
                <a:endParaRPr kumimoji="1" lang="en-US" altLang="ko-Kore-KR" sz="1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ore-KR" sz="1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ore-KR" sz="1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F3D356-14FB-0E40-AC56-F91556C57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020" y="1116290"/>
                <a:ext cx="10927055" cy="5741710"/>
              </a:xfr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D950B-2404-0A4B-9F3F-5ABEF7D4E007}"/>
              </a:ext>
            </a:extLst>
          </p:cNvPr>
          <p:cNvSpPr txBox="1"/>
          <p:nvPr/>
        </p:nvSpPr>
        <p:spPr>
          <a:xfrm>
            <a:off x="587873" y="178129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5C90B-A954-634D-B8B9-B590947D2B96}"/>
              </a:ext>
            </a:extLst>
          </p:cNvPr>
          <p:cNvSpPr txBox="1"/>
          <p:nvPr/>
        </p:nvSpPr>
        <p:spPr>
          <a:xfrm>
            <a:off x="187600" y="225416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5.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76473C-48F7-904A-8042-639674AC1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533" y="3987145"/>
            <a:ext cx="8358027" cy="22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21" y="2935225"/>
            <a:ext cx="5764239" cy="392277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이런 큰 스케일의 데이터를 학습함으로써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BERT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나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T5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등장할 수 있었음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!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General purpose corpora</a:t>
            </a:r>
            <a:r>
              <a:rPr kumimoji="1" lang="ko-KR" altLang="en-US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로 </a:t>
            </a:r>
            <a:r>
              <a:rPr kumimoji="1" lang="en-US" altLang="ko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pretrain </a:t>
            </a:r>
            <a:r>
              <a:rPr kumimoji="1" lang="ko-KR" altLang="en-US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 다음 </a:t>
            </a:r>
            <a:r>
              <a:rPr kumimoji="1" lang="en-US" altLang="ko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down-stream task</a:t>
            </a:r>
            <a:r>
              <a:rPr kumimoji="1" lang="ko-KR" altLang="en-US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 </a:t>
            </a:r>
            <a:r>
              <a:rPr kumimoji="1" lang="en-US" altLang="ko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transfer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하지만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full self-attention mechanism =&gt;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시퀀스 길이의 제곱에 비례하는 계산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(quadratic in the sequence length)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과 메모리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complexity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가짐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이런 계산 부담을 덜기 위해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Attention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기법의 개선에 대한 연구가 이뤄지고 있음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>
              <a:solidFill>
                <a:srgbClr val="C00000"/>
              </a:solidFill>
              <a:highlight>
                <a:srgbClr val="FFFF00"/>
              </a:highlight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FAC101-E817-C14D-A836-1CEDD4721A08}"/>
              </a:ext>
            </a:extLst>
          </p:cNvPr>
          <p:cNvGrpSpPr/>
          <p:nvPr/>
        </p:nvGrpSpPr>
        <p:grpSpPr>
          <a:xfrm>
            <a:off x="190005" y="178129"/>
            <a:ext cx="2764219" cy="584775"/>
            <a:chOff x="2493731" y="449482"/>
            <a:chExt cx="2764219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0D950B-2404-0A4B-9F3F-5ABEF7D4E007}"/>
                </a:ext>
              </a:extLst>
            </p:cNvPr>
            <p:cNvSpPr txBox="1"/>
            <p:nvPr/>
          </p:nvSpPr>
          <p:spPr>
            <a:xfrm>
              <a:off x="2912436" y="449482"/>
              <a:ext cx="23455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Introduction</a:t>
              </a:r>
              <a:endPara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D5C90B-A954-634D-B8B9-B590947D2B96}"/>
                </a:ext>
              </a:extLst>
            </p:cNvPr>
            <p:cNvSpPr txBox="1"/>
            <p:nvPr/>
          </p:nvSpPr>
          <p:spPr>
            <a:xfrm>
              <a:off x="2493731" y="496769"/>
              <a:ext cx="418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1.</a:t>
              </a:r>
              <a:endPara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7B4BFE-8F02-7B42-9C08-223BCC13A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9"/>
          <a:stretch/>
        </p:blipFill>
        <p:spPr bwMode="auto">
          <a:xfrm>
            <a:off x="6742254" y="3429000"/>
            <a:ext cx="2467278" cy="27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B47929E-884F-DB49-A699-55183F959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9"/>
          <a:stretch/>
        </p:blipFill>
        <p:spPr bwMode="auto">
          <a:xfrm>
            <a:off x="9209532" y="3429000"/>
            <a:ext cx="2467278" cy="27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00027AA-6ACA-FE44-A59B-34F8F3AF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424" y="273602"/>
            <a:ext cx="2146186" cy="27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BE52FB9-5EF2-6E4C-8A95-9E4F10D7A174}"/>
              </a:ext>
            </a:extLst>
          </p:cNvPr>
          <p:cNvSpPr txBox="1">
            <a:spLocks/>
          </p:cNvSpPr>
          <p:nvPr/>
        </p:nvSpPr>
        <p:spPr>
          <a:xfrm>
            <a:off x="972020" y="1003026"/>
            <a:ext cx="9232684" cy="574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Transformer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기반의 모델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→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다양한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NLP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분야에서 성과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&amp;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최근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NLP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연구의 중심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Self-Attention: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입력 시퀀스를 구성하고 있는 토큰들이 이전 시각의 영향을 받는 것이 아니라 그 시퀀스 내 다른 토큰에 독립적으로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attend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할 수 있도록 만들어주는 기법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Recurrent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neural network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sequential dependency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없애고 병렬적으로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input sequence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각 토큰을 처리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계산 속도를 높여 엄청나게 큰 사이즈의 데이터셋으로 모델을 학습할 수 있도록 만들어 줌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>
              <a:solidFill>
                <a:srgbClr val="C00000"/>
              </a:solidFill>
              <a:highlight>
                <a:srgbClr val="FFFF00"/>
              </a:highlight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224ED-5E74-F747-97E7-1B1DE782EB9B}"/>
              </a:ext>
            </a:extLst>
          </p:cNvPr>
          <p:cNvSpPr txBox="1"/>
          <p:nvPr/>
        </p:nvSpPr>
        <p:spPr>
          <a:xfrm>
            <a:off x="10045693" y="3073616"/>
            <a:ext cx="1755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Transformer </a:t>
            </a:r>
            <a:r>
              <a:rPr kumimoji="1" lang="ko-Kore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EE53E-4BE0-B242-86BE-1D49D5938FE4}"/>
              </a:ext>
            </a:extLst>
          </p:cNvPr>
          <p:cNvSpPr txBox="1"/>
          <p:nvPr/>
        </p:nvSpPr>
        <p:spPr>
          <a:xfrm>
            <a:off x="8332897" y="6323668"/>
            <a:ext cx="1755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Downstream Task</a:t>
            </a:r>
            <a:r>
              <a:rPr kumimoji="1" lang="ko-Kore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예시</a:t>
            </a:r>
          </a:p>
        </p:txBody>
      </p:sp>
    </p:spTree>
    <p:extLst>
      <p:ext uri="{BB962C8B-B14F-4D97-AF65-F5344CB8AC3E}">
        <p14:creationId xmlns:p14="http://schemas.microsoft.com/office/powerpoint/2010/main" val="38116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20" y="1300606"/>
            <a:ext cx="10927055" cy="5557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highlight>
                  <a:srgbClr val="FFFF0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긴 시퀀스에 대한 성능을 높이고</a:t>
            </a:r>
            <a:r>
              <a:rPr kumimoji="1" lang="en-US" altLang="ko-KR" sz="1600" dirty="0">
                <a:highlight>
                  <a:srgbClr val="FFFF0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ko-KR" altLang="en-US" sz="1600" dirty="0">
                <a:highlight>
                  <a:srgbClr val="FFFF0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이런 </a:t>
            </a:r>
            <a:r>
              <a:rPr kumimoji="1" lang="ko-KR" altLang="en-US" sz="1600" dirty="0" err="1">
                <a:highlight>
                  <a:srgbClr val="FFFF0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계산량을</a:t>
            </a:r>
            <a:r>
              <a:rPr kumimoji="1" lang="ko-KR" altLang="en-US" sz="1600" dirty="0">
                <a:highlight>
                  <a:srgbClr val="FFFF0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 줄이고자 </a:t>
            </a:r>
            <a:r>
              <a:rPr kumimoji="1" lang="en-US" altLang="ko-KR" sz="1600" dirty="0">
                <a:highlight>
                  <a:srgbClr val="FFFF0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Sparse Attention mechanism</a:t>
            </a:r>
            <a:r>
              <a:rPr kumimoji="1" lang="ko-KR" altLang="en-US" sz="1600" dirty="0">
                <a:highlight>
                  <a:srgbClr val="FFFF0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제시</a:t>
            </a:r>
            <a:endParaRPr kumimoji="1" lang="en-US" altLang="ko-KR" sz="1600" dirty="0">
              <a:solidFill>
                <a:srgbClr val="C00000"/>
              </a:solidFill>
              <a:highlight>
                <a:srgbClr val="FFFF00"/>
              </a:highlight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 err="1">
                <a:solidFill>
                  <a:srgbClr val="C00000"/>
                </a:solidFill>
                <a:highlight>
                  <a:srgbClr val="FFFF0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BigBird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입력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시퀀스 토큰 길이에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linear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complexity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가지는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Attention 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매커니즘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가지 종류의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attention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으로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구성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global attention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시퀀스의 모든 부분에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attend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random attention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각 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쿼리마다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개의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random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키에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attend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window attention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로컬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neighbors w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개에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attend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BigBird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기존의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full attention mechanism(Transformer)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특성을 만족시킴을 증명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Universal approximators of Seq2Seq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Turing complete</a:t>
            </a: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FAC101-E817-C14D-A836-1CEDD4721A08}"/>
              </a:ext>
            </a:extLst>
          </p:cNvPr>
          <p:cNvGrpSpPr/>
          <p:nvPr/>
        </p:nvGrpSpPr>
        <p:grpSpPr>
          <a:xfrm>
            <a:off x="190005" y="178129"/>
            <a:ext cx="2764219" cy="584775"/>
            <a:chOff x="2493731" y="449482"/>
            <a:chExt cx="2764219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0D950B-2404-0A4B-9F3F-5ABEF7D4E007}"/>
                </a:ext>
              </a:extLst>
            </p:cNvPr>
            <p:cNvSpPr txBox="1"/>
            <p:nvPr/>
          </p:nvSpPr>
          <p:spPr>
            <a:xfrm>
              <a:off x="2912436" y="449482"/>
              <a:ext cx="23455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Introduction</a:t>
              </a:r>
              <a:endPara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D5C90B-A954-634D-B8B9-B590947D2B96}"/>
                </a:ext>
              </a:extLst>
            </p:cNvPr>
            <p:cNvSpPr txBox="1"/>
            <p:nvPr/>
          </p:nvSpPr>
          <p:spPr>
            <a:xfrm>
              <a:off x="2493731" y="496769"/>
              <a:ext cx="418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1.</a:t>
              </a:r>
              <a:endPara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3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F3D356-14FB-0E40-AC56-F91556C57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020" y="1300606"/>
                <a:ext cx="10927055" cy="55573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Full attention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대한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complexity</a:t>
                </a:r>
                <a:r>
                  <a:rPr kumimoji="1" lang="ko-KR" altLang="en-US" sz="16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줄이는 것을 </a:t>
                </a:r>
                <a:r>
                  <a:rPr kumimoji="1" lang="en-US" altLang="ko-KR" sz="1600" dirty="0">
                    <a:highlight>
                      <a:srgbClr val="FFFF00"/>
                    </a:highlight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graph </a:t>
                </a:r>
                <a:r>
                  <a:rPr kumimoji="1" lang="en-US" altLang="ko-KR" sz="1600" dirty="0" err="1">
                    <a:highlight>
                      <a:srgbClr val="FFFF00"/>
                    </a:highlight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sparsification</a:t>
                </a:r>
                <a:r>
                  <a:rPr kumimoji="1" lang="en-US" altLang="ko-KR" sz="1600" dirty="0">
                    <a:highlight>
                      <a:srgbClr val="FFFF00"/>
                    </a:highlight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problem</a:t>
                </a:r>
                <a:r>
                  <a:rPr kumimoji="1" lang="ko-KR" altLang="en-US" sz="16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으로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바라볼 수 있다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Input Sequence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𝑋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=</m:t>
                    </m:r>
                    <m:d>
                      <m:dPr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, …, </m:t>
                        </m:r>
                        <m:sSub>
                          <m:sSub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대해 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generalized attention mechanism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적용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</a:t>
                </a:r>
                <a:endParaRPr kumimoji="1" lang="en-US" altLang="ko-KR" sz="1600" dirty="0">
                  <a:solidFill>
                    <a:schemeClr val="tx1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  <a:buFont typeface="시스템 서체"/>
                  <a:buChar char="→"/>
                </a:pP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vertex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𝑛</m:t>
                        </m:r>
                      </m:e>
                    </m:d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={1, …,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𝑛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}</m:t>
                    </m:r>
                  </m:oMath>
                </a14:m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대한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directed graph D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각 노드들에 대한 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directed edge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로 </a:t>
                </a:r>
                <a:r>
                  <a:rPr kumimoji="1" lang="ko-KR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그 노드에 대한 </a:t>
                </a:r>
                <a:r>
                  <a:rPr kumimoji="1" lang="ko-KR" altLang="en-US" sz="1600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어텐션을</a:t>
                </a:r>
                <a:r>
                  <a:rPr kumimoji="1" lang="ko-KR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표시</a:t>
                </a:r>
                <a:endParaRPr kumimoji="1" lang="en-US" altLang="ko-KR" sz="1600" dirty="0">
                  <a:solidFill>
                    <a:schemeClr val="tx1"/>
                  </a:solidFill>
                  <a:highlight>
                    <a:srgbClr val="FFFF00"/>
                  </a:highlight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그래프 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D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가 모든 노드가 연결되어 있는 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complete </a:t>
                </a:r>
                <a:r>
                  <a:rPr kumimoji="1" lang="en-US" altLang="ko-KR" sz="1600" dirty="0" err="1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bigraph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이면 기존의 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full attention mechanism</a:t>
                </a: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F3D356-14FB-0E40-AC56-F91556C57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020" y="1300606"/>
                <a:ext cx="10927055" cy="5557394"/>
              </a:xfr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FAC101-E817-C14D-A836-1CEDD4721A08}"/>
              </a:ext>
            </a:extLst>
          </p:cNvPr>
          <p:cNvGrpSpPr/>
          <p:nvPr/>
        </p:nvGrpSpPr>
        <p:grpSpPr>
          <a:xfrm>
            <a:off x="190005" y="178129"/>
            <a:ext cx="2785060" cy="584775"/>
            <a:chOff x="2493731" y="449482"/>
            <a:chExt cx="2785060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0D950B-2404-0A4B-9F3F-5ABEF7D4E007}"/>
                </a:ext>
              </a:extLst>
            </p:cNvPr>
            <p:cNvSpPr txBox="1"/>
            <p:nvPr/>
          </p:nvSpPr>
          <p:spPr>
            <a:xfrm>
              <a:off x="2891599" y="449482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Architecture</a:t>
              </a:r>
              <a:endPara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D5C90B-A954-634D-B8B9-B590947D2B96}"/>
                </a:ext>
              </a:extLst>
            </p:cNvPr>
            <p:cNvSpPr txBox="1"/>
            <p:nvPr/>
          </p:nvSpPr>
          <p:spPr>
            <a:xfrm>
              <a:off x="2493731" y="496769"/>
              <a:ext cx="418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2.</a:t>
              </a:r>
              <a:endPara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38351B22-0061-6149-9941-92BCF877C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1" t="30823" r="12806" b="19481"/>
          <a:stretch/>
        </p:blipFill>
        <p:spPr>
          <a:xfrm>
            <a:off x="3155867" y="3584862"/>
            <a:ext cx="5880266" cy="23277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3218EC-562A-E241-8911-872DF7162793}"/>
              </a:ext>
            </a:extLst>
          </p:cNvPr>
          <p:cNvSpPr/>
          <p:nvPr/>
        </p:nvSpPr>
        <p:spPr>
          <a:xfrm>
            <a:off x="9488916" y="1942921"/>
            <a:ext cx="207941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n: sequence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d: embedding dimension</a:t>
            </a:r>
          </a:p>
        </p:txBody>
      </p:sp>
    </p:spTree>
    <p:extLst>
      <p:ext uri="{BB962C8B-B14F-4D97-AF65-F5344CB8AC3E}">
        <p14:creationId xmlns:p14="http://schemas.microsoft.com/office/powerpoint/2010/main" val="7177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20" y="1033158"/>
            <a:ext cx="10927055" cy="58248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가지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attention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합친 구조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kumimoji="1" lang="en-US" altLang="ko-KR" sz="1600" dirty="0">
                <a:solidFill>
                  <a:schemeClr val="bg1"/>
                </a:solidFill>
                <a:highlight>
                  <a:srgbClr val="00008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Window attention(Locality)</a:t>
            </a: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FAC101-E817-C14D-A836-1CEDD4721A08}"/>
              </a:ext>
            </a:extLst>
          </p:cNvPr>
          <p:cNvGrpSpPr/>
          <p:nvPr/>
        </p:nvGrpSpPr>
        <p:grpSpPr>
          <a:xfrm>
            <a:off x="190005" y="178129"/>
            <a:ext cx="2785060" cy="584775"/>
            <a:chOff x="2493731" y="449482"/>
            <a:chExt cx="2785060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0D950B-2404-0A4B-9F3F-5ABEF7D4E007}"/>
                </a:ext>
              </a:extLst>
            </p:cNvPr>
            <p:cNvSpPr txBox="1"/>
            <p:nvPr/>
          </p:nvSpPr>
          <p:spPr>
            <a:xfrm>
              <a:off x="2891599" y="449482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Architecture</a:t>
              </a:r>
              <a:endPara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D5C90B-A954-634D-B8B9-B590947D2B96}"/>
                </a:ext>
              </a:extLst>
            </p:cNvPr>
            <p:cNvSpPr txBox="1"/>
            <p:nvPr/>
          </p:nvSpPr>
          <p:spPr>
            <a:xfrm>
              <a:off x="2493731" y="496769"/>
              <a:ext cx="418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2.</a:t>
              </a:r>
              <a:endPara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2046D48-E2FA-E440-A5B9-93FD3BB0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300" y="1033158"/>
            <a:ext cx="6177149" cy="23446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FCB9A8-2B1B-FA42-B579-C9B0E9AB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00" y="4281174"/>
            <a:ext cx="3288520" cy="1742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71B27D06-EB79-0B4C-9F0D-1E4CA1C666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9300" y="4168240"/>
                <a:ext cx="7482175" cy="2842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언어적 구조에 기반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, 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많은 경우에 해당 토큰에 대한 정보는 </a:t>
                </a:r>
                <a:r>
                  <a:rPr kumimoji="1" lang="ko-KR" altLang="en-US" sz="1600" dirty="0">
                    <a:solidFill>
                      <a:srgbClr val="C0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이웃한 토큰 사이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에서 찾을 수 있음</a:t>
                </a: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Clark et al(2019): 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자연어 처리에 사용되는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self-attention 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모델에서 인접한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inner-products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가 가장 큰 영향을 미친다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kumimoji="1" lang="en-US" altLang="ko-KR" sz="1600" dirty="0">
                    <a:solidFill>
                      <a:srgbClr val="C0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sliding window attention</a:t>
                </a:r>
                <a:r>
                  <a:rPr kumimoji="1" lang="ko-KR" altLang="en-US" sz="1600" dirty="0">
                    <a:solidFill>
                      <a:srgbClr val="C0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적용</a:t>
                </a:r>
                <a:endParaRPr kumimoji="1" lang="en-US" altLang="ko-KR" sz="1600" dirty="0">
                  <a:solidFill>
                    <a:srgbClr val="C00000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현 위치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16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i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 (</m:t>
                    </m:r>
                    <m:r>
                      <m:rPr>
                        <m:sty m:val="p"/>
                      </m:rPr>
                      <a:rPr kumimoji="1" lang="en-US" altLang="ko-KR" sz="16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i</m:t>
                    </m:r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 −</m:t>
                    </m:r>
                    <m:f>
                      <m:f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fPr>
                      <m:num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𝑤</m:t>
                        </m:r>
                      </m:num>
                      <m:den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2</m:t>
                        </m:r>
                      </m:den>
                    </m:f>
                    <m:r>
                      <a:rPr kumimoji="1" lang="ko-KR" altLang="en-US" sz="1600" i="1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):(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𝑖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+ </m:t>
                    </m:r>
                    <m:f>
                      <m:f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fPr>
                      <m:num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𝑤</m:t>
                        </m:r>
                      </m:num>
                      <m:den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2</m:t>
                        </m:r>
                      </m:den>
                    </m:f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)</m:t>
                    </m:r>
                  </m:oMath>
                </a14:m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개의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key 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고려</a:t>
                </a: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71B27D06-EB79-0B4C-9F0D-1E4CA1C66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300" y="4168240"/>
                <a:ext cx="7482175" cy="2842160"/>
              </a:xfrm>
              <a:prstGeom prst="rect">
                <a:avLst/>
              </a:prstGeom>
              <a:blipFill>
                <a:blip r:embed="rId5"/>
                <a:stretch>
                  <a:fillRect l="-509" t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34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20" y="1033158"/>
            <a:ext cx="10927055" cy="58248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600" dirty="0">
                <a:solidFill>
                  <a:schemeClr val="bg1"/>
                </a:solidFill>
                <a:highlight>
                  <a:srgbClr val="00008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Random Attention</a:t>
            </a: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kumimoji="1" lang="en-US" altLang="ko-KR" sz="1600" dirty="0">
                <a:solidFill>
                  <a:schemeClr val="bg1"/>
                </a:solidFill>
                <a:highlight>
                  <a:srgbClr val="00008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Global Attention</a:t>
            </a: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FAC101-E817-C14D-A836-1CEDD4721A08}"/>
              </a:ext>
            </a:extLst>
          </p:cNvPr>
          <p:cNvGrpSpPr/>
          <p:nvPr/>
        </p:nvGrpSpPr>
        <p:grpSpPr>
          <a:xfrm>
            <a:off x="190005" y="178129"/>
            <a:ext cx="2785060" cy="584775"/>
            <a:chOff x="2493731" y="449482"/>
            <a:chExt cx="2785060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0D950B-2404-0A4B-9F3F-5ABEF7D4E007}"/>
                </a:ext>
              </a:extLst>
            </p:cNvPr>
            <p:cNvSpPr txBox="1"/>
            <p:nvPr/>
          </p:nvSpPr>
          <p:spPr>
            <a:xfrm>
              <a:off x="2891599" y="449482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Architecture</a:t>
              </a:r>
              <a:endPara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D5C90B-A954-634D-B8B9-B590947D2B96}"/>
                </a:ext>
              </a:extLst>
            </p:cNvPr>
            <p:cNvSpPr txBox="1"/>
            <p:nvPr/>
          </p:nvSpPr>
          <p:spPr>
            <a:xfrm>
              <a:off x="2493731" y="496769"/>
              <a:ext cx="418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2.</a:t>
              </a:r>
              <a:endPara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1B27D06-EB79-0B4C-9F0D-1E4CA1C66688}"/>
              </a:ext>
            </a:extLst>
          </p:cNvPr>
          <p:cNvSpPr txBox="1">
            <a:spLocks/>
          </p:cNvSpPr>
          <p:nvPr/>
        </p:nvSpPr>
        <p:spPr>
          <a:xfrm>
            <a:off x="6137120" y="1682793"/>
            <a:ext cx="6054879" cy="2610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" altLang="ko-KR" sz="1600" dirty="0" err="1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Erd</a:t>
            </a:r>
            <a:r>
              <a:rPr kumimoji="1" lang="en" altLang="ko-KR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" altLang="ko-KR" sz="1600" dirty="0" err="1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ős-Rényi</a:t>
            </a:r>
            <a:r>
              <a:rPr kumimoji="1" lang="en" altLang="ko-KR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model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가장 간단한 랜덤 그래프 모델 중 하나로 고정된 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확률값에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의해 각 간선이 독립적으로 정해지는 모델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이러한 랜덤 특성은 노드 간 정보가 빨리 전달될 수 있도록 만듦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결과적으로 이런 랜덤 그래프는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complete graph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 근사하게 됨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이를 이용해 각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query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랜덤한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개의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key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attend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하는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sparse attention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제안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7D578A-33BF-794A-8B52-F82A4C32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05" y="1682793"/>
            <a:ext cx="4769762" cy="1519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F62130-F756-914D-88E8-659BD5D9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673" y="4368638"/>
            <a:ext cx="1966923" cy="2174666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70CD83A-58E8-D149-B264-BCA810EA43BF}"/>
              </a:ext>
            </a:extLst>
          </p:cNvPr>
          <p:cNvSpPr txBox="1">
            <a:spLocks/>
          </p:cNvSpPr>
          <p:nvPr/>
        </p:nvSpPr>
        <p:spPr>
          <a:xfrm>
            <a:off x="3419103" y="4368638"/>
            <a:ext cx="8242465" cy="217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Random &amp; Window Attention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적용해 실험한 결과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Full attention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모델 성능에 미치지 못하는 결과 보임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따라서 모든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token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 집중 하면서 모든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token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으로부터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attention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받는 </a:t>
            </a:r>
            <a:r>
              <a:rPr kumimoji="1" lang="en-US" altLang="ko-KR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global token </a:t>
            </a:r>
            <a:r>
              <a:rPr kumimoji="1" lang="ko-KR" altLang="en-US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도입</a:t>
            </a:r>
            <a:endParaRPr kumimoji="1" lang="en-US" altLang="ko-KR" sz="1600" dirty="0">
              <a:solidFill>
                <a:srgbClr val="C0000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BigBird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-ITC: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기존의 토큰 중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G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개의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subset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global token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으로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만듦 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BigBird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-ETC: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BERT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‘CLS’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와 같은 새로운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global token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추가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1C9F6261-42B1-BA49-A9B9-81AA69A96CCE}"/>
              </a:ext>
            </a:extLst>
          </p:cNvPr>
          <p:cNvSpPr/>
          <p:nvPr/>
        </p:nvSpPr>
        <p:spPr>
          <a:xfrm>
            <a:off x="4462272" y="1682793"/>
            <a:ext cx="1633728" cy="1519083"/>
          </a:xfrm>
          <a:prstGeom prst="frame">
            <a:avLst>
              <a:gd name="adj1" fmla="val 2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2 : The construction of Watts-Strogatz model. For the regular graph p =...  | Download Scientific Diagram">
            <a:extLst>
              <a:ext uri="{FF2B5EF4-FFF2-40B4-BE49-F238E27FC236}">
                <a16:creationId xmlns:a16="http://schemas.microsoft.com/office/drawing/2014/main" id="{591E17F0-C53F-B74A-BCF3-6E371A44A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910" y="378255"/>
            <a:ext cx="2895190" cy="130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0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21" y="1454723"/>
            <a:ext cx="5008649" cy="4088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 err="1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B</a:t>
            </a:r>
            <a:r>
              <a:rPr kumimoji="1" lang="en-US" altLang="ko-KR" sz="1600" dirty="0" err="1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igBird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앞서 설명한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가지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Attention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합한 모델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밑의 그림과 같은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Full attention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모델과 비교하면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Sparse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 형태를 보임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D950B-2404-0A4B-9F3F-5ABEF7D4E007}"/>
              </a:ext>
            </a:extLst>
          </p:cNvPr>
          <p:cNvSpPr txBox="1"/>
          <p:nvPr/>
        </p:nvSpPr>
        <p:spPr>
          <a:xfrm>
            <a:off x="587873" y="178129"/>
            <a:ext cx="841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Theoretical Results about Sparse Attention Mechanism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5C90B-A954-634D-B8B9-B590947D2B96}"/>
              </a:ext>
            </a:extLst>
          </p:cNvPr>
          <p:cNvSpPr txBox="1"/>
          <p:nvPr/>
        </p:nvSpPr>
        <p:spPr>
          <a:xfrm>
            <a:off x="190005" y="225416"/>
            <a:ext cx="41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3.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0BE3C9-42D3-1A4E-AAF5-82058042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87"/>
          <a:stretch/>
        </p:blipFill>
        <p:spPr>
          <a:xfrm>
            <a:off x="5888924" y="1124968"/>
            <a:ext cx="5519946" cy="159052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399EB85-973F-2745-AE64-6A07F60D79BB}"/>
              </a:ext>
            </a:extLst>
          </p:cNvPr>
          <p:cNvSpPr txBox="1">
            <a:spLocks/>
          </p:cNvSpPr>
          <p:nvPr/>
        </p:nvSpPr>
        <p:spPr>
          <a:xfrm>
            <a:off x="972021" y="2715488"/>
            <a:ext cx="6509434" cy="4088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그렇다면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이런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sparse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 모델이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Full attention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특성을 다 만족할까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두 가지 측면에서 </a:t>
            </a:r>
            <a:r>
              <a:rPr kumimoji="1" lang="en-US" altLang="ko-KR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full attention </a:t>
            </a:r>
            <a:r>
              <a:rPr kumimoji="1" lang="ko-KR" altLang="en-US" sz="16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특성 모두 만족시킨다는 점을 증명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Seq2Seq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Universal Approximator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Universal Approximation Theorem: 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어떤 함수로 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근사시킬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 있다는 이론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Yun et al.(2019): Transformer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Seq2Seq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Universal Approximator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임을 증명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Turing Complete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Pérez et al.(2019): Transformer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 대한 튜링 완전성 증명</a:t>
            </a: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2054" name="Picture 6" descr="Analyzing the Structure of Attention in a Transformer Language Model">
            <a:extLst>
              <a:ext uri="{FF2B5EF4-FFF2-40B4-BE49-F238E27FC236}">
                <a16:creationId xmlns:a16="http://schemas.microsoft.com/office/drawing/2014/main" id="{B008F61E-BF60-6D4B-8D88-5BA213E1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45" y="3371563"/>
            <a:ext cx="3497925" cy="27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8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20" y="1482454"/>
            <a:ext cx="10927055" cy="53755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Pretrained Masked LM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Encoder only task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QA: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긴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sequence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에서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answer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 대한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evidence</a:t>
            </a:r>
            <a:r>
              <a:rPr kumimoji="1" lang="ko-KR" altLang="en-US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찾을 수 있는지</a:t>
            </a:r>
            <a:endParaRPr kumimoji="1" lang="en-US" altLang="ko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Document Classification: </a:t>
            </a:r>
            <a:r>
              <a:rPr kumimoji="1" lang="ko-Kore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긴 </a:t>
            </a:r>
            <a:r>
              <a:rPr kumimoji="1"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ocument 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내에서 정보를 찾을 수 있는지</a:t>
            </a:r>
            <a:endParaRPr kumimoji="1" lang="en-US" altLang="ko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Encoder-Decoder task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summarization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Genomics</a:t>
            </a: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D950B-2404-0A4B-9F3F-5ABEF7D4E007}"/>
              </a:ext>
            </a:extLst>
          </p:cNvPr>
          <p:cNvSpPr txBox="1"/>
          <p:nvPr/>
        </p:nvSpPr>
        <p:spPr>
          <a:xfrm>
            <a:off x="587873" y="178129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Experiments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5C90B-A954-634D-B8B9-B590947D2B96}"/>
              </a:ext>
            </a:extLst>
          </p:cNvPr>
          <p:cNvSpPr txBox="1"/>
          <p:nvPr/>
        </p:nvSpPr>
        <p:spPr>
          <a:xfrm>
            <a:off x="187600" y="225416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4.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4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356-14FB-0E40-AC56-F91556C5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20" y="1116290"/>
            <a:ext cx="10927055" cy="5741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b="1" dirty="0">
                <a:solidFill>
                  <a:schemeClr val="bg1"/>
                </a:solidFill>
                <a:highlight>
                  <a:srgbClr val="000080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Pretrained Masked LM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BigBird</a:t>
            </a:r>
            <a:r>
              <a:rPr kumimoji="1" lang="en-US" altLang="ko-Kore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base &amp; large</a:t>
            </a:r>
            <a:r>
              <a:rPr kumimoji="1" lang="ko-Kore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</a:t>
            </a:r>
            <a:r>
              <a:rPr kumimoji="1" lang="en-US" altLang="ko-Kore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MLM</a:t>
            </a:r>
            <a:r>
              <a:rPr kumimoji="1" lang="ko-Kore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이용해 </a:t>
            </a:r>
            <a:r>
              <a:rPr kumimoji="1" lang="en-US" altLang="ko-Kore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pretrain</a:t>
            </a:r>
          </a:p>
          <a:p>
            <a:pPr lvl="1">
              <a:lnSpc>
                <a:spcPct val="150000"/>
              </a:lnSpc>
            </a:pPr>
            <a:r>
              <a:rPr kumimoji="1" lang="ko-Kore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마스킹 된 부분에 대한 토큰들을 예측</a:t>
            </a:r>
            <a:endParaRPr kumimoji="1" lang="en-US" altLang="ko-Kore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cxnSp>
        <p:nvCxnSpPr>
          <p:cNvPr id="17" name="직선 연결선 3">
            <a:extLst>
              <a:ext uri="{FF2B5EF4-FFF2-40B4-BE49-F238E27FC236}">
                <a16:creationId xmlns:a16="http://schemas.microsoft.com/office/drawing/2014/main" id="{63506F02-67CA-B04B-9D25-C93EE68FBA5C}"/>
              </a:ext>
            </a:extLst>
          </p:cNvPr>
          <p:cNvCxnSpPr>
            <a:cxnSpLocks/>
          </p:cNvCxnSpPr>
          <p:nvPr/>
        </p:nvCxnSpPr>
        <p:spPr>
          <a:xfrm>
            <a:off x="190005" y="739367"/>
            <a:ext cx="3491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D950B-2404-0A4B-9F3F-5ABEF7D4E007}"/>
              </a:ext>
            </a:extLst>
          </p:cNvPr>
          <p:cNvSpPr txBox="1"/>
          <p:nvPr/>
        </p:nvSpPr>
        <p:spPr>
          <a:xfrm>
            <a:off x="587873" y="178129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Experiments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5C90B-A954-634D-B8B9-B590947D2B96}"/>
              </a:ext>
            </a:extLst>
          </p:cNvPr>
          <p:cNvSpPr txBox="1"/>
          <p:nvPr/>
        </p:nvSpPr>
        <p:spPr>
          <a:xfrm>
            <a:off x="187600" y="225416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4.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D8CE0A-EB50-1C4C-9F41-9D4D582D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2860391"/>
            <a:ext cx="7416800" cy="1968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3415F7-BE48-5B43-9E23-8111B3C674A1}"/>
              </a:ext>
            </a:extLst>
          </p:cNvPr>
          <p:cNvSpPr txBox="1">
            <a:spLocks/>
          </p:cNvSpPr>
          <p:nvPr/>
        </p:nvSpPr>
        <p:spPr>
          <a:xfrm>
            <a:off x="7374576" y="4930626"/>
            <a:ext cx="4296666" cy="91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ko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Longformer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 48GB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메모리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+ batch size of 16-32</a:t>
            </a:r>
          </a:p>
          <a:p>
            <a:pPr>
              <a:lnSpc>
                <a:spcPct val="11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Ours: 16GB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메모리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+ batch size of 32-64</a:t>
            </a:r>
          </a:p>
        </p:txBody>
      </p:sp>
    </p:spTree>
    <p:extLst>
      <p:ext uri="{BB962C8B-B14F-4D97-AF65-F5344CB8AC3E}">
        <p14:creationId xmlns:p14="http://schemas.microsoft.com/office/powerpoint/2010/main" val="170196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24814</TotalTime>
  <Words>872</Words>
  <Application>Microsoft Macintosh PowerPoint</Application>
  <PresentationFormat>와이드스크린</PresentationFormat>
  <Paragraphs>180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시스템 서체</vt:lpstr>
      <vt:lpstr>NanumSquareOTF_ac</vt:lpstr>
      <vt:lpstr>NanumSquareOTF_ac Bold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Big Bird: Transformers for Longer Sequences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198</cp:revision>
  <dcterms:created xsi:type="dcterms:W3CDTF">2020-05-18T06:50:27Z</dcterms:created>
  <dcterms:modified xsi:type="dcterms:W3CDTF">2020-12-27T05:19:44Z</dcterms:modified>
</cp:coreProperties>
</file>