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65" r:id="rId2"/>
    <p:sldId id="268" r:id="rId3"/>
    <p:sldId id="271" r:id="rId4"/>
    <p:sldId id="275" r:id="rId5"/>
    <p:sldId id="272" r:id="rId6"/>
    <p:sldId id="273" r:id="rId7"/>
    <p:sldId id="274"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85" d="100"/>
          <a:sy n="85" d="100"/>
        </p:scale>
        <p:origin x="366" y="9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4/30/2022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4/30/2022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4/30/2022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4/30/2022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4/30/2022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4/30/2022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4/30/2022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4/30/2022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4/30/2022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4/30/2022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4/30/2022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706" y="914399"/>
            <a:ext cx="9601200" cy="4251489"/>
          </a:xfrm>
        </p:spPr>
        <p:txBody>
          <a:bodyPr>
            <a:normAutofit fontScale="90000"/>
          </a:bodyPr>
          <a:lstStyle/>
          <a:p>
            <a:r>
              <a:rPr lang="en-US" sz="4000" dirty="0"/>
              <a:t>CSE 323 </a:t>
            </a:r>
            <a:r>
              <a:rPr lang="en-US" sz="2000" dirty="0"/>
              <a:t>SEC: 5 </a:t>
            </a:r>
            <a:br>
              <a:rPr lang="en-US" dirty="0"/>
            </a:br>
            <a:r>
              <a:rPr lang="en-US" sz="4000" dirty="0"/>
              <a:t>PROJECT:</a:t>
            </a:r>
            <a:br>
              <a:rPr lang="en-US" dirty="0"/>
            </a:br>
            <a:r>
              <a:rPr lang="en-US" sz="2800" dirty="0"/>
              <a:t>DEADLOCK SITUATION CHECKER.</a:t>
            </a:r>
            <a:br>
              <a:rPr lang="en-US" dirty="0"/>
            </a:br>
            <a:br>
              <a:rPr lang="en-US" sz="2200" dirty="0"/>
            </a:br>
            <a:r>
              <a:rPr lang="en-US" sz="2000" dirty="0"/>
              <a:t>NAME: ALIF AL RAZI</a:t>
            </a:r>
            <a:br>
              <a:rPr lang="en-US" sz="2000" dirty="0"/>
            </a:br>
            <a:r>
              <a:rPr lang="en-US" sz="2000" dirty="0"/>
              <a:t>ID: 2011358042</a:t>
            </a:r>
            <a:br>
              <a:rPr lang="en-US" sz="2000" dirty="0"/>
            </a:br>
            <a:br>
              <a:rPr lang="en-US" sz="2000" dirty="0"/>
            </a:br>
            <a:r>
              <a:rPr lang="en-US" sz="2000" dirty="0"/>
              <a:t>NAME: Asif </a:t>
            </a:r>
            <a:r>
              <a:rPr lang="en-US" sz="2000" dirty="0" err="1"/>
              <a:t>Moien</a:t>
            </a:r>
            <a:r>
              <a:rPr lang="en-US" sz="2000" dirty="0"/>
              <a:t> </a:t>
            </a:r>
            <a:r>
              <a:rPr lang="en-US" sz="2000" dirty="0" err="1"/>
              <a:t>Ornob</a:t>
            </a:r>
            <a:br>
              <a:rPr lang="en-US" sz="2000" dirty="0"/>
            </a:br>
            <a:r>
              <a:rPr lang="en-US" sz="2000" dirty="0"/>
              <a:t>ID: 1921680042</a:t>
            </a:r>
            <a:br>
              <a:rPr lang="en-US" sz="2000" dirty="0"/>
            </a:br>
            <a:br>
              <a:rPr lang="en-US" sz="2000" dirty="0"/>
            </a:br>
            <a:r>
              <a:rPr lang="en-US" sz="2000" dirty="0"/>
              <a:t>NAME: Nafeez Fuad </a:t>
            </a:r>
            <a:r>
              <a:rPr lang="en-US" sz="2000" dirty="0" err="1"/>
              <a:t>Niladri</a:t>
            </a:r>
            <a:br>
              <a:rPr lang="en-US" sz="2000" dirty="0"/>
            </a:br>
            <a:r>
              <a:rPr lang="en-US" sz="2000" dirty="0"/>
              <a:t>ID: 1831095642</a:t>
            </a:r>
            <a:br>
              <a:rPr lang="en-US" sz="2000" dirty="0"/>
            </a:br>
            <a:br>
              <a:rPr lang="en-US" sz="2000" dirty="0"/>
            </a:br>
            <a:r>
              <a:rPr lang="en-US" sz="2000" dirty="0"/>
              <a:t>NAME: </a:t>
            </a:r>
            <a:r>
              <a:rPr lang="en-US" sz="2000" dirty="0" err="1"/>
              <a:t>Asadujjaman</a:t>
            </a:r>
            <a:r>
              <a:rPr lang="en-US" sz="2000" dirty="0"/>
              <a:t> </a:t>
            </a:r>
            <a:br>
              <a:rPr lang="en-US" sz="2000" dirty="0"/>
            </a:br>
            <a:r>
              <a:rPr lang="en-US" sz="2000" dirty="0"/>
              <a:t>ID: 1821301642</a:t>
            </a:r>
            <a:endParaRPr lang="en-US" dirty="0"/>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7FB8C-22C7-461C-96E0-208B7C346C2F}"/>
              </a:ext>
            </a:extLst>
          </p:cNvPr>
          <p:cNvSpPr txBox="1">
            <a:spLocks/>
          </p:cNvSpPr>
          <p:nvPr/>
        </p:nvSpPr>
        <p:spPr>
          <a:xfrm>
            <a:off x="741575" y="624525"/>
            <a:ext cx="10708849" cy="5608949"/>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3100" dirty="0"/>
              <a:t>Objective: </a:t>
            </a:r>
            <a:r>
              <a:rPr lang="en-US" sz="1800" dirty="0">
                <a:solidFill>
                  <a:schemeClr val="tx1"/>
                </a:solidFill>
              </a:rPr>
              <a:t>This project is about avoiding deadlock situation in a restaurant using </a:t>
            </a:r>
            <a:r>
              <a:rPr lang="en-US" sz="1800" dirty="0" err="1">
                <a:solidFill>
                  <a:schemeClr val="tx1"/>
                </a:solidFill>
              </a:rPr>
              <a:t>c++</a:t>
            </a:r>
            <a:r>
              <a:rPr lang="en-US" sz="1800" dirty="0">
                <a:solidFill>
                  <a:schemeClr val="tx1"/>
                </a:solidFill>
              </a:rPr>
              <a:t> programming language of the help of well known concepts in operating system. We have taken Bankers algorithm here to avoid deadlock. Bankers algorithm with various concept like safe sequence.</a:t>
            </a:r>
            <a:br>
              <a:rPr lang="en-US" sz="1800" dirty="0"/>
            </a:br>
            <a:endParaRPr lang="en-US" sz="1800" dirty="0"/>
          </a:p>
          <a:p>
            <a:r>
              <a:rPr lang="en-US" sz="3100" dirty="0"/>
              <a:t>System Requirements:</a:t>
            </a:r>
          </a:p>
          <a:p>
            <a:r>
              <a:rPr lang="en-US" sz="2500" dirty="0">
                <a:solidFill>
                  <a:schemeClr val="tx1"/>
                </a:solidFill>
              </a:rPr>
              <a:t>Hardware: </a:t>
            </a:r>
            <a:r>
              <a:rPr lang="en-US" sz="1800" dirty="0">
                <a:solidFill>
                  <a:schemeClr val="tx1"/>
                </a:solidFill>
              </a:rPr>
              <a:t>Computer</a:t>
            </a:r>
            <a:br>
              <a:rPr lang="en-US" dirty="0"/>
            </a:br>
            <a:r>
              <a:rPr lang="en-US" sz="2500" dirty="0">
                <a:solidFill>
                  <a:schemeClr val="tx1"/>
                </a:solidFill>
              </a:rPr>
              <a:t>Software: </a:t>
            </a:r>
            <a:r>
              <a:rPr lang="en-US" sz="1800" dirty="0">
                <a:solidFill>
                  <a:schemeClr val="tx1"/>
                </a:solidFill>
              </a:rPr>
              <a:t>IDE(Code Blocks, Turbo C++, Visual studio)</a:t>
            </a:r>
          </a:p>
          <a:p>
            <a:r>
              <a:rPr lang="en-US" sz="2500" dirty="0">
                <a:solidFill>
                  <a:schemeClr val="tx1"/>
                </a:solidFill>
              </a:rPr>
              <a:t>OS: </a:t>
            </a:r>
            <a:r>
              <a:rPr lang="en-US" sz="1800" dirty="0">
                <a:solidFill>
                  <a:schemeClr val="tx1"/>
                </a:solidFill>
              </a:rPr>
              <a:t>MAC, Windows, Linux</a:t>
            </a:r>
          </a:p>
          <a:p>
            <a:endParaRPr lang="en-US" sz="2700" dirty="0">
              <a:solidFill>
                <a:schemeClr val="tx1"/>
              </a:solidFill>
            </a:endParaRPr>
          </a:p>
          <a:p>
            <a:r>
              <a:rPr lang="en-US" sz="2600" dirty="0">
                <a:solidFill>
                  <a:schemeClr val="tx1"/>
                </a:solidFill>
              </a:rPr>
              <a:t>Users: </a:t>
            </a:r>
            <a:r>
              <a:rPr lang="en-US" sz="1800" dirty="0">
                <a:solidFill>
                  <a:schemeClr val="tx1"/>
                </a:solidFill>
              </a:rPr>
              <a:t>Restaurant admin</a:t>
            </a:r>
          </a:p>
          <a:p>
            <a:endParaRPr lang="en-US" sz="1800" dirty="0">
              <a:solidFill>
                <a:schemeClr val="tx1"/>
              </a:solidFill>
            </a:endParaRPr>
          </a:p>
          <a:p>
            <a:r>
              <a:rPr lang="en-US" sz="2500" dirty="0">
                <a:solidFill>
                  <a:schemeClr val="tx1"/>
                </a:solidFill>
              </a:rPr>
              <a:t>Analysis: </a:t>
            </a:r>
            <a:r>
              <a:rPr lang="en-US" sz="1800" dirty="0">
                <a:solidFill>
                  <a:schemeClr val="tx1"/>
                </a:solidFill>
              </a:rPr>
              <a:t>Our target is to design a system by which restaurants get maximum benefits managing their customers. Restaurant Business is one of the dominant business in the world. Sometimes restaurants get such a situation, they can not manage overflowing crowd. Applying the bankers algorithm this situation can be managed by checking the restaurants position is in safe state or deadlock situation.</a:t>
            </a:r>
          </a:p>
          <a:p>
            <a:endParaRPr lang="en-US" sz="1800" dirty="0">
              <a:solidFill>
                <a:schemeClr val="tx1"/>
              </a:solidFill>
            </a:endParaRPr>
          </a:p>
          <a:p>
            <a:r>
              <a:rPr lang="en-US" sz="1800" dirty="0">
                <a:solidFill>
                  <a:schemeClr val="tx1"/>
                </a:solidFill>
              </a:rPr>
              <a:t>The processes are termed as Hall no of a restaurant. Max is number of persons, allocation is no of seats in per table. Need is needed seat in the hall. Available is no of available seat in the restaurant. </a:t>
            </a:r>
          </a:p>
          <a:p>
            <a:endParaRPr lang="en-US" sz="1800" dirty="0">
              <a:solidFill>
                <a:schemeClr val="tx1"/>
              </a:solidFill>
            </a:endParaRPr>
          </a:p>
          <a:p>
            <a:r>
              <a:rPr lang="en-US" sz="1800" dirty="0">
                <a:solidFill>
                  <a:schemeClr val="tx1"/>
                </a:solidFill>
              </a:rPr>
              <a:t>In first hall, if needed seat is greater than available seat it goes to next hall. If needed seat is smaller than available seats, then the persons need seat, take seat from available seat. The rest of the available seat is available’. Then the total number of people in the hall can complete their meal and it would be added with available’ and the summation is available”. Then it will check the next hall. This ways all the hall would be checked. If all persons can take meal it is safe state. If not then it would be in deadlock situation.</a:t>
            </a:r>
            <a:endParaRPr lang="en-US" sz="1800" dirty="0"/>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12E5BAE-9EA5-4C27-BB7F-04D1B2C72618}"/>
              </a:ext>
            </a:extLst>
          </p:cNvPr>
          <p:cNvSpPr txBox="1">
            <a:spLocks/>
          </p:cNvSpPr>
          <p:nvPr/>
        </p:nvSpPr>
        <p:spPr>
          <a:xfrm>
            <a:off x="1295400" y="687740"/>
            <a:ext cx="9601200" cy="457200"/>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None/>
            </a:pPr>
            <a:r>
              <a:rPr lang="en-US" sz="2800" b="1" dirty="0">
                <a:solidFill>
                  <a:schemeClr val="accent1">
                    <a:lumMod val="75000"/>
                  </a:schemeClr>
                </a:solidFill>
                <a:latin typeface="+mj-lt"/>
              </a:rPr>
              <a:t>Design:</a:t>
            </a:r>
          </a:p>
        </p:txBody>
      </p:sp>
      <p:pic>
        <p:nvPicPr>
          <p:cNvPr id="3" name="Picture 2">
            <a:extLst>
              <a:ext uri="{FF2B5EF4-FFF2-40B4-BE49-F238E27FC236}">
                <a16:creationId xmlns:a16="http://schemas.microsoft.com/office/drawing/2014/main" id="{7A21C55C-30D2-4D75-9D94-D36A8F1A922B}"/>
              </a:ext>
            </a:extLst>
          </p:cNvPr>
          <p:cNvPicPr>
            <a:picLocks noChangeAspect="1"/>
          </p:cNvPicPr>
          <p:nvPr/>
        </p:nvPicPr>
        <p:blipFill>
          <a:blip r:embed="rId2"/>
          <a:stretch>
            <a:fillRect/>
          </a:stretch>
        </p:blipFill>
        <p:spPr>
          <a:xfrm>
            <a:off x="1461155" y="1595121"/>
            <a:ext cx="8628069" cy="3667758"/>
          </a:xfrm>
          <a:prstGeom prst="rect">
            <a:avLst/>
          </a:prstGeom>
        </p:spPr>
      </p:pic>
    </p:spTree>
    <p:extLst>
      <p:ext uri="{BB962C8B-B14F-4D97-AF65-F5344CB8AC3E}">
        <p14:creationId xmlns:p14="http://schemas.microsoft.com/office/powerpoint/2010/main" val="403043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9A8C25-28DF-439C-A33F-A9B82D323D08}"/>
              </a:ext>
            </a:extLst>
          </p:cNvPr>
          <p:cNvPicPr>
            <a:picLocks noChangeAspect="1"/>
          </p:cNvPicPr>
          <p:nvPr/>
        </p:nvPicPr>
        <p:blipFill>
          <a:blip r:embed="rId2"/>
          <a:stretch>
            <a:fillRect/>
          </a:stretch>
        </p:blipFill>
        <p:spPr>
          <a:xfrm>
            <a:off x="1766811" y="994110"/>
            <a:ext cx="8658378" cy="4869779"/>
          </a:xfrm>
          <a:prstGeom prst="rect">
            <a:avLst/>
          </a:prstGeom>
        </p:spPr>
      </p:pic>
    </p:spTree>
    <p:extLst>
      <p:ext uri="{BB962C8B-B14F-4D97-AF65-F5344CB8AC3E}">
        <p14:creationId xmlns:p14="http://schemas.microsoft.com/office/powerpoint/2010/main" val="413545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BEFA6-4971-4CB2-9B6B-7E1903D9B31E}"/>
              </a:ext>
            </a:extLst>
          </p:cNvPr>
          <p:cNvSpPr txBox="1">
            <a:spLocks/>
          </p:cNvSpPr>
          <p:nvPr/>
        </p:nvSpPr>
        <p:spPr>
          <a:xfrm>
            <a:off x="1295400" y="622169"/>
            <a:ext cx="9601200" cy="5260157"/>
          </a:xfrm>
          <a:prstGeom prst="rect">
            <a:avLst/>
          </a:prstGeom>
        </p:spPr>
        <p:txBody>
          <a:bodyPr>
            <a:normAutofit fontScale="975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2900" dirty="0"/>
              <a:t>Implementation: </a:t>
            </a:r>
            <a:r>
              <a:rPr lang="en-US" sz="1600" dirty="0">
                <a:solidFill>
                  <a:schemeClr val="tx1"/>
                </a:solidFill>
              </a:rPr>
              <a:t>The banker’s algorithm is a resource allocation and deadlock avoidance algorithm that tests for safety by simulating the allocation for predetermined maximum possible amounts of all resources, then makes an “s-state” check to test for possible activities, before deciding whether allocation should be allowed to continue. We have implemented the bankers algorithm to make sure of dead lock situation using </a:t>
            </a:r>
            <a:r>
              <a:rPr lang="en-US" sz="1600" dirty="0" err="1">
                <a:solidFill>
                  <a:schemeClr val="tx1"/>
                </a:solidFill>
              </a:rPr>
              <a:t>c++</a:t>
            </a:r>
            <a:r>
              <a:rPr lang="en-US" sz="1600" dirty="0">
                <a:solidFill>
                  <a:schemeClr val="tx1"/>
                </a:solidFill>
              </a:rPr>
              <a:t>.</a:t>
            </a:r>
          </a:p>
          <a:p>
            <a:br>
              <a:rPr lang="en-US" sz="1600" dirty="0"/>
            </a:br>
            <a:br>
              <a:rPr lang="en-US" dirty="0"/>
            </a:br>
            <a:endParaRPr lang="en-US" dirty="0"/>
          </a:p>
        </p:txBody>
      </p:sp>
    </p:spTree>
    <p:extLst>
      <p:ext uri="{BB962C8B-B14F-4D97-AF65-F5344CB8AC3E}">
        <p14:creationId xmlns:p14="http://schemas.microsoft.com/office/powerpoint/2010/main" val="2032149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EFBB545-8780-4D36-ADB5-D0C1BA8C904A}"/>
              </a:ext>
            </a:extLst>
          </p:cNvPr>
          <p:cNvPicPr>
            <a:picLocks noChangeAspect="1"/>
          </p:cNvPicPr>
          <p:nvPr/>
        </p:nvPicPr>
        <p:blipFill>
          <a:blip r:embed="rId2"/>
          <a:stretch>
            <a:fillRect/>
          </a:stretch>
        </p:blipFill>
        <p:spPr>
          <a:xfrm>
            <a:off x="923827" y="937551"/>
            <a:ext cx="4534293" cy="5514975"/>
          </a:xfrm>
          <a:prstGeom prst="rect">
            <a:avLst/>
          </a:prstGeom>
        </p:spPr>
      </p:pic>
      <p:sp>
        <p:nvSpPr>
          <p:cNvPr id="14" name="Text Placeholder 2">
            <a:extLst>
              <a:ext uri="{FF2B5EF4-FFF2-40B4-BE49-F238E27FC236}">
                <a16:creationId xmlns:a16="http://schemas.microsoft.com/office/drawing/2014/main" id="{463A9CC5-C609-4D73-A0EA-A1E9C8283BCB}"/>
              </a:ext>
            </a:extLst>
          </p:cNvPr>
          <p:cNvSpPr txBox="1">
            <a:spLocks/>
          </p:cNvSpPr>
          <p:nvPr/>
        </p:nvSpPr>
        <p:spPr>
          <a:xfrm>
            <a:off x="795779" y="178693"/>
            <a:ext cx="9601200" cy="457200"/>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None/>
            </a:pPr>
            <a:r>
              <a:rPr lang="en-US" sz="2800" b="1" dirty="0">
                <a:solidFill>
                  <a:schemeClr val="accent1">
                    <a:lumMod val="75000"/>
                  </a:schemeClr>
                </a:solidFill>
                <a:latin typeface="+mj-lt"/>
              </a:rPr>
              <a:t>Product Lunching Output:</a:t>
            </a:r>
          </a:p>
        </p:txBody>
      </p:sp>
      <p:pic>
        <p:nvPicPr>
          <p:cNvPr id="15" name="Picture 14">
            <a:extLst>
              <a:ext uri="{FF2B5EF4-FFF2-40B4-BE49-F238E27FC236}">
                <a16:creationId xmlns:a16="http://schemas.microsoft.com/office/drawing/2014/main" id="{9EF45F77-A762-406D-AEAF-5ACD816B69BE}"/>
              </a:ext>
            </a:extLst>
          </p:cNvPr>
          <p:cNvPicPr>
            <a:picLocks noChangeAspect="1"/>
          </p:cNvPicPr>
          <p:nvPr/>
        </p:nvPicPr>
        <p:blipFill>
          <a:blip r:embed="rId3"/>
          <a:stretch>
            <a:fillRect/>
          </a:stretch>
        </p:blipFill>
        <p:spPr>
          <a:xfrm>
            <a:off x="6095999" y="937551"/>
            <a:ext cx="5172173" cy="5514975"/>
          </a:xfrm>
          <a:prstGeom prst="rect">
            <a:avLst/>
          </a:prstGeom>
        </p:spPr>
      </p:pic>
    </p:spTree>
    <p:extLst>
      <p:ext uri="{BB962C8B-B14F-4D97-AF65-F5344CB8AC3E}">
        <p14:creationId xmlns:p14="http://schemas.microsoft.com/office/powerpoint/2010/main" val="392827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E3EF0D-AE52-4828-BDC3-2DECDBEE694D}"/>
              </a:ext>
            </a:extLst>
          </p:cNvPr>
          <p:cNvPicPr>
            <a:picLocks noChangeAspect="1"/>
          </p:cNvPicPr>
          <p:nvPr/>
        </p:nvPicPr>
        <p:blipFill>
          <a:blip r:embed="rId2"/>
          <a:stretch>
            <a:fillRect/>
          </a:stretch>
        </p:blipFill>
        <p:spPr>
          <a:xfrm>
            <a:off x="6339673" y="671512"/>
            <a:ext cx="4848225" cy="5653872"/>
          </a:xfrm>
          <a:prstGeom prst="rect">
            <a:avLst/>
          </a:prstGeom>
        </p:spPr>
      </p:pic>
      <p:pic>
        <p:nvPicPr>
          <p:cNvPr id="3" name="Picture 2">
            <a:extLst>
              <a:ext uri="{FF2B5EF4-FFF2-40B4-BE49-F238E27FC236}">
                <a16:creationId xmlns:a16="http://schemas.microsoft.com/office/drawing/2014/main" id="{3D6DD694-612B-4F76-97D6-64BD5621FC47}"/>
              </a:ext>
            </a:extLst>
          </p:cNvPr>
          <p:cNvPicPr>
            <a:picLocks noChangeAspect="1"/>
          </p:cNvPicPr>
          <p:nvPr/>
        </p:nvPicPr>
        <p:blipFill>
          <a:blip r:embed="rId3"/>
          <a:stretch>
            <a:fillRect/>
          </a:stretch>
        </p:blipFill>
        <p:spPr>
          <a:xfrm>
            <a:off x="933253" y="671512"/>
            <a:ext cx="4779389" cy="5653872"/>
          </a:xfrm>
          <a:prstGeom prst="rect">
            <a:avLst/>
          </a:prstGeom>
        </p:spPr>
      </p:pic>
    </p:spTree>
    <p:extLst>
      <p:ext uri="{BB962C8B-B14F-4D97-AF65-F5344CB8AC3E}">
        <p14:creationId xmlns:p14="http://schemas.microsoft.com/office/powerpoint/2010/main" val="321810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THE END</a:t>
            </a:r>
          </a:p>
        </p:txBody>
      </p:sp>
      <p:sp>
        <p:nvSpPr>
          <p:cNvPr id="6" name="Text Placeholder 5"/>
          <p:cNvSpPr>
            <a:spLocks noGrp="1"/>
          </p:cNvSpPr>
          <p:nvPr>
            <p:ph type="body" sz="half" idx="2"/>
          </p:nvPr>
        </p:nvSpPr>
        <p:spPr/>
        <p:txBody>
          <a:bodyPr>
            <a:normAutofit/>
          </a:bodyPr>
          <a:lstStyle/>
          <a:p>
            <a:r>
              <a:rPr lang="en-US" sz="2800" dirty="0"/>
              <a:t>THANKS</a:t>
            </a:r>
          </a:p>
        </p:txBody>
      </p:sp>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277</TotalTime>
  <Words>438</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Diamond Grid 16x9</vt:lpstr>
      <vt:lpstr>CSE 323 SEC: 5  PROJECT: DEADLOCK SITUATION CHECKER.  NAME: ALIF AL RAZI ID: 2011358042  NAME: Asif Moien Ornob ID: 1921680042  NAME: Nafeez Fuad Niladri ID: 1831095642  NAME: Asadujjaman  ID: 1821301642</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323 PROJECT DEADLOCK NAME: ALIF AL RAZI ID: 2011358042  </dc:title>
  <dc:creator>Alif Al Razi</dc:creator>
  <cp:lastModifiedBy>Alif Al Razi</cp:lastModifiedBy>
  <cp:revision>7</cp:revision>
  <dcterms:created xsi:type="dcterms:W3CDTF">2022-04-30T05:11:53Z</dcterms:created>
  <dcterms:modified xsi:type="dcterms:W3CDTF">2022-04-30T10:47:08Z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