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60" r:id="rId5"/>
    <p:sldId id="263" r:id="rId6"/>
    <p:sldId id="258" r:id="rId7"/>
    <p:sldId id="264" r:id="rId8"/>
    <p:sldId id="265" r:id="rId9"/>
    <p:sldId id="266" r:id="rId10"/>
    <p:sldId id="278" r:id="rId11"/>
    <p:sldId id="267" r:id="rId12"/>
    <p:sldId id="268" r:id="rId13"/>
    <p:sldId id="269" r:id="rId14"/>
    <p:sldId id="270" r:id="rId15"/>
    <p:sldId id="271" r:id="rId16"/>
    <p:sldId id="272" r:id="rId17"/>
    <p:sldId id="273" r:id="rId18"/>
    <p:sldId id="277"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E97A72-10AD-4AFE-8F83-727BBFD65E12}"/>
              </a:ext>
            </a:extLst>
          </p:cNvPr>
          <p:cNvSpPr txBox="1">
            <a:spLocks/>
          </p:cNvSpPr>
          <p:nvPr/>
        </p:nvSpPr>
        <p:spPr>
          <a:xfrm>
            <a:off x="4114799" y="2116667"/>
            <a:ext cx="7197726" cy="2421464"/>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p>
        </p:txBody>
      </p:sp>
      <p:sp>
        <p:nvSpPr>
          <p:cNvPr id="6" name="Title 1">
            <a:extLst>
              <a:ext uri="{FF2B5EF4-FFF2-40B4-BE49-F238E27FC236}">
                <a16:creationId xmlns:a16="http://schemas.microsoft.com/office/drawing/2014/main" id="{EA30CEB0-1420-42C3-8139-0DF01F2DFFBF}"/>
              </a:ext>
            </a:extLst>
          </p:cNvPr>
          <p:cNvSpPr>
            <a:spLocks noGrp="1"/>
          </p:cNvSpPr>
          <p:nvPr>
            <p:ph type="ctrTitle"/>
          </p:nvPr>
        </p:nvSpPr>
        <p:spPr>
          <a:xfrm>
            <a:off x="2497137" y="773293"/>
            <a:ext cx="7197726" cy="1540930"/>
          </a:xfrm>
        </p:spPr>
        <p:txBody>
          <a:bodyPr>
            <a:normAutofit fontScale="90000"/>
          </a:bodyPr>
          <a:lstStyle/>
          <a:p>
            <a:pPr algn="ctr"/>
            <a:r>
              <a:rPr lang="en-US" dirty="0"/>
              <a:t>Final report</a:t>
            </a:r>
            <a:br>
              <a:rPr lang="en-US" dirty="0"/>
            </a:br>
            <a:endParaRPr lang="en-US" dirty="0"/>
          </a:p>
        </p:txBody>
      </p:sp>
      <p:sp>
        <p:nvSpPr>
          <p:cNvPr id="7" name="Subtitle 2">
            <a:extLst>
              <a:ext uri="{FF2B5EF4-FFF2-40B4-BE49-F238E27FC236}">
                <a16:creationId xmlns:a16="http://schemas.microsoft.com/office/drawing/2014/main" id="{B190ECF1-890A-4538-B42D-4CAF3B9B6F1C}"/>
              </a:ext>
            </a:extLst>
          </p:cNvPr>
          <p:cNvSpPr>
            <a:spLocks noGrp="1"/>
          </p:cNvSpPr>
          <p:nvPr>
            <p:ph type="subTitle" idx="1"/>
          </p:nvPr>
        </p:nvSpPr>
        <p:spPr>
          <a:xfrm>
            <a:off x="2497137" y="1960776"/>
            <a:ext cx="7197726" cy="4677090"/>
          </a:xfrm>
        </p:spPr>
        <p:txBody>
          <a:bodyPr>
            <a:normAutofit fontScale="92500"/>
          </a:bodyPr>
          <a:lstStyle/>
          <a:p>
            <a:pPr algn="ctr"/>
            <a:r>
              <a:rPr lang="en-US" sz="3200" b="1" dirty="0"/>
              <a:t>Project: Designing and developing a software system for toll collection for </a:t>
            </a:r>
            <a:r>
              <a:rPr lang="en-US" sz="3200" b="1" dirty="0" err="1"/>
              <a:t>padma</a:t>
            </a:r>
            <a:r>
              <a:rPr lang="en-US" sz="3200" b="1" dirty="0"/>
              <a:t> multipurpose bridge</a:t>
            </a:r>
          </a:p>
          <a:p>
            <a:pPr algn="ctr"/>
            <a:endParaRPr lang="en-US" sz="3200" b="1" dirty="0"/>
          </a:p>
          <a:p>
            <a:pPr algn="ctr"/>
            <a:r>
              <a:rPr lang="en-US" sz="2000" dirty="0">
                <a:latin typeface="Arial Black" panose="020B0A04020102020204" pitchFamily="34" charset="0"/>
              </a:rPr>
              <a:t>Submitted by:</a:t>
            </a:r>
          </a:p>
          <a:p>
            <a:pPr algn="ctr"/>
            <a:r>
              <a:rPr lang="en-US" sz="2000" dirty="0"/>
              <a:t>ALIF AL RAZI   ID: 2011358042</a:t>
            </a:r>
          </a:p>
          <a:p>
            <a:pPr algn="ctr"/>
            <a:r>
              <a:rPr lang="en-US" sz="2000" dirty="0" err="1"/>
              <a:t>Mahir</a:t>
            </a:r>
            <a:r>
              <a:rPr lang="en-US" sz="2000" dirty="0"/>
              <a:t> </a:t>
            </a:r>
            <a:r>
              <a:rPr lang="en-US" sz="2000" dirty="0" err="1"/>
              <a:t>ayaan</a:t>
            </a:r>
            <a:r>
              <a:rPr lang="en-US" sz="2000" dirty="0"/>
              <a:t> </a:t>
            </a:r>
            <a:r>
              <a:rPr lang="en-US" sz="2000" dirty="0" err="1"/>
              <a:t>begh</a:t>
            </a:r>
            <a:r>
              <a:rPr lang="en-US" sz="2000" dirty="0"/>
              <a:t> jeet  ID: 2013778642</a:t>
            </a:r>
          </a:p>
          <a:p>
            <a:pPr algn="ctr"/>
            <a:r>
              <a:rPr lang="en-US" sz="2000" dirty="0"/>
              <a:t>Siam </a:t>
            </a:r>
            <a:r>
              <a:rPr lang="en-US" sz="2000" dirty="0" err="1"/>
              <a:t>masud</a:t>
            </a:r>
            <a:r>
              <a:rPr lang="en-US" sz="2000" dirty="0"/>
              <a:t>   ID: 2011057642</a:t>
            </a:r>
          </a:p>
          <a:p>
            <a:pPr algn="ctr"/>
            <a:r>
              <a:rPr lang="en-US" sz="3200" b="1" dirty="0"/>
              <a:t>CSE327 SEC-7</a:t>
            </a:r>
          </a:p>
          <a:p>
            <a:endParaRPr lang="en-US" sz="2800" dirty="0"/>
          </a:p>
        </p:txBody>
      </p:sp>
    </p:spTree>
    <p:extLst>
      <p:ext uri="{BB962C8B-B14F-4D97-AF65-F5344CB8AC3E}">
        <p14:creationId xmlns:p14="http://schemas.microsoft.com/office/powerpoint/2010/main" val="1133970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7186-553C-4921-858A-6687421C6C94}"/>
              </a:ext>
            </a:extLst>
          </p:cNvPr>
          <p:cNvSpPr>
            <a:spLocks noGrp="1"/>
          </p:cNvSpPr>
          <p:nvPr>
            <p:ph type="title"/>
          </p:nvPr>
        </p:nvSpPr>
        <p:spPr>
          <a:xfrm>
            <a:off x="335845" y="242711"/>
            <a:ext cx="4044243" cy="349956"/>
          </a:xfrm>
        </p:spPr>
        <p:txBody>
          <a:bodyPr>
            <a:normAutofit fontScale="90000"/>
          </a:bodyPr>
          <a:lstStyle/>
          <a:p>
            <a:r>
              <a:rPr lang="en-US" dirty="0"/>
              <a:t>Use case diagram</a:t>
            </a:r>
          </a:p>
        </p:txBody>
      </p:sp>
      <p:pic>
        <p:nvPicPr>
          <p:cNvPr id="4" name="Picture 3">
            <a:extLst>
              <a:ext uri="{FF2B5EF4-FFF2-40B4-BE49-F238E27FC236}">
                <a16:creationId xmlns:a16="http://schemas.microsoft.com/office/drawing/2014/main" id="{72B633EC-271D-41F7-92C4-2B44A15692AB}"/>
              </a:ext>
            </a:extLst>
          </p:cNvPr>
          <p:cNvPicPr>
            <a:picLocks noChangeAspect="1"/>
          </p:cNvPicPr>
          <p:nvPr/>
        </p:nvPicPr>
        <p:blipFill>
          <a:blip r:embed="rId2"/>
          <a:stretch>
            <a:fillRect/>
          </a:stretch>
        </p:blipFill>
        <p:spPr>
          <a:xfrm>
            <a:off x="1368457" y="735291"/>
            <a:ext cx="9455085" cy="5740924"/>
          </a:xfrm>
          <a:prstGeom prst="rect">
            <a:avLst/>
          </a:prstGeom>
        </p:spPr>
      </p:pic>
    </p:spTree>
    <p:extLst>
      <p:ext uri="{BB962C8B-B14F-4D97-AF65-F5344CB8AC3E}">
        <p14:creationId xmlns:p14="http://schemas.microsoft.com/office/powerpoint/2010/main" val="180297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A5B0-F076-4E13-A4B1-50E7075CEE80}"/>
              </a:ext>
            </a:extLst>
          </p:cNvPr>
          <p:cNvSpPr>
            <a:spLocks noGrp="1"/>
          </p:cNvSpPr>
          <p:nvPr>
            <p:ph type="title"/>
          </p:nvPr>
        </p:nvSpPr>
        <p:spPr>
          <a:xfrm>
            <a:off x="732935" y="279663"/>
            <a:ext cx="10131425" cy="493336"/>
          </a:xfrm>
        </p:spPr>
        <p:txBody>
          <a:bodyPr>
            <a:normAutofit fontScale="90000"/>
          </a:bodyPr>
          <a:lstStyle/>
          <a:p>
            <a:r>
              <a:rPr lang="en-US" dirty="0"/>
              <a:t>Domain model</a:t>
            </a:r>
          </a:p>
        </p:txBody>
      </p:sp>
      <p:pic>
        <p:nvPicPr>
          <p:cNvPr id="5" name="Picture 4">
            <a:extLst>
              <a:ext uri="{FF2B5EF4-FFF2-40B4-BE49-F238E27FC236}">
                <a16:creationId xmlns:a16="http://schemas.microsoft.com/office/drawing/2014/main" id="{A9D8F67D-1A27-40A8-9E80-87E67778C5AC}"/>
              </a:ext>
            </a:extLst>
          </p:cNvPr>
          <p:cNvPicPr>
            <a:picLocks noChangeAspect="1"/>
          </p:cNvPicPr>
          <p:nvPr/>
        </p:nvPicPr>
        <p:blipFill>
          <a:blip r:embed="rId2"/>
          <a:stretch>
            <a:fillRect/>
          </a:stretch>
        </p:blipFill>
        <p:spPr>
          <a:xfrm>
            <a:off x="732935" y="895546"/>
            <a:ext cx="10887958" cy="5682791"/>
          </a:xfrm>
          <a:prstGeom prst="rect">
            <a:avLst/>
          </a:prstGeom>
        </p:spPr>
      </p:pic>
    </p:spTree>
    <p:extLst>
      <p:ext uri="{BB962C8B-B14F-4D97-AF65-F5344CB8AC3E}">
        <p14:creationId xmlns:p14="http://schemas.microsoft.com/office/powerpoint/2010/main" val="203875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D2A6-56CF-4CCE-A229-6F4FA59AA4D1}"/>
              </a:ext>
            </a:extLst>
          </p:cNvPr>
          <p:cNvSpPr>
            <a:spLocks noGrp="1"/>
          </p:cNvSpPr>
          <p:nvPr>
            <p:ph type="title"/>
          </p:nvPr>
        </p:nvSpPr>
        <p:spPr>
          <a:xfrm>
            <a:off x="685801" y="345651"/>
            <a:ext cx="10131425" cy="457200"/>
          </a:xfrm>
        </p:spPr>
        <p:txBody>
          <a:bodyPr>
            <a:normAutofit fontScale="90000"/>
          </a:bodyPr>
          <a:lstStyle/>
          <a:p>
            <a:r>
              <a:rPr lang="en-US" dirty="0"/>
              <a:t>Class diagram</a:t>
            </a:r>
          </a:p>
        </p:txBody>
      </p:sp>
      <p:pic>
        <p:nvPicPr>
          <p:cNvPr id="5" name="Picture 4">
            <a:extLst>
              <a:ext uri="{FF2B5EF4-FFF2-40B4-BE49-F238E27FC236}">
                <a16:creationId xmlns:a16="http://schemas.microsoft.com/office/drawing/2014/main" id="{92581A02-B44F-408E-9CB4-58EF5EAB4FFD}"/>
              </a:ext>
            </a:extLst>
          </p:cNvPr>
          <p:cNvPicPr>
            <a:picLocks noChangeAspect="1"/>
          </p:cNvPicPr>
          <p:nvPr/>
        </p:nvPicPr>
        <p:blipFill>
          <a:blip r:embed="rId2"/>
          <a:stretch>
            <a:fillRect/>
          </a:stretch>
        </p:blipFill>
        <p:spPr>
          <a:xfrm>
            <a:off x="386499" y="876693"/>
            <a:ext cx="11378154" cy="5750350"/>
          </a:xfrm>
          <a:prstGeom prst="rect">
            <a:avLst/>
          </a:prstGeom>
        </p:spPr>
      </p:pic>
    </p:spTree>
    <p:extLst>
      <p:ext uri="{BB962C8B-B14F-4D97-AF65-F5344CB8AC3E}">
        <p14:creationId xmlns:p14="http://schemas.microsoft.com/office/powerpoint/2010/main" val="318420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F4E1-761E-4626-A88C-511E088C13B5}"/>
              </a:ext>
            </a:extLst>
          </p:cNvPr>
          <p:cNvSpPr>
            <a:spLocks noGrp="1"/>
          </p:cNvSpPr>
          <p:nvPr>
            <p:ph type="title"/>
          </p:nvPr>
        </p:nvSpPr>
        <p:spPr>
          <a:xfrm>
            <a:off x="685801" y="336224"/>
            <a:ext cx="10131425" cy="457200"/>
          </a:xfrm>
        </p:spPr>
        <p:txBody>
          <a:bodyPr>
            <a:normAutofit fontScale="90000"/>
          </a:bodyPr>
          <a:lstStyle/>
          <a:p>
            <a:r>
              <a:rPr lang="en-US" dirty="0"/>
              <a:t>Sequence diagram</a:t>
            </a:r>
          </a:p>
        </p:txBody>
      </p:sp>
      <p:pic>
        <p:nvPicPr>
          <p:cNvPr id="5" name="Picture 4">
            <a:extLst>
              <a:ext uri="{FF2B5EF4-FFF2-40B4-BE49-F238E27FC236}">
                <a16:creationId xmlns:a16="http://schemas.microsoft.com/office/drawing/2014/main" id="{575EB877-DEA6-4BB2-9E4E-AA1A6C068C33}"/>
              </a:ext>
            </a:extLst>
          </p:cNvPr>
          <p:cNvPicPr>
            <a:picLocks noChangeAspect="1"/>
          </p:cNvPicPr>
          <p:nvPr/>
        </p:nvPicPr>
        <p:blipFill>
          <a:blip r:embed="rId2"/>
          <a:stretch>
            <a:fillRect/>
          </a:stretch>
        </p:blipFill>
        <p:spPr>
          <a:xfrm>
            <a:off x="685801" y="793424"/>
            <a:ext cx="10820398" cy="5728352"/>
          </a:xfrm>
          <a:prstGeom prst="rect">
            <a:avLst/>
          </a:prstGeom>
        </p:spPr>
      </p:pic>
    </p:spTree>
    <p:extLst>
      <p:ext uri="{BB962C8B-B14F-4D97-AF65-F5344CB8AC3E}">
        <p14:creationId xmlns:p14="http://schemas.microsoft.com/office/powerpoint/2010/main" val="337730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1C31-52E6-45E4-87BC-4FF9F08805DB}"/>
              </a:ext>
            </a:extLst>
          </p:cNvPr>
          <p:cNvSpPr>
            <a:spLocks noGrp="1"/>
          </p:cNvSpPr>
          <p:nvPr>
            <p:ph type="title"/>
          </p:nvPr>
        </p:nvSpPr>
        <p:spPr>
          <a:xfrm>
            <a:off x="685801" y="609601"/>
            <a:ext cx="10131425" cy="606458"/>
          </a:xfrm>
        </p:spPr>
        <p:txBody>
          <a:bodyPr>
            <a:normAutofit fontScale="90000"/>
          </a:bodyPr>
          <a:lstStyle/>
          <a:p>
            <a:r>
              <a:rPr lang="en-US" dirty="0"/>
              <a:t>Code snapshots</a:t>
            </a:r>
          </a:p>
        </p:txBody>
      </p:sp>
      <p:pic>
        <p:nvPicPr>
          <p:cNvPr id="19" name="Picture 18">
            <a:extLst>
              <a:ext uri="{FF2B5EF4-FFF2-40B4-BE49-F238E27FC236}">
                <a16:creationId xmlns:a16="http://schemas.microsoft.com/office/drawing/2014/main" id="{BE092057-040B-4FE7-AEFD-0835B7D4D380}"/>
              </a:ext>
            </a:extLst>
          </p:cNvPr>
          <p:cNvPicPr>
            <a:picLocks noChangeAspect="1"/>
          </p:cNvPicPr>
          <p:nvPr/>
        </p:nvPicPr>
        <p:blipFill rotWithShape="1">
          <a:blip r:embed="rId2"/>
          <a:srcRect b="28987"/>
          <a:stretch/>
        </p:blipFill>
        <p:spPr>
          <a:xfrm>
            <a:off x="898139" y="1868864"/>
            <a:ext cx="5323552" cy="3695307"/>
          </a:xfrm>
          <a:prstGeom prst="rect">
            <a:avLst/>
          </a:prstGeom>
        </p:spPr>
      </p:pic>
      <p:pic>
        <p:nvPicPr>
          <p:cNvPr id="21" name="Picture 20">
            <a:extLst>
              <a:ext uri="{FF2B5EF4-FFF2-40B4-BE49-F238E27FC236}">
                <a16:creationId xmlns:a16="http://schemas.microsoft.com/office/drawing/2014/main" id="{A0CD9963-CE5C-48D3-9AD3-55AB2C41B0F3}"/>
              </a:ext>
            </a:extLst>
          </p:cNvPr>
          <p:cNvPicPr>
            <a:picLocks noChangeAspect="1"/>
          </p:cNvPicPr>
          <p:nvPr/>
        </p:nvPicPr>
        <p:blipFill>
          <a:blip r:embed="rId3"/>
          <a:stretch>
            <a:fillRect/>
          </a:stretch>
        </p:blipFill>
        <p:spPr>
          <a:xfrm>
            <a:off x="6734220" y="2035011"/>
            <a:ext cx="4812756" cy="3363012"/>
          </a:xfrm>
          <a:prstGeom prst="rect">
            <a:avLst/>
          </a:prstGeom>
        </p:spPr>
      </p:pic>
      <p:sp>
        <p:nvSpPr>
          <p:cNvPr id="24" name="Title 1">
            <a:extLst>
              <a:ext uri="{FF2B5EF4-FFF2-40B4-BE49-F238E27FC236}">
                <a16:creationId xmlns:a16="http://schemas.microsoft.com/office/drawing/2014/main" id="{EC8E6545-D728-4B40-A568-2A0051364621}"/>
              </a:ext>
            </a:extLst>
          </p:cNvPr>
          <p:cNvSpPr txBox="1">
            <a:spLocks/>
          </p:cNvSpPr>
          <p:nvPr/>
        </p:nvSpPr>
        <p:spPr>
          <a:xfrm>
            <a:off x="2542882" y="5766062"/>
            <a:ext cx="1416376" cy="361361"/>
          </a:xfrm>
          <a:prstGeom prst="rect">
            <a:avLst/>
          </a:prstGeom>
          <a:effectLst/>
        </p:spPr>
        <p:txBody>
          <a:bodyPr vert="horz" lIns="91440" tIns="45720" rIns="91440" bIns="45720" rtlCol="0" anchor="ctr">
            <a:normAutofit fontScale="5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Main class</a:t>
            </a:r>
            <a:endParaRPr lang="en-US" dirty="0"/>
          </a:p>
        </p:txBody>
      </p:sp>
      <p:sp>
        <p:nvSpPr>
          <p:cNvPr id="25" name="Title 1">
            <a:extLst>
              <a:ext uri="{FF2B5EF4-FFF2-40B4-BE49-F238E27FC236}">
                <a16:creationId xmlns:a16="http://schemas.microsoft.com/office/drawing/2014/main" id="{EAC95D78-5CBC-4DE5-B11C-11A69FBD4456}"/>
              </a:ext>
            </a:extLst>
          </p:cNvPr>
          <p:cNvSpPr txBox="1">
            <a:spLocks/>
          </p:cNvSpPr>
          <p:nvPr/>
        </p:nvSpPr>
        <p:spPr>
          <a:xfrm>
            <a:off x="8465241" y="5766062"/>
            <a:ext cx="2349630" cy="361361"/>
          </a:xfrm>
          <a:prstGeom prst="rect">
            <a:avLst/>
          </a:prstGeom>
          <a:effectLst/>
        </p:spPr>
        <p:txBody>
          <a:bodyPr vert="horz" lIns="91440" tIns="45720" rIns="91440" bIns="45720" rtlCol="0" anchor="ctr">
            <a:normAutofit fontScale="5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User class</a:t>
            </a:r>
          </a:p>
        </p:txBody>
      </p:sp>
    </p:spTree>
    <p:extLst>
      <p:ext uri="{BB962C8B-B14F-4D97-AF65-F5344CB8AC3E}">
        <p14:creationId xmlns:p14="http://schemas.microsoft.com/office/powerpoint/2010/main" val="401249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6F0996-C9FA-4683-AC49-568A5AE3131C}"/>
              </a:ext>
            </a:extLst>
          </p:cNvPr>
          <p:cNvPicPr>
            <a:picLocks noChangeAspect="1"/>
          </p:cNvPicPr>
          <p:nvPr/>
        </p:nvPicPr>
        <p:blipFill>
          <a:blip r:embed="rId2"/>
          <a:stretch>
            <a:fillRect/>
          </a:stretch>
        </p:blipFill>
        <p:spPr>
          <a:xfrm>
            <a:off x="6938678" y="994410"/>
            <a:ext cx="4404360" cy="4762500"/>
          </a:xfrm>
          <a:prstGeom prst="rect">
            <a:avLst/>
          </a:prstGeom>
        </p:spPr>
      </p:pic>
      <p:pic>
        <p:nvPicPr>
          <p:cNvPr id="7" name="Picture 6">
            <a:extLst>
              <a:ext uri="{FF2B5EF4-FFF2-40B4-BE49-F238E27FC236}">
                <a16:creationId xmlns:a16="http://schemas.microsoft.com/office/drawing/2014/main" id="{E29AD3EF-27C6-4046-B5CF-7E10677F6538}"/>
              </a:ext>
            </a:extLst>
          </p:cNvPr>
          <p:cNvPicPr>
            <a:picLocks noChangeAspect="1"/>
          </p:cNvPicPr>
          <p:nvPr/>
        </p:nvPicPr>
        <p:blipFill>
          <a:blip r:embed="rId3"/>
          <a:stretch>
            <a:fillRect/>
          </a:stretch>
        </p:blipFill>
        <p:spPr>
          <a:xfrm>
            <a:off x="455626" y="994410"/>
            <a:ext cx="6301740" cy="4655820"/>
          </a:xfrm>
          <a:prstGeom prst="rect">
            <a:avLst/>
          </a:prstGeom>
        </p:spPr>
      </p:pic>
      <p:sp>
        <p:nvSpPr>
          <p:cNvPr id="8" name="Title 1">
            <a:extLst>
              <a:ext uri="{FF2B5EF4-FFF2-40B4-BE49-F238E27FC236}">
                <a16:creationId xmlns:a16="http://schemas.microsoft.com/office/drawing/2014/main" id="{68F2110F-EA01-40B0-BD54-AF9276295142}"/>
              </a:ext>
            </a:extLst>
          </p:cNvPr>
          <p:cNvSpPr>
            <a:spLocks noGrp="1"/>
          </p:cNvSpPr>
          <p:nvPr>
            <p:ph type="title"/>
          </p:nvPr>
        </p:nvSpPr>
        <p:spPr>
          <a:xfrm>
            <a:off x="1574275" y="5891988"/>
            <a:ext cx="2818616" cy="361361"/>
          </a:xfrm>
        </p:spPr>
        <p:txBody>
          <a:bodyPr>
            <a:noAutofit/>
          </a:bodyPr>
          <a:lstStyle/>
          <a:p>
            <a:r>
              <a:rPr lang="en-US" sz="2000" dirty="0"/>
              <a:t>Registered user class</a:t>
            </a:r>
          </a:p>
        </p:txBody>
      </p:sp>
      <p:sp>
        <p:nvSpPr>
          <p:cNvPr id="9" name="Title 1">
            <a:extLst>
              <a:ext uri="{FF2B5EF4-FFF2-40B4-BE49-F238E27FC236}">
                <a16:creationId xmlns:a16="http://schemas.microsoft.com/office/drawing/2014/main" id="{1A425DE5-CDA4-49E4-A243-32C36CA03102}"/>
              </a:ext>
            </a:extLst>
          </p:cNvPr>
          <p:cNvSpPr txBox="1">
            <a:spLocks/>
          </p:cNvSpPr>
          <p:nvPr/>
        </p:nvSpPr>
        <p:spPr>
          <a:xfrm>
            <a:off x="7391675" y="5891988"/>
            <a:ext cx="3498366" cy="36136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Non Registered user class</a:t>
            </a:r>
          </a:p>
        </p:txBody>
      </p:sp>
    </p:spTree>
    <p:extLst>
      <p:ext uri="{BB962C8B-B14F-4D97-AF65-F5344CB8AC3E}">
        <p14:creationId xmlns:p14="http://schemas.microsoft.com/office/powerpoint/2010/main" val="102027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498426-02FC-4849-9771-0696A9B78854}"/>
              </a:ext>
            </a:extLst>
          </p:cNvPr>
          <p:cNvPicPr>
            <a:picLocks noChangeAspect="1"/>
          </p:cNvPicPr>
          <p:nvPr/>
        </p:nvPicPr>
        <p:blipFill>
          <a:blip r:embed="rId2"/>
          <a:stretch>
            <a:fillRect/>
          </a:stretch>
        </p:blipFill>
        <p:spPr>
          <a:xfrm>
            <a:off x="7816019" y="2176496"/>
            <a:ext cx="4015740" cy="2225040"/>
          </a:xfrm>
          <a:prstGeom prst="rect">
            <a:avLst/>
          </a:prstGeom>
        </p:spPr>
      </p:pic>
      <p:pic>
        <p:nvPicPr>
          <p:cNvPr id="7" name="Picture 6">
            <a:extLst>
              <a:ext uri="{FF2B5EF4-FFF2-40B4-BE49-F238E27FC236}">
                <a16:creationId xmlns:a16="http://schemas.microsoft.com/office/drawing/2014/main" id="{8160481D-4436-48DA-9C1A-C763E1248BEC}"/>
              </a:ext>
            </a:extLst>
          </p:cNvPr>
          <p:cNvPicPr>
            <a:picLocks noChangeAspect="1"/>
          </p:cNvPicPr>
          <p:nvPr/>
        </p:nvPicPr>
        <p:blipFill>
          <a:blip r:embed="rId3"/>
          <a:stretch>
            <a:fillRect/>
          </a:stretch>
        </p:blipFill>
        <p:spPr>
          <a:xfrm>
            <a:off x="310544" y="1059180"/>
            <a:ext cx="4152900" cy="4739640"/>
          </a:xfrm>
          <a:prstGeom prst="rect">
            <a:avLst/>
          </a:prstGeom>
        </p:spPr>
      </p:pic>
      <p:pic>
        <p:nvPicPr>
          <p:cNvPr id="9" name="Picture 8">
            <a:extLst>
              <a:ext uri="{FF2B5EF4-FFF2-40B4-BE49-F238E27FC236}">
                <a16:creationId xmlns:a16="http://schemas.microsoft.com/office/drawing/2014/main" id="{0A3800CC-4443-450C-A62B-C3C92B64BB40}"/>
              </a:ext>
            </a:extLst>
          </p:cNvPr>
          <p:cNvPicPr>
            <a:picLocks noChangeAspect="1"/>
          </p:cNvPicPr>
          <p:nvPr/>
        </p:nvPicPr>
        <p:blipFill>
          <a:blip r:embed="rId4"/>
          <a:stretch>
            <a:fillRect/>
          </a:stretch>
        </p:blipFill>
        <p:spPr>
          <a:xfrm>
            <a:off x="4526869" y="1116330"/>
            <a:ext cx="3162300" cy="4625340"/>
          </a:xfrm>
          <a:prstGeom prst="rect">
            <a:avLst/>
          </a:prstGeom>
        </p:spPr>
      </p:pic>
      <p:sp>
        <p:nvSpPr>
          <p:cNvPr id="10" name="Title 1">
            <a:extLst>
              <a:ext uri="{FF2B5EF4-FFF2-40B4-BE49-F238E27FC236}">
                <a16:creationId xmlns:a16="http://schemas.microsoft.com/office/drawing/2014/main" id="{5686A12E-2BA3-4C8F-91BF-992B09ED18E2}"/>
              </a:ext>
            </a:extLst>
          </p:cNvPr>
          <p:cNvSpPr>
            <a:spLocks noGrp="1"/>
          </p:cNvSpPr>
          <p:nvPr>
            <p:ph type="title"/>
          </p:nvPr>
        </p:nvSpPr>
        <p:spPr>
          <a:xfrm>
            <a:off x="1325127" y="5949017"/>
            <a:ext cx="2123733" cy="361361"/>
          </a:xfrm>
        </p:spPr>
        <p:txBody>
          <a:bodyPr>
            <a:noAutofit/>
          </a:bodyPr>
          <a:lstStyle/>
          <a:p>
            <a:r>
              <a:rPr lang="en-US" sz="2000" dirty="0"/>
              <a:t>Toll plaza class</a:t>
            </a:r>
          </a:p>
        </p:txBody>
      </p:sp>
      <p:sp>
        <p:nvSpPr>
          <p:cNvPr id="11" name="Title 1">
            <a:extLst>
              <a:ext uri="{FF2B5EF4-FFF2-40B4-BE49-F238E27FC236}">
                <a16:creationId xmlns:a16="http://schemas.microsoft.com/office/drawing/2014/main" id="{492C82B7-BBAC-4558-99B8-2773751FAD53}"/>
              </a:ext>
            </a:extLst>
          </p:cNvPr>
          <p:cNvSpPr txBox="1">
            <a:spLocks/>
          </p:cNvSpPr>
          <p:nvPr/>
        </p:nvSpPr>
        <p:spPr>
          <a:xfrm>
            <a:off x="4948521" y="5958209"/>
            <a:ext cx="2318995" cy="36136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vehicle user class</a:t>
            </a:r>
          </a:p>
        </p:txBody>
      </p:sp>
      <p:sp>
        <p:nvSpPr>
          <p:cNvPr id="12" name="Title 1">
            <a:extLst>
              <a:ext uri="{FF2B5EF4-FFF2-40B4-BE49-F238E27FC236}">
                <a16:creationId xmlns:a16="http://schemas.microsoft.com/office/drawing/2014/main" id="{090438C3-C61F-458D-B1F2-C3ECF2BFCA7A}"/>
              </a:ext>
            </a:extLst>
          </p:cNvPr>
          <p:cNvSpPr txBox="1">
            <a:spLocks/>
          </p:cNvSpPr>
          <p:nvPr/>
        </p:nvSpPr>
        <p:spPr>
          <a:xfrm>
            <a:off x="8829360" y="5958209"/>
            <a:ext cx="1989057" cy="36136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Payment class</a:t>
            </a:r>
          </a:p>
        </p:txBody>
      </p:sp>
    </p:spTree>
    <p:extLst>
      <p:ext uri="{BB962C8B-B14F-4D97-AF65-F5344CB8AC3E}">
        <p14:creationId xmlns:p14="http://schemas.microsoft.com/office/powerpoint/2010/main" val="118838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459B-F33D-40B2-B352-CDF9A1889499}"/>
              </a:ext>
            </a:extLst>
          </p:cNvPr>
          <p:cNvSpPr>
            <a:spLocks noGrp="1"/>
          </p:cNvSpPr>
          <p:nvPr>
            <p:ph type="title"/>
          </p:nvPr>
        </p:nvSpPr>
        <p:spPr>
          <a:xfrm>
            <a:off x="685802" y="609600"/>
            <a:ext cx="2349630" cy="361361"/>
          </a:xfrm>
        </p:spPr>
        <p:txBody>
          <a:bodyPr>
            <a:normAutofit fontScale="90000"/>
          </a:bodyPr>
          <a:lstStyle/>
          <a:p>
            <a:r>
              <a:rPr lang="en-US" dirty="0"/>
              <a:t>Console:</a:t>
            </a:r>
          </a:p>
        </p:txBody>
      </p:sp>
      <p:pic>
        <p:nvPicPr>
          <p:cNvPr id="5" name="Picture 4">
            <a:extLst>
              <a:ext uri="{FF2B5EF4-FFF2-40B4-BE49-F238E27FC236}">
                <a16:creationId xmlns:a16="http://schemas.microsoft.com/office/drawing/2014/main" id="{582718BF-A825-496A-860F-F607B68AEB14}"/>
              </a:ext>
            </a:extLst>
          </p:cNvPr>
          <p:cNvPicPr>
            <a:picLocks noChangeAspect="1"/>
          </p:cNvPicPr>
          <p:nvPr/>
        </p:nvPicPr>
        <p:blipFill>
          <a:blip r:embed="rId2"/>
          <a:stretch>
            <a:fillRect/>
          </a:stretch>
        </p:blipFill>
        <p:spPr>
          <a:xfrm>
            <a:off x="8677709" y="1249719"/>
            <a:ext cx="2644140" cy="4541520"/>
          </a:xfrm>
          <a:prstGeom prst="rect">
            <a:avLst/>
          </a:prstGeom>
        </p:spPr>
      </p:pic>
      <p:pic>
        <p:nvPicPr>
          <p:cNvPr id="7" name="Picture 6">
            <a:extLst>
              <a:ext uri="{FF2B5EF4-FFF2-40B4-BE49-F238E27FC236}">
                <a16:creationId xmlns:a16="http://schemas.microsoft.com/office/drawing/2014/main" id="{1D2E8908-2FCD-492A-8FF9-240C654D6CFA}"/>
              </a:ext>
            </a:extLst>
          </p:cNvPr>
          <p:cNvPicPr>
            <a:picLocks noChangeAspect="1"/>
          </p:cNvPicPr>
          <p:nvPr/>
        </p:nvPicPr>
        <p:blipFill>
          <a:blip r:embed="rId3"/>
          <a:stretch>
            <a:fillRect/>
          </a:stretch>
        </p:blipFill>
        <p:spPr>
          <a:xfrm>
            <a:off x="4766860" y="1424979"/>
            <a:ext cx="2186940" cy="4366260"/>
          </a:xfrm>
          <a:prstGeom prst="rect">
            <a:avLst/>
          </a:prstGeom>
        </p:spPr>
      </p:pic>
      <p:pic>
        <p:nvPicPr>
          <p:cNvPr id="9" name="Picture 8">
            <a:extLst>
              <a:ext uri="{FF2B5EF4-FFF2-40B4-BE49-F238E27FC236}">
                <a16:creationId xmlns:a16="http://schemas.microsoft.com/office/drawing/2014/main" id="{82C9A152-2321-4D71-8D5E-3D4DF9A4C8F4}"/>
              </a:ext>
            </a:extLst>
          </p:cNvPr>
          <p:cNvPicPr>
            <a:picLocks noChangeAspect="1"/>
          </p:cNvPicPr>
          <p:nvPr/>
        </p:nvPicPr>
        <p:blipFill>
          <a:blip r:embed="rId4"/>
          <a:stretch>
            <a:fillRect/>
          </a:stretch>
        </p:blipFill>
        <p:spPr>
          <a:xfrm>
            <a:off x="909351" y="1981239"/>
            <a:ext cx="2133600" cy="3253740"/>
          </a:xfrm>
          <a:prstGeom prst="rect">
            <a:avLst/>
          </a:prstGeom>
        </p:spPr>
      </p:pic>
      <p:sp>
        <p:nvSpPr>
          <p:cNvPr id="10" name="Title 1">
            <a:extLst>
              <a:ext uri="{FF2B5EF4-FFF2-40B4-BE49-F238E27FC236}">
                <a16:creationId xmlns:a16="http://schemas.microsoft.com/office/drawing/2014/main" id="{9CAFC47A-31DE-4E32-A315-D5AC6DB61DDB}"/>
              </a:ext>
            </a:extLst>
          </p:cNvPr>
          <p:cNvSpPr txBox="1">
            <a:spLocks/>
          </p:cNvSpPr>
          <p:nvPr/>
        </p:nvSpPr>
        <p:spPr>
          <a:xfrm>
            <a:off x="990673" y="5967636"/>
            <a:ext cx="2318995" cy="36136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Paid registered user</a:t>
            </a:r>
          </a:p>
        </p:txBody>
      </p:sp>
      <p:sp>
        <p:nvSpPr>
          <p:cNvPr id="11" name="Title 1">
            <a:extLst>
              <a:ext uri="{FF2B5EF4-FFF2-40B4-BE49-F238E27FC236}">
                <a16:creationId xmlns:a16="http://schemas.microsoft.com/office/drawing/2014/main" id="{99CEC69D-8CA6-4414-92A1-51176CC4E1B4}"/>
              </a:ext>
            </a:extLst>
          </p:cNvPr>
          <p:cNvSpPr txBox="1">
            <a:spLocks/>
          </p:cNvSpPr>
          <p:nvPr/>
        </p:nvSpPr>
        <p:spPr>
          <a:xfrm>
            <a:off x="4634805" y="6148316"/>
            <a:ext cx="2318995" cy="36136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unpaid registered user</a:t>
            </a:r>
          </a:p>
        </p:txBody>
      </p:sp>
      <p:sp>
        <p:nvSpPr>
          <p:cNvPr id="13" name="Title 1">
            <a:extLst>
              <a:ext uri="{FF2B5EF4-FFF2-40B4-BE49-F238E27FC236}">
                <a16:creationId xmlns:a16="http://schemas.microsoft.com/office/drawing/2014/main" id="{03AA0AE6-B11D-44C1-86F0-1487348D0F84}"/>
              </a:ext>
            </a:extLst>
          </p:cNvPr>
          <p:cNvSpPr txBox="1">
            <a:spLocks/>
          </p:cNvSpPr>
          <p:nvPr/>
        </p:nvSpPr>
        <p:spPr>
          <a:xfrm>
            <a:off x="8840281" y="6148315"/>
            <a:ext cx="2318995" cy="36136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unpaid non registered user</a:t>
            </a:r>
          </a:p>
        </p:txBody>
      </p:sp>
    </p:spTree>
    <p:extLst>
      <p:ext uri="{BB962C8B-B14F-4D97-AF65-F5344CB8AC3E}">
        <p14:creationId xmlns:p14="http://schemas.microsoft.com/office/powerpoint/2010/main" val="414633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EB70-2531-4EF5-BCF2-6AB3C17D263D}"/>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1F60A8B7-361B-4EE3-9F29-B77B89AA56BD}"/>
              </a:ext>
            </a:extLst>
          </p:cNvPr>
          <p:cNvSpPr>
            <a:spLocks noGrp="1"/>
          </p:cNvSpPr>
          <p:nvPr>
            <p:ph idx="1"/>
          </p:nvPr>
        </p:nvSpPr>
        <p:spPr/>
        <p:txBody>
          <a:bodyPr/>
          <a:lstStyle/>
          <a:p>
            <a:pPr marL="0" indent="0">
              <a:buNone/>
            </a:pPr>
            <a:r>
              <a:rPr lang="en-US" dirty="0"/>
              <a:t>This system has been made only for the operators while they receiving money and checking payment status. Our future target is to make a mobile application where users can register and pay money using different gateway like internet and mobile banking. We are also planning to make system for the security officers of Padma bridge to handle any problems of the bridge. Furthermore we have plan to make a system where user can get facilities for refreshment during long journey. It will include food management and payment, prayer hall timing etc. We are planning to develop these whole systems in  decent manner which would be user friendly, realistic and consistent with the environment.</a:t>
            </a:r>
          </a:p>
        </p:txBody>
      </p:sp>
    </p:spTree>
    <p:extLst>
      <p:ext uri="{BB962C8B-B14F-4D97-AF65-F5344CB8AC3E}">
        <p14:creationId xmlns:p14="http://schemas.microsoft.com/office/powerpoint/2010/main" val="3774484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F8F54-BA23-486E-B7F4-14CE1CD5DE87}"/>
              </a:ext>
            </a:extLst>
          </p:cNvPr>
          <p:cNvSpPr>
            <a:spLocks noGrp="1"/>
          </p:cNvSpPr>
          <p:nvPr>
            <p:ph idx="1"/>
          </p:nvPr>
        </p:nvSpPr>
        <p:spPr/>
        <p:txBody>
          <a:bodyPr>
            <a:normAutofit/>
          </a:bodyPr>
          <a:lstStyle/>
          <a:p>
            <a:pPr marL="0" indent="0">
              <a:buNone/>
            </a:pPr>
            <a:r>
              <a:rPr lang="en-US" sz="4000" dirty="0" err="1"/>
              <a:t>Github</a:t>
            </a:r>
            <a:r>
              <a:rPr lang="en-US" sz="4000" dirty="0"/>
              <a:t> link</a:t>
            </a:r>
          </a:p>
          <a:p>
            <a:pPr marL="0" indent="0">
              <a:buNone/>
            </a:pPr>
            <a:r>
              <a:rPr lang="en-US" sz="4000" dirty="0"/>
              <a:t>https://github.com/ALIF-AL-RAZI/padma-bridge-toll-management</a:t>
            </a:r>
          </a:p>
          <a:p>
            <a:pPr marL="0" indent="0">
              <a:buNone/>
            </a:pPr>
            <a:endParaRPr lang="en-US" sz="4000" dirty="0"/>
          </a:p>
        </p:txBody>
      </p:sp>
    </p:spTree>
    <p:extLst>
      <p:ext uri="{BB962C8B-B14F-4D97-AF65-F5344CB8AC3E}">
        <p14:creationId xmlns:p14="http://schemas.microsoft.com/office/powerpoint/2010/main" val="323771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10A1-8FF0-468C-B554-D672E6936F9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690DFB-BC98-470A-BB5E-8853E0AA4803}"/>
              </a:ext>
            </a:extLst>
          </p:cNvPr>
          <p:cNvSpPr>
            <a:spLocks noGrp="1"/>
          </p:cNvSpPr>
          <p:nvPr>
            <p:ph idx="1"/>
          </p:nvPr>
        </p:nvSpPr>
        <p:spPr/>
        <p:txBody>
          <a:bodyPr/>
          <a:lstStyle/>
          <a:p>
            <a:pPr marL="0" indent="0">
              <a:buNone/>
            </a:pPr>
            <a:r>
              <a:rPr lang="en-US" dirty="0"/>
              <a:t>Padma bridge toll management system has been designed to collect toll from registered and non registered users. To collect toll rapidly registered users can give toll before they start their journey. Registered user can ask for due also. Non registered users give money at the toll plaza. The operators receives money and check all the payment status of users. The supervisors of toll management system supervise the whole procedure. </a:t>
            </a:r>
          </a:p>
        </p:txBody>
      </p:sp>
    </p:spTree>
    <p:extLst>
      <p:ext uri="{BB962C8B-B14F-4D97-AF65-F5344CB8AC3E}">
        <p14:creationId xmlns:p14="http://schemas.microsoft.com/office/powerpoint/2010/main" val="199689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E1D8574-4E25-44FA-8C9B-62F88D84F8FD}"/>
              </a:ext>
            </a:extLst>
          </p:cNvPr>
          <p:cNvSpPr>
            <a:spLocks noGrp="1"/>
          </p:cNvSpPr>
          <p:nvPr>
            <p:ph idx="1"/>
          </p:nvPr>
        </p:nvSpPr>
        <p:spPr>
          <a:xfrm>
            <a:off x="843846" y="1306689"/>
            <a:ext cx="10131425" cy="3649133"/>
          </a:xfrm>
        </p:spPr>
        <p:txBody>
          <a:bodyPr>
            <a:normAutofit/>
          </a:bodyPr>
          <a:lstStyle/>
          <a:p>
            <a:pPr marL="0" indent="0" algn="ctr">
              <a:buNone/>
            </a:pPr>
            <a:r>
              <a:rPr lang="en-US" sz="6600" dirty="0"/>
              <a:t>THANKS</a:t>
            </a:r>
          </a:p>
        </p:txBody>
      </p:sp>
    </p:spTree>
    <p:extLst>
      <p:ext uri="{BB962C8B-B14F-4D97-AF65-F5344CB8AC3E}">
        <p14:creationId xmlns:p14="http://schemas.microsoft.com/office/powerpoint/2010/main" val="37427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37EF-2F92-4176-B311-AD83394A7477}"/>
              </a:ext>
            </a:extLst>
          </p:cNvPr>
          <p:cNvSpPr>
            <a:spLocks noGrp="1"/>
          </p:cNvSpPr>
          <p:nvPr>
            <p:ph type="title"/>
          </p:nvPr>
        </p:nvSpPr>
        <p:spPr/>
        <p:txBody>
          <a:bodyPr>
            <a:normAutofit fontScale="90000"/>
          </a:bodyPr>
          <a:lstStyle/>
          <a:p>
            <a:r>
              <a:rPr lang="en-US" dirty="0"/>
              <a:t>Use cases:</a:t>
            </a:r>
            <a:br>
              <a:rPr lang="en-US" dirty="0"/>
            </a:br>
            <a:r>
              <a:rPr lang="en-US" sz="2700" u="sng" dirty="0">
                <a:effectLst/>
                <a:latin typeface="Calibri" panose="020F0502020204030204" pitchFamily="34" charset="0"/>
                <a:ea typeface="Calibri" panose="020F0502020204030204" pitchFamily="34" charset="0"/>
                <a:cs typeface="Vrinda" panose="020B0502040204020203" pitchFamily="34" charset="0"/>
              </a:rPr>
              <a:t>Operator </a:t>
            </a:r>
            <a:br>
              <a:rPr lang="en-US" sz="1800" dirty="0">
                <a:effectLst/>
                <a:latin typeface="Calibri" panose="020F0502020204030204" pitchFamily="34" charset="0"/>
                <a:ea typeface="Calibri" panose="020F0502020204030204" pitchFamily="34" charset="0"/>
                <a:cs typeface="Vrinda" panose="020B0502040204020203" pitchFamily="34" charset="0"/>
              </a:rPr>
            </a:br>
            <a:endParaRPr lang="en-US" dirty="0"/>
          </a:p>
        </p:txBody>
      </p:sp>
      <p:sp>
        <p:nvSpPr>
          <p:cNvPr id="3" name="Content Placeholder 2">
            <a:extLst>
              <a:ext uri="{FF2B5EF4-FFF2-40B4-BE49-F238E27FC236}">
                <a16:creationId xmlns:a16="http://schemas.microsoft.com/office/drawing/2014/main" id="{DD456141-5775-4D3C-B378-8685E0489518}"/>
              </a:ext>
            </a:extLst>
          </p:cNvPr>
          <p:cNvSpPr>
            <a:spLocks noGrp="1"/>
          </p:cNvSpPr>
          <p:nvPr>
            <p:ph idx="1"/>
          </p:nvPr>
        </p:nvSpPr>
        <p:spPr>
          <a:xfrm>
            <a:off x="685801" y="1621409"/>
            <a:ext cx="10131425" cy="4864231"/>
          </a:xfrm>
        </p:spPr>
        <p:txBody>
          <a:bodyPr>
            <a:normAutofit/>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User will enter the toll plaza.</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Operator ask number plate.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There is a specific code in every number plate to identify the vehicle’s class. Operator match with the original view of vehicle.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Operator input the number plate.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System verifies the number plate is registered for Padma bridge payment process.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The system checks the weight of the vehicle.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The operator input the vehicle class for payment.</a:t>
            </a:r>
          </a:p>
          <a:p>
            <a:pPr marL="342900" marR="0" lvl="0" indent="-342900">
              <a:lnSpc>
                <a:spcPct val="107000"/>
              </a:lnSpc>
              <a:spcBef>
                <a:spcPts val="0"/>
              </a:spcBef>
              <a:spcAft>
                <a:spcPts val="0"/>
              </a:spcAft>
              <a:buFont typeface="+mj-lt"/>
              <a:buAutoNum type="arabicPeriod" startAt="8"/>
            </a:pPr>
            <a:r>
              <a:rPr lang="en-US" sz="1800" dirty="0">
                <a:effectLst/>
                <a:latin typeface="Calibri" panose="020F0502020204030204" pitchFamily="34" charset="0"/>
                <a:ea typeface="Calibri" panose="020F0502020204030204" pitchFamily="34" charset="0"/>
                <a:cs typeface="Vrinda" panose="020B0502040204020203" pitchFamily="34" charset="0"/>
              </a:rPr>
              <a:t>Operator check the balances and found paid previously.</a:t>
            </a:r>
          </a:p>
          <a:p>
            <a:pPr marL="342900" marR="0" lvl="0" indent="-342900">
              <a:lnSpc>
                <a:spcPct val="107000"/>
              </a:lnSpc>
              <a:spcBef>
                <a:spcPts val="0"/>
              </a:spcBef>
              <a:spcAft>
                <a:spcPts val="0"/>
              </a:spcAft>
              <a:buFont typeface="+mj-lt"/>
              <a:buAutoNum type="arabicPeriod" startAt="8"/>
            </a:pPr>
            <a:r>
              <a:rPr lang="en-US" sz="1800" dirty="0">
                <a:effectLst/>
                <a:latin typeface="Calibri" panose="020F0502020204030204" pitchFamily="34" charset="0"/>
                <a:ea typeface="Calibri" panose="020F0502020204030204" pitchFamily="34" charset="0"/>
                <a:cs typeface="Vrinda" panose="020B0502040204020203" pitchFamily="34" charset="0"/>
              </a:rPr>
              <a:t>Operator certified its paid.</a:t>
            </a:r>
          </a:p>
          <a:p>
            <a:pPr marL="342900" marR="0" lvl="0" indent="-342900">
              <a:lnSpc>
                <a:spcPct val="107000"/>
              </a:lnSpc>
              <a:spcBef>
                <a:spcPts val="0"/>
              </a:spcBef>
              <a:spcAft>
                <a:spcPts val="0"/>
              </a:spcAft>
              <a:buFont typeface="+mj-lt"/>
              <a:buAutoNum type="arabicPeriod" startAt="8"/>
            </a:pPr>
            <a:r>
              <a:rPr lang="en-US" sz="1800" dirty="0">
                <a:effectLst/>
                <a:latin typeface="Calibri" panose="020F0502020204030204" pitchFamily="34" charset="0"/>
                <a:ea typeface="Calibri" panose="020F0502020204030204" pitchFamily="34" charset="0"/>
                <a:cs typeface="Vrinda" panose="020B0502040204020203" pitchFamily="34" charset="0"/>
              </a:rPr>
              <a:t>Send message of the payment status to the user.</a:t>
            </a:r>
          </a:p>
          <a:p>
            <a:pPr marL="342900" marR="0" lvl="0" indent="-342900">
              <a:lnSpc>
                <a:spcPct val="107000"/>
              </a:lnSpc>
              <a:spcBef>
                <a:spcPts val="0"/>
              </a:spcBef>
              <a:spcAft>
                <a:spcPts val="0"/>
              </a:spcAft>
              <a:buFont typeface="+mj-lt"/>
              <a:buAutoNum type="arabicPeriod" startAt="8"/>
            </a:pPr>
            <a:r>
              <a:rPr lang="en-US" sz="1800" dirty="0">
                <a:effectLst/>
                <a:latin typeface="Calibri" panose="020F0502020204030204" pitchFamily="34" charset="0"/>
                <a:ea typeface="Calibri" panose="020F0502020204030204" pitchFamily="34" charset="0"/>
                <a:cs typeface="Vrinda" panose="020B0502040204020203" pitchFamily="34" charset="0"/>
              </a:rPr>
              <a:t>Operator gives a printed receipt to the user.</a:t>
            </a:r>
          </a:p>
          <a:p>
            <a:pPr marL="342900" marR="0" lvl="0" indent="-342900">
              <a:lnSpc>
                <a:spcPct val="107000"/>
              </a:lnSpc>
              <a:spcBef>
                <a:spcPts val="0"/>
              </a:spcBef>
              <a:spcAft>
                <a:spcPts val="0"/>
              </a:spcAft>
              <a:buFont typeface="+mj-lt"/>
              <a:buAutoNum type="arabicPeriod" startAt="8"/>
            </a:pPr>
            <a:r>
              <a:rPr lang="en-US" sz="1800" dirty="0">
                <a:effectLst/>
                <a:latin typeface="Calibri" panose="020F0502020204030204" pitchFamily="34" charset="0"/>
                <a:ea typeface="Calibri" panose="020F0502020204030204" pitchFamily="34" charset="0"/>
                <a:cs typeface="Vrinda" panose="020B0502040204020203" pitchFamily="34" charset="0"/>
              </a:rPr>
              <a:t>Operator permit to go.</a:t>
            </a:r>
          </a:p>
          <a:p>
            <a:pPr marL="342900" marR="0" lvl="0" indent="-342900">
              <a:lnSpc>
                <a:spcPct val="107000"/>
              </a:lnSpc>
              <a:spcBef>
                <a:spcPts val="0"/>
              </a:spcBef>
              <a:spcAft>
                <a:spcPts val="800"/>
              </a:spcAft>
              <a:buFont typeface="+mj-lt"/>
              <a:buAutoNum type="arabicPeriod" startAt="8"/>
            </a:pPr>
            <a:r>
              <a:rPr lang="en-US" sz="1800" dirty="0">
                <a:effectLst/>
                <a:latin typeface="Calibri" panose="020F0502020204030204" pitchFamily="34" charset="0"/>
                <a:ea typeface="Calibri" panose="020F0502020204030204" pitchFamily="34" charset="0"/>
                <a:cs typeface="Vrinda" panose="020B0502040204020203" pitchFamily="34" charset="0"/>
              </a:rPr>
              <a:t>The barrier opens automatically.</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9655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1CC0E-97C4-4B09-A17D-1CFB0511BD4B}"/>
              </a:ext>
            </a:extLst>
          </p:cNvPr>
          <p:cNvSpPr>
            <a:spLocks noGrp="1"/>
          </p:cNvSpPr>
          <p:nvPr>
            <p:ph idx="1"/>
          </p:nvPr>
        </p:nvSpPr>
        <p:spPr>
          <a:xfrm>
            <a:off x="685801" y="1055802"/>
            <a:ext cx="10131425" cy="4735398"/>
          </a:xfrm>
        </p:spPr>
        <p:txBody>
          <a:bodyPr>
            <a:normAutofit/>
          </a:bodyPr>
          <a:lstStyle/>
          <a:p>
            <a:pPr marL="0" marR="0" indent="0">
              <a:lnSpc>
                <a:spcPct val="107000"/>
              </a:lnSpc>
              <a:spcBef>
                <a:spcPts val="0"/>
              </a:spcBef>
              <a:spcAft>
                <a:spcPts val="800"/>
              </a:spcAft>
              <a:buNone/>
            </a:pPr>
            <a:r>
              <a:rPr lang="en-US" sz="2000" b="1" u="sng" dirty="0">
                <a:effectLst/>
                <a:latin typeface="Calibri" panose="020F0502020204030204" pitchFamily="34" charset="0"/>
                <a:ea typeface="Calibri" panose="020F0502020204030204" pitchFamily="34" charset="0"/>
                <a:cs typeface="Vrinda" panose="020B0502040204020203" pitchFamily="34" charset="0"/>
              </a:rPr>
              <a:t>EXTENSIONS</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3a. Operator will not permit to go for mismatch of the original view of vehicle.</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Operator inform the authority for mismatch.</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user is asked to park the vehicle in a specific place.</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Next vehicle is processed to collect toll.</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3b. For special case the vehicle will be permitted to be brought under process.</a:t>
            </a:r>
          </a:p>
          <a:p>
            <a:pPr marL="800100" lvl="1" indent="-342900">
              <a:lnSpc>
                <a:spcPct val="107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operator will ask details of the user including name, address, phone, NID.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4a. Show warning for wrong input.</a:t>
            </a:r>
          </a:p>
          <a:p>
            <a:pPr marL="800100" lvl="1" indent="-342900">
              <a:lnSpc>
                <a:spcPct val="107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operator will check the number plate and input it again.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5a. For non-registered user operator ask details of user including name, phone number.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6-7a. Warn operator for inconsistent weight</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user is asked to park the vehicle in a specific place.</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Next vehicle is processed to collect toll.</a:t>
            </a:r>
          </a:p>
          <a:p>
            <a:pPr marL="457200" lvl="1" indent="0">
              <a:lnSpc>
                <a:spcPct val="107000"/>
              </a:lnSpc>
              <a:spcAft>
                <a:spcPts val="0"/>
              </a:spcAft>
              <a:buNone/>
            </a:pPr>
            <a:endParaRPr lang="en-US"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4937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1CC0E-97C4-4B09-A17D-1CFB0511BD4B}"/>
              </a:ext>
            </a:extLst>
          </p:cNvPr>
          <p:cNvSpPr>
            <a:spLocks noGrp="1"/>
          </p:cNvSpPr>
          <p:nvPr>
            <p:ph idx="1"/>
          </p:nvPr>
        </p:nvSpPr>
        <p:spPr>
          <a:xfrm>
            <a:off x="685801" y="838987"/>
            <a:ext cx="10131425" cy="4952214"/>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8a.  For unpaid status operator get payable amount from the vehicle class.</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Operator takes money from user.</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Input the amount of money to the process.</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software shows the amount of return.</a:t>
            </a:r>
          </a:p>
          <a:p>
            <a:pPr marL="800100" lvl="1" indent="-342900">
              <a:lnSpc>
                <a:spcPct val="107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operator gives back the return to the user.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8b. Registered user can ask for making due for shortage of money.</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Operator will not permit to cross toll plaza if dew of registered user crosses the certain due limit.</a:t>
            </a:r>
          </a:p>
          <a:p>
            <a:pPr marL="800100" lvl="1" indent="-342900">
              <a:lnSpc>
                <a:spcPct val="107000"/>
              </a:lnSpc>
              <a:spcAft>
                <a:spcPts val="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The user is asked to park the vehicle in a specific place.</a:t>
            </a:r>
          </a:p>
          <a:p>
            <a:pPr marL="800100" lvl="1" indent="-342900">
              <a:lnSpc>
                <a:spcPct val="107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Vrinda" panose="020B0502040204020203" pitchFamily="34" charset="0"/>
              </a:rPr>
              <a:t>Next vehicle is processed to collect toll.</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10a.  Operator gives massage manually to the user.</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11a. Operator print receipt giving transection id.</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Vrinda" panose="020B0502040204020203" pitchFamily="34" charset="0"/>
              </a:rPr>
              <a:t>13a. Operator opens barrier manually for disfunction opening barrier.</a:t>
            </a:r>
          </a:p>
          <a:p>
            <a:pPr marL="0" indent="0">
              <a:buNone/>
            </a:pPr>
            <a:endParaRPr lang="en-US" dirty="0"/>
          </a:p>
        </p:txBody>
      </p:sp>
    </p:spTree>
    <p:extLst>
      <p:ext uri="{BB962C8B-B14F-4D97-AF65-F5344CB8AC3E}">
        <p14:creationId xmlns:p14="http://schemas.microsoft.com/office/powerpoint/2010/main" val="164399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2B8D6-AA61-4C3E-BD5E-2B740F1036A4}"/>
              </a:ext>
            </a:extLst>
          </p:cNvPr>
          <p:cNvSpPr>
            <a:spLocks noGrp="1"/>
          </p:cNvSpPr>
          <p:nvPr>
            <p:ph idx="1"/>
          </p:nvPr>
        </p:nvSpPr>
        <p:spPr>
          <a:xfrm>
            <a:off x="685801" y="424206"/>
            <a:ext cx="10131425" cy="6212264"/>
          </a:xfrm>
        </p:spPr>
        <p:txBody>
          <a:bodyPr>
            <a:normAutofit/>
          </a:bodyPr>
          <a:lstStyle/>
          <a:p>
            <a:pPr marL="0" marR="0" indent="0">
              <a:lnSpc>
                <a:spcPct val="115000"/>
              </a:lnSpc>
              <a:spcBef>
                <a:spcPts val="0"/>
              </a:spcBef>
              <a:spcAft>
                <a:spcPts val="0"/>
              </a:spcAft>
              <a:buNone/>
            </a:pPr>
            <a:r>
              <a:rPr lang="en-US" sz="2800" u="sng" dirty="0">
                <a:ea typeface="Arial" panose="020B0604020202020204" pitchFamily="34" charset="0"/>
              </a:rPr>
              <a:t>U</a:t>
            </a:r>
            <a:r>
              <a:rPr lang="en-US" sz="2800" u="sng" dirty="0">
                <a:effectLst/>
                <a:ea typeface="Arial" panose="020B0604020202020204" pitchFamily="34" charset="0"/>
              </a:rPr>
              <a:t>ser’s use case:</a:t>
            </a:r>
          </a:p>
          <a:p>
            <a:pPr marL="0" marR="0" indent="0">
              <a:lnSpc>
                <a:spcPct val="115000"/>
              </a:lnSpc>
              <a:spcBef>
                <a:spcPts val="0"/>
              </a:spcBef>
              <a:spcAft>
                <a:spcPts val="0"/>
              </a:spcAft>
              <a:buNone/>
            </a:pPr>
            <a:endParaRPr lang="en-US" sz="1800" dirty="0">
              <a:effectLst/>
              <a:ea typeface="Arial" panose="020B0604020202020204" pitchFamily="34" charset="0"/>
            </a:endParaRPr>
          </a:p>
          <a:p>
            <a:pPr marL="342900" marR="0" indent="-342900">
              <a:lnSpc>
                <a:spcPct val="115000"/>
              </a:lnSpc>
              <a:spcBef>
                <a:spcPts val="0"/>
              </a:spcBef>
              <a:spcAft>
                <a:spcPts val="0"/>
              </a:spcAft>
              <a:buFont typeface="+mj-lt"/>
              <a:buAutoNum type="arabicPeriod"/>
            </a:pPr>
            <a:r>
              <a:rPr lang="en-US" sz="1800" dirty="0">
                <a:effectLst/>
                <a:ea typeface="Arial" panose="020B0604020202020204" pitchFamily="34" charset="0"/>
              </a:rPr>
              <a:t>User enters the Toll plaza.</a:t>
            </a:r>
          </a:p>
          <a:p>
            <a:pPr marL="342900" marR="0" indent="-342900">
              <a:lnSpc>
                <a:spcPct val="115000"/>
              </a:lnSpc>
              <a:spcBef>
                <a:spcPts val="0"/>
              </a:spcBef>
              <a:spcAft>
                <a:spcPts val="0"/>
              </a:spcAft>
              <a:buFont typeface="+mj-lt"/>
              <a:buAutoNum type="arabicPeriod"/>
            </a:pPr>
            <a:r>
              <a:rPr lang="en-US" sz="1800" dirty="0">
                <a:effectLst/>
                <a:ea typeface="Arial" panose="020B0604020202020204" pitchFamily="34" charset="0"/>
              </a:rPr>
              <a:t>User opens the Toll Plaza app.</a:t>
            </a:r>
          </a:p>
          <a:p>
            <a:pPr marL="342900" marR="0" indent="-342900">
              <a:lnSpc>
                <a:spcPct val="115000"/>
              </a:lnSpc>
              <a:spcBef>
                <a:spcPts val="0"/>
              </a:spcBef>
              <a:spcAft>
                <a:spcPts val="0"/>
              </a:spcAft>
              <a:buFont typeface="+mj-lt"/>
              <a:buAutoNum type="arabicPeriod"/>
            </a:pPr>
            <a:r>
              <a:rPr lang="en-US" sz="1800" dirty="0">
                <a:effectLst/>
                <a:ea typeface="Arial" panose="020B0604020202020204" pitchFamily="34" charset="0"/>
              </a:rPr>
              <a:t>The user signs in by entering vehicle Id and password.</a:t>
            </a:r>
          </a:p>
          <a:p>
            <a:pPr marL="342900" marR="0" indent="-342900">
              <a:lnSpc>
                <a:spcPct val="115000"/>
              </a:lnSpc>
              <a:spcBef>
                <a:spcPts val="0"/>
              </a:spcBef>
              <a:spcAft>
                <a:spcPts val="0"/>
              </a:spcAft>
              <a:buFont typeface="+mj-lt"/>
              <a:buAutoNum type="arabicPeriod"/>
            </a:pPr>
            <a:r>
              <a:rPr lang="en-US" sz="1800" dirty="0">
                <a:effectLst/>
                <a:ea typeface="Arial" panose="020B0604020202020204" pitchFamily="34" charset="0"/>
              </a:rPr>
              <a:t>The user scans the generated QR code .</a:t>
            </a:r>
          </a:p>
          <a:p>
            <a:pPr marL="342900" marR="0" indent="-342900">
              <a:lnSpc>
                <a:spcPct val="115000"/>
              </a:lnSpc>
              <a:spcBef>
                <a:spcPts val="0"/>
              </a:spcBef>
              <a:spcAft>
                <a:spcPts val="0"/>
              </a:spcAft>
              <a:buFont typeface="+mj-lt"/>
              <a:buAutoNum type="arabicPeriod"/>
            </a:pPr>
            <a:r>
              <a:rPr lang="en-US" sz="1800" dirty="0">
                <a:effectLst/>
                <a:ea typeface="Arial" panose="020B0604020202020204" pitchFamily="34" charset="0"/>
              </a:rPr>
              <a:t>The user completes the payment through the mobile banking systems.</a:t>
            </a:r>
          </a:p>
          <a:p>
            <a:pPr marL="342900" marR="0" indent="-342900">
              <a:lnSpc>
                <a:spcPct val="115000"/>
              </a:lnSpc>
              <a:spcBef>
                <a:spcPts val="0"/>
              </a:spcBef>
              <a:spcAft>
                <a:spcPts val="0"/>
              </a:spcAft>
              <a:buFont typeface="+mj-lt"/>
              <a:buAutoNum type="arabicPeriod"/>
            </a:pPr>
            <a:r>
              <a:rPr lang="en-US" sz="1800" dirty="0">
                <a:effectLst/>
                <a:ea typeface="Arial" panose="020B0604020202020204" pitchFamily="34" charset="0"/>
              </a:rPr>
              <a:t>The User leaves the toll plaza after the barrier is lifted.</a:t>
            </a:r>
          </a:p>
          <a:p>
            <a:pPr marL="0" marR="0" indent="0">
              <a:lnSpc>
                <a:spcPct val="115000"/>
              </a:lnSpc>
              <a:spcBef>
                <a:spcPts val="0"/>
              </a:spcBef>
              <a:spcAft>
                <a:spcPts val="0"/>
              </a:spcAft>
              <a:buNone/>
            </a:pPr>
            <a:r>
              <a:rPr lang="en-US" sz="1800" dirty="0">
                <a:effectLst/>
                <a:ea typeface="Arial" panose="020B0604020202020204" pitchFamily="34" charset="0"/>
              </a:rPr>
              <a:t> </a:t>
            </a:r>
          </a:p>
          <a:p>
            <a:pPr marL="0" marR="0" indent="0">
              <a:lnSpc>
                <a:spcPct val="115000"/>
              </a:lnSpc>
              <a:spcBef>
                <a:spcPts val="0"/>
              </a:spcBef>
              <a:spcAft>
                <a:spcPts val="600"/>
              </a:spcAft>
              <a:buNone/>
            </a:pPr>
            <a:r>
              <a:rPr lang="en-US" sz="1800" b="1" u="sng" dirty="0">
                <a:effectLst/>
                <a:ea typeface="Arial" panose="020B0604020202020204" pitchFamily="34" charset="0"/>
              </a:rPr>
              <a:t>EXTENSIONS</a:t>
            </a:r>
            <a:endParaRPr lang="en-US" sz="1800" dirty="0">
              <a:effectLst/>
              <a:ea typeface="Arial" panose="020B0604020202020204" pitchFamily="34" charset="0"/>
            </a:endParaRPr>
          </a:p>
          <a:p>
            <a:pPr marL="0" marR="0" indent="0">
              <a:lnSpc>
                <a:spcPct val="115000"/>
              </a:lnSpc>
              <a:spcBef>
                <a:spcPts val="0"/>
              </a:spcBef>
              <a:spcAft>
                <a:spcPts val="0"/>
              </a:spcAft>
              <a:buNone/>
            </a:pPr>
            <a:r>
              <a:rPr lang="en-US" sz="1800" dirty="0">
                <a:effectLst/>
                <a:ea typeface="Arial" panose="020B0604020202020204" pitchFamily="34" charset="0"/>
              </a:rPr>
              <a:t>3a.  Shows warning for entering wrong  ID and password,	</a:t>
            </a:r>
          </a:p>
          <a:p>
            <a:pPr marL="0" marR="0" indent="0">
              <a:lnSpc>
                <a:spcPct val="115000"/>
              </a:lnSpc>
              <a:spcBef>
                <a:spcPts val="0"/>
              </a:spcBef>
              <a:spcAft>
                <a:spcPts val="0"/>
              </a:spcAft>
              <a:buNone/>
            </a:pPr>
            <a:r>
              <a:rPr lang="en-US" sz="1800" dirty="0">
                <a:effectLst/>
                <a:ea typeface="Arial" panose="020B0604020202020204" pitchFamily="34" charset="0"/>
              </a:rPr>
              <a:t>    1. The user Enter the correct ID and password</a:t>
            </a:r>
          </a:p>
          <a:p>
            <a:pPr marL="0" marR="0" indent="0">
              <a:lnSpc>
                <a:spcPct val="115000"/>
              </a:lnSpc>
              <a:spcBef>
                <a:spcPts val="0"/>
              </a:spcBef>
              <a:spcAft>
                <a:spcPts val="0"/>
              </a:spcAft>
              <a:buNone/>
            </a:pPr>
            <a:endParaRPr lang="en-US" sz="1800" dirty="0">
              <a:effectLst/>
              <a:ea typeface="Arial" panose="020B0604020202020204" pitchFamily="34" charset="0"/>
            </a:endParaRPr>
          </a:p>
          <a:p>
            <a:pPr marL="0" marR="0" indent="0">
              <a:lnSpc>
                <a:spcPct val="115000"/>
              </a:lnSpc>
              <a:spcBef>
                <a:spcPts val="0"/>
              </a:spcBef>
              <a:spcAft>
                <a:spcPts val="0"/>
              </a:spcAft>
              <a:buNone/>
            </a:pPr>
            <a:r>
              <a:rPr lang="en-US" sz="1800" dirty="0">
                <a:effectLst/>
                <a:ea typeface="Arial" panose="020B0604020202020204" pitchFamily="34" charset="0"/>
              </a:rPr>
              <a:t>3b. Taps on Forgot password.</a:t>
            </a:r>
          </a:p>
          <a:p>
            <a:pPr marL="800100" lvl="1" indent="-342900">
              <a:lnSpc>
                <a:spcPct val="115000"/>
              </a:lnSpc>
              <a:spcAft>
                <a:spcPts val="0"/>
              </a:spcAft>
              <a:buFont typeface="+mj-lt"/>
              <a:buAutoNum type="arabicPeriod"/>
            </a:pPr>
            <a:r>
              <a:rPr lang="en-US" u="none" strike="noStrike" dirty="0">
                <a:effectLst/>
                <a:ea typeface="Arial" panose="020B0604020202020204" pitchFamily="34" charset="0"/>
              </a:rPr>
              <a:t>Enters vehicle’s number plate and phone number.</a:t>
            </a:r>
          </a:p>
          <a:p>
            <a:pPr marL="800100" lvl="1" indent="-342900">
              <a:lnSpc>
                <a:spcPct val="115000"/>
              </a:lnSpc>
              <a:spcAft>
                <a:spcPts val="0"/>
              </a:spcAft>
              <a:buFont typeface="+mj-lt"/>
              <a:buAutoNum type="arabicPeriod"/>
            </a:pPr>
            <a:r>
              <a:rPr lang="en-US" u="none" strike="noStrike" dirty="0">
                <a:effectLst/>
                <a:ea typeface="Arial" panose="020B0604020202020204" pitchFamily="34" charset="0"/>
              </a:rPr>
              <a:t>User gets a OTP message</a:t>
            </a:r>
          </a:p>
          <a:p>
            <a:pPr marL="800100" lvl="1" indent="-342900">
              <a:lnSpc>
                <a:spcPct val="115000"/>
              </a:lnSpc>
              <a:spcAft>
                <a:spcPts val="0"/>
              </a:spcAft>
              <a:buFont typeface="+mj-lt"/>
              <a:buAutoNum type="arabicPeriod"/>
            </a:pPr>
            <a:r>
              <a:rPr lang="en-US" u="none" strike="noStrike" dirty="0">
                <a:effectLst/>
                <a:ea typeface="Arial" panose="020B0604020202020204" pitchFamily="34" charset="0"/>
              </a:rPr>
              <a:t>User enters the correct </a:t>
            </a:r>
            <a:r>
              <a:rPr lang="en-US" u="none" strike="noStrike" dirty="0" err="1">
                <a:effectLst/>
                <a:ea typeface="Arial" panose="020B0604020202020204" pitchFamily="34" charset="0"/>
              </a:rPr>
              <a:t>otp</a:t>
            </a:r>
            <a:r>
              <a:rPr lang="en-US" u="none" strike="noStrike" dirty="0">
                <a:effectLst/>
                <a:ea typeface="Arial" panose="020B0604020202020204" pitchFamily="34" charset="0"/>
              </a:rPr>
              <a:t>.</a:t>
            </a:r>
          </a:p>
          <a:p>
            <a:pPr marL="457200" lvl="1" indent="0">
              <a:lnSpc>
                <a:spcPct val="115000"/>
              </a:lnSpc>
              <a:spcAft>
                <a:spcPts val="0"/>
              </a:spcAft>
              <a:buNone/>
            </a:pPr>
            <a:r>
              <a:rPr lang="en-US" u="none" strike="noStrike" dirty="0">
                <a:effectLst/>
                <a:ea typeface="Arial" panose="020B0604020202020204" pitchFamily="34" charset="0"/>
              </a:rPr>
              <a:t>           3a) </a:t>
            </a:r>
            <a:r>
              <a:rPr lang="en-US" sz="1600" dirty="0">
                <a:effectLst/>
                <a:ea typeface="Arial" panose="020B0604020202020204" pitchFamily="34" charset="0"/>
              </a:rPr>
              <a:t>Shows a warning message for entering the wrong OTP.</a:t>
            </a:r>
          </a:p>
          <a:p>
            <a:pPr marL="457200" lvl="1" indent="0">
              <a:lnSpc>
                <a:spcPct val="115000"/>
              </a:lnSpc>
              <a:spcAft>
                <a:spcPts val="0"/>
              </a:spcAft>
              <a:buNone/>
            </a:pPr>
            <a:r>
              <a:rPr lang="en-US" dirty="0">
                <a:ea typeface="Arial" panose="020B0604020202020204" pitchFamily="34" charset="0"/>
              </a:rPr>
              <a:t>4.</a:t>
            </a:r>
            <a:r>
              <a:rPr lang="en-US" sz="1600" u="none" strike="noStrike" dirty="0">
                <a:effectLst/>
                <a:ea typeface="Arial" panose="020B0604020202020204" pitchFamily="34" charset="0"/>
              </a:rPr>
              <a:t>     User enters the new password</a:t>
            </a:r>
            <a:endParaRPr lang="en-US" sz="1600" dirty="0">
              <a:effectLst/>
              <a:ea typeface="Arial" panose="020B0604020202020204" pitchFamily="34" charset="0"/>
            </a:endParaRPr>
          </a:p>
        </p:txBody>
      </p:sp>
    </p:spTree>
    <p:extLst>
      <p:ext uri="{BB962C8B-B14F-4D97-AF65-F5344CB8AC3E}">
        <p14:creationId xmlns:p14="http://schemas.microsoft.com/office/powerpoint/2010/main" val="320798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2B8D6-AA61-4C3E-BD5E-2B740F1036A4}"/>
              </a:ext>
            </a:extLst>
          </p:cNvPr>
          <p:cNvSpPr>
            <a:spLocks noGrp="1"/>
          </p:cNvSpPr>
          <p:nvPr>
            <p:ph idx="1"/>
          </p:nvPr>
        </p:nvSpPr>
        <p:spPr>
          <a:xfrm>
            <a:off x="685801" y="867267"/>
            <a:ext cx="10131425" cy="4923934"/>
          </a:xfrm>
        </p:spPr>
        <p:txBody>
          <a:bodyPr>
            <a:normAutofit/>
          </a:bodyPr>
          <a:lstStyle/>
          <a:p>
            <a:pPr marL="0" marR="0" indent="0">
              <a:lnSpc>
                <a:spcPct val="115000"/>
              </a:lnSpc>
              <a:spcBef>
                <a:spcPts val="0"/>
              </a:spcBef>
              <a:spcAft>
                <a:spcPts val="0"/>
              </a:spcAft>
              <a:buNone/>
            </a:pPr>
            <a:r>
              <a:rPr lang="en-US" sz="1800" dirty="0">
                <a:effectLst/>
                <a:ea typeface="Arial" panose="020B0604020202020204" pitchFamily="34" charset="0"/>
              </a:rPr>
              <a:t>3c. The user taps on Sign-Up.</a:t>
            </a:r>
          </a:p>
          <a:p>
            <a:pPr marL="800100" lvl="1" indent="-342900">
              <a:lnSpc>
                <a:spcPct val="115000"/>
              </a:lnSpc>
              <a:spcAft>
                <a:spcPts val="0"/>
              </a:spcAft>
              <a:buFont typeface="+mj-lt"/>
              <a:buAutoNum type="arabicPeriod"/>
            </a:pPr>
            <a:r>
              <a:rPr lang="en-US" dirty="0">
                <a:ea typeface="Arial" panose="020B0604020202020204" pitchFamily="34" charset="0"/>
              </a:rPr>
              <a:t>The user provides the required  information about himself/herself and the vehicle.</a:t>
            </a:r>
          </a:p>
          <a:p>
            <a:pPr marL="800100" lvl="1" indent="-342900">
              <a:lnSpc>
                <a:spcPct val="115000"/>
              </a:lnSpc>
              <a:spcAft>
                <a:spcPts val="0"/>
              </a:spcAft>
              <a:buFont typeface="+mj-lt"/>
              <a:buAutoNum type="arabicPeriod"/>
            </a:pPr>
            <a:r>
              <a:rPr lang="en-US" dirty="0">
                <a:ea typeface="Arial" panose="020B0604020202020204" pitchFamily="34" charset="0"/>
              </a:rPr>
              <a:t>The user gets an ID for his vehicle and sets a password.</a:t>
            </a:r>
          </a:p>
          <a:p>
            <a:pPr marL="800100" lvl="1" indent="-342900">
              <a:lnSpc>
                <a:spcPct val="115000"/>
              </a:lnSpc>
              <a:spcAft>
                <a:spcPts val="0"/>
              </a:spcAft>
              <a:buFont typeface="+mj-lt"/>
              <a:buAutoNum type="arabicPeriod"/>
            </a:pPr>
            <a:r>
              <a:rPr lang="en-US" dirty="0">
                <a:ea typeface="Arial" panose="020B0604020202020204" pitchFamily="34" charset="0"/>
              </a:rPr>
              <a:t> The user signs in with his vehicle ID and password</a:t>
            </a:r>
          </a:p>
          <a:p>
            <a:pPr marL="0" marR="0" indent="0">
              <a:lnSpc>
                <a:spcPct val="115000"/>
              </a:lnSpc>
              <a:spcBef>
                <a:spcPts val="0"/>
              </a:spcBef>
              <a:spcAft>
                <a:spcPts val="0"/>
              </a:spcAft>
              <a:buNone/>
            </a:pPr>
            <a:endParaRPr lang="en-US" sz="1800" dirty="0">
              <a:effectLst/>
              <a:ea typeface="Arial" panose="020B0604020202020204" pitchFamily="34" charset="0"/>
            </a:endParaRPr>
          </a:p>
          <a:p>
            <a:pPr marL="0" marR="0" indent="0">
              <a:lnSpc>
                <a:spcPct val="115000"/>
              </a:lnSpc>
              <a:spcBef>
                <a:spcPts val="0"/>
              </a:spcBef>
              <a:spcAft>
                <a:spcPts val="0"/>
              </a:spcAft>
              <a:buNone/>
            </a:pPr>
            <a:r>
              <a:rPr lang="en-US" sz="1800" dirty="0">
                <a:effectLst/>
                <a:ea typeface="Arial" panose="020B0604020202020204" pitchFamily="34" charset="0"/>
              </a:rPr>
              <a:t>4a. Chooses to manually  enter the uniquely generated transaction id.</a:t>
            </a:r>
          </a:p>
          <a:p>
            <a:pPr marL="171450" marR="0" indent="0">
              <a:lnSpc>
                <a:spcPct val="115000"/>
              </a:lnSpc>
              <a:spcBef>
                <a:spcPts val="0"/>
              </a:spcBef>
              <a:spcAft>
                <a:spcPts val="0"/>
              </a:spcAft>
              <a:buNone/>
            </a:pPr>
            <a:r>
              <a:rPr lang="en-US" sz="1800" dirty="0">
                <a:effectLst/>
                <a:ea typeface="Arial" panose="020B0604020202020204" pitchFamily="34" charset="0"/>
              </a:rPr>
              <a:t>    1.   Enter the transaction id manually.</a:t>
            </a:r>
          </a:p>
          <a:p>
            <a:pPr marL="171450" marR="0" indent="0">
              <a:lnSpc>
                <a:spcPct val="115000"/>
              </a:lnSpc>
              <a:spcBef>
                <a:spcPts val="0"/>
              </a:spcBef>
              <a:spcAft>
                <a:spcPts val="0"/>
              </a:spcAft>
              <a:buNone/>
            </a:pPr>
            <a:r>
              <a:rPr lang="en-US" sz="1800" dirty="0">
                <a:effectLst/>
                <a:ea typeface="Arial" panose="020B0604020202020204" pitchFamily="34" charset="0"/>
              </a:rPr>
              <a:t> </a:t>
            </a:r>
          </a:p>
          <a:p>
            <a:pPr marL="0" marR="0" indent="0">
              <a:lnSpc>
                <a:spcPct val="115000"/>
              </a:lnSpc>
              <a:spcBef>
                <a:spcPts val="0"/>
              </a:spcBef>
              <a:spcAft>
                <a:spcPts val="0"/>
              </a:spcAft>
              <a:buNone/>
            </a:pPr>
            <a:r>
              <a:rPr lang="en-US" sz="1800" dirty="0">
                <a:effectLst/>
                <a:ea typeface="Arial" panose="020B0604020202020204" pitchFamily="34" charset="0"/>
              </a:rPr>
              <a:t>5a.  shows insufficient balance to complete the transaction</a:t>
            </a:r>
          </a:p>
          <a:p>
            <a:pPr marL="0" marR="0" indent="0">
              <a:lnSpc>
                <a:spcPct val="115000"/>
              </a:lnSpc>
              <a:spcBef>
                <a:spcPts val="0"/>
              </a:spcBef>
              <a:spcAft>
                <a:spcPts val="0"/>
              </a:spcAft>
              <a:buNone/>
            </a:pPr>
            <a:r>
              <a:rPr lang="en-US" sz="1800" dirty="0">
                <a:effectLst/>
                <a:ea typeface="Arial" panose="020B0604020202020204" pitchFamily="34" charset="0"/>
              </a:rPr>
              <a:t>      1.   The user gives cash money to the operator.</a:t>
            </a:r>
          </a:p>
          <a:p>
            <a:pPr marL="0" marR="0" indent="0">
              <a:lnSpc>
                <a:spcPct val="115000"/>
              </a:lnSpc>
              <a:spcBef>
                <a:spcPts val="0"/>
              </a:spcBef>
              <a:spcAft>
                <a:spcPts val="0"/>
              </a:spcAft>
              <a:buNone/>
            </a:pPr>
            <a:r>
              <a:rPr lang="en-US" sz="1800" dirty="0">
                <a:effectLst/>
                <a:ea typeface="Arial" panose="020B0604020202020204" pitchFamily="34" charset="0"/>
              </a:rPr>
              <a:t>      2.   </a:t>
            </a:r>
            <a:r>
              <a:rPr lang="en-US" dirty="0">
                <a:ea typeface="Arial" panose="020B0604020202020204" pitchFamily="34" charset="0"/>
              </a:rPr>
              <a:t>T</a:t>
            </a:r>
            <a:r>
              <a:rPr lang="en-US" sz="1800" dirty="0">
                <a:effectLst/>
                <a:ea typeface="Arial" panose="020B0604020202020204" pitchFamily="34" charset="0"/>
              </a:rPr>
              <a:t>he user receives the change.</a:t>
            </a:r>
          </a:p>
          <a:p>
            <a:pPr marL="0" indent="0">
              <a:buNone/>
            </a:pPr>
            <a:endParaRPr lang="en-US" dirty="0"/>
          </a:p>
        </p:txBody>
      </p:sp>
    </p:spTree>
    <p:extLst>
      <p:ext uri="{BB962C8B-B14F-4D97-AF65-F5344CB8AC3E}">
        <p14:creationId xmlns:p14="http://schemas.microsoft.com/office/powerpoint/2010/main" val="142764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24F3-4D15-438D-A685-B3F74501FD33}"/>
              </a:ext>
            </a:extLst>
          </p:cNvPr>
          <p:cNvSpPr>
            <a:spLocks noGrp="1"/>
          </p:cNvSpPr>
          <p:nvPr>
            <p:ph type="title"/>
          </p:nvPr>
        </p:nvSpPr>
        <p:spPr>
          <a:xfrm>
            <a:off x="685801" y="609600"/>
            <a:ext cx="10131425" cy="457200"/>
          </a:xfrm>
        </p:spPr>
        <p:txBody>
          <a:bodyPr>
            <a:noAutofit/>
          </a:bodyPr>
          <a:lstStyle/>
          <a:p>
            <a:r>
              <a:rPr lang="en-US" sz="2800" u="sng" dirty="0">
                <a:effectLst/>
                <a:latin typeface="Calibri" panose="020F0502020204030204" pitchFamily="34" charset="0"/>
                <a:ea typeface="Calibri" panose="020F0502020204030204" pitchFamily="34" charset="0"/>
                <a:cs typeface="Vrinda" panose="020B0502040204020203" pitchFamily="34" charset="0"/>
              </a:rPr>
              <a:t>User case: </a:t>
            </a:r>
            <a:r>
              <a:rPr lang="en-US" sz="2800" b="1" u="sng" dirty="0">
                <a:effectLst/>
                <a:latin typeface="Calibri" panose="020F0502020204030204" pitchFamily="34" charset="0"/>
                <a:ea typeface="Calibri" panose="020F0502020204030204" pitchFamily="34" charset="0"/>
                <a:cs typeface="Vrinda" panose="020B0502040204020203" pitchFamily="34" charset="0"/>
              </a:rPr>
              <a:t>Supervisor Of Toll Plaza</a:t>
            </a:r>
            <a:endParaRPr lang="en-US" sz="2800" u="sng" dirty="0"/>
          </a:p>
        </p:txBody>
      </p:sp>
      <p:sp>
        <p:nvSpPr>
          <p:cNvPr id="3" name="Content Placeholder 2">
            <a:extLst>
              <a:ext uri="{FF2B5EF4-FFF2-40B4-BE49-F238E27FC236}">
                <a16:creationId xmlns:a16="http://schemas.microsoft.com/office/drawing/2014/main" id="{CED90D60-6EB7-4CFF-8F75-1E6667C5B084}"/>
              </a:ext>
            </a:extLst>
          </p:cNvPr>
          <p:cNvSpPr>
            <a:spLocks noGrp="1"/>
          </p:cNvSpPr>
          <p:nvPr>
            <p:ph idx="1"/>
          </p:nvPr>
        </p:nvSpPr>
        <p:spPr>
          <a:xfrm>
            <a:off x="685801" y="1066800"/>
            <a:ext cx="10131425" cy="5088903"/>
          </a:xfrm>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will click on admin button in login interface.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Enter Username and Password.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System Grants Access To User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System Shows Supervisor Toll Booths Are Open.</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Checks Account Balance Of Toll Booths That Are Open.</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Checks Payments Collected In Cash Of  Toll Booths That Are Opens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matches the payment deposited in cash with the payment value stored for cash.</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sets payment in cash successfully done for the specific toll.</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checks  comment made by toll operator.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sees no comment made by toll operator.</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Vrinda" panose="020B0502040204020203" pitchFamily="34" charset="0"/>
              </a:rPr>
              <a:t>Supervisor exit the system.</a:t>
            </a:r>
          </a:p>
          <a:p>
            <a:pPr marL="0" indent="0">
              <a:buNone/>
            </a:pPr>
            <a:endParaRPr lang="en-US" dirty="0"/>
          </a:p>
        </p:txBody>
      </p:sp>
    </p:spTree>
    <p:extLst>
      <p:ext uri="{BB962C8B-B14F-4D97-AF65-F5344CB8AC3E}">
        <p14:creationId xmlns:p14="http://schemas.microsoft.com/office/powerpoint/2010/main" val="119607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94152-5DF7-4458-AF8C-B9F76940FB19}"/>
              </a:ext>
            </a:extLst>
          </p:cNvPr>
          <p:cNvSpPr>
            <a:spLocks noGrp="1"/>
          </p:cNvSpPr>
          <p:nvPr>
            <p:ph idx="1"/>
          </p:nvPr>
        </p:nvSpPr>
        <p:spPr>
          <a:xfrm>
            <a:off x="685801" y="612743"/>
            <a:ext cx="10131425" cy="5486399"/>
          </a:xfrm>
        </p:spPr>
        <p:txBody>
          <a:bodyPr>
            <a:normAutofit lnSpcReduction="10000"/>
          </a:bodyPr>
          <a:lstStyle/>
          <a:p>
            <a:pPr marL="0" marR="0" indent="0">
              <a:lnSpc>
                <a:spcPct val="107000"/>
              </a:lnSpc>
              <a:spcBef>
                <a:spcPts val="0"/>
              </a:spcBef>
              <a:spcAft>
                <a:spcPts val="800"/>
              </a:spcAft>
              <a:buNone/>
            </a:pPr>
            <a:r>
              <a:rPr lang="en-US" sz="1800" b="1" u="sng" dirty="0">
                <a:effectLst/>
                <a:latin typeface="Calibri" panose="020F0502020204030204" pitchFamily="34" charset="0"/>
                <a:ea typeface="Calibri" panose="020F0502020204030204" pitchFamily="34" charset="0"/>
                <a:cs typeface="Vrinda" panose="020B0502040204020203" pitchFamily="34" charset="0"/>
              </a:rPr>
              <a:t>EXTENSIONS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Vrinda" panose="020B0502040204020203" pitchFamily="34" charset="0"/>
              </a:rPr>
              <a:t>3a.</a:t>
            </a:r>
            <a:r>
              <a:rPr lang="en-US" sz="1900" b="1" dirty="0">
                <a:effectLst/>
                <a:latin typeface="Calibri" panose="020F0502020204030204" pitchFamily="34" charset="0"/>
                <a:ea typeface="Calibri" panose="020F0502020204030204" pitchFamily="34" charset="0"/>
                <a:cs typeface="Vrinda" panose="020B0502040204020203" pitchFamily="34" charset="0"/>
              </a:rPr>
              <a:t>  </a:t>
            </a:r>
            <a:r>
              <a:rPr lang="en-US" sz="1900" dirty="0">
                <a:effectLst/>
                <a:latin typeface="Calibri" panose="020F0502020204030204" pitchFamily="34" charset="0"/>
                <a:ea typeface="Calibri" panose="020F0502020204030204" pitchFamily="34" charset="0"/>
                <a:cs typeface="Vrinda" panose="020B0502040204020203" pitchFamily="34" charset="0"/>
              </a:rPr>
              <a:t>System denies access to Supervisor</a:t>
            </a:r>
          </a:p>
          <a:p>
            <a:pPr marL="800100" lvl="1" indent="-342900">
              <a:lnSpc>
                <a:spcPct val="107000"/>
              </a:lnSpc>
              <a:spcAft>
                <a:spcPts val="800"/>
              </a:spcAft>
              <a:buFont typeface="+mj-lt"/>
              <a:buAutoNum type="arabicPeriod"/>
            </a:pPr>
            <a:r>
              <a:rPr lang="en-US" sz="1700" u="none" strike="noStrike" dirty="0">
                <a:effectLst/>
                <a:latin typeface="Calibri" panose="020F0502020204030204" pitchFamily="34" charset="0"/>
                <a:ea typeface="Calibri" panose="020F0502020204030204" pitchFamily="34" charset="0"/>
                <a:cs typeface="Vrinda" panose="020B0502040204020203" pitchFamily="34" charset="0"/>
              </a:rPr>
              <a:t>System tell the User to renter password and username.</a:t>
            </a: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Vrinda" panose="020B0502040204020203" pitchFamily="34" charset="0"/>
              </a:rPr>
              <a:t>4a. System shows user toll booth that are closed</a:t>
            </a:r>
          </a:p>
          <a:p>
            <a:pPr marL="800100" lvl="1" indent="-342900">
              <a:lnSpc>
                <a:spcPct val="107000"/>
              </a:lnSpc>
              <a:spcAft>
                <a:spcPts val="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Supervisor checks traffic flow in bridge</a:t>
            </a:r>
          </a:p>
          <a:p>
            <a:pPr marL="800100" lvl="1" indent="-342900">
              <a:lnSpc>
                <a:spcPct val="107000"/>
              </a:lnSpc>
              <a:spcAft>
                <a:spcPts val="80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Traffic Is Larger Than Desired Amount Supervisor Opens Extra Toll booths</a:t>
            </a:r>
          </a:p>
          <a:p>
            <a:pPr marL="0" marR="0" indent="0">
              <a:lnSpc>
                <a:spcPct val="107000"/>
              </a:lnSpc>
              <a:spcBef>
                <a:spcPts val="0"/>
              </a:spcBef>
              <a:spcAft>
                <a:spcPts val="800"/>
              </a:spcAft>
              <a:buNone/>
            </a:pPr>
            <a:r>
              <a:rPr lang="en-US" sz="1700" dirty="0">
                <a:effectLst/>
                <a:latin typeface="Calibri" panose="020F0502020204030204" pitchFamily="34" charset="0"/>
                <a:ea typeface="Calibri" panose="020F0502020204030204" pitchFamily="34" charset="0"/>
                <a:cs typeface="Vrinda" panose="020B0502040204020203" pitchFamily="34" charset="0"/>
              </a:rPr>
              <a:t>                   2a) Traffic Is Smaller Than Desired Amount Supervisor Will Keep The Extra Toll Booths Closed </a:t>
            </a: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Vrinda" panose="020B0502040204020203" pitchFamily="34" charset="0"/>
              </a:rPr>
              <a:t>5a. Supervisor Checks Payments Collected In BKASH Of Toll Booths That Are Opens</a:t>
            </a:r>
          </a:p>
          <a:p>
            <a:pPr marL="800100" lvl="1" indent="-342900">
              <a:lnSpc>
                <a:spcPct val="107000"/>
              </a:lnSpc>
              <a:spcAft>
                <a:spcPts val="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Supervisor matches payment in </a:t>
            </a:r>
            <a:r>
              <a:rPr lang="en-US" sz="1700" dirty="0" err="1">
                <a:effectLst/>
                <a:latin typeface="Calibri" panose="020F0502020204030204" pitchFamily="34" charset="0"/>
                <a:ea typeface="Calibri" panose="020F0502020204030204" pitchFamily="34" charset="0"/>
                <a:cs typeface="Vrinda" panose="020B0502040204020203" pitchFamily="34" charset="0"/>
              </a:rPr>
              <a:t>Bkash</a:t>
            </a:r>
            <a:r>
              <a:rPr lang="en-US" sz="1700" dirty="0">
                <a:effectLst/>
                <a:latin typeface="Calibri" panose="020F0502020204030204" pitchFamily="34" charset="0"/>
                <a:ea typeface="Calibri" panose="020F0502020204030204" pitchFamily="34" charset="0"/>
                <a:cs typeface="Vrinda" panose="020B0502040204020203" pitchFamily="34" charset="0"/>
              </a:rPr>
              <a:t> account with payment value stored for </a:t>
            </a:r>
            <a:r>
              <a:rPr lang="en-US" sz="1700" dirty="0" err="1">
                <a:effectLst/>
                <a:latin typeface="Calibri" panose="020F0502020204030204" pitchFamily="34" charset="0"/>
                <a:ea typeface="Calibri" panose="020F0502020204030204" pitchFamily="34" charset="0"/>
                <a:cs typeface="Vrinda" panose="020B0502040204020203" pitchFamily="34" charset="0"/>
              </a:rPr>
              <a:t>Bkash</a:t>
            </a:r>
            <a:endParaRPr lang="en-US" sz="1700" dirty="0">
              <a:effectLst/>
              <a:latin typeface="Calibri" panose="020F0502020204030204" pitchFamily="34" charset="0"/>
              <a:ea typeface="Calibri" panose="020F0502020204030204" pitchFamily="34" charset="0"/>
              <a:cs typeface="Vrinda" panose="020B0502040204020203" pitchFamily="34" charset="0"/>
            </a:endParaRPr>
          </a:p>
          <a:p>
            <a:pPr marL="800100" lvl="1" indent="-342900">
              <a:lnSpc>
                <a:spcPct val="107000"/>
              </a:lnSpc>
              <a:spcAft>
                <a:spcPts val="80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Supervisor sets payment successfully done in </a:t>
            </a:r>
            <a:r>
              <a:rPr lang="en-US" sz="1700" dirty="0" err="1">
                <a:effectLst/>
                <a:latin typeface="Calibri" panose="020F0502020204030204" pitchFamily="34" charset="0"/>
                <a:ea typeface="Calibri" panose="020F0502020204030204" pitchFamily="34" charset="0"/>
                <a:cs typeface="Vrinda" panose="020B0502040204020203" pitchFamily="34" charset="0"/>
              </a:rPr>
              <a:t>Bkash</a:t>
            </a:r>
            <a:r>
              <a:rPr lang="en-US" sz="1700" dirty="0">
                <a:effectLst/>
                <a:latin typeface="Calibri" panose="020F0502020204030204" pitchFamily="34" charset="0"/>
                <a:ea typeface="Calibri" panose="020F0502020204030204" pitchFamily="34" charset="0"/>
                <a:cs typeface="Vrinda" panose="020B0502040204020203" pitchFamily="34" charset="0"/>
              </a:rPr>
              <a:t> for specific toll.</a:t>
            </a: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Vrinda" panose="020B0502040204020203" pitchFamily="34" charset="0"/>
              </a:rPr>
              <a:t>5b. Supervisor Checks Payments Collected In Card Of Toll Booths That Are Opens</a:t>
            </a:r>
          </a:p>
          <a:p>
            <a:pPr marL="800100" lvl="1" indent="-342900">
              <a:lnSpc>
                <a:spcPct val="107000"/>
              </a:lnSpc>
              <a:spcAft>
                <a:spcPts val="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Supervisor matches balance in bank account with payment value stored for card payment</a:t>
            </a:r>
          </a:p>
          <a:p>
            <a:pPr marL="800100" lvl="1" indent="-342900">
              <a:lnSpc>
                <a:spcPct val="107000"/>
              </a:lnSpc>
              <a:spcAft>
                <a:spcPts val="80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Supervisor sets payment successfully done in card payment for specific toll.</a:t>
            </a: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Vrinda" panose="020B0502040204020203" pitchFamily="34" charset="0"/>
              </a:rPr>
              <a:t>9a. Supervisor find comment made by toll operator</a:t>
            </a:r>
          </a:p>
          <a:p>
            <a:pPr marL="800100" lvl="1" indent="-342900">
              <a:lnSpc>
                <a:spcPct val="107000"/>
              </a:lnSpc>
              <a:spcAft>
                <a:spcPts val="800"/>
              </a:spcAft>
              <a:buFont typeface="+mj-lt"/>
              <a:buAutoNum type="arabicPeriod"/>
            </a:pPr>
            <a:r>
              <a:rPr lang="en-US" sz="1700" dirty="0">
                <a:effectLst/>
                <a:latin typeface="Calibri" panose="020F0502020204030204" pitchFamily="34" charset="0"/>
                <a:ea typeface="Calibri" panose="020F0502020204030204" pitchFamily="34" charset="0"/>
                <a:cs typeface="Vrinda" panose="020B0502040204020203" pitchFamily="34" charset="0"/>
              </a:rPr>
              <a:t>Supervisor acts upon accordingly to comment made by user</a:t>
            </a:r>
          </a:p>
          <a:p>
            <a:pPr marL="0" indent="0">
              <a:buNone/>
            </a:pPr>
            <a:endParaRPr lang="en-US" dirty="0"/>
          </a:p>
        </p:txBody>
      </p:sp>
    </p:spTree>
    <p:extLst>
      <p:ext uri="{BB962C8B-B14F-4D97-AF65-F5344CB8AC3E}">
        <p14:creationId xmlns:p14="http://schemas.microsoft.com/office/powerpoint/2010/main" val="256743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287</TotalTime>
  <Words>1185</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Calibri Light</vt:lpstr>
      <vt:lpstr>Celestial</vt:lpstr>
      <vt:lpstr>Final report </vt:lpstr>
      <vt:lpstr>Introduction:</vt:lpstr>
      <vt:lpstr>Use cases: Operator  </vt:lpstr>
      <vt:lpstr>PowerPoint Presentation</vt:lpstr>
      <vt:lpstr>PowerPoint Presentation</vt:lpstr>
      <vt:lpstr>PowerPoint Presentation</vt:lpstr>
      <vt:lpstr>PowerPoint Presentation</vt:lpstr>
      <vt:lpstr>User case: Supervisor Of Toll Plaza</vt:lpstr>
      <vt:lpstr>PowerPoint Presentation</vt:lpstr>
      <vt:lpstr>Use case diagram</vt:lpstr>
      <vt:lpstr>Domain model</vt:lpstr>
      <vt:lpstr>Class diagram</vt:lpstr>
      <vt:lpstr>Sequence diagram</vt:lpstr>
      <vt:lpstr>Code snapshots</vt:lpstr>
      <vt:lpstr>Registered user class</vt:lpstr>
      <vt:lpstr>Toll plaza class</vt:lpstr>
      <vt:lpstr>Console:</vt:lpstr>
      <vt:lpstr>Conclusion &amp; 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dc:title>
  <dc:creator>Alif Al Razi</dc:creator>
  <cp:lastModifiedBy>Alif Al Razi</cp:lastModifiedBy>
  <cp:revision>3</cp:revision>
  <dcterms:created xsi:type="dcterms:W3CDTF">2022-09-03T08:40:59Z</dcterms:created>
  <dcterms:modified xsi:type="dcterms:W3CDTF">2022-09-04T16:32:14Z</dcterms:modified>
</cp:coreProperties>
</file>