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7/6/2021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6790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7/6/2021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7031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7/6/2021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7770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7/6/2021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5269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7/6/2021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345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7/6/2021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211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7/6/2021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442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7/6/2021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3616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7/6/2021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197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7/6/2021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8305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7/6/2021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5003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7/6/2021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35590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16" name="Picture 3">
            <a:extLst>
              <a:ext uri="{FF2B5EF4-FFF2-40B4-BE49-F238E27FC236}">
                <a16:creationId xmlns:a16="http://schemas.microsoft.com/office/drawing/2014/main" id="{FDD2C878-2E5B-4C25-A074-48C895D4C0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9313" y="10"/>
            <a:ext cx="11773373" cy="6857990"/>
          </a:xfrm>
          <a:prstGeom prst="rect">
            <a:avLst/>
          </a:prstGeom>
          <a:noFill/>
        </p:spPr>
      </p:pic>
      <p:grpSp>
        <p:nvGrpSpPr>
          <p:cNvPr id="2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4" name="Oval 2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BAD2197-7DD2-493A-8242-D105B1934335}"/>
              </a:ext>
            </a:extLst>
          </p:cNvPr>
          <p:cNvSpPr>
            <a:spLocks noGrp="1"/>
          </p:cNvSpPr>
          <p:nvPr>
            <p:ph type="ctrTitle"/>
          </p:nvPr>
        </p:nvSpPr>
        <p:spPr>
          <a:xfrm>
            <a:off x="8237989" y="586038"/>
            <a:ext cx="3950962" cy="2073271"/>
          </a:xfrm>
        </p:spPr>
        <p:txBody>
          <a:bodyPr>
            <a:normAutofit fontScale="90000"/>
          </a:bodyPr>
          <a:lstStyle/>
          <a:p>
            <a:endParaRPr lang="en-US" sz="4400" b="1" dirty="0">
              <a:solidFill>
                <a:srgbClr val="FFFFFF"/>
              </a:solidFill>
            </a:endParaRPr>
          </a:p>
          <a:p>
            <a:r>
              <a:rPr lang="en-US" sz="4400" b="1" dirty="0">
                <a:solidFill>
                  <a:srgbClr val="FFFFFF"/>
                </a:solidFill>
              </a:rPr>
              <a:t>Online Class Management System</a:t>
            </a:r>
          </a:p>
        </p:txBody>
      </p:sp>
      <p:sp>
        <p:nvSpPr>
          <p:cNvPr id="3" name="Subtitle 2">
            <a:extLst>
              <a:ext uri="{FF2B5EF4-FFF2-40B4-BE49-F238E27FC236}">
                <a16:creationId xmlns:a16="http://schemas.microsoft.com/office/drawing/2014/main" id="{D061598D-B994-4830-9D83-6AF3D1C94073}"/>
              </a:ext>
            </a:extLst>
          </p:cNvPr>
          <p:cNvSpPr>
            <a:spLocks noGrp="1"/>
          </p:cNvSpPr>
          <p:nvPr>
            <p:ph type="subTitle" idx="1"/>
          </p:nvPr>
        </p:nvSpPr>
        <p:spPr>
          <a:xfrm>
            <a:off x="0" y="6287540"/>
            <a:ext cx="7093122" cy="508568"/>
          </a:xfrm>
        </p:spPr>
        <p:txBody>
          <a:bodyPr/>
          <a:lstStyle/>
          <a:p>
            <a:r>
              <a:rPr lang="en-US" dirty="0">
                <a:solidFill>
                  <a:schemeClr val="bg2"/>
                </a:solidFill>
                <a:latin typeface="+mj-lt"/>
              </a:rPr>
              <a:t>Education system for teachers and students in online</a:t>
            </a:r>
          </a:p>
        </p:txBody>
      </p:sp>
    </p:spTree>
    <p:extLst>
      <p:ext uri="{BB962C8B-B14F-4D97-AF65-F5344CB8AC3E}">
        <p14:creationId xmlns:p14="http://schemas.microsoft.com/office/powerpoint/2010/main" val="161623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962BA-8BD8-478F-B81F-FF4F9A7456DA}"/>
              </a:ext>
            </a:extLst>
          </p:cNvPr>
          <p:cNvSpPr txBox="1"/>
          <p:nvPr/>
        </p:nvSpPr>
        <p:spPr>
          <a:xfrm>
            <a:off x="3926048" y="612396"/>
            <a:ext cx="4014132" cy="830997"/>
          </a:xfrm>
          <a:prstGeom prst="rect">
            <a:avLst/>
          </a:prstGeom>
          <a:noFill/>
        </p:spPr>
        <p:txBody>
          <a:bodyPr wrap="square" rtlCol="0">
            <a:spAutoFit/>
          </a:bodyPr>
          <a:lstStyle/>
          <a:p>
            <a:r>
              <a:rPr lang="en-US" sz="4800" b="1" dirty="0">
                <a:solidFill>
                  <a:schemeClr val="accent3">
                    <a:lumMod val="50000"/>
                  </a:schemeClr>
                </a:solidFill>
                <a:latin typeface="+mj-lt"/>
              </a:rPr>
              <a:t>Introduction</a:t>
            </a:r>
          </a:p>
        </p:txBody>
      </p:sp>
      <p:sp>
        <p:nvSpPr>
          <p:cNvPr id="4" name="TextBox 3">
            <a:extLst>
              <a:ext uri="{FF2B5EF4-FFF2-40B4-BE49-F238E27FC236}">
                <a16:creationId xmlns:a16="http://schemas.microsoft.com/office/drawing/2014/main" id="{B04B36D9-F0AA-45D2-8560-4FC29691E10D}"/>
              </a:ext>
            </a:extLst>
          </p:cNvPr>
          <p:cNvSpPr txBox="1"/>
          <p:nvPr/>
        </p:nvSpPr>
        <p:spPr>
          <a:xfrm>
            <a:off x="1115736" y="1879135"/>
            <a:ext cx="9672506" cy="4031873"/>
          </a:xfrm>
          <a:prstGeom prst="rect">
            <a:avLst/>
          </a:prstGeom>
          <a:noFill/>
        </p:spPr>
        <p:txBody>
          <a:bodyPr wrap="square" rtlCol="0">
            <a:spAutoFit/>
          </a:bodyPr>
          <a:lstStyle/>
          <a:p>
            <a:r>
              <a:rPr lang="en-US" sz="3200" b="1" dirty="0">
                <a:latin typeface="+mj-lt"/>
              </a:rPr>
              <a:t>                          </a:t>
            </a:r>
            <a:r>
              <a:rPr lang="en-US" sz="3200" b="1" dirty="0">
                <a:solidFill>
                  <a:schemeClr val="accent3">
                    <a:lumMod val="75000"/>
                  </a:schemeClr>
                </a:solidFill>
                <a:latin typeface="+mj-lt"/>
              </a:rPr>
              <a:t>Group members</a:t>
            </a:r>
          </a:p>
          <a:p>
            <a:r>
              <a:rPr lang="en-US" sz="3200" b="1" dirty="0">
                <a:latin typeface="+mj-lt"/>
              </a:rPr>
              <a:t>              </a:t>
            </a:r>
            <a:r>
              <a:rPr lang="en-US" sz="3200" b="1" dirty="0">
                <a:solidFill>
                  <a:schemeClr val="bg2">
                    <a:lumMod val="10000"/>
                  </a:schemeClr>
                </a:solidFill>
                <a:latin typeface="+mj-lt"/>
              </a:rPr>
              <a:t>Name</a:t>
            </a:r>
            <a:r>
              <a:rPr lang="en-US" sz="3200" b="1" dirty="0">
                <a:latin typeface="+mj-lt"/>
              </a:rPr>
              <a:t>                                </a:t>
            </a:r>
            <a:r>
              <a:rPr lang="en-US" sz="3200" b="1" dirty="0">
                <a:solidFill>
                  <a:schemeClr val="bg2">
                    <a:lumMod val="10000"/>
                  </a:schemeClr>
                </a:solidFill>
                <a:latin typeface="+mj-lt"/>
              </a:rPr>
              <a:t>ID</a:t>
            </a:r>
          </a:p>
          <a:p>
            <a:r>
              <a:rPr lang="en-US" sz="3200" dirty="0">
                <a:latin typeface="+mj-lt"/>
              </a:rPr>
              <a:t>              </a:t>
            </a:r>
            <a:r>
              <a:rPr lang="en-US" sz="3200" dirty="0">
                <a:solidFill>
                  <a:schemeClr val="tx2">
                    <a:lumMod val="75000"/>
                    <a:lumOff val="25000"/>
                  </a:schemeClr>
                </a:solidFill>
                <a:latin typeface="+mj-lt"/>
              </a:rPr>
              <a:t>Abdul Monim           -     1712556642</a:t>
            </a:r>
          </a:p>
          <a:p>
            <a:r>
              <a:rPr lang="en-US" sz="3200" dirty="0">
                <a:solidFill>
                  <a:schemeClr val="tx2">
                    <a:lumMod val="75000"/>
                    <a:lumOff val="25000"/>
                  </a:schemeClr>
                </a:solidFill>
                <a:latin typeface="+mj-lt"/>
              </a:rPr>
              <a:t>              Asif Ahmed              -     1712426642</a:t>
            </a:r>
          </a:p>
          <a:p>
            <a:r>
              <a:rPr lang="en-US" sz="3200" dirty="0">
                <a:solidFill>
                  <a:schemeClr val="tx2">
                    <a:lumMod val="75000"/>
                    <a:lumOff val="25000"/>
                  </a:schemeClr>
                </a:solidFill>
                <a:latin typeface="+mj-lt"/>
              </a:rPr>
              <a:t>              Md. Fazayel Murshid  -     1722152042</a:t>
            </a:r>
          </a:p>
          <a:p>
            <a:endParaRPr lang="en-US" sz="3200" dirty="0">
              <a:latin typeface="+mj-lt"/>
            </a:endParaRPr>
          </a:p>
          <a:p>
            <a:endParaRPr lang="en-US" sz="3200" dirty="0">
              <a:latin typeface="+mj-lt"/>
            </a:endParaRPr>
          </a:p>
          <a:p>
            <a:endParaRPr lang="en-US" sz="3200" dirty="0">
              <a:latin typeface="+mj-lt"/>
            </a:endParaRPr>
          </a:p>
        </p:txBody>
      </p:sp>
    </p:spTree>
    <p:extLst>
      <p:ext uri="{BB962C8B-B14F-4D97-AF65-F5344CB8AC3E}">
        <p14:creationId xmlns:p14="http://schemas.microsoft.com/office/powerpoint/2010/main" val="362929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1AA4-EAE3-4D66-B13E-14A2066A94CB}"/>
              </a:ext>
            </a:extLst>
          </p:cNvPr>
          <p:cNvSpPr>
            <a:spLocks noGrp="1"/>
          </p:cNvSpPr>
          <p:nvPr>
            <p:ph type="title"/>
          </p:nvPr>
        </p:nvSpPr>
        <p:spPr>
          <a:xfrm>
            <a:off x="1124125" y="782274"/>
            <a:ext cx="3397541" cy="744522"/>
          </a:xfrm>
        </p:spPr>
        <p:txBody>
          <a:bodyPr>
            <a:normAutofit/>
          </a:bodyPr>
          <a:lstStyle/>
          <a:p>
            <a:r>
              <a:rPr lang="en-US" b="1" dirty="0"/>
              <a:t>Description:</a:t>
            </a:r>
          </a:p>
        </p:txBody>
      </p:sp>
      <p:pic>
        <p:nvPicPr>
          <p:cNvPr id="6" name="Picture Placeholder 5">
            <a:extLst>
              <a:ext uri="{FF2B5EF4-FFF2-40B4-BE49-F238E27FC236}">
                <a16:creationId xmlns:a16="http://schemas.microsoft.com/office/drawing/2014/main" id="{12E9FF9D-A4C6-4AE0-A5FB-FF42988D049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847" r="17847"/>
          <a:stretch>
            <a:fillRect/>
          </a:stretch>
        </p:blipFill>
        <p:spPr>
          <a:xfrm>
            <a:off x="7521423" y="1037214"/>
            <a:ext cx="3588535" cy="3140504"/>
          </a:xfrm>
        </p:spPr>
      </p:pic>
      <p:sp>
        <p:nvSpPr>
          <p:cNvPr id="4" name="Text Placeholder 3">
            <a:extLst>
              <a:ext uri="{FF2B5EF4-FFF2-40B4-BE49-F238E27FC236}">
                <a16:creationId xmlns:a16="http://schemas.microsoft.com/office/drawing/2014/main" id="{3E1F0CC0-3DA4-4117-8832-47FFB5F79908}"/>
              </a:ext>
            </a:extLst>
          </p:cNvPr>
          <p:cNvSpPr>
            <a:spLocks noGrp="1"/>
          </p:cNvSpPr>
          <p:nvPr>
            <p:ph type="body" sz="half" idx="2"/>
          </p:nvPr>
        </p:nvSpPr>
        <p:spPr>
          <a:xfrm>
            <a:off x="1082042" y="1610686"/>
            <a:ext cx="6367382" cy="4932727"/>
          </a:xfrm>
        </p:spPr>
        <p:txBody>
          <a:bodyPr>
            <a:noAutofit/>
          </a:bodyPr>
          <a:lstStyle/>
          <a:p>
            <a:pPr algn="just"/>
            <a:r>
              <a:rPr lang="en-US" sz="3000" dirty="0">
                <a:latin typeface="+mj-lt"/>
              </a:rPr>
              <a:t>During this epidemic condition due to Covid-19 virus, it become an alert for peoples in social gatherings. For this, students and teachers should not take risk in going schools. Now in modern educational system, we can learn sitting in home instead of going to school to avoid social gatherings. However, we put an effort for building an online application OCMS (Online Class Management System) for learning purpose.</a:t>
            </a:r>
          </a:p>
        </p:txBody>
      </p:sp>
    </p:spTree>
    <p:extLst>
      <p:ext uri="{BB962C8B-B14F-4D97-AF65-F5344CB8AC3E}">
        <p14:creationId xmlns:p14="http://schemas.microsoft.com/office/powerpoint/2010/main" val="144160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92F4BE-25F0-48E4-B591-8E161976848F}"/>
              </a:ext>
            </a:extLst>
          </p:cNvPr>
          <p:cNvSpPr txBox="1"/>
          <p:nvPr/>
        </p:nvSpPr>
        <p:spPr>
          <a:xfrm>
            <a:off x="1661020" y="889233"/>
            <a:ext cx="7315199" cy="707886"/>
          </a:xfrm>
          <a:prstGeom prst="rect">
            <a:avLst/>
          </a:prstGeom>
          <a:noFill/>
        </p:spPr>
        <p:txBody>
          <a:bodyPr wrap="square" rtlCol="0">
            <a:spAutoFit/>
          </a:bodyPr>
          <a:lstStyle/>
          <a:p>
            <a:r>
              <a:rPr lang="en-US" sz="4000" b="1" dirty="0">
                <a:solidFill>
                  <a:schemeClr val="tx2">
                    <a:lumMod val="90000"/>
                    <a:lumOff val="10000"/>
                  </a:schemeClr>
                </a:solidFill>
                <a:latin typeface="+mj-lt"/>
              </a:rPr>
              <a:t>Utile uses for OCMS project :</a:t>
            </a:r>
          </a:p>
        </p:txBody>
      </p:sp>
      <p:sp>
        <p:nvSpPr>
          <p:cNvPr id="6" name="TextBox 5">
            <a:extLst>
              <a:ext uri="{FF2B5EF4-FFF2-40B4-BE49-F238E27FC236}">
                <a16:creationId xmlns:a16="http://schemas.microsoft.com/office/drawing/2014/main" id="{3DFF4DE2-3717-41FD-8031-AD360D616E82}"/>
              </a:ext>
            </a:extLst>
          </p:cNvPr>
          <p:cNvSpPr txBox="1"/>
          <p:nvPr/>
        </p:nvSpPr>
        <p:spPr>
          <a:xfrm>
            <a:off x="1853966" y="1887523"/>
            <a:ext cx="8288323" cy="1477328"/>
          </a:xfrm>
          <a:prstGeom prst="rect">
            <a:avLst/>
          </a:prstGeom>
          <a:noFill/>
        </p:spPr>
        <p:txBody>
          <a:bodyPr wrap="square" rtlCol="0">
            <a:spAutoFit/>
          </a:bodyPr>
          <a:lstStyle/>
          <a:p>
            <a:r>
              <a:rPr lang="en-US" sz="3000" dirty="0">
                <a:latin typeface="+mj-lt"/>
              </a:rPr>
              <a:t>Front end: HTML, CSS, Bootstrap, JavaScript</a:t>
            </a:r>
          </a:p>
          <a:p>
            <a:r>
              <a:rPr lang="en-US" sz="3000" dirty="0">
                <a:latin typeface="+mj-lt"/>
              </a:rPr>
              <a:t>Back end: Php, JavaScript, MySQL, Python</a:t>
            </a:r>
            <a:br>
              <a:rPr lang="en-US" sz="3000" dirty="0">
                <a:latin typeface="+mj-lt"/>
              </a:rPr>
            </a:br>
            <a:r>
              <a:rPr lang="en-US" sz="3000" dirty="0">
                <a:latin typeface="+mj-lt"/>
              </a:rPr>
              <a:t>Framework: Django</a:t>
            </a:r>
          </a:p>
        </p:txBody>
      </p:sp>
    </p:spTree>
    <p:extLst>
      <p:ext uri="{BB962C8B-B14F-4D97-AF65-F5344CB8AC3E}">
        <p14:creationId xmlns:p14="http://schemas.microsoft.com/office/powerpoint/2010/main" val="166097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483CA-8F10-4B24-9F2B-3F8C397B8E16}"/>
              </a:ext>
            </a:extLst>
          </p:cNvPr>
          <p:cNvSpPr txBox="1"/>
          <p:nvPr/>
        </p:nvSpPr>
        <p:spPr>
          <a:xfrm>
            <a:off x="4555222" y="889234"/>
            <a:ext cx="4202884" cy="707886"/>
          </a:xfrm>
          <a:prstGeom prst="rect">
            <a:avLst/>
          </a:prstGeom>
          <a:noFill/>
        </p:spPr>
        <p:txBody>
          <a:bodyPr wrap="square" rtlCol="0">
            <a:spAutoFit/>
          </a:bodyPr>
          <a:lstStyle/>
          <a:p>
            <a:r>
              <a:rPr lang="en-US" sz="4000" b="1" dirty="0">
                <a:solidFill>
                  <a:schemeClr val="accent4">
                    <a:lumMod val="50000"/>
                  </a:schemeClr>
                </a:solidFill>
                <a:latin typeface="+mj-lt"/>
              </a:rPr>
              <a:t>Objectives</a:t>
            </a:r>
          </a:p>
        </p:txBody>
      </p:sp>
      <p:sp>
        <p:nvSpPr>
          <p:cNvPr id="2" name="TextBox 1">
            <a:extLst>
              <a:ext uri="{FF2B5EF4-FFF2-40B4-BE49-F238E27FC236}">
                <a16:creationId xmlns:a16="http://schemas.microsoft.com/office/drawing/2014/main" id="{6431B764-8ADA-4685-A251-14AA3B5879F2}"/>
              </a:ext>
            </a:extLst>
          </p:cNvPr>
          <p:cNvSpPr txBox="1"/>
          <p:nvPr/>
        </p:nvSpPr>
        <p:spPr>
          <a:xfrm>
            <a:off x="1191237" y="1820411"/>
            <a:ext cx="10016455" cy="4708981"/>
          </a:xfrm>
          <a:prstGeom prst="rect">
            <a:avLst/>
          </a:prstGeom>
          <a:noFill/>
        </p:spPr>
        <p:txBody>
          <a:bodyPr wrap="square" rtlCol="0">
            <a:spAutoFit/>
          </a:bodyPr>
          <a:lstStyle/>
          <a:p>
            <a:r>
              <a:rPr lang="en-US" sz="3000" dirty="0">
                <a:latin typeface="+mj-lt"/>
              </a:rPr>
              <a:t>-Teachers and students should be able to sign up to the system.</a:t>
            </a:r>
          </a:p>
          <a:p>
            <a:r>
              <a:rPr lang="en-US" sz="3000" dirty="0">
                <a:latin typeface="+mj-lt"/>
              </a:rPr>
              <a:t>-Students need to provide a recent photograph when signing   up.</a:t>
            </a:r>
          </a:p>
          <a:p>
            <a:r>
              <a:rPr lang="en-US" sz="3000" dirty="0">
                <a:latin typeface="+mj-lt"/>
              </a:rPr>
              <a:t>-Teachers should be able to create classroom.</a:t>
            </a:r>
          </a:p>
          <a:p>
            <a:r>
              <a:rPr lang="en-US" sz="3000" dirty="0">
                <a:latin typeface="+mj-lt"/>
              </a:rPr>
              <a:t>-Teachers should be able to send invitation code to students.</a:t>
            </a:r>
          </a:p>
          <a:p>
            <a:r>
              <a:rPr lang="en-US" sz="3000" dirty="0">
                <a:latin typeface="+mj-lt"/>
              </a:rPr>
              <a:t>-Students can join classroom through invitation code.</a:t>
            </a:r>
          </a:p>
          <a:p>
            <a:r>
              <a:rPr lang="en-US" sz="3000" dirty="0">
                <a:latin typeface="+mj-lt"/>
              </a:rPr>
              <a:t>-Teacher can assign PDF files as reading material to students in   a class.</a:t>
            </a:r>
          </a:p>
          <a:p>
            <a:r>
              <a:rPr lang="en-US" sz="3000" dirty="0">
                <a:latin typeface="+mj-lt"/>
              </a:rPr>
              <a:t>-Students can see their reading tasks and deadlines on a per-class basis but also as a unified list.</a:t>
            </a:r>
          </a:p>
        </p:txBody>
      </p:sp>
    </p:spTree>
    <p:extLst>
      <p:ext uri="{BB962C8B-B14F-4D97-AF65-F5344CB8AC3E}">
        <p14:creationId xmlns:p14="http://schemas.microsoft.com/office/powerpoint/2010/main" val="176484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1D63E-D072-41D4-B1DA-4E7DBAD53151}"/>
              </a:ext>
            </a:extLst>
          </p:cNvPr>
          <p:cNvSpPr txBox="1"/>
          <p:nvPr/>
        </p:nvSpPr>
        <p:spPr>
          <a:xfrm>
            <a:off x="4412608" y="880844"/>
            <a:ext cx="3867325" cy="707886"/>
          </a:xfrm>
          <a:prstGeom prst="rect">
            <a:avLst/>
          </a:prstGeom>
          <a:noFill/>
        </p:spPr>
        <p:txBody>
          <a:bodyPr wrap="square" rtlCol="0">
            <a:spAutoFit/>
          </a:bodyPr>
          <a:lstStyle/>
          <a:p>
            <a:r>
              <a:rPr lang="en-US" sz="4000" b="1" dirty="0">
                <a:solidFill>
                  <a:schemeClr val="accent4">
                    <a:lumMod val="50000"/>
                  </a:schemeClr>
                </a:solidFill>
                <a:latin typeface="+mj-lt"/>
              </a:rPr>
              <a:t>Objectives</a:t>
            </a:r>
          </a:p>
        </p:txBody>
      </p:sp>
      <p:sp>
        <p:nvSpPr>
          <p:cNvPr id="3" name="TextBox 2">
            <a:extLst>
              <a:ext uri="{FF2B5EF4-FFF2-40B4-BE49-F238E27FC236}">
                <a16:creationId xmlns:a16="http://schemas.microsoft.com/office/drawing/2014/main" id="{46204E52-898C-4D43-9A49-BC3EF4BF92DE}"/>
              </a:ext>
            </a:extLst>
          </p:cNvPr>
          <p:cNvSpPr txBox="1"/>
          <p:nvPr/>
        </p:nvSpPr>
        <p:spPr>
          <a:xfrm>
            <a:off x="1124125" y="1736521"/>
            <a:ext cx="10125512" cy="4247317"/>
          </a:xfrm>
          <a:prstGeom prst="rect">
            <a:avLst/>
          </a:prstGeom>
          <a:noFill/>
        </p:spPr>
        <p:txBody>
          <a:bodyPr wrap="square" rtlCol="0">
            <a:spAutoFit/>
          </a:bodyPr>
          <a:lstStyle/>
          <a:p>
            <a:r>
              <a:rPr lang="en-US" sz="3000" dirty="0">
                <a:latin typeface="+mj-lt"/>
              </a:rPr>
              <a:t>-When a student decides to read a particular material, the system will open and display the</a:t>
            </a:r>
          </a:p>
          <a:p>
            <a:r>
              <a:rPr lang="en-US" sz="3000" dirty="0">
                <a:latin typeface="+mj-lt"/>
              </a:rPr>
              <a:t>material by itself (no download allowed)</a:t>
            </a:r>
          </a:p>
          <a:p>
            <a:r>
              <a:rPr lang="en-US" sz="3000" dirty="0">
                <a:latin typeface="+mj-lt"/>
              </a:rPr>
              <a:t>-Material will be presented one page/slide/content-group at a time</a:t>
            </a:r>
          </a:p>
          <a:p>
            <a:r>
              <a:rPr lang="en-US" sz="3000" dirty="0">
                <a:latin typeface="+mj-lt"/>
              </a:rPr>
              <a:t>-Students should be able to zoom in and out in the material</a:t>
            </a:r>
          </a:p>
          <a:p>
            <a:r>
              <a:rPr lang="en-US" sz="3000" dirty="0">
                <a:latin typeface="+mj-lt"/>
              </a:rPr>
              <a:t>-The system should run a face recognition module to ensure that the person in front of the camera</a:t>
            </a:r>
          </a:p>
          <a:p>
            <a:r>
              <a:rPr lang="en-US" sz="3000">
                <a:latin typeface="+mj-lt"/>
              </a:rPr>
              <a:t>is indeed the student and not someone else.</a:t>
            </a:r>
            <a:endParaRPr lang="en-US" sz="3000" dirty="0">
              <a:latin typeface="+mj-lt"/>
            </a:endParaRPr>
          </a:p>
        </p:txBody>
      </p:sp>
    </p:spTree>
    <p:extLst>
      <p:ext uri="{BB962C8B-B14F-4D97-AF65-F5344CB8AC3E}">
        <p14:creationId xmlns:p14="http://schemas.microsoft.com/office/powerpoint/2010/main" val="192185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0B891-DD73-4091-A729-546668D1B243}"/>
              </a:ext>
            </a:extLst>
          </p:cNvPr>
          <p:cNvSpPr txBox="1"/>
          <p:nvPr/>
        </p:nvSpPr>
        <p:spPr>
          <a:xfrm>
            <a:off x="4186107" y="771787"/>
            <a:ext cx="4672668" cy="830997"/>
          </a:xfrm>
          <a:prstGeom prst="rect">
            <a:avLst/>
          </a:prstGeom>
          <a:noFill/>
        </p:spPr>
        <p:txBody>
          <a:bodyPr wrap="square" rtlCol="0">
            <a:spAutoFit/>
          </a:bodyPr>
          <a:lstStyle/>
          <a:p>
            <a:r>
              <a:rPr lang="en-US" sz="4800" b="1" dirty="0">
                <a:solidFill>
                  <a:srgbClr val="002060"/>
                </a:solidFill>
                <a:latin typeface="+mj-lt"/>
              </a:rPr>
              <a:t>Motivation</a:t>
            </a:r>
          </a:p>
        </p:txBody>
      </p:sp>
      <p:sp>
        <p:nvSpPr>
          <p:cNvPr id="5" name="TextBox 4">
            <a:extLst>
              <a:ext uri="{FF2B5EF4-FFF2-40B4-BE49-F238E27FC236}">
                <a16:creationId xmlns:a16="http://schemas.microsoft.com/office/drawing/2014/main" id="{61425D35-7171-4AF9-8D04-B54FE58E34C5}"/>
              </a:ext>
            </a:extLst>
          </p:cNvPr>
          <p:cNvSpPr txBox="1"/>
          <p:nvPr/>
        </p:nvSpPr>
        <p:spPr>
          <a:xfrm>
            <a:off x="1887523" y="2072081"/>
            <a:ext cx="8531604" cy="4031873"/>
          </a:xfrm>
          <a:prstGeom prst="rect">
            <a:avLst/>
          </a:prstGeom>
          <a:noFill/>
        </p:spPr>
        <p:txBody>
          <a:bodyPr wrap="square" rtlCol="0">
            <a:spAutoFit/>
          </a:bodyPr>
          <a:lstStyle/>
          <a:p>
            <a:pPr marL="285750" indent="-285750">
              <a:buFontTx/>
              <a:buChar char="-"/>
            </a:pPr>
            <a:r>
              <a:rPr lang="en-US" sz="3200" dirty="0">
                <a:latin typeface="+mj-lt"/>
              </a:rPr>
              <a:t>We hope OCMS (Online Class Management System) will be a helpful application for both instructors and learners during online class.</a:t>
            </a:r>
          </a:p>
          <a:p>
            <a:pPr marL="285750" indent="-285750">
              <a:buFontTx/>
              <a:buChar char="-"/>
            </a:pPr>
            <a:r>
              <a:rPr lang="en-US" sz="3200" dirty="0">
                <a:latin typeface="+mj-lt"/>
              </a:rPr>
              <a:t>Instructors can control students </a:t>
            </a:r>
            <a:r>
              <a:rPr lang="en-US" sz="3200">
                <a:latin typeface="+mj-lt"/>
              </a:rPr>
              <a:t>activities </a:t>
            </a:r>
            <a:endParaRPr lang="en-US" sz="3200" dirty="0">
              <a:latin typeface="+mj-lt"/>
            </a:endParaRPr>
          </a:p>
          <a:p>
            <a:pPr marL="285750" indent="-285750">
              <a:buFontTx/>
              <a:buChar char="-"/>
            </a:pPr>
            <a:r>
              <a:rPr lang="en-US" sz="3200" dirty="0">
                <a:latin typeface="+mj-lt"/>
              </a:rPr>
              <a:t>Students will get help from instructors easily</a:t>
            </a:r>
          </a:p>
          <a:p>
            <a:pPr marL="285750" indent="-285750">
              <a:buFontTx/>
              <a:buChar char="-"/>
            </a:pPr>
            <a:endParaRPr lang="en-US" sz="3200" dirty="0">
              <a:latin typeface="+mj-lt"/>
            </a:endParaRPr>
          </a:p>
          <a:p>
            <a:pPr marL="285750" indent="-285750">
              <a:buFontTx/>
              <a:buChar char="-"/>
            </a:pPr>
            <a:endParaRPr lang="en-US" sz="3200" dirty="0">
              <a:latin typeface="+mj-lt"/>
            </a:endParaRPr>
          </a:p>
          <a:p>
            <a:pPr marL="285750" indent="-285750">
              <a:buFontTx/>
              <a:buChar char="-"/>
            </a:pPr>
            <a:endParaRPr lang="en-US" sz="3200" dirty="0">
              <a:latin typeface="+mj-lt"/>
            </a:endParaRPr>
          </a:p>
        </p:txBody>
      </p:sp>
    </p:spTree>
    <p:extLst>
      <p:ext uri="{BB962C8B-B14F-4D97-AF65-F5344CB8AC3E}">
        <p14:creationId xmlns:p14="http://schemas.microsoft.com/office/powerpoint/2010/main" val="2674999842"/>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TM04033923[[fn=Depth]]</Template>
  <TotalTime>131</TotalTime>
  <Words>351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Nova</vt:lpstr>
      <vt:lpstr>ConfettiVTI</vt:lpstr>
      <vt:lpstr> Online Class Management System</vt:lpstr>
      <vt:lpstr>PowerPoint Presentation</vt:lpstr>
      <vt:lpstr>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FAZAYEL MURSHID</dc:creator>
  <cp:lastModifiedBy>FAZAYEL MURSHID</cp:lastModifiedBy>
  <cp:revision>21</cp:revision>
  <dcterms:created xsi:type="dcterms:W3CDTF">2021-07-03T16:15:02Z</dcterms:created>
  <dcterms:modified xsi:type="dcterms:W3CDTF">2021-07-06T14:20:13Z</dcterms:modified>
</cp:coreProperties>
</file>