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1"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7/7/2021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6790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7/7/2021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7031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7/7/2021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7770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7/7/2021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5269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7/7/2021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45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7/7/2021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211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7/7/2021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1442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7/7/2021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616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7/7/2021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197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7/7/2021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8305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7/7/2021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5003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7/7/2021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355908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16" name="Picture 3">
            <a:extLst>
              <a:ext uri="{FF2B5EF4-FFF2-40B4-BE49-F238E27FC236}">
                <a16:creationId xmlns:a16="http://schemas.microsoft.com/office/drawing/2014/main" id="{FDD2C878-2E5B-4C25-A074-48C895D4C0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9313" y="10"/>
            <a:ext cx="11773373" cy="6857990"/>
          </a:xfrm>
          <a:prstGeom prst="rect">
            <a:avLst/>
          </a:prstGeom>
          <a:noFill/>
        </p:spPr>
      </p:pic>
      <p:grpSp>
        <p:nvGrpSpPr>
          <p:cNvPr id="2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24" name="Oval 2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BAD2197-7DD2-493A-8242-D105B1934335}"/>
              </a:ext>
            </a:extLst>
          </p:cNvPr>
          <p:cNvSpPr>
            <a:spLocks noGrp="1"/>
          </p:cNvSpPr>
          <p:nvPr>
            <p:ph type="ctrTitle"/>
          </p:nvPr>
        </p:nvSpPr>
        <p:spPr>
          <a:xfrm>
            <a:off x="8237989" y="586038"/>
            <a:ext cx="3950962" cy="2073271"/>
          </a:xfrm>
        </p:spPr>
        <p:txBody>
          <a:bodyPr>
            <a:normAutofit fontScale="90000"/>
          </a:bodyPr>
          <a:lstStyle/>
          <a:p>
            <a:endParaRPr lang="en-US" sz="4400" b="1" dirty="0">
              <a:solidFill>
                <a:srgbClr val="FFFFFF"/>
              </a:solidFill>
            </a:endParaRPr>
          </a:p>
          <a:p>
            <a:r>
              <a:rPr lang="en-US" sz="4400" b="1" dirty="0">
                <a:solidFill>
                  <a:srgbClr val="FFFFFF"/>
                </a:solidFill>
              </a:rPr>
              <a:t>Online Class Management System</a:t>
            </a:r>
          </a:p>
        </p:txBody>
      </p:sp>
      <p:sp>
        <p:nvSpPr>
          <p:cNvPr id="3" name="Subtitle 2">
            <a:extLst>
              <a:ext uri="{FF2B5EF4-FFF2-40B4-BE49-F238E27FC236}">
                <a16:creationId xmlns:a16="http://schemas.microsoft.com/office/drawing/2014/main" id="{D061598D-B994-4830-9D83-6AF3D1C94073}"/>
              </a:ext>
            </a:extLst>
          </p:cNvPr>
          <p:cNvSpPr>
            <a:spLocks noGrp="1"/>
          </p:cNvSpPr>
          <p:nvPr>
            <p:ph type="subTitle" idx="1"/>
          </p:nvPr>
        </p:nvSpPr>
        <p:spPr>
          <a:xfrm>
            <a:off x="0" y="6287540"/>
            <a:ext cx="7093122" cy="508568"/>
          </a:xfrm>
        </p:spPr>
        <p:txBody>
          <a:bodyPr/>
          <a:lstStyle/>
          <a:p>
            <a:r>
              <a:rPr lang="en-US" dirty="0">
                <a:solidFill>
                  <a:schemeClr val="bg2"/>
                </a:solidFill>
                <a:latin typeface="+mj-lt"/>
              </a:rPr>
              <a:t>Education system for teachers and students in online</a:t>
            </a:r>
          </a:p>
        </p:txBody>
      </p:sp>
    </p:spTree>
    <p:extLst>
      <p:ext uri="{BB962C8B-B14F-4D97-AF65-F5344CB8AC3E}">
        <p14:creationId xmlns:p14="http://schemas.microsoft.com/office/powerpoint/2010/main" val="161623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1962BA-8BD8-478F-B81F-FF4F9A7456DA}"/>
              </a:ext>
            </a:extLst>
          </p:cNvPr>
          <p:cNvSpPr txBox="1"/>
          <p:nvPr/>
        </p:nvSpPr>
        <p:spPr>
          <a:xfrm>
            <a:off x="3926048" y="612396"/>
            <a:ext cx="4014132" cy="830997"/>
          </a:xfrm>
          <a:prstGeom prst="rect">
            <a:avLst/>
          </a:prstGeom>
          <a:noFill/>
        </p:spPr>
        <p:txBody>
          <a:bodyPr wrap="square" rtlCol="0">
            <a:spAutoFit/>
          </a:bodyPr>
          <a:lstStyle/>
          <a:p>
            <a:r>
              <a:rPr lang="en-US" sz="4800" b="1" dirty="0">
                <a:solidFill>
                  <a:schemeClr val="accent3">
                    <a:lumMod val="50000"/>
                  </a:schemeClr>
                </a:solidFill>
                <a:latin typeface="+mj-lt"/>
              </a:rPr>
              <a:t>Introduction</a:t>
            </a:r>
          </a:p>
        </p:txBody>
      </p:sp>
      <p:sp>
        <p:nvSpPr>
          <p:cNvPr id="4" name="TextBox 3">
            <a:extLst>
              <a:ext uri="{FF2B5EF4-FFF2-40B4-BE49-F238E27FC236}">
                <a16:creationId xmlns:a16="http://schemas.microsoft.com/office/drawing/2014/main" id="{B04B36D9-F0AA-45D2-8560-4FC29691E10D}"/>
              </a:ext>
            </a:extLst>
          </p:cNvPr>
          <p:cNvSpPr txBox="1"/>
          <p:nvPr/>
        </p:nvSpPr>
        <p:spPr>
          <a:xfrm>
            <a:off x="1115736" y="1879135"/>
            <a:ext cx="9672506" cy="4031873"/>
          </a:xfrm>
          <a:prstGeom prst="rect">
            <a:avLst/>
          </a:prstGeom>
          <a:noFill/>
        </p:spPr>
        <p:txBody>
          <a:bodyPr wrap="square" rtlCol="0">
            <a:spAutoFit/>
          </a:bodyPr>
          <a:lstStyle/>
          <a:p>
            <a:r>
              <a:rPr lang="en-US" sz="3200" b="1" dirty="0">
                <a:latin typeface="+mj-lt"/>
              </a:rPr>
              <a:t>                          </a:t>
            </a:r>
            <a:r>
              <a:rPr lang="en-US" sz="3200" b="1" dirty="0">
                <a:solidFill>
                  <a:schemeClr val="accent3">
                    <a:lumMod val="75000"/>
                  </a:schemeClr>
                </a:solidFill>
                <a:latin typeface="+mj-lt"/>
              </a:rPr>
              <a:t>Group members</a:t>
            </a:r>
          </a:p>
          <a:p>
            <a:r>
              <a:rPr lang="en-US" sz="3200" b="1" dirty="0">
                <a:latin typeface="+mj-lt"/>
              </a:rPr>
              <a:t>              </a:t>
            </a:r>
            <a:r>
              <a:rPr lang="en-US" sz="3200" b="1" dirty="0">
                <a:solidFill>
                  <a:schemeClr val="bg2">
                    <a:lumMod val="10000"/>
                  </a:schemeClr>
                </a:solidFill>
                <a:latin typeface="+mj-lt"/>
              </a:rPr>
              <a:t>Name</a:t>
            </a:r>
            <a:r>
              <a:rPr lang="en-US" sz="3200" b="1" dirty="0">
                <a:latin typeface="+mj-lt"/>
              </a:rPr>
              <a:t>                                </a:t>
            </a:r>
            <a:r>
              <a:rPr lang="en-US" sz="3200" b="1" dirty="0">
                <a:solidFill>
                  <a:schemeClr val="bg2">
                    <a:lumMod val="10000"/>
                  </a:schemeClr>
                </a:solidFill>
                <a:latin typeface="+mj-lt"/>
              </a:rPr>
              <a:t>ID</a:t>
            </a:r>
          </a:p>
          <a:p>
            <a:r>
              <a:rPr lang="en-US" sz="3200" dirty="0">
                <a:latin typeface="+mj-lt"/>
              </a:rPr>
              <a:t>              </a:t>
            </a:r>
            <a:r>
              <a:rPr lang="en-US" sz="3200" dirty="0">
                <a:solidFill>
                  <a:schemeClr val="tx2">
                    <a:lumMod val="75000"/>
                    <a:lumOff val="25000"/>
                  </a:schemeClr>
                </a:solidFill>
                <a:latin typeface="+mj-lt"/>
              </a:rPr>
              <a:t>Abdul Monim           -     1712556642</a:t>
            </a:r>
          </a:p>
          <a:p>
            <a:r>
              <a:rPr lang="en-US" sz="3200" dirty="0">
                <a:solidFill>
                  <a:schemeClr val="tx2">
                    <a:lumMod val="75000"/>
                    <a:lumOff val="25000"/>
                  </a:schemeClr>
                </a:solidFill>
                <a:latin typeface="+mj-lt"/>
              </a:rPr>
              <a:t>              Asif Ahmed              -     1712426642</a:t>
            </a:r>
          </a:p>
          <a:p>
            <a:r>
              <a:rPr lang="en-US" sz="3200" dirty="0">
                <a:solidFill>
                  <a:schemeClr val="tx2">
                    <a:lumMod val="75000"/>
                    <a:lumOff val="25000"/>
                  </a:schemeClr>
                </a:solidFill>
                <a:latin typeface="+mj-lt"/>
              </a:rPr>
              <a:t>              Md. Fazayel Murshid  -     1722152042</a:t>
            </a:r>
          </a:p>
          <a:p>
            <a:endParaRPr lang="en-US" sz="3200" dirty="0">
              <a:latin typeface="+mj-lt"/>
            </a:endParaRPr>
          </a:p>
          <a:p>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362929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1AA4-EAE3-4D66-B13E-14A2066A94CB}"/>
              </a:ext>
            </a:extLst>
          </p:cNvPr>
          <p:cNvSpPr>
            <a:spLocks noGrp="1"/>
          </p:cNvSpPr>
          <p:nvPr>
            <p:ph type="title"/>
          </p:nvPr>
        </p:nvSpPr>
        <p:spPr>
          <a:xfrm>
            <a:off x="1124125" y="782274"/>
            <a:ext cx="3397541" cy="744522"/>
          </a:xfrm>
        </p:spPr>
        <p:txBody>
          <a:bodyPr>
            <a:normAutofit/>
          </a:bodyPr>
          <a:lstStyle/>
          <a:p>
            <a:r>
              <a:rPr lang="en-US" b="1" dirty="0"/>
              <a:t>Description:</a:t>
            </a:r>
          </a:p>
        </p:txBody>
      </p:sp>
      <p:pic>
        <p:nvPicPr>
          <p:cNvPr id="6" name="Picture Placeholder 5">
            <a:extLst>
              <a:ext uri="{FF2B5EF4-FFF2-40B4-BE49-F238E27FC236}">
                <a16:creationId xmlns:a16="http://schemas.microsoft.com/office/drawing/2014/main" id="{12E9FF9D-A4C6-4AE0-A5FB-FF42988D049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847" r="17847"/>
          <a:stretch>
            <a:fillRect/>
          </a:stretch>
        </p:blipFill>
        <p:spPr>
          <a:xfrm>
            <a:off x="7521423" y="1037214"/>
            <a:ext cx="3588535" cy="3140504"/>
          </a:xfrm>
        </p:spPr>
      </p:pic>
      <p:sp>
        <p:nvSpPr>
          <p:cNvPr id="4" name="Text Placeholder 3">
            <a:extLst>
              <a:ext uri="{FF2B5EF4-FFF2-40B4-BE49-F238E27FC236}">
                <a16:creationId xmlns:a16="http://schemas.microsoft.com/office/drawing/2014/main" id="{3E1F0CC0-3DA4-4117-8832-47FFB5F79908}"/>
              </a:ext>
            </a:extLst>
          </p:cNvPr>
          <p:cNvSpPr>
            <a:spLocks noGrp="1"/>
          </p:cNvSpPr>
          <p:nvPr>
            <p:ph type="body" sz="half" idx="2"/>
          </p:nvPr>
        </p:nvSpPr>
        <p:spPr>
          <a:xfrm>
            <a:off x="1082042" y="1526796"/>
            <a:ext cx="6367382" cy="5016617"/>
          </a:xfrm>
        </p:spPr>
        <p:txBody>
          <a:bodyPr>
            <a:noAutofit/>
          </a:bodyPr>
          <a:lstStyle/>
          <a:p>
            <a:pPr algn="just"/>
            <a:r>
              <a:rPr lang="en-US" sz="3000" dirty="0">
                <a:latin typeface="+mj-lt"/>
              </a:rPr>
              <a:t>During this epidemic condition due to Covid-19 virus, it become alerting for peoples in social gatherings. For this, students and teachers should not take risk in going to schools. Now in modern educational system, we can learn staying at home instead of going to school to avoid social gatherings. However, we put an effort for building a web based application OCMS (Online Class Management System) </a:t>
            </a:r>
            <a:r>
              <a:rPr lang="en-US" sz="3000">
                <a:latin typeface="+mj-lt"/>
              </a:rPr>
              <a:t>for educational </a:t>
            </a:r>
            <a:r>
              <a:rPr lang="en-US" sz="3000" dirty="0">
                <a:latin typeface="+mj-lt"/>
              </a:rPr>
              <a:t>purpose.</a:t>
            </a:r>
          </a:p>
        </p:txBody>
      </p:sp>
      <p:sp>
        <p:nvSpPr>
          <p:cNvPr id="7" name="TextBox 6">
            <a:extLst>
              <a:ext uri="{FF2B5EF4-FFF2-40B4-BE49-F238E27FC236}">
                <a16:creationId xmlns:a16="http://schemas.microsoft.com/office/drawing/2014/main" id="{28A773F9-554A-4232-B0C6-CF6F40DC3B81}"/>
              </a:ext>
            </a:extLst>
          </p:cNvPr>
          <p:cNvSpPr txBox="1"/>
          <p:nvPr/>
        </p:nvSpPr>
        <p:spPr>
          <a:xfrm>
            <a:off x="8556770" y="4353886"/>
            <a:ext cx="1652631" cy="369332"/>
          </a:xfrm>
          <a:prstGeom prst="rect">
            <a:avLst/>
          </a:prstGeom>
          <a:noFill/>
        </p:spPr>
        <p:txBody>
          <a:bodyPr wrap="square" rtlCol="0">
            <a:spAutoFit/>
          </a:bodyPr>
          <a:lstStyle/>
          <a:p>
            <a:r>
              <a:rPr lang="en-US" dirty="0">
                <a:solidFill>
                  <a:schemeClr val="accent2">
                    <a:lumMod val="50000"/>
                  </a:schemeClr>
                </a:solidFill>
                <a:latin typeface="Bahnschrift" panose="020B0502040204020203" pitchFamily="34" charset="0"/>
              </a:rPr>
              <a:t>Corona Virus</a:t>
            </a:r>
          </a:p>
        </p:txBody>
      </p:sp>
    </p:spTree>
    <p:extLst>
      <p:ext uri="{BB962C8B-B14F-4D97-AF65-F5344CB8AC3E}">
        <p14:creationId xmlns:p14="http://schemas.microsoft.com/office/powerpoint/2010/main" val="144160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0B891-DD73-4091-A729-546668D1B243}"/>
              </a:ext>
            </a:extLst>
          </p:cNvPr>
          <p:cNvSpPr txBox="1"/>
          <p:nvPr/>
        </p:nvSpPr>
        <p:spPr>
          <a:xfrm>
            <a:off x="4186107" y="771787"/>
            <a:ext cx="4672668" cy="830997"/>
          </a:xfrm>
          <a:prstGeom prst="rect">
            <a:avLst/>
          </a:prstGeom>
          <a:noFill/>
        </p:spPr>
        <p:txBody>
          <a:bodyPr wrap="square" rtlCol="0">
            <a:spAutoFit/>
          </a:bodyPr>
          <a:lstStyle/>
          <a:p>
            <a:r>
              <a:rPr lang="en-US" sz="4800" b="1" dirty="0">
                <a:solidFill>
                  <a:srgbClr val="002060"/>
                </a:solidFill>
                <a:latin typeface="+mj-lt"/>
              </a:rPr>
              <a:t>Motivation</a:t>
            </a:r>
          </a:p>
        </p:txBody>
      </p:sp>
      <p:sp>
        <p:nvSpPr>
          <p:cNvPr id="5" name="TextBox 4">
            <a:extLst>
              <a:ext uri="{FF2B5EF4-FFF2-40B4-BE49-F238E27FC236}">
                <a16:creationId xmlns:a16="http://schemas.microsoft.com/office/drawing/2014/main" id="{61425D35-7171-4AF9-8D04-B54FE58E34C5}"/>
              </a:ext>
            </a:extLst>
          </p:cNvPr>
          <p:cNvSpPr txBox="1"/>
          <p:nvPr/>
        </p:nvSpPr>
        <p:spPr>
          <a:xfrm>
            <a:off x="1887523" y="2072081"/>
            <a:ext cx="8531604" cy="4031873"/>
          </a:xfrm>
          <a:prstGeom prst="rect">
            <a:avLst/>
          </a:prstGeom>
          <a:noFill/>
        </p:spPr>
        <p:txBody>
          <a:bodyPr wrap="square" rtlCol="0">
            <a:spAutoFit/>
          </a:bodyPr>
          <a:lstStyle/>
          <a:p>
            <a:r>
              <a:rPr lang="en-US" sz="3200" dirty="0">
                <a:latin typeface="+mj-lt"/>
              </a:rPr>
              <a:t>We hope OCMS (Online Class Management System) will be a helpful application for both instructors and learners during online class.</a:t>
            </a:r>
          </a:p>
          <a:p>
            <a:r>
              <a:rPr lang="en-US" sz="3200" dirty="0">
                <a:latin typeface="+mj-lt"/>
              </a:rPr>
              <a:t>Instructors can control students activities Students will get help from instructors easily</a:t>
            </a:r>
          </a:p>
          <a:p>
            <a:pPr marL="285750" indent="-285750">
              <a:buFontTx/>
              <a:buChar char="-"/>
            </a:pPr>
            <a:endParaRPr lang="en-US" sz="3200" dirty="0">
              <a:latin typeface="+mj-lt"/>
            </a:endParaRPr>
          </a:p>
          <a:p>
            <a:pPr marL="285750" indent="-285750">
              <a:buFontTx/>
              <a:buChar char="-"/>
            </a:pPr>
            <a:endParaRPr lang="en-US" sz="3200" dirty="0">
              <a:latin typeface="+mj-lt"/>
            </a:endParaRPr>
          </a:p>
          <a:p>
            <a:pPr marL="285750" indent="-285750">
              <a:buFontTx/>
              <a:buChar char="-"/>
            </a:pPr>
            <a:endParaRPr lang="en-US" sz="3200" dirty="0">
              <a:latin typeface="+mj-lt"/>
            </a:endParaRPr>
          </a:p>
        </p:txBody>
      </p:sp>
      <p:sp>
        <p:nvSpPr>
          <p:cNvPr id="3" name="Arrow: Right 2">
            <a:extLst>
              <a:ext uri="{FF2B5EF4-FFF2-40B4-BE49-F238E27FC236}">
                <a16:creationId xmlns:a16="http://schemas.microsoft.com/office/drawing/2014/main" id="{5D0DECF8-F35C-4723-8427-C58C03629F45}"/>
              </a:ext>
            </a:extLst>
          </p:cNvPr>
          <p:cNvSpPr/>
          <p:nvPr/>
        </p:nvSpPr>
        <p:spPr>
          <a:xfrm>
            <a:off x="1619075" y="2315360"/>
            <a:ext cx="268448" cy="142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E34A604A-F081-481E-B672-9833226FEC68}"/>
              </a:ext>
            </a:extLst>
          </p:cNvPr>
          <p:cNvSpPr/>
          <p:nvPr/>
        </p:nvSpPr>
        <p:spPr>
          <a:xfrm>
            <a:off x="1619075" y="3791823"/>
            <a:ext cx="268448" cy="142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EB41B7C-DBF1-4587-99E0-5E66CA73655C}"/>
              </a:ext>
            </a:extLst>
          </p:cNvPr>
          <p:cNvSpPr/>
          <p:nvPr/>
        </p:nvSpPr>
        <p:spPr>
          <a:xfrm>
            <a:off x="1619074" y="4278384"/>
            <a:ext cx="293616" cy="125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499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483CA-8F10-4B24-9F2B-3F8C397B8E16}"/>
              </a:ext>
            </a:extLst>
          </p:cNvPr>
          <p:cNvSpPr txBox="1"/>
          <p:nvPr/>
        </p:nvSpPr>
        <p:spPr>
          <a:xfrm>
            <a:off x="4563611" y="788566"/>
            <a:ext cx="4202884" cy="707886"/>
          </a:xfrm>
          <a:prstGeom prst="rect">
            <a:avLst/>
          </a:prstGeom>
          <a:noFill/>
        </p:spPr>
        <p:txBody>
          <a:bodyPr wrap="square" rtlCol="0">
            <a:spAutoFit/>
          </a:bodyPr>
          <a:lstStyle/>
          <a:p>
            <a:r>
              <a:rPr lang="en-US" sz="4000" b="1" dirty="0">
                <a:solidFill>
                  <a:schemeClr val="accent4">
                    <a:lumMod val="50000"/>
                  </a:schemeClr>
                </a:solidFill>
                <a:latin typeface="+mj-lt"/>
              </a:rPr>
              <a:t>Features</a:t>
            </a:r>
          </a:p>
        </p:txBody>
      </p:sp>
      <p:sp>
        <p:nvSpPr>
          <p:cNvPr id="2" name="TextBox 1">
            <a:extLst>
              <a:ext uri="{FF2B5EF4-FFF2-40B4-BE49-F238E27FC236}">
                <a16:creationId xmlns:a16="http://schemas.microsoft.com/office/drawing/2014/main" id="{6431B764-8ADA-4685-A251-14AA3B5879F2}"/>
              </a:ext>
            </a:extLst>
          </p:cNvPr>
          <p:cNvSpPr txBox="1"/>
          <p:nvPr/>
        </p:nvSpPr>
        <p:spPr>
          <a:xfrm>
            <a:off x="1216404" y="1719743"/>
            <a:ext cx="10016455" cy="4708981"/>
          </a:xfrm>
          <a:prstGeom prst="rect">
            <a:avLst/>
          </a:prstGeom>
          <a:noFill/>
        </p:spPr>
        <p:txBody>
          <a:bodyPr wrap="square" rtlCol="0">
            <a:spAutoFit/>
          </a:bodyPr>
          <a:lstStyle/>
          <a:p>
            <a:r>
              <a:rPr lang="en-US" sz="3000" dirty="0">
                <a:solidFill>
                  <a:schemeClr val="tx1">
                    <a:lumMod val="95000"/>
                    <a:lumOff val="5000"/>
                  </a:schemeClr>
                </a:solidFill>
                <a:latin typeface="+mj-lt"/>
              </a:rPr>
              <a:t>-Teachers and students should be able to sign up to the system.</a:t>
            </a:r>
          </a:p>
          <a:p>
            <a:r>
              <a:rPr lang="en-US" sz="3000" dirty="0">
                <a:solidFill>
                  <a:schemeClr val="tx1">
                    <a:lumMod val="95000"/>
                    <a:lumOff val="5000"/>
                  </a:schemeClr>
                </a:solidFill>
                <a:latin typeface="+mj-lt"/>
              </a:rPr>
              <a:t>-Students need to provide a recent photograph when signing   up.</a:t>
            </a:r>
          </a:p>
          <a:p>
            <a:r>
              <a:rPr lang="en-US" sz="3000" dirty="0">
                <a:solidFill>
                  <a:schemeClr val="tx1">
                    <a:lumMod val="95000"/>
                    <a:lumOff val="5000"/>
                  </a:schemeClr>
                </a:solidFill>
                <a:latin typeface="+mj-lt"/>
              </a:rPr>
              <a:t>-Teachers should be able to create classroom.</a:t>
            </a:r>
          </a:p>
          <a:p>
            <a:r>
              <a:rPr lang="en-US" sz="3000" dirty="0">
                <a:solidFill>
                  <a:schemeClr val="tx1">
                    <a:lumMod val="95000"/>
                    <a:lumOff val="5000"/>
                  </a:schemeClr>
                </a:solidFill>
                <a:latin typeface="+mj-lt"/>
              </a:rPr>
              <a:t>-Teachers should be able to send invitation code to students.</a:t>
            </a:r>
          </a:p>
          <a:p>
            <a:r>
              <a:rPr lang="en-US" sz="3000" dirty="0">
                <a:solidFill>
                  <a:schemeClr val="tx1">
                    <a:lumMod val="95000"/>
                    <a:lumOff val="5000"/>
                  </a:schemeClr>
                </a:solidFill>
                <a:latin typeface="+mj-lt"/>
              </a:rPr>
              <a:t>-Students can join classroom through invitation code.</a:t>
            </a:r>
          </a:p>
          <a:p>
            <a:r>
              <a:rPr lang="en-US" sz="3000" dirty="0">
                <a:solidFill>
                  <a:schemeClr val="tx1">
                    <a:lumMod val="95000"/>
                    <a:lumOff val="5000"/>
                  </a:schemeClr>
                </a:solidFill>
                <a:latin typeface="+mj-lt"/>
              </a:rPr>
              <a:t>-The system should run a face recognition module to ensure that the person in front of the camera is indeed the student and not someone else.</a:t>
            </a:r>
          </a:p>
          <a:p>
            <a:r>
              <a:rPr lang="en-US" sz="3000" dirty="0">
                <a:solidFill>
                  <a:schemeClr val="tx1">
                    <a:lumMod val="95000"/>
                    <a:lumOff val="5000"/>
                  </a:schemeClr>
                </a:solidFill>
                <a:latin typeface="+mj-lt"/>
              </a:rPr>
              <a:t>-Students can see their reading tasks and deadlines.</a:t>
            </a:r>
          </a:p>
        </p:txBody>
      </p:sp>
    </p:spTree>
    <p:extLst>
      <p:ext uri="{BB962C8B-B14F-4D97-AF65-F5344CB8AC3E}">
        <p14:creationId xmlns:p14="http://schemas.microsoft.com/office/powerpoint/2010/main" val="176484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92F4BE-25F0-48E4-B591-8E161976848F}"/>
              </a:ext>
            </a:extLst>
          </p:cNvPr>
          <p:cNvSpPr txBox="1"/>
          <p:nvPr/>
        </p:nvSpPr>
        <p:spPr>
          <a:xfrm>
            <a:off x="1661020" y="889233"/>
            <a:ext cx="8841880" cy="707886"/>
          </a:xfrm>
          <a:prstGeom prst="rect">
            <a:avLst/>
          </a:prstGeom>
          <a:noFill/>
        </p:spPr>
        <p:txBody>
          <a:bodyPr wrap="square" rtlCol="0">
            <a:spAutoFit/>
          </a:bodyPr>
          <a:lstStyle/>
          <a:p>
            <a:r>
              <a:rPr lang="en-US" sz="4000" b="1" dirty="0">
                <a:solidFill>
                  <a:schemeClr val="tx2">
                    <a:lumMod val="90000"/>
                    <a:lumOff val="10000"/>
                  </a:schemeClr>
                </a:solidFill>
                <a:latin typeface="+mj-lt"/>
              </a:rPr>
              <a:t>Underlying Technology for OCMS :</a:t>
            </a:r>
          </a:p>
        </p:txBody>
      </p:sp>
      <p:sp>
        <p:nvSpPr>
          <p:cNvPr id="6" name="TextBox 5">
            <a:extLst>
              <a:ext uri="{FF2B5EF4-FFF2-40B4-BE49-F238E27FC236}">
                <a16:creationId xmlns:a16="http://schemas.microsoft.com/office/drawing/2014/main" id="{3DFF4DE2-3717-41FD-8031-AD360D616E82}"/>
              </a:ext>
            </a:extLst>
          </p:cNvPr>
          <p:cNvSpPr txBox="1"/>
          <p:nvPr/>
        </p:nvSpPr>
        <p:spPr>
          <a:xfrm>
            <a:off x="1853966" y="1887523"/>
            <a:ext cx="8288323" cy="1938992"/>
          </a:xfrm>
          <a:prstGeom prst="rect">
            <a:avLst/>
          </a:prstGeom>
          <a:noFill/>
        </p:spPr>
        <p:txBody>
          <a:bodyPr wrap="square" rtlCol="0">
            <a:spAutoFit/>
          </a:bodyPr>
          <a:lstStyle/>
          <a:p>
            <a:r>
              <a:rPr lang="en-US" sz="3000" dirty="0">
                <a:latin typeface="+mj-lt"/>
              </a:rPr>
              <a:t>Front end: HTML, CSS, JavaScript</a:t>
            </a:r>
          </a:p>
          <a:p>
            <a:r>
              <a:rPr lang="en-US" sz="3000" dirty="0">
                <a:latin typeface="+mj-lt"/>
              </a:rPr>
              <a:t>Back end: </a:t>
            </a:r>
            <a:r>
              <a:rPr lang="en-US" sz="3000">
                <a:latin typeface="+mj-lt"/>
              </a:rPr>
              <a:t>JavaScript, </a:t>
            </a:r>
            <a:r>
              <a:rPr lang="en-US" sz="3000" dirty="0">
                <a:latin typeface="+mj-lt"/>
              </a:rPr>
              <a:t>Python</a:t>
            </a:r>
            <a:br>
              <a:rPr lang="en-US" sz="3000" dirty="0">
                <a:latin typeface="+mj-lt"/>
              </a:rPr>
            </a:br>
            <a:r>
              <a:rPr lang="en-US" sz="3000" dirty="0">
                <a:latin typeface="+mj-lt"/>
              </a:rPr>
              <a:t>Framework: Django</a:t>
            </a:r>
          </a:p>
          <a:p>
            <a:r>
              <a:rPr lang="en-US" sz="3000" dirty="0">
                <a:latin typeface="+mj-lt"/>
              </a:rPr>
              <a:t>Database: Firebase</a:t>
            </a:r>
          </a:p>
        </p:txBody>
      </p:sp>
    </p:spTree>
    <p:extLst>
      <p:ext uri="{BB962C8B-B14F-4D97-AF65-F5344CB8AC3E}">
        <p14:creationId xmlns:p14="http://schemas.microsoft.com/office/powerpoint/2010/main" val="166097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2D0F4-FF51-4BB9-825D-2A429DB556E8}"/>
              </a:ext>
            </a:extLst>
          </p:cNvPr>
          <p:cNvSpPr txBox="1"/>
          <p:nvPr/>
        </p:nvSpPr>
        <p:spPr>
          <a:xfrm>
            <a:off x="2946400" y="542899"/>
            <a:ext cx="5854700" cy="707886"/>
          </a:xfrm>
          <a:prstGeom prst="rect">
            <a:avLst/>
          </a:prstGeom>
          <a:noFill/>
        </p:spPr>
        <p:txBody>
          <a:bodyPr wrap="square" rtlCol="0">
            <a:spAutoFit/>
          </a:bodyPr>
          <a:lstStyle/>
          <a:p>
            <a:r>
              <a:rPr lang="en-US" sz="4000" b="1" dirty="0">
                <a:latin typeface="+mj-lt"/>
              </a:rPr>
              <a:t>Timeline(Gannt Chart)</a:t>
            </a:r>
          </a:p>
        </p:txBody>
      </p:sp>
      <p:graphicFrame>
        <p:nvGraphicFramePr>
          <p:cNvPr id="3" name="Table 3">
            <a:extLst>
              <a:ext uri="{FF2B5EF4-FFF2-40B4-BE49-F238E27FC236}">
                <a16:creationId xmlns:a16="http://schemas.microsoft.com/office/drawing/2014/main" id="{C9DD82FC-E9EC-4F4B-BE61-B0D16B3828A4}"/>
              </a:ext>
            </a:extLst>
          </p:cNvPr>
          <p:cNvGraphicFramePr>
            <a:graphicFrameLocks noGrp="1"/>
          </p:cNvGraphicFramePr>
          <p:nvPr>
            <p:extLst>
              <p:ext uri="{D42A27DB-BD31-4B8C-83A1-F6EECF244321}">
                <p14:modId xmlns:p14="http://schemas.microsoft.com/office/powerpoint/2010/main" val="920565483"/>
              </p:ext>
            </p:extLst>
          </p:nvPr>
        </p:nvGraphicFramePr>
        <p:xfrm>
          <a:off x="536895" y="1354811"/>
          <a:ext cx="10939244" cy="5170559"/>
        </p:xfrm>
        <a:graphic>
          <a:graphicData uri="http://schemas.openxmlformats.org/drawingml/2006/table">
            <a:tbl>
              <a:tblPr firstRow="1" bandRow="1">
                <a:tableStyleId>{5C22544A-7EE6-4342-B048-85BDC9FD1C3A}</a:tableStyleId>
              </a:tblPr>
              <a:tblGrid>
                <a:gridCol w="1331783">
                  <a:extLst>
                    <a:ext uri="{9D8B030D-6E8A-4147-A177-3AD203B41FA5}">
                      <a16:colId xmlns:a16="http://schemas.microsoft.com/office/drawing/2014/main" val="3450363243"/>
                    </a:ext>
                  </a:extLst>
                </a:gridCol>
                <a:gridCol w="783480">
                  <a:extLst>
                    <a:ext uri="{9D8B030D-6E8A-4147-A177-3AD203B41FA5}">
                      <a16:colId xmlns:a16="http://schemas.microsoft.com/office/drawing/2014/main" val="1936575456"/>
                    </a:ext>
                  </a:extLst>
                </a:gridCol>
                <a:gridCol w="783480">
                  <a:extLst>
                    <a:ext uri="{9D8B030D-6E8A-4147-A177-3AD203B41FA5}">
                      <a16:colId xmlns:a16="http://schemas.microsoft.com/office/drawing/2014/main" val="361405199"/>
                    </a:ext>
                  </a:extLst>
                </a:gridCol>
                <a:gridCol w="783480">
                  <a:extLst>
                    <a:ext uri="{9D8B030D-6E8A-4147-A177-3AD203B41FA5}">
                      <a16:colId xmlns:a16="http://schemas.microsoft.com/office/drawing/2014/main" val="3627229394"/>
                    </a:ext>
                  </a:extLst>
                </a:gridCol>
                <a:gridCol w="783480">
                  <a:extLst>
                    <a:ext uri="{9D8B030D-6E8A-4147-A177-3AD203B41FA5}">
                      <a16:colId xmlns:a16="http://schemas.microsoft.com/office/drawing/2014/main" val="831746388"/>
                    </a:ext>
                  </a:extLst>
                </a:gridCol>
                <a:gridCol w="783480">
                  <a:extLst>
                    <a:ext uri="{9D8B030D-6E8A-4147-A177-3AD203B41FA5}">
                      <a16:colId xmlns:a16="http://schemas.microsoft.com/office/drawing/2014/main" val="3964529893"/>
                    </a:ext>
                  </a:extLst>
                </a:gridCol>
                <a:gridCol w="783480">
                  <a:extLst>
                    <a:ext uri="{9D8B030D-6E8A-4147-A177-3AD203B41FA5}">
                      <a16:colId xmlns:a16="http://schemas.microsoft.com/office/drawing/2014/main" val="2755386008"/>
                    </a:ext>
                  </a:extLst>
                </a:gridCol>
                <a:gridCol w="783480">
                  <a:extLst>
                    <a:ext uri="{9D8B030D-6E8A-4147-A177-3AD203B41FA5}">
                      <a16:colId xmlns:a16="http://schemas.microsoft.com/office/drawing/2014/main" val="1863388439"/>
                    </a:ext>
                  </a:extLst>
                </a:gridCol>
                <a:gridCol w="783480">
                  <a:extLst>
                    <a:ext uri="{9D8B030D-6E8A-4147-A177-3AD203B41FA5}">
                      <a16:colId xmlns:a16="http://schemas.microsoft.com/office/drawing/2014/main" val="2280238775"/>
                    </a:ext>
                  </a:extLst>
                </a:gridCol>
                <a:gridCol w="783480">
                  <a:extLst>
                    <a:ext uri="{9D8B030D-6E8A-4147-A177-3AD203B41FA5}">
                      <a16:colId xmlns:a16="http://schemas.microsoft.com/office/drawing/2014/main" val="3226068565"/>
                    </a:ext>
                  </a:extLst>
                </a:gridCol>
                <a:gridCol w="783480">
                  <a:extLst>
                    <a:ext uri="{9D8B030D-6E8A-4147-A177-3AD203B41FA5}">
                      <a16:colId xmlns:a16="http://schemas.microsoft.com/office/drawing/2014/main" val="297565479"/>
                    </a:ext>
                  </a:extLst>
                </a:gridCol>
                <a:gridCol w="783480">
                  <a:extLst>
                    <a:ext uri="{9D8B030D-6E8A-4147-A177-3AD203B41FA5}">
                      <a16:colId xmlns:a16="http://schemas.microsoft.com/office/drawing/2014/main" val="3007303547"/>
                    </a:ext>
                  </a:extLst>
                </a:gridCol>
                <a:gridCol w="989181">
                  <a:extLst>
                    <a:ext uri="{9D8B030D-6E8A-4147-A177-3AD203B41FA5}">
                      <a16:colId xmlns:a16="http://schemas.microsoft.com/office/drawing/2014/main" val="1842677568"/>
                    </a:ext>
                  </a:extLst>
                </a:gridCol>
              </a:tblGrid>
              <a:tr h="490901">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pPr algn="ctr"/>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hMerge="1">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614360"/>
                  </a:ext>
                </a:extLst>
              </a:tr>
              <a:tr h="616155">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a:t>Week 1</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2</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3</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4</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1</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2</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3</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4</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1</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2</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3</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Week 4</a:t>
                      </a:r>
                    </a:p>
                    <a:p>
                      <a:endParaRPr lang="en-US" sz="1200"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5665026"/>
                  </a:ext>
                </a:extLst>
              </a:tr>
              <a:tr h="490901">
                <a:tc>
                  <a:txBody>
                    <a:bodyPr/>
                    <a:lstStyle/>
                    <a:p>
                      <a:r>
                        <a:rPr lang="en-US" sz="1400" dirty="0"/>
                        <a:t>Introduction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8101421"/>
                  </a:ext>
                </a:extLst>
              </a:tr>
              <a:tr h="490901">
                <a:tc>
                  <a:txBody>
                    <a:bodyPr/>
                    <a:lstStyle/>
                    <a:p>
                      <a:r>
                        <a:rPr lang="en-US" sz="1400" dirty="0"/>
                        <a:t>Group info &amp; Initial idea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9792929"/>
                  </a:ext>
                </a:extLst>
              </a:tr>
              <a:tr h="490901">
                <a:tc>
                  <a:txBody>
                    <a:bodyPr/>
                    <a:lstStyle/>
                    <a:p>
                      <a:r>
                        <a:rPr lang="en-US" sz="1400" dirty="0"/>
                        <a:t>Presentation &amp; Idea</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1400912"/>
                  </a:ext>
                </a:extLst>
              </a:tr>
              <a:tr h="490901">
                <a:tc>
                  <a:txBody>
                    <a:bodyPr/>
                    <a:lstStyle/>
                    <a:p>
                      <a:r>
                        <a:rPr lang="en-US" sz="1400" dirty="0"/>
                        <a:t>Skill dev. 1 report writing</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3962861"/>
                  </a:ext>
                </a:extLst>
              </a:tr>
              <a:tr h="490901">
                <a:tc>
                  <a:txBody>
                    <a:bodyPr/>
                    <a:lstStyle/>
                    <a:p>
                      <a:r>
                        <a:rPr lang="en-US" sz="1400" dirty="0"/>
                        <a:t>Skill dev. 2</a:t>
                      </a:r>
                    </a:p>
                    <a:p>
                      <a:r>
                        <a:rPr lang="en-US" sz="1400" dirty="0"/>
                        <a:t>presentation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5477405"/>
                  </a:ext>
                </a:extLst>
              </a:tr>
              <a:tr h="490901">
                <a:tc>
                  <a:txBody>
                    <a:bodyPr/>
                    <a:lstStyle/>
                    <a:p>
                      <a:r>
                        <a:rPr lang="en-US" sz="1400" dirty="0"/>
                        <a:t>Presenting idea &amp; consultation</a:t>
                      </a:r>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8262262"/>
                  </a:ext>
                </a:extLst>
              </a:tr>
              <a:tr h="490901">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5382063"/>
                  </a:ext>
                </a:extLst>
              </a:tr>
              <a:tr h="490901">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0280040"/>
                  </a:ext>
                </a:extLst>
              </a:tr>
            </a:tbl>
          </a:graphicData>
        </a:graphic>
      </p:graphicFrame>
      <p:sp>
        <p:nvSpPr>
          <p:cNvPr id="5" name="TextBox 4">
            <a:extLst>
              <a:ext uri="{FF2B5EF4-FFF2-40B4-BE49-F238E27FC236}">
                <a16:creationId xmlns:a16="http://schemas.microsoft.com/office/drawing/2014/main" id="{632276D2-AC5F-4C11-B325-189132C806C7}"/>
              </a:ext>
            </a:extLst>
          </p:cNvPr>
          <p:cNvSpPr txBox="1"/>
          <p:nvPr/>
        </p:nvSpPr>
        <p:spPr>
          <a:xfrm>
            <a:off x="2928045" y="1441172"/>
            <a:ext cx="579198" cy="369332"/>
          </a:xfrm>
          <a:prstGeom prst="rect">
            <a:avLst/>
          </a:prstGeom>
          <a:noFill/>
        </p:spPr>
        <p:txBody>
          <a:bodyPr wrap="none" rtlCol="0">
            <a:spAutoFit/>
          </a:bodyPr>
          <a:lstStyle/>
          <a:p>
            <a:r>
              <a:rPr lang="en-US" dirty="0">
                <a:latin typeface="+mj-lt"/>
              </a:rPr>
              <a:t>June</a:t>
            </a:r>
          </a:p>
        </p:txBody>
      </p:sp>
      <p:sp>
        <p:nvSpPr>
          <p:cNvPr id="6" name="TextBox 5">
            <a:extLst>
              <a:ext uri="{FF2B5EF4-FFF2-40B4-BE49-F238E27FC236}">
                <a16:creationId xmlns:a16="http://schemas.microsoft.com/office/drawing/2014/main" id="{1B85D11A-5B0F-4A61-988C-2722FD3B9248}"/>
              </a:ext>
            </a:extLst>
          </p:cNvPr>
          <p:cNvSpPr txBox="1"/>
          <p:nvPr/>
        </p:nvSpPr>
        <p:spPr>
          <a:xfrm>
            <a:off x="6213446" y="1441172"/>
            <a:ext cx="642735" cy="369332"/>
          </a:xfrm>
          <a:prstGeom prst="rect">
            <a:avLst/>
          </a:prstGeom>
          <a:noFill/>
        </p:spPr>
        <p:txBody>
          <a:bodyPr wrap="square" rtlCol="0">
            <a:spAutoFit/>
          </a:bodyPr>
          <a:lstStyle/>
          <a:p>
            <a:r>
              <a:rPr lang="en-US" dirty="0">
                <a:latin typeface="+mj-lt"/>
              </a:rPr>
              <a:t>July</a:t>
            </a:r>
          </a:p>
        </p:txBody>
      </p:sp>
      <p:sp>
        <p:nvSpPr>
          <p:cNvPr id="7" name="TextBox 6">
            <a:extLst>
              <a:ext uri="{FF2B5EF4-FFF2-40B4-BE49-F238E27FC236}">
                <a16:creationId xmlns:a16="http://schemas.microsoft.com/office/drawing/2014/main" id="{F98D1BEA-862D-4DD3-B74E-2B8791B42011}"/>
              </a:ext>
            </a:extLst>
          </p:cNvPr>
          <p:cNvSpPr txBox="1"/>
          <p:nvPr/>
        </p:nvSpPr>
        <p:spPr>
          <a:xfrm>
            <a:off x="9263955" y="1441172"/>
            <a:ext cx="1367406" cy="369332"/>
          </a:xfrm>
          <a:prstGeom prst="rect">
            <a:avLst/>
          </a:prstGeom>
          <a:noFill/>
        </p:spPr>
        <p:txBody>
          <a:bodyPr wrap="square" rtlCol="0">
            <a:spAutoFit/>
          </a:bodyPr>
          <a:lstStyle/>
          <a:p>
            <a:r>
              <a:rPr lang="en-US" dirty="0">
                <a:latin typeface="+mj-lt"/>
              </a:rPr>
              <a:t>August</a:t>
            </a:r>
          </a:p>
        </p:txBody>
      </p:sp>
      <p:sp>
        <p:nvSpPr>
          <p:cNvPr id="8" name="Arrow: Pentagon 7">
            <a:extLst>
              <a:ext uri="{FF2B5EF4-FFF2-40B4-BE49-F238E27FC236}">
                <a16:creationId xmlns:a16="http://schemas.microsoft.com/office/drawing/2014/main" id="{3447FDE5-335C-4FA0-900E-F0C60574B643}"/>
              </a:ext>
            </a:extLst>
          </p:cNvPr>
          <p:cNvSpPr/>
          <p:nvPr/>
        </p:nvSpPr>
        <p:spPr>
          <a:xfrm>
            <a:off x="1887810" y="2482274"/>
            <a:ext cx="956058" cy="444725"/>
          </a:xfrm>
          <a:prstGeom prst="homePlate">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9" name="Arrow: Pentagon 8">
            <a:extLst>
              <a:ext uri="{FF2B5EF4-FFF2-40B4-BE49-F238E27FC236}">
                <a16:creationId xmlns:a16="http://schemas.microsoft.com/office/drawing/2014/main" id="{0437830E-E258-4BB2-A5C6-23697C85D02A}"/>
              </a:ext>
            </a:extLst>
          </p:cNvPr>
          <p:cNvSpPr/>
          <p:nvPr/>
        </p:nvSpPr>
        <p:spPr>
          <a:xfrm>
            <a:off x="2643176" y="2984275"/>
            <a:ext cx="1811377" cy="444725"/>
          </a:xfrm>
          <a:prstGeom prst="homePlate">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 name="Arrow: Pentagon 9">
            <a:extLst>
              <a:ext uri="{FF2B5EF4-FFF2-40B4-BE49-F238E27FC236}">
                <a16:creationId xmlns:a16="http://schemas.microsoft.com/office/drawing/2014/main" id="{E69B4B2A-FA2C-4142-82DF-0F378FB8C40C}"/>
              </a:ext>
            </a:extLst>
          </p:cNvPr>
          <p:cNvSpPr/>
          <p:nvPr/>
        </p:nvSpPr>
        <p:spPr>
          <a:xfrm>
            <a:off x="4247135" y="3495365"/>
            <a:ext cx="1297988" cy="444725"/>
          </a:xfrm>
          <a:prstGeom prst="homePlate">
            <a:avLst/>
          </a:prstGeom>
          <a:solidFill>
            <a:srgbClr val="92D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 name="Arrow: Pentagon 10">
            <a:extLst>
              <a:ext uri="{FF2B5EF4-FFF2-40B4-BE49-F238E27FC236}">
                <a16:creationId xmlns:a16="http://schemas.microsoft.com/office/drawing/2014/main" id="{3F06D32E-C085-4A65-B6A8-427F14A737EC}"/>
              </a:ext>
            </a:extLst>
          </p:cNvPr>
          <p:cNvSpPr/>
          <p:nvPr/>
        </p:nvSpPr>
        <p:spPr>
          <a:xfrm>
            <a:off x="5018072" y="4006455"/>
            <a:ext cx="1022001" cy="4781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Pentagon 11">
            <a:extLst>
              <a:ext uri="{FF2B5EF4-FFF2-40B4-BE49-F238E27FC236}">
                <a16:creationId xmlns:a16="http://schemas.microsoft.com/office/drawing/2014/main" id="{861A4054-9C7A-4ACB-BD9D-6CE2476D9CAD}"/>
              </a:ext>
            </a:extLst>
          </p:cNvPr>
          <p:cNvSpPr/>
          <p:nvPr/>
        </p:nvSpPr>
        <p:spPr>
          <a:xfrm>
            <a:off x="5791622" y="4538990"/>
            <a:ext cx="986683" cy="4781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6D2E9F8C-C12D-4940-9347-2006814DCB40}"/>
              </a:ext>
            </a:extLst>
          </p:cNvPr>
          <p:cNvSpPr/>
          <p:nvPr/>
        </p:nvSpPr>
        <p:spPr>
          <a:xfrm>
            <a:off x="6602136" y="5054008"/>
            <a:ext cx="1728132" cy="4781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lag">
            <a:extLst>
              <a:ext uri="{FF2B5EF4-FFF2-40B4-BE49-F238E27FC236}">
                <a16:creationId xmlns:a16="http://schemas.microsoft.com/office/drawing/2014/main" id="{FCF37AAF-81CC-4A74-94E1-75989CB217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5123" y="3453048"/>
            <a:ext cx="324864" cy="324864"/>
          </a:xfrm>
          <a:prstGeom prst="rect">
            <a:avLst/>
          </a:prstGeom>
        </p:spPr>
      </p:pic>
    </p:spTree>
    <p:extLst>
      <p:ext uri="{BB962C8B-B14F-4D97-AF65-F5344CB8AC3E}">
        <p14:creationId xmlns:p14="http://schemas.microsoft.com/office/powerpoint/2010/main" val="543891857"/>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TM04033923[[fn=Depth]]</Template>
  <TotalTime>243</TotalTime>
  <Words>324</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Bahnschrift</vt:lpstr>
      <vt:lpstr>Calibri</vt:lpstr>
      <vt:lpstr>Gill Sans Nova</vt:lpstr>
      <vt:lpstr>ConfettiVTI</vt:lpstr>
      <vt:lpstr> Online Class Management System</vt:lpstr>
      <vt:lpstr>PowerPoint Presentation</vt:lpstr>
      <vt:lpstr>Description: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FAZAYEL MURSHID</dc:creator>
  <cp:lastModifiedBy>FAZAYEL MURSHID</cp:lastModifiedBy>
  <cp:revision>48</cp:revision>
  <dcterms:created xsi:type="dcterms:W3CDTF">2021-07-03T16:15:02Z</dcterms:created>
  <dcterms:modified xsi:type="dcterms:W3CDTF">2021-07-07T09:48:36Z</dcterms:modified>
</cp:coreProperties>
</file>