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  <p:sldMasterId id="2147484133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</p:sldIdLst>
  <p:sldSz cx="6492875" cy="5029200"/>
  <p:notesSz cx="9601200" cy="7315200"/>
  <p:custDataLst>
    <p:tags r:id="rId14"/>
  </p:custDataLst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329124" algn="ctr" rtl="0" fontAlgn="base">
      <a:spcBef>
        <a:spcPct val="50000"/>
      </a:spcBef>
      <a:spcAft>
        <a:spcPct val="0"/>
      </a:spcAft>
      <a:defRPr sz="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658247" algn="ctr" rtl="0" fontAlgn="base">
      <a:spcBef>
        <a:spcPct val="50000"/>
      </a:spcBef>
      <a:spcAft>
        <a:spcPct val="0"/>
      </a:spcAft>
      <a:defRPr sz="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987372" algn="ctr" rtl="0" fontAlgn="base">
      <a:spcBef>
        <a:spcPct val="50000"/>
      </a:spcBef>
      <a:spcAft>
        <a:spcPct val="0"/>
      </a:spcAft>
      <a:defRPr sz="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316496" algn="ctr" rtl="0" fontAlgn="base">
      <a:spcBef>
        <a:spcPct val="50000"/>
      </a:spcBef>
      <a:spcAft>
        <a:spcPct val="0"/>
      </a:spcAft>
      <a:defRPr sz="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1645621" algn="l" defTabSz="329124" rtl="0" eaLnBrk="1" latinLnBrk="0" hangingPunct="1">
      <a:defRPr sz="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1974745" algn="l" defTabSz="329124" rtl="0" eaLnBrk="1" latinLnBrk="0" hangingPunct="1">
      <a:defRPr sz="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2303869" algn="l" defTabSz="329124" rtl="0" eaLnBrk="1" latinLnBrk="0" hangingPunct="1">
      <a:defRPr sz="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2632993" algn="l" defTabSz="329124" rtl="0" eaLnBrk="1" latinLnBrk="0" hangingPunct="1">
      <a:defRPr sz="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20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3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F5D5D"/>
    <a:srgbClr val="A73125"/>
    <a:srgbClr val="B95213"/>
    <a:srgbClr val="CC3300"/>
    <a:srgbClr val="FFFF66"/>
    <a:srgbClr val="FFCC00"/>
    <a:srgbClr val="996633"/>
    <a:srgbClr val="08B8B8"/>
    <a:srgbClr val="3249F0"/>
    <a:srgbClr val="2E1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>
      <p:cViewPr varScale="1">
        <p:scale>
          <a:sx n="112" d="100"/>
          <a:sy n="112" d="100"/>
        </p:scale>
        <p:origin x="1546" y="82"/>
      </p:cViewPr>
      <p:guideLst>
        <p:guide orient="horz" pos="1584"/>
        <p:guide pos="20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94"/>
    </p:cViewPr>
  </p:sorterViewPr>
  <p:notesViewPr>
    <p:cSldViewPr>
      <p:cViewPr varScale="1">
        <p:scale>
          <a:sx n="64" d="100"/>
          <a:sy n="64" d="100"/>
        </p:scale>
        <p:origin x="-3252" y="-114"/>
      </p:cViewPr>
      <p:guideLst>
        <p:guide orient="horz" pos="2303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96305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8" tIns="47612" rIns="95228" bIns="47612" numCol="1" anchor="t" anchorCtr="0" compatLnSpc="1">
            <a:prstTxWarp prst="textNoShape">
              <a:avLst/>
            </a:prstTxWarp>
          </a:bodyPr>
          <a:lstStyle>
            <a:lvl1pPr algn="l" defTabSz="952477" eaLnBrk="0" hangingPunct="0">
              <a:spcBef>
                <a:spcPct val="0"/>
              </a:spcBef>
              <a:defRPr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8" tIns="47612" rIns="95228" bIns="47612" numCol="1" anchor="t" anchorCtr="0" compatLnSpc="1">
            <a:prstTxWarp prst="textNoShape">
              <a:avLst/>
            </a:prstTxWarp>
          </a:bodyPr>
          <a:lstStyle>
            <a:lvl1pPr algn="r" defTabSz="952477" eaLnBrk="0" hangingPunct="0">
              <a:spcBef>
                <a:spcPct val="0"/>
              </a:spcBef>
              <a:defRPr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30538" y="549275"/>
            <a:ext cx="3540125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8" tIns="47612" rIns="95228" bIns="476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8" tIns="47612" rIns="95228" bIns="47612" numCol="1" anchor="b" anchorCtr="0" compatLnSpc="1">
            <a:prstTxWarp prst="textNoShape">
              <a:avLst/>
            </a:prstTxWarp>
          </a:bodyPr>
          <a:lstStyle>
            <a:lvl1pPr algn="l" defTabSz="952477" eaLnBrk="0" hangingPunct="0">
              <a:spcBef>
                <a:spcPct val="0"/>
              </a:spcBef>
              <a:defRPr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8" tIns="47612" rIns="95228" bIns="47612" numCol="1" anchor="b" anchorCtr="0" compatLnSpc="1">
            <a:prstTxWarp prst="textNoShape">
              <a:avLst/>
            </a:prstTxWarp>
          </a:bodyPr>
          <a:lstStyle>
            <a:lvl1pPr algn="r" defTabSz="950913" eaLnBrk="0" hangingPunct="0">
              <a:spcBef>
                <a:spcPct val="0"/>
              </a:spcBef>
              <a:defRPr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0710FB5F-3A69-734D-A192-947E785977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654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329124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658247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987372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316496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1645621" algn="l" defTabSz="65824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74745" algn="l" defTabSz="65824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303869" algn="l" defTabSz="65824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632993" algn="l" defTabSz="65824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fld id="{E88907D7-4958-41D9-AB6D-C4B8A9E8D85C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>
                <a:buClrTx/>
                <a:buFontTx/>
                <a:buNone/>
              </a:pPr>
              <a:t>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232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4FCEF0B-33A6-49E2-AF68-6D018E4F0F3A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4402138" y="9553575"/>
            <a:ext cx="33655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D018FEA-25C4-4D37-9C18-82299AF66002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24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95450" y="1257300"/>
            <a:ext cx="4381500" cy="33940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777875" y="4840288"/>
            <a:ext cx="6216650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556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fld id="{F7D8BB18-62F8-4350-BDE1-F3D606D7B2F5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>
                <a:buClrTx/>
                <a:buFontTx/>
                <a:buNone/>
              </a:pPr>
              <a:t>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232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C28189B-DF02-4431-90E0-016ACC5F271C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4402138" y="9553575"/>
            <a:ext cx="33655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A71D945-8695-4AA2-A142-9121B9698EFE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29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95450" y="1257300"/>
            <a:ext cx="4381500" cy="33940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777875" y="4840288"/>
            <a:ext cx="6216650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324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/>
            </a:pPr>
            <a:fld id="{15284092-2AB1-46DB-B0D1-1240ED1A3E9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591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FDA39CCF-AC1C-4676-9B86-9EB328877B0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4402138" y="9553575"/>
            <a:ext cx="336232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60C2A2B8-2A73-4F61-9778-B7C4507EA8B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4402138" y="9553575"/>
            <a:ext cx="33655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C22A4813-DA35-40E3-AB39-AB9DA814FE5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4342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95450" y="1257300"/>
            <a:ext cx="4381500" cy="33940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777875" y="4840288"/>
            <a:ext cx="6216650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0641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/>
            </a:pPr>
            <a:fld id="{F0768250-0363-4FCB-AD9B-F5FFDB37D31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591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6B5A9077-9371-4E48-B152-AFC7BFE3905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4402138" y="9553575"/>
            <a:ext cx="336232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5A1AA1C6-7E9D-48F3-9DBE-47CF9FB0160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4402138" y="9553575"/>
            <a:ext cx="33655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89E6F124-DA29-457F-AD3F-830FF9B036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6390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95450" y="1257300"/>
            <a:ext cx="4381500" cy="33940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1" name="Text Box 5"/>
          <p:cNvSpPr txBox="1">
            <a:spLocks noChangeArrowheads="1"/>
          </p:cNvSpPr>
          <p:nvPr/>
        </p:nvSpPr>
        <p:spPr bwMode="auto">
          <a:xfrm>
            <a:off x="777875" y="4840288"/>
            <a:ext cx="6216650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6513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10FB5F-3A69-734D-A192-947E785977B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08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10FB5F-3A69-734D-A192-947E785977B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4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10FB5F-3A69-734D-A192-947E785977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0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62322" y="4749800"/>
            <a:ext cx="6222339" cy="0"/>
          </a:xfrm>
          <a:prstGeom prst="line">
            <a:avLst/>
          </a:prstGeom>
          <a:noFill/>
          <a:ln w="50800">
            <a:solidFill>
              <a:srgbClr val="3333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65825" tIns="32913" rIns="65825" bIns="32913" anchor="ctr"/>
          <a:lstStyle/>
          <a:p>
            <a:endParaRPr lang="en-US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6966" y="1562314"/>
            <a:ext cx="5518944" cy="1078018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3931" y="2849880"/>
            <a:ext cx="4545013" cy="1285240"/>
          </a:xfrm>
        </p:spPr>
        <p:txBody>
          <a:bodyPr/>
          <a:lstStyle>
            <a:lvl1pPr marL="0" indent="0" algn="ctr">
              <a:buFontTx/>
              <a:buNone/>
              <a:defRPr sz="15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12" descr="UofM-3_TM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58640"/>
            <a:ext cx="6494003" cy="67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CSE_only_wordmark_white.tif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22" y="4526281"/>
            <a:ext cx="2164292" cy="3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0" y="84146"/>
            <a:ext cx="6492875" cy="251135"/>
          </a:xfrm>
          <a:prstGeom prst="rect">
            <a:avLst/>
          </a:prstGeom>
          <a:solidFill>
            <a:srgbClr val="7A0019"/>
          </a:solidFill>
          <a:ln w="0" cap="flat" cmpd="sng" algn="ctr">
            <a:solidFill>
              <a:srgbClr val="7A001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65825" tIns="32913" rIns="65825" bIns="32913" anchor="b">
            <a:spAutoFit/>
          </a:bodyPr>
          <a:lstStyle/>
          <a:p>
            <a:pPr algn="l">
              <a:defRPr/>
            </a:pPr>
            <a:r>
              <a:rPr lang="en-US" sz="1200" dirty="0">
                <a:solidFill>
                  <a:srgbClr val="FFFFFF"/>
                </a:solidFill>
                <a:latin typeface="Conduit ITC Black" pitchFamily="-60" charset="0"/>
              </a:rPr>
              <a:t>Department of Electrical and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132180501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904CD-ECEC-3243-8068-207D6FD244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003106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46790" y="175791"/>
            <a:ext cx="1512750" cy="43504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159" y="175791"/>
            <a:ext cx="4433417" cy="43504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D9127-71DC-8440-93F4-9141979B62A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999457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05159" y="175790"/>
            <a:ext cx="6054380" cy="558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6431" y="838200"/>
            <a:ext cx="2948847" cy="1788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273493" y="838200"/>
            <a:ext cx="2948847" cy="1788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16431" y="2738120"/>
            <a:ext cx="2948847" cy="1788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73493" y="2738120"/>
            <a:ext cx="2948847" cy="1788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08844-E518-6F4D-BB53-14019813CF0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694477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59" y="175790"/>
            <a:ext cx="6054380" cy="558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6431" y="838200"/>
            <a:ext cx="2948847" cy="3688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273493" y="838200"/>
            <a:ext cx="2948847" cy="1788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273493" y="2738120"/>
            <a:ext cx="2948847" cy="1788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3D60E-53E0-BD4A-B8C2-FC18440C6DD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212068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59" y="175790"/>
            <a:ext cx="6054380" cy="558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431" y="838200"/>
            <a:ext cx="2948847" cy="3688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273493" y="838200"/>
            <a:ext cx="2948847" cy="1788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273493" y="2738120"/>
            <a:ext cx="2948847" cy="1788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962E4-F4CA-A348-95A8-A8CA9FF0923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051793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247" y="162985"/>
            <a:ext cx="5533598" cy="5634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388" y="1072199"/>
            <a:ext cx="5974347" cy="16566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388" y="2840568"/>
            <a:ext cx="5974347" cy="16566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3384766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1015" y="822326"/>
            <a:ext cx="4870846" cy="1751013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015" y="2641600"/>
            <a:ext cx="4870846" cy="12144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74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42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05" y="1254126"/>
            <a:ext cx="5600917" cy="2092325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805" y="3365500"/>
            <a:ext cx="5600917" cy="1100138"/>
          </a:xfrm>
        </p:spPr>
        <p:txBody>
          <a:bodyPr/>
          <a:lstStyle>
            <a:lvl1pPr marL="0" indent="0">
              <a:buNone/>
              <a:defRPr sz="2400"/>
            </a:lvl1pPr>
            <a:lvl2pPr marL="457109" indent="0">
              <a:buNone/>
              <a:defRPr sz="2000"/>
            </a:lvl2pPr>
            <a:lvl3pPr marL="914217" indent="0">
              <a:buNone/>
              <a:defRPr sz="1800"/>
            </a:lvl3pPr>
            <a:lvl4pPr marL="1371326" indent="0">
              <a:buNone/>
              <a:defRPr sz="1600"/>
            </a:lvl4pPr>
            <a:lvl5pPr marL="1828434" indent="0">
              <a:buNone/>
              <a:defRPr sz="1600"/>
            </a:lvl5pPr>
            <a:lvl6pPr marL="2285543" indent="0">
              <a:buNone/>
              <a:defRPr sz="1600"/>
            </a:lvl6pPr>
            <a:lvl7pPr marL="2742651" indent="0">
              <a:buNone/>
              <a:defRPr sz="1600"/>
            </a:lvl7pPr>
            <a:lvl8pPr marL="3199760" indent="0">
              <a:buNone/>
              <a:defRPr sz="1600"/>
            </a:lvl8pPr>
            <a:lvl9pPr marL="3656868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9877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771" y="1176339"/>
            <a:ext cx="2836169" cy="28987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2303" y="1176339"/>
            <a:ext cx="2836168" cy="28987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FCD05-C2B1-6344-BF79-815C609F67C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987298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565" y="268288"/>
            <a:ext cx="5599331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66" y="1233488"/>
            <a:ext cx="2745703" cy="603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566" y="1836738"/>
            <a:ext cx="2745703" cy="27019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6909" y="1233488"/>
            <a:ext cx="2759987" cy="603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6909" y="1836738"/>
            <a:ext cx="2759987" cy="27019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851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89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9990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566" y="334963"/>
            <a:ext cx="2093401" cy="1173162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9988" y="723901"/>
            <a:ext cx="3286908" cy="357346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566" y="1508125"/>
            <a:ext cx="2093401" cy="2795588"/>
          </a:xfrm>
        </p:spPr>
        <p:txBody>
          <a:bodyPr/>
          <a:lstStyle>
            <a:lvl1pPr marL="0" indent="0">
              <a:buNone/>
              <a:defRPr sz="1600"/>
            </a:lvl1pPr>
            <a:lvl2pPr marL="457109" indent="0">
              <a:buNone/>
              <a:defRPr sz="1400"/>
            </a:lvl2pPr>
            <a:lvl3pPr marL="914217" indent="0">
              <a:buNone/>
              <a:defRPr sz="1200"/>
            </a:lvl3pPr>
            <a:lvl4pPr marL="1371326" indent="0">
              <a:buNone/>
              <a:defRPr sz="1000"/>
            </a:lvl4pPr>
            <a:lvl5pPr marL="1828434" indent="0">
              <a:buNone/>
              <a:defRPr sz="1000"/>
            </a:lvl5pPr>
            <a:lvl6pPr marL="2285543" indent="0">
              <a:buNone/>
              <a:defRPr sz="1000"/>
            </a:lvl6pPr>
            <a:lvl7pPr marL="2742651" indent="0">
              <a:buNone/>
              <a:defRPr sz="1000"/>
            </a:lvl7pPr>
            <a:lvl8pPr marL="3199760" indent="0">
              <a:buNone/>
              <a:defRPr sz="1000"/>
            </a:lvl8pPr>
            <a:lvl9pPr marL="3656868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17284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566" y="334963"/>
            <a:ext cx="2093401" cy="1173162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59988" y="723901"/>
            <a:ext cx="3286908" cy="3573463"/>
          </a:xfrm>
        </p:spPr>
        <p:txBody>
          <a:bodyPr/>
          <a:lstStyle>
            <a:lvl1pPr marL="0" indent="0">
              <a:buNone/>
              <a:defRPr sz="3199"/>
            </a:lvl1pPr>
            <a:lvl2pPr marL="457109" indent="0">
              <a:buNone/>
              <a:defRPr sz="2799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1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566" y="1508125"/>
            <a:ext cx="2093401" cy="2795588"/>
          </a:xfrm>
        </p:spPr>
        <p:txBody>
          <a:bodyPr/>
          <a:lstStyle>
            <a:lvl1pPr marL="0" indent="0">
              <a:buNone/>
              <a:defRPr sz="1600"/>
            </a:lvl1pPr>
            <a:lvl2pPr marL="457109" indent="0">
              <a:buNone/>
              <a:defRPr sz="1400"/>
            </a:lvl2pPr>
            <a:lvl3pPr marL="914217" indent="0">
              <a:buNone/>
              <a:defRPr sz="1200"/>
            </a:lvl3pPr>
            <a:lvl4pPr marL="1371326" indent="0">
              <a:buNone/>
              <a:defRPr sz="1000"/>
            </a:lvl4pPr>
            <a:lvl5pPr marL="1828434" indent="0">
              <a:buNone/>
              <a:defRPr sz="1000"/>
            </a:lvl5pPr>
            <a:lvl6pPr marL="2285543" indent="0">
              <a:buNone/>
              <a:defRPr sz="1000"/>
            </a:lvl6pPr>
            <a:lvl7pPr marL="2742651" indent="0">
              <a:buNone/>
              <a:defRPr sz="1000"/>
            </a:lvl7pPr>
            <a:lvl8pPr marL="3199760" indent="0">
              <a:buNone/>
              <a:defRPr sz="1000"/>
            </a:lvl8pPr>
            <a:lvl9pPr marL="3656868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5365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26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3091" y="200025"/>
            <a:ext cx="1455381" cy="3875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771" y="200025"/>
            <a:ext cx="4216957" cy="38750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0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93" y="3231728"/>
            <a:ext cx="5518944" cy="998855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893" y="2131590"/>
            <a:ext cx="5518944" cy="1100138"/>
          </a:xfrm>
        </p:spPr>
        <p:txBody>
          <a:bodyPr anchor="b"/>
          <a:lstStyle>
            <a:lvl1pPr marL="0" indent="0">
              <a:buNone/>
              <a:defRPr sz="1500"/>
            </a:lvl1pPr>
            <a:lvl2pPr marL="329124" indent="0">
              <a:buNone/>
              <a:defRPr sz="1300"/>
            </a:lvl2pPr>
            <a:lvl3pPr marL="658247" indent="0">
              <a:buNone/>
              <a:defRPr sz="1200"/>
            </a:lvl3pPr>
            <a:lvl4pPr marL="987372" indent="0">
              <a:buNone/>
              <a:defRPr sz="1000"/>
            </a:lvl4pPr>
            <a:lvl5pPr marL="1316496" indent="0">
              <a:buNone/>
              <a:defRPr sz="1000"/>
            </a:lvl5pPr>
            <a:lvl6pPr marL="1645621" indent="0">
              <a:buNone/>
              <a:defRPr sz="1000"/>
            </a:lvl6pPr>
            <a:lvl7pPr marL="1974745" indent="0">
              <a:buNone/>
              <a:defRPr sz="1000"/>
            </a:lvl7pPr>
            <a:lvl8pPr marL="2303869" indent="0">
              <a:buNone/>
              <a:defRPr sz="1000"/>
            </a:lvl8pPr>
            <a:lvl9pPr marL="263299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26AC6-0E19-F24B-A9F2-D3868C95DC6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93595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431" y="838200"/>
            <a:ext cx="2948847" cy="3688080"/>
          </a:xfrm>
        </p:spPr>
        <p:txBody>
          <a:bodyPr/>
          <a:lstStyle>
            <a:lvl1pPr>
              <a:defRPr sz="2000" b="0"/>
            </a:lvl1pPr>
            <a:lvl2pPr>
              <a:defRPr sz="1800" b="0"/>
            </a:lvl2pPr>
            <a:lvl3pPr>
              <a:defRPr sz="1500" b="0"/>
            </a:lvl3pPr>
            <a:lvl4pPr>
              <a:defRPr sz="1300" b="0"/>
            </a:lvl4pPr>
            <a:lvl5pPr>
              <a:defRPr sz="1300" b="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3493" y="838200"/>
            <a:ext cx="2948847" cy="3688080"/>
          </a:xfrm>
        </p:spPr>
        <p:txBody>
          <a:bodyPr/>
          <a:lstStyle>
            <a:lvl1pPr>
              <a:defRPr sz="2000" b="0"/>
            </a:lvl1pPr>
            <a:lvl2pPr>
              <a:defRPr sz="1800" b="0"/>
            </a:lvl2pPr>
            <a:lvl3pPr>
              <a:defRPr sz="1500" b="0"/>
            </a:lvl3pPr>
            <a:lvl4pPr>
              <a:defRPr sz="1300" b="0"/>
            </a:lvl4pPr>
            <a:lvl5pPr>
              <a:defRPr sz="1300" b="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C52A2-C1A4-CE4B-8CD1-A803A2B850D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575696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644" y="201401"/>
            <a:ext cx="5843588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45" y="1125750"/>
            <a:ext cx="2868814" cy="469159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29124" indent="0">
              <a:buNone/>
              <a:defRPr sz="1500" b="1"/>
            </a:lvl2pPr>
            <a:lvl3pPr marL="658247" indent="0">
              <a:buNone/>
              <a:defRPr sz="1300" b="1"/>
            </a:lvl3pPr>
            <a:lvl4pPr marL="987372" indent="0">
              <a:buNone/>
              <a:defRPr sz="1200" b="1"/>
            </a:lvl4pPr>
            <a:lvl5pPr marL="1316496" indent="0">
              <a:buNone/>
              <a:defRPr sz="1200" b="1"/>
            </a:lvl5pPr>
            <a:lvl6pPr marL="1645621" indent="0">
              <a:buNone/>
              <a:defRPr sz="1200" b="1"/>
            </a:lvl6pPr>
            <a:lvl7pPr marL="1974745" indent="0">
              <a:buNone/>
              <a:defRPr sz="1200" b="1"/>
            </a:lvl7pPr>
            <a:lvl8pPr marL="2303869" indent="0">
              <a:buNone/>
              <a:defRPr sz="1200" b="1"/>
            </a:lvl8pPr>
            <a:lvl9pPr marL="2632993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645" y="1594909"/>
            <a:ext cx="2868814" cy="2897611"/>
          </a:xfrm>
        </p:spPr>
        <p:txBody>
          <a:bodyPr/>
          <a:lstStyle>
            <a:lvl1pPr>
              <a:defRPr sz="1800" b="0"/>
            </a:lvl1pPr>
            <a:lvl2pPr>
              <a:defRPr sz="1500" b="0"/>
            </a:lvl2pPr>
            <a:lvl3pPr>
              <a:defRPr sz="1300" b="0"/>
            </a:lvl3pPr>
            <a:lvl4pPr>
              <a:defRPr sz="1200" b="0"/>
            </a:lvl4pPr>
            <a:lvl5pPr>
              <a:defRPr sz="1200" b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8292" y="1125750"/>
            <a:ext cx="2869941" cy="469159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29124" indent="0">
              <a:buNone/>
              <a:defRPr sz="1500" b="1"/>
            </a:lvl2pPr>
            <a:lvl3pPr marL="658247" indent="0">
              <a:buNone/>
              <a:defRPr sz="1300" b="1"/>
            </a:lvl3pPr>
            <a:lvl4pPr marL="987372" indent="0">
              <a:buNone/>
              <a:defRPr sz="1200" b="1"/>
            </a:lvl4pPr>
            <a:lvl5pPr marL="1316496" indent="0">
              <a:buNone/>
              <a:defRPr sz="1200" b="1"/>
            </a:lvl5pPr>
            <a:lvl6pPr marL="1645621" indent="0">
              <a:buNone/>
              <a:defRPr sz="1200" b="1"/>
            </a:lvl6pPr>
            <a:lvl7pPr marL="1974745" indent="0">
              <a:buNone/>
              <a:defRPr sz="1200" b="1"/>
            </a:lvl7pPr>
            <a:lvl8pPr marL="2303869" indent="0">
              <a:buNone/>
              <a:defRPr sz="1200" b="1"/>
            </a:lvl8pPr>
            <a:lvl9pPr marL="2632993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8292" y="1594909"/>
            <a:ext cx="2869941" cy="2897611"/>
          </a:xfrm>
        </p:spPr>
        <p:txBody>
          <a:bodyPr/>
          <a:lstStyle>
            <a:lvl1pPr>
              <a:defRPr sz="1800" b="0"/>
            </a:lvl1pPr>
            <a:lvl2pPr>
              <a:defRPr sz="1500" b="0"/>
            </a:lvl2pPr>
            <a:lvl3pPr>
              <a:defRPr sz="1300" b="0"/>
            </a:lvl3pPr>
            <a:lvl4pPr>
              <a:defRPr sz="1200" b="0"/>
            </a:lvl4pPr>
            <a:lvl5pPr>
              <a:defRPr sz="1200" b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CE9C5-66AF-DD4D-B7D6-E35A0562577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106996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4A951-E4FE-3B49-B653-F4177A1092B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177461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F493E-9DBB-A143-B090-B6F528C3C05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8114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645" y="200237"/>
            <a:ext cx="2136111" cy="85217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8535" y="200239"/>
            <a:ext cx="3629698" cy="4292283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645" y="1052409"/>
            <a:ext cx="2136111" cy="3440113"/>
          </a:xfrm>
        </p:spPr>
        <p:txBody>
          <a:bodyPr/>
          <a:lstStyle>
            <a:lvl1pPr marL="0" indent="0">
              <a:buNone/>
              <a:defRPr sz="1000"/>
            </a:lvl1pPr>
            <a:lvl2pPr marL="329124" indent="0">
              <a:buNone/>
              <a:defRPr sz="800"/>
            </a:lvl2pPr>
            <a:lvl3pPr marL="658247" indent="0">
              <a:buNone/>
              <a:defRPr sz="700"/>
            </a:lvl3pPr>
            <a:lvl4pPr marL="987372" indent="0">
              <a:buNone/>
              <a:defRPr sz="600"/>
            </a:lvl4pPr>
            <a:lvl5pPr marL="1316496" indent="0">
              <a:buNone/>
              <a:defRPr sz="600"/>
            </a:lvl5pPr>
            <a:lvl6pPr marL="1645621" indent="0">
              <a:buNone/>
              <a:defRPr sz="600"/>
            </a:lvl6pPr>
            <a:lvl7pPr marL="1974745" indent="0">
              <a:buNone/>
              <a:defRPr sz="600"/>
            </a:lvl7pPr>
            <a:lvl8pPr marL="2303869" indent="0">
              <a:buNone/>
              <a:defRPr sz="600"/>
            </a:lvl8pPr>
            <a:lvl9pPr marL="2632993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25CAE-ECCC-A24F-BF01-15E97D1FACF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07101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649" y="3520441"/>
            <a:ext cx="3895725" cy="41560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2649" y="449368"/>
            <a:ext cx="3895725" cy="3017520"/>
          </a:xfrm>
        </p:spPr>
        <p:txBody>
          <a:bodyPr/>
          <a:lstStyle>
            <a:lvl1pPr marL="0" indent="0">
              <a:buNone/>
              <a:defRPr sz="2300"/>
            </a:lvl1pPr>
            <a:lvl2pPr marL="329124" indent="0">
              <a:buNone/>
              <a:defRPr sz="2000"/>
            </a:lvl2pPr>
            <a:lvl3pPr marL="658247" indent="0">
              <a:buNone/>
              <a:defRPr sz="1800"/>
            </a:lvl3pPr>
            <a:lvl4pPr marL="987372" indent="0">
              <a:buNone/>
              <a:defRPr sz="1500"/>
            </a:lvl4pPr>
            <a:lvl5pPr marL="1316496" indent="0">
              <a:buNone/>
              <a:defRPr sz="1500"/>
            </a:lvl5pPr>
            <a:lvl6pPr marL="1645621" indent="0">
              <a:buNone/>
              <a:defRPr sz="1500"/>
            </a:lvl6pPr>
            <a:lvl7pPr marL="1974745" indent="0">
              <a:buNone/>
              <a:defRPr sz="1500"/>
            </a:lvl7pPr>
            <a:lvl8pPr marL="2303869" indent="0">
              <a:buNone/>
              <a:defRPr sz="1500"/>
            </a:lvl8pPr>
            <a:lvl9pPr marL="2632993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2649" y="3936050"/>
            <a:ext cx="3895725" cy="590233"/>
          </a:xfrm>
        </p:spPr>
        <p:txBody>
          <a:bodyPr/>
          <a:lstStyle>
            <a:lvl1pPr marL="0" indent="0">
              <a:buNone/>
              <a:defRPr sz="1000"/>
            </a:lvl1pPr>
            <a:lvl2pPr marL="329124" indent="0">
              <a:buNone/>
              <a:defRPr sz="800"/>
            </a:lvl2pPr>
            <a:lvl3pPr marL="658247" indent="0">
              <a:buNone/>
              <a:defRPr sz="700"/>
            </a:lvl3pPr>
            <a:lvl4pPr marL="987372" indent="0">
              <a:buNone/>
              <a:defRPr sz="600"/>
            </a:lvl4pPr>
            <a:lvl5pPr marL="1316496" indent="0">
              <a:buNone/>
              <a:defRPr sz="600"/>
            </a:lvl5pPr>
            <a:lvl6pPr marL="1645621" indent="0">
              <a:buNone/>
              <a:defRPr sz="600"/>
            </a:lvl6pPr>
            <a:lvl7pPr marL="1974745" indent="0">
              <a:buNone/>
              <a:defRPr sz="600"/>
            </a:lvl7pPr>
            <a:lvl8pPr marL="2303869" indent="0">
              <a:buNone/>
              <a:defRPr sz="600"/>
            </a:lvl8pPr>
            <a:lvl9pPr marL="2632993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1F94C-FF1F-1143-A594-DD15AA32DBF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093162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159" y="279400"/>
            <a:ext cx="6054380" cy="55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5825" tIns="32913" rIns="65825" bIns="329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6429" y="838200"/>
            <a:ext cx="6005909" cy="368808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5825" tIns="32913" rIns="65825" bIns="32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997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98485" y="4808009"/>
            <a:ext cx="1352682" cy="22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5825" tIns="32913" rIns="65825" bIns="329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>
                <a:latin typeface="Times New Roman" charset="0"/>
                <a:ea typeface="Gulim" charset="0"/>
                <a:cs typeface="Gulim" charset="0"/>
              </a:defRPr>
            </a:lvl1pPr>
          </a:lstStyle>
          <a:p>
            <a:pPr>
              <a:defRPr/>
            </a:pPr>
            <a:fld id="{D5BDBF09-FA9D-E146-9664-8009825ED2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162322" y="4749800"/>
            <a:ext cx="6222339" cy="0"/>
          </a:xfrm>
          <a:prstGeom prst="line">
            <a:avLst/>
          </a:prstGeom>
          <a:noFill/>
          <a:ln w="50800">
            <a:solidFill>
              <a:srgbClr val="3333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65825" tIns="32913" rIns="65825" bIns="32913" anchor="ctr"/>
          <a:lstStyle/>
          <a:p>
            <a:endParaRPr lang="en-US"/>
          </a:p>
        </p:txBody>
      </p:sp>
      <p:pic>
        <p:nvPicPr>
          <p:cNvPr id="7" name="Picture 12" descr="UofM-3_TM"/>
          <p:cNvPicPr>
            <a:picLocks noChangeAspect="1" noChangeArrowheads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58640"/>
            <a:ext cx="6494003" cy="67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CSE_only_wordmark_white.tif"/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22" y="4526281"/>
            <a:ext cx="2164292" cy="3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0" y="84146"/>
            <a:ext cx="6492875" cy="251135"/>
          </a:xfrm>
          <a:prstGeom prst="rect">
            <a:avLst/>
          </a:prstGeom>
          <a:solidFill>
            <a:srgbClr val="7A0019"/>
          </a:solidFill>
          <a:ln w="0" cap="flat" cmpd="sng" algn="ctr">
            <a:solidFill>
              <a:srgbClr val="7A001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65825" tIns="32913" rIns="65825" bIns="32913" anchor="b">
            <a:spAutoFit/>
          </a:bodyPr>
          <a:lstStyle/>
          <a:p>
            <a:pPr algn="l">
              <a:defRPr/>
            </a:pPr>
            <a:r>
              <a:rPr lang="en-US" sz="1200" dirty="0">
                <a:solidFill>
                  <a:srgbClr val="FFFFFF"/>
                </a:solidFill>
                <a:latin typeface="Conduit ITC Black" pitchFamily="-60" charset="0"/>
              </a:rPr>
              <a:t>Department of Electrical and Computer Engineering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  <p:sldLayoutId id="2147484129" r:id="rId13"/>
    <p:sldLayoutId id="2147484130" r:id="rId14"/>
    <p:sldLayoutId id="2147484132" r:id="rId15"/>
  </p:sldLayoutIdLst>
  <p:transition>
    <p:fad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FF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FF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FF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FF0066"/>
          </a:solidFill>
          <a:latin typeface="Arial" charset="0"/>
          <a:ea typeface="ＭＳ Ｐゴシック" charset="0"/>
          <a:cs typeface="ＭＳ Ｐゴシック" charset="0"/>
        </a:defRPr>
      </a:lvl5pPr>
      <a:lvl6pPr marL="329124"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FF0066"/>
          </a:solidFill>
          <a:latin typeface="Arial" charset="0"/>
        </a:defRPr>
      </a:lvl6pPr>
      <a:lvl7pPr marL="658247"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FF0066"/>
          </a:solidFill>
          <a:latin typeface="Arial" charset="0"/>
        </a:defRPr>
      </a:lvl7pPr>
      <a:lvl8pPr marL="987372"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FF0066"/>
          </a:solidFill>
          <a:latin typeface="Arial" charset="0"/>
        </a:defRPr>
      </a:lvl8pPr>
      <a:lvl9pPr marL="1316496"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FF0066"/>
          </a:solidFill>
          <a:latin typeface="Arial" charset="0"/>
        </a:defRPr>
      </a:lvl9pPr>
    </p:titleStyle>
    <p:bodyStyle>
      <a:lvl1pPr marL="246843" indent="-246843" algn="l" rtl="0" eaLnBrk="1" fontAlgn="base" hangingPunct="1">
        <a:spcBef>
          <a:spcPct val="20000"/>
        </a:spcBef>
        <a:spcAft>
          <a:spcPct val="0"/>
        </a:spcAft>
        <a:buChar char="•"/>
        <a:defRPr sz="1800"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4827" indent="-205703" algn="l" rtl="0" eaLnBrk="1" fontAlgn="base" hangingPunct="1">
        <a:spcBef>
          <a:spcPct val="20000"/>
        </a:spcBef>
        <a:spcAft>
          <a:spcPct val="0"/>
        </a:spcAft>
        <a:buChar char="–"/>
        <a:defRPr sz="1500" b="1">
          <a:solidFill>
            <a:schemeClr val="tx1"/>
          </a:solidFill>
          <a:latin typeface="+mn-lt"/>
          <a:ea typeface="ＭＳ Ｐゴシック" charset="0"/>
        </a:defRPr>
      </a:lvl2pPr>
      <a:lvl3pPr marL="822811" indent="-164562" algn="l" rtl="0" eaLnBrk="1" fontAlgn="base" hangingPunct="1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charset="0"/>
        </a:defRPr>
      </a:lvl3pPr>
      <a:lvl4pPr marL="1151934" indent="-164562" algn="l" rtl="0" eaLnBrk="1" fontAlgn="base" hangingPunct="1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charset="0"/>
        </a:defRPr>
      </a:lvl4pPr>
      <a:lvl5pPr marL="1481059" indent="-164562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0"/>
        </a:defRPr>
      </a:lvl5pPr>
      <a:lvl6pPr marL="1810183" indent="-164562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139307" indent="-164562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2468432" indent="-164562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2797555" indent="-164562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582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24" algn="l" defTabSz="6582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47" algn="l" defTabSz="6582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372" algn="l" defTabSz="6582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496" algn="l" defTabSz="6582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21" algn="l" defTabSz="6582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745" algn="l" defTabSz="6582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869" algn="l" defTabSz="6582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2993" algn="l" defTabSz="6582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1"/>
          <p:cNvSpPr>
            <a:spLocks noChangeShapeType="1"/>
          </p:cNvSpPr>
          <p:nvPr/>
        </p:nvSpPr>
        <p:spPr bwMode="auto">
          <a:xfrm>
            <a:off x="161886" y="4749800"/>
            <a:ext cx="6221478" cy="1588"/>
          </a:xfrm>
          <a:prstGeom prst="line">
            <a:avLst/>
          </a:prstGeom>
          <a:noFill/>
          <a:ln w="50760" cap="sq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800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59276"/>
            <a:ext cx="648652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85" y="4525963"/>
            <a:ext cx="215847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87314"/>
            <a:ext cx="6484939" cy="242887"/>
          </a:xfrm>
          <a:prstGeom prst="rect">
            <a:avLst/>
          </a:prstGeom>
          <a:solidFill>
            <a:srgbClr val="7A0019"/>
          </a:solidFill>
          <a:ln w="9360" cap="sq">
            <a:solidFill>
              <a:srgbClr val="7A0019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lIns="65864" tIns="32752" rIns="65864" bIns="32752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en-US" sz="1200" smtClean="0">
                <a:latin typeface="Conduit ITC Black" charset="0"/>
                <a:ea typeface="MS PGothic" panose="020B0600070205080204" pitchFamily="34" charset="-128"/>
              </a:rPr>
              <a:t>Department of Electrical and Computer Engineering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3772" y="200026"/>
            <a:ext cx="5824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51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772" y="1176339"/>
            <a:ext cx="5824700" cy="289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84750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p:txStyles>
    <p:titleStyle>
      <a:lvl1pPr algn="l" defTabSz="457109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109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panose="020B0604020202020204" pitchFamily="34" charset="0"/>
          <a:cs typeface="DejaVu Sans" charset="0"/>
        </a:defRPr>
      </a:lvl2pPr>
      <a:lvl3pPr algn="l" defTabSz="457109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panose="020B0604020202020204" pitchFamily="34" charset="0"/>
          <a:cs typeface="DejaVu Sans" charset="0"/>
        </a:defRPr>
      </a:lvl3pPr>
      <a:lvl4pPr algn="l" defTabSz="457109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panose="020B0604020202020204" pitchFamily="34" charset="0"/>
          <a:cs typeface="DejaVu Sans" charset="0"/>
        </a:defRPr>
      </a:lvl4pPr>
      <a:lvl5pPr algn="l" defTabSz="457109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panose="020B0604020202020204" pitchFamily="34" charset="0"/>
          <a:cs typeface="DejaVu Sans" charset="0"/>
        </a:defRPr>
      </a:lvl5pPr>
      <a:lvl6pPr marL="2514097" indent="-228554" algn="l" defTabSz="457109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2971206" indent="-228554" algn="l" defTabSz="457109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3428314" indent="-228554" algn="l" defTabSz="457109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3885423" indent="-228554" algn="l" defTabSz="457109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831" indent="-342831" algn="l" defTabSz="457109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799" kern="1200">
          <a:solidFill>
            <a:srgbClr val="000000"/>
          </a:solidFill>
          <a:latin typeface="+mn-lt"/>
          <a:ea typeface="+mn-ea"/>
          <a:cs typeface="+mn-cs"/>
        </a:defRPr>
      </a:lvl1pPr>
      <a:lvl2pPr marL="742801" indent="-285693" algn="l" defTabSz="457109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771" indent="-228554" algn="l" defTabSz="457109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599880" indent="-228554" algn="l" defTabSz="457109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6989" indent="-228554" algn="l" defTabSz="457109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E145-4BA6-450A-A1E2-BD32B46F0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FinFET-7nm-Mock-PDK Abstraction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173B5-AB3B-414F-86D5-DE6BADF579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09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57136" y="176785"/>
            <a:ext cx="6315119" cy="83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A 7nm- Mock PDK Based on Following Reference: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-12697" y="1092548"/>
            <a:ext cx="6503985" cy="94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8" tIns="46789" rIns="89978" bIns="46789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</a:rPr>
              <a:t>[1] L. Clark </a:t>
            </a:r>
            <a:r>
              <a:rPr lang="en-US" altLang="en-US" sz="1100" i="1" dirty="0">
                <a:solidFill>
                  <a:srgbClr val="000000"/>
                </a:solidFill>
              </a:rPr>
              <a:t>et al.</a:t>
            </a:r>
            <a:r>
              <a:rPr lang="en-US" altLang="en-US" sz="1100" dirty="0">
                <a:solidFill>
                  <a:srgbClr val="000000"/>
                </a:solidFill>
              </a:rPr>
              <a:t>, "ASAP7: A 7-nm </a:t>
            </a:r>
            <a:r>
              <a:rPr lang="en-US" altLang="en-US" sz="1100" dirty="0" err="1">
                <a:solidFill>
                  <a:srgbClr val="000000"/>
                </a:solidFill>
              </a:rPr>
              <a:t>finFET</a:t>
            </a:r>
            <a:r>
              <a:rPr lang="en-US" altLang="en-US" sz="1100" dirty="0">
                <a:solidFill>
                  <a:srgbClr val="000000"/>
                </a:solidFill>
              </a:rPr>
              <a:t> predictive process design kit,"</a:t>
            </a:r>
            <a:r>
              <a:rPr lang="en-US" altLang="en-US" sz="1100" i="1" dirty="0">
                <a:solidFill>
                  <a:srgbClr val="000000"/>
                </a:solidFill>
              </a:rPr>
              <a:t> Elsevier Microelectronics Journal, vol. </a:t>
            </a:r>
            <a:r>
              <a:rPr lang="en-US" altLang="en-US" sz="1100" dirty="0">
                <a:solidFill>
                  <a:srgbClr val="000000"/>
                </a:solidFill>
              </a:rPr>
              <a:t>53, pp. 105-115, 2016.</a:t>
            </a:r>
          </a:p>
          <a:p>
            <a:pPr>
              <a:buClrTx/>
              <a:buFontTx/>
              <a:buNone/>
            </a:pPr>
            <a:endParaRPr lang="en-US" altLang="en-US" sz="1100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 alt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859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79355" y="365651"/>
            <a:ext cx="5497756" cy="36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8" tIns="44989" rIns="89978" bIns="44989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MS PGothic" panose="020B0600070205080204" pitchFamily="34" charset="-128"/>
              </a:rPr>
              <a:t>Introduction: BEOL Stack in MOCK  Process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1293223" y="1867059"/>
            <a:ext cx="4086814" cy="365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8" tIns="44989" rIns="89978" bIns="44989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ea typeface="MS PGothic" panose="020B0600070205080204" pitchFamily="34" charset="-128"/>
              </a:rPr>
              <a:t>9_3MA_2MB_2MC_2MD</a:t>
            </a:r>
          </a:p>
        </p:txBody>
      </p:sp>
      <p:cxnSp>
        <p:nvCxnSpPr>
          <p:cNvPr id="11268" name="AutoShape 3"/>
          <p:cNvCxnSpPr>
            <a:cxnSpLocks noChangeShapeType="1"/>
          </p:cNvCxnSpPr>
          <p:nvPr/>
        </p:nvCxnSpPr>
        <p:spPr bwMode="auto">
          <a:xfrm flipV="1">
            <a:off x="1424461" y="2042616"/>
            <a:ext cx="552315" cy="1587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-106363" y="1905000"/>
            <a:ext cx="1582738" cy="263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78" tIns="46789" rIns="89978" bIns="46789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</a:rPr>
              <a:t>Total number of layers</a:t>
            </a:r>
          </a:p>
        </p:txBody>
      </p:sp>
      <p:cxnSp>
        <p:nvCxnSpPr>
          <p:cNvPr id="11270" name="AutoShape 5"/>
          <p:cNvCxnSpPr>
            <a:cxnSpLocks noChangeShapeType="1"/>
          </p:cNvCxnSpPr>
          <p:nvPr/>
        </p:nvCxnSpPr>
        <p:spPr bwMode="auto">
          <a:xfrm>
            <a:off x="2337817" y="1432189"/>
            <a:ext cx="7935" cy="484070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2544141" y="1308395"/>
            <a:ext cx="1650596" cy="24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8" tIns="46789" rIns="89978" bIns="46789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000" b="1">
                <a:solidFill>
                  <a:srgbClr val="7030A0"/>
                </a:solidFill>
              </a:rPr>
              <a:t>Group A/B/C/D layers</a:t>
            </a:r>
          </a:p>
        </p:txBody>
      </p:sp>
      <p:cxnSp>
        <p:nvCxnSpPr>
          <p:cNvPr id="11272" name="AutoShape 7"/>
          <p:cNvCxnSpPr>
            <a:cxnSpLocks noChangeShapeType="1"/>
          </p:cNvCxnSpPr>
          <p:nvPr/>
        </p:nvCxnSpPr>
        <p:spPr bwMode="auto">
          <a:xfrm>
            <a:off x="2998055" y="1570269"/>
            <a:ext cx="7935" cy="361862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73" name="AutoShape 8"/>
          <p:cNvCxnSpPr>
            <a:cxnSpLocks noChangeShapeType="1"/>
          </p:cNvCxnSpPr>
          <p:nvPr/>
        </p:nvCxnSpPr>
        <p:spPr bwMode="auto">
          <a:xfrm>
            <a:off x="3702733" y="1573443"/>
            <a:ext cx="11109" cy="361862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74" name="Line 9"/>
          <p:cNvSpPr>
            <a:spLocks noChangeShapeType="1"/>
          </p:cNvSpPr>
          <p:nvPr/>
        </p:nvSpPr>
        <p:spPr bwMode="auto">
          <a:xfrm>
            <a:off x="3902708" y="1432189"/>
            <a:ext cx="119033" cy="1588"/>
          </a:xfrm>
          <a:prstGeom prst="line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10"/>
          <p:cNvSpPr>
            <a:spLocks noChangeShapeType="1"/>
          </p:cNvSpPr>
          <p:nvPr/>
        </p:nvSpPr>
        <p:spPr bwMode="auto">
          <a:xfrm>
            <a:off x="2331468" y="1432189"/>
            <a:ext cx="276157" cy="1588"/>
          </a:xfrm>
          <a:prstGeom prst="line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1276" name="AutoShape 11"/>
          <p:cNvCxnSpPr>
            <a:cxnSpLocks noChangeShapeType="1"/>
          </p:cNvCxnSpPr>
          <p:nvPr/>
        </p:nvCxnSpPr>
        <p:spPr bwMode="auto">
          <a:xfrm>
            <a:off x="4440740" y="1432189"/>
            <a:ext cx="3174" cy="484070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2212434" y="1400447"/>
            <a:ext cx="490418" cy="24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78" name="Line 13"/>
          <p:cNvSpPr>
            <a:spLocks noChangeShapeType="1"/>
          </p:cNvSpPr>
          <p:nvPr/>
        </p:nvSpPr>
        <p:spPr bwMode="auto">
          <a:xfrm>
            <a:off x="4021741" y="1432189"/>
            <a:ext cx="418998" cy="1588"/>
          </a:xfrm>
          <a:prstGeom prst="line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Text Box 14"/>
          <p:cNvSpPr txBox="1">
            <a:spLocks noChangeArrowheads="1"/>
          </p:cNvSpPr>
          <p:nvPr/>
        </p:nvSpPr>
        <p:spPr bwMode="auto">
          <a:xfrm>
            <a:off x="696674" y="2606764"/>
            <a:ext cx="5521563" cy="365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78" tIns="44989" rIns="89978" bIns="44989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M1-M3; M4-M5; M6-M7;M8-M9</a:t>
            </a:r>
          </a:p>
        </p:txBody>
      </p:sp>
      <p:cxnSp>
        <p:nvCxnSpPr>
          <p:cNvPr id="11280" name="AutoShape 15"/>
          <p:cNvCxnSpPr>
            <a:cxnSpLocks noChangeShapeType="1"/>
          </p:cNvCxnSpPr>
          <p:nvPr/>
        </p:nvCxnSpPr>
        <p:spPr bwMode="auto">
          <a:xfrm>
            <a:off x="2433043" y="2162262"/>
            <a:ext cx="7935" cy="511050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81" name="Text Box 16"/>
          <p:cNvSpPr txBox="1">
            <a:spLocks noChangeArrowheads="1"/>
          </p:cNvSpPr>
          <p:nvPr/>
        </p:nvSpPr>
        <p:spPr bwMode="auto">
          <a:xfrm>
            <a:off x="2729832" y="978276"/>
            <a:ext cx="2248938" cy="22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78" tIns="44989" rIns="89978" bIns="44989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100" i="1" dirty="0">
                <a:solidFill>
                  <a:srgbClr val="000000"/>
                </a:solidFill>
              </a:rPr>
              <a:t>Source: Table 1 of Ref. [1]</a:t>
            </a:r>
          </a:p>
        </p:txBody>
      </p:sp>
      <p:sp>
        <p:nvSpPr>
          <p:cNvPr id="11282" name="Text Box 17"/>
          <p:cNvSpPr txBox="1">
            <a:spLocks noChangeArrowheads="1"/>
          </p:cNvSpPr>
          <p:nvPr/>
        </p:nvSpPr>
        <p:spPr bwMode="auto">
          <a:xfrm>
            <a:off x="-23186" y="3733800"/>
            <a:ext cx="4242351" cy="22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78" tIns="44989" rIns="89978" bIns="44989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1100" i="1" dirty="0">
                <a:solidFill>
                  <a:srgbClr val="000000"/>
                </a:solidFill>
              </a:rPr>
              <a:t>***Selection of Number of layers in each group is based on Table1 of Ref. [1</a:t>
            </a:r>
            <a:r>
              <a:rPr lang="en-US" altLang="en-US" sz="1100" i="1" dirty="0" smtClean="0">
                <a:solidFill>
                  <a:srgbClr val="000000"/>
                </a:solidFill>
              </a:rPr>
              <a:t>]</a:t>
            </a:r>
          </a:p>
          <a:p>
            <a:pPr algn="just">
              <a:buClrTx/>
              <a:buFontTx/>
              <a:buNone/>
            </a:pPr>
            <a:r>
              <a:rPr lang="en-US" altLang="en-US" sz="1100" i="1" dirty="0">
                <a:solidFill>
                  <a:srgbClr val="000000"/>
                </a:solidFill>
              </a:rPr>
              <a:t>*</a:t>
            </a:r>
            <a:r>
              <a:rPr lang="en-US" altLang="en-US" sz="1100" i="1" dirty="0" smtClean="0">
                <a:solidFill>
                  <a:srgbClr val="000000"/>
                </a:solidFill>
              </a:rPr>
              <a:t>**</a:t>
            </a:r>
            <a:r>
              <a:rPr lang="en-US" altLang="en-US" sz="1100" i="1" dirty="0">
                <a:solidFill>
                  <a:srgbClr val="000000"/>
                </a:solidFill>
              </a:rPr>
              <a:t>The pitch values for each group of metal layers may vary</a:t>
            </a:r>
          </a:p>
          <a:p>
            <a:pPr>
              <a:buClrTx/>
              <a:buFontTx/>
              <a:buNone/>
            </a:pPr>
            <a:endParaRPr lang="en-US" altLang="en-US" sz="900" i="1" dirty="0">
              <a:solidFill>
                <a:srgbClr val="000000"/>
              </a:solidFill>
            </a:endParaRPr>
          </a:p>
        </p:txBody>
      </p:sp>
      <p:cxnSp>
        <p:nvCxnSpPr>
          <p:cNvPr id="11283" name="AutoShape 18"/>
          <p:cNvCxnSpPr>
            <a:cxnSpLocks noChangeShapeType="1"/>
          </p:cNvCxnSpPr>
          <p:nvPr/>
        </p:nvCxnSpPr>
        <p:spPr bwMode="auto">
          <a:xfrm>
            <a:off x="4343926" y="2159087"/>
            <a:ext cx="7935" cy="511050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023542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95227" y="75210"/>
            <a:ext cx="6277028" cy="83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l" defTabSz="457109" eaLnBrk="0" hangingPunct="0">
              <a:lnSpc>
                <a:spcPct val="90000"/>
              </a:lnSpc>
              <a:spcBef>
                <a:spcPct val="0"/>
              </a:spcBef>
              <a:buClrTx/>
              <a:tabLst>
                <a:tab pos="0" algn="l"/>
                <a:tab pos="457109" algn="l"/>
                <a:tab pos="914217" algn="l"/>
                <a:tab pos="1371326" algn="l"/>
                <a:tab pos="1828434" algn="l"/>
                <a:tab pos="2285543" algn="l"/>
                <a:tab pos="2742651" algn="l"/>
                <a:tab pos="3199760" algn="l"/>
                <a:tab pos="3656868" algn="l"/>
                <a:tab pos="4113977" algn="l"/>
                <a:tab pos="4571086" algn="l"/>
                <a:tab pos="5028194" algn="l"/>
                <a:tab pos="5485303" algn="l"/>
                <a:tab pos="5942411" algn="l"/>
                <a:tab pos="6399520" algn="l"/>
                <a:tab pos="6856628" algn="l"/>
                <a:tab pos="7313737" algn="l"/>
                <a:tab pos="7770846" algn="l"/>
                <a:tab pos="8227954" algn="l"/>
                <a:tab pos="8685063" algn="l"/>
                <a:tab pos="9142171" algn="l"/>
              </a:tabLst>
            </a:pPr>
            <a:r>
              <a:rPr lang="en-US" altLang="en-US" sz="1600">
                <a:solidFill>
                  <a:srgbClr val="000000"/>
                </a:solidFill>
                <a:ea typeface="+mn-ea"/>
              </a:rPr>
              <a:t>Definition of Design Rules: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-11111" y="565627"/>
            <a:ext cx="6503986" cy="3310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8" tIns="46789" rIns="89978" bIns="46789">
            <a:spAutoFit/>
          </a:bodyPr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marL="228554" indent="-228554" algn="l" defTabSz="457109" eaLnBrk="0" hangingPunct="0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AutoNum type="arabicPeriod"/>
              <a:tabLst>
                <a:tab pos="228554" algn="l"/>
                <a:tab pos="685663" algn="l"/>
                <a:tab pos="1142771" algn="l"/>
                <a:tab pos="1599880" algn="l"/>
                <a:tab pos="2056989" algn="l"/>
                <a:tab pos="2514097" algn="l"/>
                <a:tab pos="2971206" algn="l"/>
                <a:tab pos="3428314" algn="l"/>
                <a:tab pos="3885423" algn="l"/>
                <a:tab pos="4342531" algn="l"/>
                <a:tab pos="4799640" algn="l"/>
                <a:tab pos="5256748" algn="l"/>
                <a:tab pos="5713857" algn="l"/>
                <a:tab pos="6170966" algn="l"/>
                <a:tab pos="6628074" algn="l"/>
                <a:tab pos="7085183" algn="l"/>
                <a:tab pos="7542291" algn="l"/>
                <a:tab pos="7999400" algn="l"/>
                <a:tab pos="8456508" algn="l"/>
                <a:tab pos="8913617" algn="l"/>
                <a:tab pos="9370725" algn="l"/>
              </a:tabLst>
              <a:defRPr/>
            </a:pPr>
            <a:r>
              <a:rPr lang="en-US" altLang="en-US" sz="1100" dirty="0">
                <a:solidFill>
                  <a:srgbClr val="FF0000"/>
                </a:solidFill>
                <a:ea typeface="+mn-ea"/>
              </a:rPr>
              <a:t>Layer:</a:t>
            </a:r>
            <a:r>
              <a:rPr lang="en-US" altLang="en-US" sz="1100" dirty="0">
                <a:solidFill>
                  <a:srgbClr val="000000"/>
                </a:solidFill>
                <a:ea typeface="+mn-ea"/>
              </a:rPr>
              <a:t> Defines the name of a layer e.g. Poly, M1 etc.</a:t>
            </a:r>
          </a:p>
          <a:p>
            <a:pPr marL="228554" indent="-228554" algn="l" defTabSz="457109" eaLnBrk="0" hangingPunct="0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AutoNum type="arabicPeriod"/>
              <a:tabLst>
                <a:tab pos="228554" algn="l"/>
                <a:tab pos="685663" algn="l"/>
                <a:tab pos="1142771" algn="l"/>
                <a:tab pos="1599880" algn="l"/>
                <a:tab pos="2056989" algn="l"/>
                <a:tab pos="2514097" algn="l"/>
                <a:tab pos="2971206" algn="l"/>
                <a:tab pos="3428314" algn="l"/>
                <a:tab pos="3885423" algn="l"/>
                <a:tab pos="4342531" algn="l"/>
                <a:tab pos="4799640" algn="l"/>
                <a:tab pos="5256748" algn="l"/>
                <a:tab pos="5713857" algn="l"/>
                <a:tab pos="6170966" algn="l"/>
                <a:tab pos="6628074" algn="l"/>
                <a:tab pos="7085183" algn="l"/>
                <a:tab pos="7542291" algn="l"/>
                <a:tab pos="7999400" algn="l"/>
                <a:tab pos="8456508" algn="l"/>
                <a:tab pos="8913617" algn="l"/>
                <a:tab pos="9370725" algn="l"/>
              </a:tabLst>
              <a:defRPr/>
            </a:pPr>
            <a:endParaRPr lang="en-US" altLang="en-US" sz="1100" dirty="0">
              <a:solidFill>
                <a:srgbClr val="000000"/>
              </a:solidFill>
              <a:ea typeface="+mn-ea"/>
            </a:endParaRPr>
          </a:p>
          <a:p>
            <a:pPr marL="228554" indent="-228554" algn="l" defTabSz="457109" eaLnBrk="0" hangingPunct="0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AutoNum type="arabicPeriod"/>
              <a:tabLst>
                <a:tab pos="228554" algn="l"/>
                <a:tab pos="685663" algn="l"/>
                <a:tab pos="1142771" algn="l"/>
                <a:tab pos="1599880" algn="l"/>
                <a:tab pos="2056989" algn="l"/>
                <a:tab pos="2514097" algn="l"/>
                <a:tab pos="2971206" algn="l"/>
                <a:tab pos="3428314" algn="l"/>
                <a:tab pos="3885423" algn="l"/>
                <a:tab pos="4342531" algn="l"/>
                <a:tab pos="4799640" algn="l"/>
                <a:tab pos="5256748" algn="l"/>
                <a:tab pos="5713857" algn="l"/>
                <a:tab pos="6170966" algn="l"/>
                <a:tab pos="6628074" algn="l"/>
                <a:tab pos="7085183" algn="l"/>
                <a:tab pos="7542291" algn="l"/>
                <a:tab pos="7999400" algn="l"/>
                <a:tab pos="8456508" algn="l"/>
                <a:tab pos="8913617" algn="l"/>
                <a:tab pos="9370725" algn="l"/>
              </a:tabLst>
              <a:defRPr/>
            </a:pPr>
            <a:r>
              <a:rPr lang="en-US" altLang="en-US" sz="1100" dirty="0" err="1">
                <a:solidFill>
                  <a:srgbClr val="FF0000"/>
                </a:solidFill>
                <a:ea typeface="+mn-ea"/>
              </a:rPr>
              <a:t>LayerNo</a:t>
            </a:r>
            <a:r>
              <a:rPr lang="en-US" altLang="en-US" sz="1100" dirty="0">
                <a:solidFill>
                  <a:srgbClr val="FF0000"/>
                </a:solidFill>
                <a:ea typeface="+mn-ea"/>
              </a:rPr>
              <a:t>:</a:t>
            </a:r>
            <a:r>
              <a:rPr lang="en-US" altLang="en-US" sz="1100" dirty="0">
                <a:solidFill>
                  <a:srgbClr val="000000"/>
                </a:solidFill>
                <a:ea typeface="+mn-ea"/>
              </a:rPr>
              <a:t> This number is used for layer mapping in GDSII generation</a:t>
            </a:r>
          </a:p>
          <a:p>
            <a:pPr marL="228554" indent="-228554" algn="l" defTabSz="457109" eaLnBrk="0" hangingPunct="0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AutoNum type="arabicPeriod"/>
              <a:tabLst>
                <a:tab pos="228554" algn="l"/>
                <a:tab pos="685663" algn="l"/>
                <a:tab pos="1142771" algn="l"/>
                <a:tab pos="1599880" algn="l"/>
                <a:tab pos="2056989" algn="l"/>
                <a:tab pos="2514097" algn="l"/>
                <a:tab pos="2971206" algn="l"/>
                <a:tab pos="3428314" algn="l"/>
                <a:tab pos="3885423" algn="l"/>
                <a:tab pos="4342531" algn="l"/>
                <a:tab pos="4799640" algn="l"/>
                <a:tab pos="5256748" algn="l"/>
                <a:tab pos="5713857" algn="l"/>
                <a:tab pos="6170966" algn="l"/>
                <a:tab pos="6628074" algn="l"/>
                <a:tab pos="7085183" algn="l"/>
                <a:tab pos="7542291" algn="l"/>
                <a:tab pos="7999400" algn="l"/>
                <a:tab pos="8456508" algn="l"/>
                <a:tab pos="8913617" algn="l"/>
                <a:tab pos="9370725" algn="l"/>
              </a:tabLst>
              <a:defRPr/>
            </a:pPr>
            <a:endParaRPr lang="en-US" altLang="en-US" sz="1100" dirty="0">
              <a:solidFill>
                <a:srgbClr val="000000"/>
              </a:solidFill>
              <a:ea typeface="+mn-ea"/>
            </a:endParaRPr>
          </a:p>
          <a:p>
            <a:pPr marL="228554" indent="-228554" algn="l" defTabSz="457109" eaLnBrk="0" hangingPunct="0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AutoNum type="arabicPeriod"/>
              <a:tabLst>
                <a:tab pos="228554" algn="l"/>
                <a:tab pos="685663" algn="l"/>
                <a:tab pos="1142771" algn="l"/>
                <a:tab pos="1599880" algn="l"/>
                <a:tab pos="2056989" algn="l"/>
                <a:tab pos="2514097" algn="l"/>
                <a:tab pos="2971206" algn="l"/>
                <a:tab pos="3428314" algn="l"/>
                <a:tab pos="3885423" algn="l"/>
                <a:tab pos="4342531" algn="l"/>
                <a:tab pos="4799640" algn="l"/>
                <a:tab pos="5256748" algn="l"/>
                <a:tab pos="5713857" algn="l"/>
                <a:tab pos="6170966" algn="l"/>
                <a:tab pos="6628074" algn="l"/>
                <a:tab pos="7085183" algn="l"/>
                <a:tab pos="7542291" algn="l"/>
                <a:tab pos="7999400" algn="l"/>
                <a:tab pos="8456508" algn="l"/>
                <a:tab pos="8913617" algn="l"/>
                <a:tab pos="9370725" algn="l"/>
              </a:tabLst>
              <a:defRPr/>
            </a:pPr>
            <a:r>
              <a:rPr lang="en-US" altLang="en-US" sz="1100" dirty="0">
                <a:solidFill>
                  <a:srgbClr val="FF0000"/>
                </a:solidFill>
                <a:ea typeface="+mn-ea"/>
              </a:rPr>
              <a:t>Type: </a:t>
            </a:r>
            <a:r>
              <a:rPr lang="en-US" altLang="en-US" sz="1100" dirty="0">
                <a:solidFill>
                  <a:srgbClr val="000000"/>
                </a:solidFill>
                <a:ea typeface="+mn-ea"/>
              </a:rPr>
              <a:t>A layer can be </a:t>
            </a:r>
            <a:r>
              <a:rPr lang="en-US" altLang="en-US" sz="1100" dirty="0">
                <a:solidFill>
                  <a:srgbClr val="FF0000"/>
                </a:solidFill>
                <a:ea typeface="+mn-ea"/>
              </a:rPr>
              <a:t>‘Signal’ </a:t>
            </a:r>
            <a:r>
              <a:rPr lang="en-US" altLang="en-US" sz="1100" dirty="0">
                <a:solidFill>
                  <a:srgbClr val="000000"/>
                </a:solidFill>
                <a:ea typeface="+mn-ea"/>
              </a:rPr>
              <a:t>or </a:t>
            </a:r>
            <a:r>
              <a:rPr lang="en-US" altLang="en-US" sz="1100" dirty="0">
                <a:solidFill>
                  <a:srgbClr val="FF0000"/>
                </a:solidFill>
                <a:ea typeface="+mn-ea"/>
              </a:rPr>
              <a:t>‘Power’ </a:t>
            </a:r>
            <a:r>
              <a:rPr lang="en-US" altLang="en-US" sz="1100" dirty="0">
                <a:solidFill>
                  <a:srgbClr val="000000"/>
                </a:solidFill>
                <a:ea typeface="+mn-ea"/>
              </a:rPr>
              <a:t>or </a:t>
            </a:r>
            <a:r>
              <a:rPr lang="en-US" altLang="en-US" sz="1100" dirty="0">
                <a:solidFill>
                  <a:srgbClr val="FF0000"/>
                </a:solidFill>
                <a:ea typeface="+mn-ea"/>
              </a:rPr>
              <a:t>‘Via’</a:t>
            </a:r>
            <a:r>
              <a:rPr lang="en-US" altLang="en-US" sz="1100" dirty="0">
                <a:solidFill>
                  <a:srgbClr val="000000"/>
                </a:solidFill>
                <a:ea typeface="+mn-ea"/>
              </a:rPr>
              <a:t> type; Depending on its type the layer can be used for ‘Signal’ or ‘Power’ routing or for a connection b/w two layers i.e., ‘Via’</a:t>
            </a:r>
          </a:p>
          <a:p>
            <a:pPr marL="228554" indent="-228554" algn="l" defTabSz="457109" eaLnBrk="0" hangingPunct="0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AutoNum type="arabicPeriod"/>
              <a:tabLst>
                <a:tab pos="228554" algn="l"/>
                <a:tab pos="685663" algn="l"/>
                <a:tab pos="1142771" algn="l"/>
                <a:tab pos="1599880" algn="l"/>
                <a:tab pos="2056989" algn="l"/>
                <a:tab pos="2514097" algn="l"/>
                <a:tab pos="2971206" algn="l"/>
                <a:tab pos="3428314" algn="l"/>
                <a:tab pos="3885423" algn="l"/>
                <a:tab pos="4342531" algn="l"/>
                <a:tab pos="4799640" algn="l"/>
                <a:tab pos="5256748" algn="l"/>
                <a:tab pos="5713857" algn="l"/>
                <a:tab pos="6170966" algn="l"/>
                <a:tab pos="6628074" algn="l"/>
                <a:tab pos="7085183" algn="l"/>
                <a:tab pos="7542291" algn="l"/>
                <a:tab pos="7999400" algn="l"/>
                <a:tab pos="8456508" algn="l"/>
                <a:tab pos="8913617" algn="l"/>
                <a:tab pos="9370725" algn="l"/>
              </a:tabLst>
              <a:defRPr/>
            </a:pPr>
            <a:endParaRPr lang="en-US" altLang="en-US" sz="1100" dirty="0">
              <a:solidFill>
                <a:srgbClr val="000000"/>
              </a:solidFill>
              <a:ea typeface="+mn-ea"/>
            </a:endParaRPr>
          </a:p>
          <a:p>
            <a:pPr marL="228554" indent="-228554" algn="l" defTabSz="457109" eaLnBrk="0" hangingPunct="0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AutoNum type="arabicPeriod"/>
              <a:tabLst>
                <a:tab pos="228554" algn="l"/>
                <a:tab pos="685663" algn="l"/>
                <a:tab pos="1142771" algn="l"/>
                <a:tab pos="1599880" algn="l"/>
                <a:tab pos="2056989" algn="l"/>
                <a:tab pos="2514097" algn="l"/>
                <a:tab pos="2971206" algn="l"/>
                <a:tab pos="3428314" algn="l"/>
                <a:tab pos="3885423" algn="l"/>
                <a:tab pos="4342531" algn="l"/>
                <a:tab pos="4799640" algn="l"/>
                <a:tab pos="5256748" algn="l"/>
                <a:tab pos="5713857" algn="l"/>
                <a:tab pos="6170966" algn="l"/>
                <a:tab pos="6628074" algn="l"/>
                <a:tab pos="7085183" algn="l"/>
                <a:tab pos="7542291" algn="l"/>
                <a:tab pos="7999400" algn="l"/>
                <a:tab pos="8456508" algn="l"/>
                <a:tab pos="8913617" algn="l"/>
                <a:tab pos="9370725" algn="l"/>
              </a:tabLst>
              <a:defRPr/>
            </a:pPr>
            <a:r>
              <a:rPr lang="en-US" altLang="en-US" sz="1100" dirty="0">
                <a:solidFill>
                  <a:srgbClr val="FF0000"/>
                </a:solidFill>
                <a:ea typeface="+mn-ea"/>
              </a:rPr>
              <a:t>Direction:</a:t>
            </a:r>
            <a:r>
              <a:rPr lang="en-US" altLang="en-US" sz="1100" dirty="0">
                <a:solidFill>
                  <a:srgbClr val="000000"/>
                </a:solidFill>
                <a:ea typeface="+mn-ea"/>
              </a:rPr>
              <a:t> Defines the allowed direction for a layer e.g. V (Vertical) or H (Horizontal); for ‘Via’ layer direction is not applicable (NA)</a:t>
            </a:r>
          </a:p>
          <a:p>
            <a:pPr marL="228554" indent="-228554" algn="l" defTabSz="457109" eaLnBrk="0" hangingPunct="0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AutoNum type="arabicPeriod"/>
              <a:tabLst>
                <a:tab pos="228554" algn="l"/>
                <a:tab pos="685663" algn="l"/>
                <a:tab pos="1142771" algn="l"/>
                <a:tab pos="1599880" algn="l"/>
                <a:tab pos="2056989" algn="l"/>
                <a:tab pos="2514097" algn="l"/>
                <a:tab pos="2971206" algn="l"/>
                <a:tab pos="3428314" algn="l"/>
                <a:tab pos="3885423" algn="l"/>
                <a:tab pos="4342531" algn="l"/>
                <a:tab pos="4799640" algn="l"/>
                <a:tab pos="5256748" algn="l"/>
                <a:tab pos="5713857" algn="l"/>
                <a:tab pos="6170966" algn="l"/>
                <a:tab pos="6628074" algn="l"/>
                <a:tab pos="7085183" algn="l"/>
                <a:tab pos="7542291" algn="l"/>
                <a:tab pos="7999400" algn="l"/>
                <a:tab pos="8456508" algn="l"/>
                <a:tab pos="8913617" algn="l"/>
                <a:tab pos="9370725" algn="l"/>
              </a:tabLst>
              <a:defRPr/>
            </a:pPr>
            <a:endParaRPr lang="en-US" altLang="en-US" sz="1100" dirty="0">
              <a:solidFill>
                <a:srgbClr val="000000"/>
              </a:solidFill>
              <a:ea typeface="+mn-ea"/>
            </a:endParaRPr>
          </a:p>
          <a:p>
            <a:pPr marL="228554" indent="-228554" algn="l" defTabSz="457109" eaLnBrk="0" hangingPunct="0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AutoNum type="arabicPeriod"/>
              <a:tabLst>
                <a:tab pos="228554" algn="l"/>
                <a:tab pos="685663" algn="l"/>
                <a:tab pos="1142771" algn="l"/>
                <a:tab pos="1599880" algn="l"/>
                <a:tab pos="2056989" algn="l"/>
                <a:tab pos="2514097" algn="l"/>
                <a:tab pos="2971206" algn="l"/>
                <a:tab pos="3428314" algn="l"/>
                <a:tab pos="3885423" algn="l"/>
                <a:tab pos="4342531" algn="l"/>
                <a:tab pos="4799640" algn="l"/>
                <a:tab pos="5256748" algn="l"/>
                <a:tab pos="5713857" algn="l"/>
                <a:tab pos="6170966" algn="l"/>
                <a:tab pos="6628074" algn="l"/>
                <a:tab pos="7085183" algn="l"/>
                <a:tab pos="7542291" algn="l"/>
                <a:tab pos="7999400" algn="l"/>
                <a:tab pos="8456508" algn="l"/>
                <a:tab pos="8913617" algn="l"/>
                <a:tab pos="9370725" algn="l"/>
              </a:tabLst>
              <a:defRPr/>
            </a:pPr>
            <a:r>
              <a:rPr lang="en-US" altLang="en-US" sz="1100" dirty="0">
                <a:solidFill>
                  <a:srgbClr val="FF0000"/>
                </a:solidFill>
                <a:ea typeface="+mn-ea"/>
              </a:rPr>
              <a:t>Width:</a:t>
            </a:r>
            <a:r>
              <a:rPr lang="en-US" altLang="en-US" sz="1100" dirty="0">
                <a:solidFill>
                  <a:srgbClr val="000000"/>
                </a:solidFill>
                <a:ea typeface="+mn-ea"/>
              </a:rPr>
              <a:t>  Defines width of a layer; for all the layers (except</a:t>
            </a:r>
            <a:r>
              <a:rPr lang="en-US" altLang="en-US" sz="1100" dirty="0">
                <a:solidFill>
                  <a:srgbClr val="FF0000"/>
                </a:solidFill>
                <a:ea typeface="+mn-ea"/>
              </a:rPr>
              <a:t> Type == Power</a:t>
            </a:r>
            <a:r>
              <a:rPr lang="en-US" altLang="en-US" sz="1100" dirty="0">
                <a:solidFill>
                  <a:srgbClr val="000000"/>
                </a:solidFill>
                <a:ea typeface="+mn-ea"/>
              </a:rPr>
              <a:t>) width is fixed, however, for ‘Power’ layer ‘Width’ signifies the minimum allowed width and can have a larger value</a:t>
            </a:r>
          </a:p>
          <a:p>
            <a:pPr marL="228554" indent="-228554" algn="l" defTabSz="457109" eaLnBrk="0" hangingPunct="0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AutoNum type="arabicPeriod"/>
              <a:tabLst>
                <a:tab pos="228554" algn="l"/>
                <a:tab pos="685663" algn="l"/>
                <a:tab pos="1142771" algn="l"/>
                <a:tab pos="1599880" algn="l"/>
                <a:tab pos="2056989" algn="l"/>
                <a:tab pos="2514097" algn="l"/>
                <a:tab pos="2971206" algn="l"/>
                <a:tab pos="3428314" algn="l"/>
                <a:tab pos="3885423" algn="l"/>
                <a:tab pos="4342531" algn="l"/>
                <a:tab pos="4799640" algn="l"/>
                <a:tab pos="5256748" algn="l"/>
                <a:tab pos="5713857" algn="l"/>
                <a:tab pos="6170966" algn="l"/>
                <a:tab pos="6628074" algn="l"/>
                <a:tab pos="7085183" algn="l"/>
                <a:tab pos="7542291" algn="l"/>
                <a:tab pos="7999400" algn="l"/>
                <a:tab pos="8456508" algn="l"/>
                <a:tab pos="8913617" algn="l"/>
                <a:tab pos="9370725" algn="l"/>
              </a:tabLst>
              <a:defRPr/>
            </a:pPr>
            <a:endParaRPr lang="en-US" altLang="en-US" sz="1100" dirty="0">
              <a:solidFill>
                <a:srgbClr val="000000"/>
              </a:solidFill>
              <a:ea typeface="+mn-ea"/>
            </a:endParaRPr>
          </a:p>
          <a:p>
            <a:pPr marL="228554" indent="-228554" algn="l" defTabSz="457109" eaLnBrk="0" hangingPunct="0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AutoNum type="arabicPeriod"/>
              <a:tabLst>
                <a:tab pos="228554" algn="l"/>
                <a:tab pos="685663" algn="l"/>
                <a:tab pos="1142771" algn="l"/>
                <a:tab pos="1599880" algn="l"/>
                <a:tab pos="2056989" algn="l"/>
                <a:tab pos="2514097" algn="l"/>
                <a:tab pos="2971206" algn="l"/>
                <a:tab pos="3428314" algn="l"/>
                <a:tab pos="3885423" algn="l"/>
                <a:tab pos="4342531" algn="l"/>
                <a:tab pos="4799640" algn="l"/>
                <a:tab pos="5256748" algn="l"/>
                <a:tab pos="5713857" algn="l"/>
                <a:tab pos="6170966" algn="l"/>
                <a:tab pos="6628074" algn="l"/>
                <a:tab pos="7085183" algn="l"/>
                <a:tab pos="7542291" algn="l"/>
                <a:tab pos="7999400" algn="l"/>
                <a:tab pos="8456508" algn="l"/>
                <a:tab pos="8913617" algn="l"/>
                <a:tab pos="9370725" algn="l"/>
              </a:tabLst>
              <a:defRPr/>
            </a:pPr>
            <a:r>
              <a:rPr lang="en-US" altLang="en-US" sz="1100" dirty="0">
                <a:solidFill>
                  <a:srgbClr val="FF0000"/>
                </a:solidFill>
                <a:ea typeface="+mn-ea"/>
              </a:rPr>
              <a:t>Pitch:</a:t>
            </a:r>
            <a:r>
              <a:rPr lang="en-US" altLang="en-US" sz="1100" dirty="0">
                <a:solidFill>
                  <a:srgbClr val="000000"/>
                </a:solidFill>
                <a:ea typeface="+mn-ea"/>
              </a:rPr>
              <a:t> Center-to-Center distance for the same layer (Fig. 1); for ‘Via’ layer pitch is not applicable</a:t>
            </a:r>
          </a:p>
          <a:p>
            <a:pPr marL="228554" indent="-228554" algn="l" defTabSz="457109" eaLnBrk="0" hangingPunct="0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AutoNum type="arabicPeriod"/>
              <a:tabLst>
                <a:tab pos="228554" algn="l"/>
                <a:tab pos="685663" algn="l"/>
                <a:tab pos="1142771" algn="l"/>
                <a:tab pos="1599880" algn="l"/>
                <a:tab pos="2056989" algn="l"/>
                <a:tab pos="2514097" algn="l"/>
                <a:tab pos="2971206" algn="l"/>
                <a:tab pos="3428314" algn="l"/>
                <a:tab pos="3885423" algn="l"/>
                <a:tab pos="4342531" algn="l"/>
                <a:tab pos="4799640" algn="l"/>
                <a:tab pos="5256748" algn="l"/>
                <a:tab pos="5713857" algn="l"/>
                <a:tab pos="6170966" algn="l"/>
                <a:tab pos="6628074" algn="l"/>
                <a:tab pos="7085183" algn="l"/>
                <a:tab pos="7542291" algn="l"/>
                <a:tab pos="7999400" algn="l"/>
                <a:tab pos="8456508" algn="l"/>
                <a:tab pos="8913617" algn="l"/>
                <a:tab pos="9370725" algn="l"/>
              </a:tabLst>
              <a:defRPr/>
            </a:pPr>
            <a:endParaRPr lang="en-US" altLang="en-US" sz="1100" dirty="0">
              <a:solidFill>
                <a:srgbClr val="000000"/>
              </a:solidFill>
              <a:ea typeface="+mn-ea"/>
            </a:endParaRPr>
          </a:p>
          <a:p>
            <a:pPr marL="228554" indent="-228554" algn="l" defTabSz="457109" eaLnBrk="0" hangingPunct="0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AutoNum type="arabicPeriod"/>
              <a:tabLst>
                <a:tab pos="228554" algn="l"/>
                <a:tab pos="685663" algn="l"/>
                <a:tab pos="1142771" algn="l"/>
                <a:tab pos="1599880" algn="l"/>
                <a:tab pos="2056989" algn="l"/>
                <a:tab pos="2514097" algn="l"/>
                <a:tab pos="2971206" algn="l"/>
                <a:tab pos="3428314" algn="l"/>
                <a:tab pos="3885423" algn="l"/>
                <a:tab pos="4342531" algn="l"/>
                <a:tab pos="4799640" algn="l"/>
                <a:tab pos="5256748" algn="l"/>
                <a:tab pos="5713857" algn="l"/>
                <a:tab pos="6170966" algn="l"/>
                <a:tab pos="6628074" algn="l"/>
                <a:tab pos="7085183" algn="l"/>
                <a:tab pos="7542291" algn="l"/>
                <a:tab pos="7999400" algn="l"/>
                <a:tab pos="8456508" algn="l"/>
                <a:tab pos="8913617" algn="l"/>
                <a:tab pos="9370725" algn="l"/>
              </a:tabLst>
              <a:defRPr/>
            </a:pPr>
            <a:r>
              <a:rPr lang="en-US" altLang="en-US" sz="1100" dirty="0">
                <a:solidFill>
                  <a:srgbClr val="FF0000"/>
                </a:solidFill>
                <a:ea typeface="+mn-ea"/>
              </a:rPr>
              <a:t>End-to-End: </a:t>
            </a:r>
            <a:r>
              <a:rPr lang="en-US" altLang="en-US" sz="1100" dirty="0">
                <a:solidFill>
                  <a:srgbClr val="000000"/>
                </a:solidFill>
                <a:ea typeface="+mn-ea"/>
              </a:rPr>
              <a:t>Minimum end-to-end spacing for the same layer (Fig. 2); NA for ‘Via’ layer</a:t>
            </a:r>
          </a:p>
          <a:p>
            <a:pPr marL="228554" indent="-220619" algn="l" defTabSz="457109" eaLnBrk="0" hangingPunct="0">
              <a:spcBef>
                <a:spcPct val="0"/>
              </a:spcBef>
              <a:buSzPct val="100000"/>
              <a:tabLst>
                <a:tab pos="228554" algn="l"/>
                <a:tab pos="685663" algn="l"/>
                <a:tab pos="1142771" algn="l"/>
                <a:tab pos="1599880" algn="l"/>
                <a:tab pos="2056989" algn="l"/>
                <a:tab pos="2514097" algn="l"/>
                <a:tab pos="2971206" algn="l"/>
                <a:tab pos="3428314" algn="l"/>
                <a:tab pos="3885423" algn="l"/>
                <a:tab pos="4342531" algn="l"/>
                <a:tab pos="4799640" algn="l"/>
                <a:tab pos="5256748" algn="l"/>
                <a:tab pos="5713857" algn="l"/>
                <a:tab pos="6170966" algn="l"/>
                <a:tab pos="6628074" algn="l"/>
                <a:tab pos="7085183" algn="l"/>
                <a:tab pos="7542291" algn="l"/>
                <a:tab pos="7999400" algn="l"/>
                <a:tab pos="8456508" algn="l"/>
                <a:tab pos="8913617" algn="l"/>
                <a:tab pos="9370725" algn="l"/>
              </a:tabLst>
              <a:defRPr/>
            </a:pPr>
            <a:endParaRPr lang="en-US" altLang="en-US" sz="1100" dirty="0">
              <a:solidFill>
                <a:srgbClr val="000000"/>
              </a:solidFill>
              <a:ea typeface="+mn-ea"/>
            </a:endParaRPr>
          </a:p>
          <a:p>
            <a:pPr marL="228554" indent="-220619" algn="l" defTabSz="457109" eaLnBrk="0" hangingPunct="0">
              <a:spcBef>
                <a:spcPct val="0"/>
              </a:spcBef>
              <a:buSzPct val="100000"/>
              <a:tabLst>
                <a:tab pos="228554" algn="l"/>
                <a:tab pos="685663" algn="l"/>
                <a:tab pos="1142771" algn="l"/>
                <a:tab pos="1599880" algn="l"/>
                <a:tab pos="2056989" algn="l"/>
                <a:tab pos="2514097" algn="l"/>
                <a:tab pos="2971206" algn="l"/>
                <a:tab pos="3428314" algn="l"/>
                <a:tab pos="3885423" algn="l"/>
                <a:tab pos="4342531" algn="l"/>
                <a:tab pos="4799640" algn="l"/>
                <a:tab pos="5256748" algn="l"/>
                <a:tab pos="5713857" algn="l"/>
                <a:tab pos="6170966" algn="l"/>
                <a:tab pos="6628074" algn="l"/>
                <a:tab pos="7085183" algn="l"/>
                <a:tab pos="7542291" algn="l"/>
                <a:tab pos="7999400" algn="l"/>
                <a:tab pos="8456508" algn="l"/>
                <a:tab pos="8913617" algn="l"/>
                <a:tab pos="9370725" algn="l"/>
              </a:tabLst>
              <a:defRPr/>
            </a:pPr>
            <a:endParaRPr lang="en-US" altLang="en-US" sz="1100" dirty="0">
              <a:solidFill>
                <a:srgbClr val="000000"/>
              </a:solidFill>
              <a:ea typeface="+mn-ea"/>
            </a:endParaRPr>
          </a:p>
          <a:p>
            <a:pPr marL="228554" indent="-220619" algn="l" defTabSz="457109" eaLnBrk="0" hangingPunct="0">
              <a:spcBef>
                <a:spcPct val="0"/>
              </a:spcBef>
              <a:buSzPct val="100000"/>
              <a:tabLst>
                <a:tab pos="228554" algn="l"/>
                <a:tab pos="685663" algn="l"/>
                <a:tab pos="1142771" algn="l"/>
                <a:tab pos="1599880" algn="l"/>
                <a:tab pos="2056989" algn="l"/>
                <a:tab pos="2514097" algn="l"/>
                <a:tab pos="2971206" algn="l"/>
                <a:tab pos="3428314" algn="l"/>
                <a:tab pos="3885423" algn="l"/>
                <a:tab pos="4342531" algn="l"/>
                <a:tab pos="4799640" algn="l"/>
                <a:tab pos="5256748" algn="l"/>
                <a:tab pos="5713857" algn="l"/>
                <a:tab pos="6170966" algn="l"/>
                <a:tab pos="6628074" algn="l"/>
                <a:tab pos="7085183" algn="l"/>
                <a:tab pos="7542291" algn="l"/>
                <a:tab pos="7999400" algn="l"/>
                <a:tab pos="8456508" algn="l"/>
                <a:tab pos="8913617" algn="l"/>
                <a:tab pos="9370725" algn="l"/>
              </a:tabLst>
              <a:defRPr/>
            </a:pPr>
            <a:endParaRPr lang="en-US" altLang="en-US" sz="1100" dirty="0">
              <a:solidFill>
                <a:srgbClr val="000000"/>
              </a:solidFill>
              <a:ea typeface="+mn-ea"/>
            </a:endParaRPr>
          </a:p>
        </p:txBody>
      </p:sp>
      <p:grpSp>
        <p:nvGrpSpPr>
          <p:cNvPr id="13316" name="Group 3"/>
          <p:cNvGrpSpPr>
            <a:grpSpLocks/>
          </p:cNvGrpSpPr>
          <p:nvPr/>
        </p:nvGrpSpPr>
        <p:grpSpPr bwMode="auto">
          <a:xfrm>
            <a:off x="536445" y="3404970"/>
            <a:ext cx="1515691" cy="903067"/>
            <a:chOff x="338" y="2145"/>
            <a:chExt cx="955" cy="569"/>
          </a:xfrm>
        </p:grpSpPr>
        <p:sp>
          <p:nvSpPr>
            <p:cNvPr id="13324" name="Rectangle 4"/>
            <p:cNvSpPr>
              <a:spLocks noChangeArrowheads="1"/>
            </p:cNvSpPr>
            <p:nvPr/>
          </p:nvSpPr>
          <p:spPr bwMode="auto">
            <a:xfrm rot="5400000">
              <a:off x="748" y="1791"/>
              <a:ext cx="89" cy="797"/>
            </a:xfrm>
            <a:prstGeom prst="rect">
              <a:avLst/>
            </a:prstGeom>
            <a:solidFill>
              <a:srgbClr val="00B8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457109" eaLnBrk="0" hangingPunct="0">
                <a:spcBef>
                  <a:spcPct val="0"/>
                </a:spcBef>
                <a:buClr>
                  <a:srgbClr val="000000"/>
                </a:buClr>
                <a:buSzPct val="100000"/>
              </a:pPr>
              <a:endParaRPr lang="en-US" altLang="en-US" sz="1800">
                <a:solidFill>
                  <a:srgbClr val="FFFFFF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3325" name="Line 5"/>
            <p:cNvSpPr>
              <a:spLocks noChangeShapeType="1"/>
            </p:cNvSpPr>
            <p:nvPr/>
          </p:nvSpPr>
          <p:spPr bwMode="auto">
            <a:xfrm flipH="1">
              <a:off x="338" y="2186"/>
              <a:ext cx="95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defTabSz="457109" eaLnBrk="0" hangingPunct="0">
                <a:spcBef>
                  <a:spcPct val="0"/>
                </a:spcBef>
              </a:pPr>
              <a:endParaRPr lang="en-US" sz="1800">
                <a:solidFill>
                  <a:srgbClr val="FFFFFF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3326" name="Rectangle 6"/>
            <p:cNvSpPr>
              <a:spLocks noChangeArrowheads="1"/>
            </p:cNvSpPr>
            <p:nvPr/>
          </p:nvSpPr>
          <p:spPr bwMode="auto">
            <a:xfrm rot="5400000">
              <a:off x="748" y="2271"/>
              <a:ext cx="89" cy="797"/>
            </a:xfrm>
            <a:prstGeom prst="rect">
              <a:avLst/>
            </a:prstGeom>
            <a:solidFill>
              <a:srgbClr val="00B8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457109" eaLnBrk="0" hangingPunct="0">
                <a:spcBef>
                  <a:spcPct val="0"/>
                </a:spcBef>
                <a:buClr>
                  <a:srgbClr val="000000"/>
                </a:buClr>
                <a:buSzPct val="100000"/>
              </a:pPr>
              <a:endParaRPr lang="en-US" altLang="en-US" sz="1800">
                <a:solidFill>
                  <a:srgbClr val="FFFFFF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3327" name="Line 7"/>
            <p:cNvSpPr>
              <a:spLocks noChangeShapeType="1"/>
            </p:cNvSpPr>
            <p:nvPr/>
          </p:nvSpPr>
          <p:spPr bwMode="auto">
            <a:xfrm flipH="1">
              <a:off x="338" y="2667"/>
              <a:ext cx="95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defTabSz="457109" eaLnBrk="0" hangingPunct="0">
                <a:spcBef>
                  <a:spcPct val="0"/>
                </a:spcBef>
              </a:pPr>
              <a:endParaRPr lang="en-US" sz="1800">
                <a:solidFill>
                  <a:srgbClr val="FFFFFF"/>
                </a:solidFill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13328" name="AutoShape 8"/>
            <p:cNvCxnSpPr>
              <a:cxnSpLocks noChangeShapeType="1"/>
            </p:cNvCxnSpPr>
            <p:nvPr/>
          </p:nvCxnSpPr>
          <p:spPr bwMode="auto">
            <a:xfrm flipH="1">
              <a:off x="837" y="2186"/>
              <a:ext cx="0" cy="477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329" name="Rectangle 9"/>
            <p:cNvSpPr>
              <a:spLocks noChangeArrowheads="1"/>
            </p:cNvSpPr>
            <p:nvPr/>
          </p:nvSpPr>
          <p:spPr bwMode="auto">
            <a:xfrm>
              <a:off x="594" y="2360"/>
              <a:ext cx="293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9978" tIns="46789" rIns="89978" bIns="46789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9pPr>
            </a:lstStyle>
            <a:p>
              <a:pPr algn="l" defTabSz="457109" eaLnBrk="0" hangingPunct="0">
                <a:spcBef>
                  <a:spcPct val="0"/>
                </a:spcBef>
                <a:buClrTx/>
                <a:tabLst>
                  <a:tab pos="0" algn="l"/>
                  <a:tab pos="457109" algn="l"/>
                  <a:tab pos="914217" algn="l"/>
                  <a:tab pos="1371326" algn="l"/>
                  <a:tab pos="1828434" algn="l"/>
                  <a:tab pos="2285543" algn="l"/>
                  <a:tab pos="2742651" algn="l"/>
                  <a:tab pos="3199760" algn="l"/>
                  <a:tab pos="3656868" algn="l"/>
                  <a:tab pos="4113977" algn="l"/>
                  <a:tab pos="4571086" algn="l"/>
                  <a:tab pos="5028194" algn="l"/>
                  <a:tab pos="5485303" algn="l"/>
                  <a:tab pos="5942411" algn="l"/>
                  <a:tab pos="6399520" algn="l"/>
                  <a:tab pos="6856628" algn="l"/>
                  <a:tab pos="7313737" algn="l"/>
                  <a:tab pos="7770846" algn="l"/>
                  <a:tab pos="8227954" algn="l"/>
                  <a:tab pos="8685063" algn="l"/>
                  <a:tab pos="9142171" algn="l"/>
                </a:tabLst>
              </a:pPr>
              <a:r>
                <a:rPr lang="en-US" altLang="en-US" sz="1000">
                  <a:solidFill>
                    <a:srgbClr val="000000"/>
                  </a:solidFill>
                  <a:ea typeface="+mn-ea"/>
                </a:rPr>
                <a:t>Pitch</a:t>
              </a:r>
            </a:p>
          </p:txBody>
        </p:sp>
      </p:grpSp>
      <p:grpSp>
        <p:nvGrpSpPr>
          <p:cNvPr id="13317" name="Group 10"/>
          <p:cNvGrpSpPr>
            <a:grpSpLocks/>
          </p:cNvGrpSpPr>
          <p:nvPr/>
        </p:nvGrpSpPr>
        <p:grpSpPr bwMode="auto">
          <a:xfrm>
            <a:off x="2412410" y="3557333"/>
            <a:ext cx="3375788" cy="315835"/>
            <a:chOff x="1520" y="2241"/>
            <a:chExt cx="2127" cy="199"/>
          </a:xfrm>
        </p:grpSpPr>
        <p:sp>
          <p:nvSpPr>
            <p:cNvPr id="13320" name="Rectangle 11"/>
            <p:cNvSpPr>
              <a:spLocks noChangeArrowheads="1"/>
            </p:cNvSpPr>
            <p:nvPr/>
          </p:nvSpPr>
          <p:spPr bwMode="auto">
            <a:xfrm rot="5400000">
              <a:off x="1884" y="1986"/>
              <a:ext cx="90" cy="817"/>
            </a:xfrm>
            <a:prstGeom prst="rect">
              <a:avLst/>
            </a:prstGeom>
            <a:solidFill>
              <a:srgbClr val="00B8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457109" eaLnBrk="0" hangingPunct="0">
                <a:spcBef>
                  <a:spcPct val="0"/>
                </a:spcBef>
                <a:buClr>
                  <a:srgbClr val="000000"/>
                </a:buClr>
                <a:buSzPct val="100000"/>
              </a:pPr>
              <a:endParaRPr lang="en-US" altLang="en-US" sz="1800">
                <a:solidFill>
                  <a:srgbClr val="FFFFFF"/>
                </a:solidFill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13321" name="AutoShape 12"/>
            <p:cNvCxnSpPr>
              <a:cxnSpLocks noChangeShapeType="1"/>
            </p:cNvCxnSpPr>
            <p:nvPr/>
          </p:nvCxnSpPr>
          <p:spPr bwMode="auto">
            <a:xfrm>
              <a:off x="2343" y="2395"/>
              <a:ext cx="480" cy="0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322" name="Rectangle 13"/>
            <p:cNvSpPr>
              <a:spLocks noChangeArrowheads="1"/>
            </p:cNvSpPr>
            <p:nvPr/>
          </p:nvSpPr>
          <p:spPr bwMode="auto">
            <a:xfrm>
              <a:off x="2360" y="2241"/>
              <a:ext cx="520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9978" tIns="46789" rIns="89978" bIns="46789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9pPr>
            </a:lstStyle>
            <a:p>
              <a:pPr algn="l" defTabSz="457109" eaLnBrk="0" hangingPunct="0">
                <a:spcBef>
                  <a:spcPct val="0"/>
                </a:spcBef>
                <a:buClrTx/>
                <a:tabLst>
                  <a:tab pos="0" algn="l"/>
                  <a:tab pos="457109" algn="l"/>
                  <a:tab pos="914217" algn="l"/>
                  <a:tab pos="1371326" algn="l"/>
                  <a:tab pos="1828434" algn="l"/>
                  <a:tab pos="2285543" algn="l"/>
                  <a:tab pos="2742651" algn="l"/>
                  <a:tab pos="3199760" algn="l"/>
                  <a:tab pos="3656868" algn="l"/>
                  <a:tab pos="4113977" algn="l"/>
                  <a:tab pos="4571086" algn="l"/>
                  <a:tab pos="5028194" algn="l"/>
                  <a:tab pos="5485303" algn="l"/>
                  <a:tab pos="5942411" algn="l"/>
                  <a:tab pos="6399520" algn="l"/>
                  <a:tab pos="6856628" algn="l"/>
                  <a:tab pos="7313737" algn="l"/>
                  <a:tab pos="7770846" algn="l"/>
                  <a:tab pos="8227954" algn="l"/>
                  <a:tab pos="8685063" algn="l"/>
                  <a:tab pos="9142171" algn="l"/>
                </a:tabLst>
              </a:pPr>
              <a:r>
                <a:rPr lang="en-US" altLang="en-US" sz="1000">
                  <a:solidFill>
                    <a:srgbClr val="000000"/>
                  </a:solidFill>
                  <a:ea typeface="+mn-ea"/>
                </a:rPr>
                <a:t>End-to-End</a:t>
              </a:r>
            </a:p>
          </p:txBody>
        </p:sp>
        <p:sp>
          <p:nvSpPr>
            <p:cNvPr id="13323" name="Rectangle 14"/>
            <p:cNvSpPr>
              <a:spLocks noChangeArrowheads="1"/>
            </p:cNvSpPr>
            <p:nvPr/>
          </p:nvSpPr>
          <p:spPr bwMode="auto">
            <a:xfrm rot="5400000">
              <a:off x="3194" y="1986"/>
              <a:ext cx="90" cy="817"/>
            </a:xfrm>
            <a:prstGeom prst="rect">
              <a:avLst/>
            </a:prstGeom>
            <a:solidFill>
              <a:srgbClr val="00B8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457109" eaLnBrk="0" hangingPunct="0">
                <a:spcBef>
                  <a:spcPct val="0"/>
                </a:spcBef>
                <a:buClr>
                  <a:srgbClr val="000000"/>
                </a:buClr>
                <a:buSzPct val="100000"/>
              </a:pPr>
              <a:endParaRPr lang="en-US" altLang="en-US" sz="1800">
                <a:solidFill>
                  <a:srgbClr val="FFFFFF"/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  <p:sp>
        <p:nvSpPr>
          <p:cNvPr id="13318" name="Rectangle 15"/>
          <p:cNvSpPr>
            <a:spLocks noChangeArrowheads="1"/>
          </p:cNvSpPr>
          <p:nvPr/>
        </p:nvSpPr>
        <p:spPr bwMode="auto">
          <a:xfrm>
            <a:off x="3801133" y="3954111"/>
            <a:ext cx="500634" cy="248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78" tIns="46789" rIns="89978" bIns="46789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l" defTabSz="457109" eaLnBrk="0" hangingPunct="0">
              <a:spcBef>
                <a:spcPct val="0"/>
              </a:spcBef>
              <a:buClrTx/>
              <a:tabLst>
                <a:tab pos="0" algn="l"/>
                <a:tab pos="457109" algn="l"/>
                <a:tab pos="914217" algn="l"/>
                <a:tab pos="1371326" algn="l"/>
                <a:tab pos="1828434" algn="l"/>
                <a:tab pos="2285543" algn="l"/>
                <a:tab pos="2742651" algn="l"/>
                <a:tab pos="3199760" algn="l"/>
                <a:tab pos="3656868" algn="l"/>
                <a:tab pos="4113977" algn="l"/>
                <a:tab pos="4571086" algn="l"/>
                <a:tab pos="5028194" algn="l"/>
                <a:tab pos="5485303" algn="l"/>
                <a:tab pos="5942411" algn="l"/>
                <a:tab pos="6399520" algn="l"/>
                <a:tab pos="6856628" algn="l"/>
                <a:tab pos="7313737" algn="l"/>
                <a:tab pos="7770846" algn="l"/>
                <a:tab pos="8227954" algn="l"/>
                <a:tab pos="8685063" algn="l"/>
                <a:tab pos="9142171" algn="l"/>
              </a:tabLst>
            </a:pPr>
            <a:r>
              <a:rPr lang="en-US" altLang="en-US" sz="1000">
                <a:solidFill>
                  <a:srgbClr val="000000"/>
                </a:solidFill>
                <a:ea typeface="+mn-ea"/>
              </a:rPr>
              <a:t>Fig. 2</a:t>
            </a:r>
          </a:p>
        </p:txBody>
      </p:sp>
      <p:sp>
        <p:nvSpPr>
          <p:cNvPr id="13319" name="Rectangle 16"/>
          <p:cNvSpPr>
            <a:spLocks noChangeArrowheads="1"/>
          </p:cNvSpPr>
          <p:nvPr/>
        </p:nvSpPr>
        <p:spPr bwMode="auto">
          <a:xfrm>
            <a:off x="0" y="3776355"/>
            <a:ext cx="500634" cy="248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78" tIns="46789" rIns="89978" bIns="46789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l" defTabSz="457109" eaLnBrk="0" hangingPunct="0">
              <a:spcBef>
                <a:spcPct val="0"/>
              </a:spcBef>
              <a:buClrTx/>
              <a:tabLst>
                <a:tab pos="0" algn="l"/>
                <a:tab pos="457109" algn="l"/>
                <a:tab pos="914217" algn="l"/>
                <a:tab pos="1371326" algn="l"/>
                <a:tab pos="1828434" algn="l"/>
                <a:tab pos="2285543" algn="l"/>
                <a:tab pos="2742651" algn="l"/>
                <a:tab pos="3199760" algn="l"/>
                <a:tab pos="3656868" algn="l"/>
                <a:tab pos="4113977" algn="l"/>
                <a:tab pos="4571086" algn="l"/>
                <a:tab pos="5028194" algn="l"/>
                <a:tab pos="5485303" algn="l"/>
                <a:tab pos="5942411" algn="l"/>
                <a:tab pos="6399520" algn="l"/>
                <a:tab pos="6856628" algn="l"/>
                <a:tab pos="7313737" algn="l"/>
                <a:tab pos="7770846" algn="l"/>
                <a:tab pos="8227954" algn="l"/>
                <a:tab pos="8685063" algn="l"/>
                <a:tab pos="9142171" algn="l"/>
              </a:tabLst>
            </a:pPr>
            <a:r>
              <a:rPr lang="en-US" altLang="en-US" sz="1000">
                <a:solidFill>
                  <a:srgbClr val="000000"/>
                </a:solidFill>
                <a:ea typeface="+mn-ea"/>
              </a:rPr>
              <a:t>Fig. 1</a:t>
            </a:r>
          </a:p>
        </p:txBody>
      </p:sp>
    </p:spTree>
    <p:extLst>
      <p:ext uri="{BB962C8B-B14F-4D97-AF65-F5344CB8AC3E}">
        <p14:creationId xmlns:p14="http://schemas.microsoft.com/office/powerpoint/2010/main" val="1803466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95227" y="76796"/>
            <a:ext cx="6277028" cy="839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l" defTabSz="457109" eaLnBrk="0" hangingPunct="0">
              <a:lnSpc>
                <a:spcPct val="90000"/>
              </a:lnSpc>
              <a:spcBef>
                <a:spcPct val="0"/>
              </a:spcBef>
              <a:buClrTx/>
              <a:tabLst>
                <a:tab pos="0" algn="l"/>
                <a:tab pos="457109" algn="l"/>
                <a:tab pos="914217" algn="l"/>
                <a:tab pos="1371326" algn="l"/>
                <a:tab pos="1828434" algn="l"/>
                <a:tab pos="2285543" algn="l"/>
                <a:tab pos="2742651" algn="l"/>
                <a:tab pos="3199760" algn="l"/>
                <a:tab pos="3656868" algn="l"/>
                <a:tab pos="4113977" algn="l"/>
                <a:tab pos="4571086" algn="l"/>
                <a:tab pos="5028194" algn="l"/>
                <a:tab pos="5485303" algn="l"/>
                <a:tab pos="5942411" algn="l"/>
                <a:tab pos="6399520" algn="l"/>
                <a:tab pos="6856628" algn="l"/>
                <a:tab pos="7313737" algn="l"/>
                <a:tab pos="7770846" algn="l"/>
                <a:tab pos="8227954" algn="l"/>
                <a:tab pos="8685063" algn="l"/>
                <a:tab pos="9142171" algn="l"/>
              </a:tabLst>
            </a:pPr>
            <a:r>
              <a:rPr lang="en-US" altLang="en-US" sz="1800" dirty="0">
                <a:solidFill>
                  <a:srgbClr val="000000"/>
                </a:solidFill>
                <a:ea typeface="+mn-ea"/>
              </a:rPr>
              <a:t>Definition of Design Rules: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-17459" y="686247"/>
            <a:ext cx="6503986" cy="195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8" tIns="46789" rIns="89978" bIns="46789">
            <a:spAutoFit/>
          </a:bodyPr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marL="228554" indent="-228554" algn="l" defTabSz="457109" eaLnBrk="0" hangingPunct="0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AutoNum type="arabicPeriod" startAt="8"/>
              <a:tabLst>
                <a:tab pos="228554" algn="l"/>
                <a:tab pos="685663" algn="l"/>
                <a:tab pos="1142771" algn="l"/>
                <a:tab pos="1599880" algn="l"/>
                <a:tab pos="2056989" algn="l"/>
                <a:tab pos="2514097" algn="l"/>
                <a:tab pos="2971206" algn="l"/>
                <a:tab pos="3428314" algn="l"/>
                <a:tab pos="3885423" algn="l"/>
                <a:tab pos="4342531" algn="l"/>
                <a:tab pos="4799640" algn="l"/>
                <a:tab pos="5256748" algn="l"/>
                <a:tab pos="5713857" algn="l"/>
                <a:tab pos="6170966" algn="l"/>
                <a:tab pos="6628074" algn="l"/>
                <a:tab pos="7085183" algn="l"/>
                <a:tab pos="7542291" algn="l"/>
                <a:tab pos="7999400" algn="l"/>
                <a:tab pos="8456508" algn="l"/>
                <a:tab pos="8913617" algn="l"/>
                <a:tab pos="9370725" algn="l"/>
              </a:tabLst>
              <a:defRPr/>
            </a:pPr>
            <a:r>
              <a:rPr lang="en-US" altLang="en-US" sz="1100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altLang="en-US" sz="1100" dirty="0" err="1">
                <a:solidFill>
                  <a:srgbClr val="FF0000"/>
                </a:solidFill>
                <a:ea typeface="+mn-ea"/>
              </a:rPr>
              <a:t>MinL</a:t>
            </a:r>
            <a:r>
              <a:rPr lang="en-US" altLang="en-US" sz="1100" dirty="0">
                <a:solidFill>
                  <a:srgbClr val="FF0000"/>
                </a:solidFill>
                <a:ea typeface="+mn-ea"/>
              </a:rPr>
              <a:t>:</a:t>
            </a:r>
            <a:r>
              <a:rPr lang="en-US" altLang="en-US" sz="1100" dirty="0">
                <a:solidFill>
                  <a:srgbClr val="000000"/>
                </a:solidFill>
                <a:ea typeface="+mn-ea"/>
              </a:rPr>
              <a:t> Minimum length of a layer; Please note that length is along a layer ‘Direction’ </a:t>
            </a:r>
          </a:p>
          <a:p>
            <a:pPr marL="228554" indent="-228554" algn="l" defTabSz="457109" eaLnBrk="0" hangingPunct="0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AutoNum type="arabicPeriod" startAt="8"/>
              <a:tabLst>
                <a:tab pos="228554" algn="l"/>
                <a:tab pos="685663" algn="l"/>
                <a:tab pos="1142771" algn="l"/>
                <a:tab pos="1599880" algn="l"/>
                <a:tab pos="2056989" algn="l"/>
                <a:tab pos="2514097" algn="l"/>
                <a:tab pos="2971206" algn="l"/>
                <a:tab pos="3428314" algn="l"/>
                <a:tab pos="3885423" algn="l"/>
                <a:tab pos="4342531" algn="l"/>
                <a:tab pos="4799640" algn="l"/>
                <a:tab pos="5256748" algn="l"/>
                <a:tab pos="5713857" algn="l"/>
                <a:tab pos="6170966" algn="l"/>
                <a:tab pos="6628074" algn="l"/>
                <a:tab pos="7085183" algn="l"/>
                <a:tab pos="7542291" algn="l"/>
                <a:tab pos="7999400" algn="l"/>
                <a:tab pos="8456508" algn="l"/>
                <a:tab pos="8913617" algn="l"/>
                <a:tab pos="9370725" algn="l"/>
              </a:tabLst>
              <a:defRPr/>
            </a:pPr>
            <a:endParaRPr lang="en-US" altLang="en-US" sz="1100" dirty="0">
              <a:solidFill>
                <a:srgbClr val="000000"/>
              </a:solidFill>
              <a:ea typeface="+mn-ea"/>
            </a:endParaRPr>
          </a:p>
          <a:p>
            <a:pPr marL="228554" indent="-228554" algn="l" defTabSz="457109" eaLnBrk="0" hangingPunct="0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AutoNum type="arabicPeriod" startAt="8"/>
              <a:tabLst>
                <a:tab pos="228554" algn="l"/>
                <a:tab pos="685663" algn="l"/>
                <a:tab pos="1142771" algn="l"/>
                <a:tab pos="1599880" algn="l"/>
                <a:tab pos="2056989" algn="l"/>
                <a:tab pos="2514097" algn="l"/>
                <a:tab pos="2971206" algn="l"/>
                <a:tab pos="3428314" algn="l"/>
                <a:tab pos="3885423" algn="l"/>
                <a:tab pos="4342531" algn="l"/>
                <a:tab pos="4799640" algn="l"/>
                <a:tab pos="5256748" algn="l"/>
                <a:tab pos="5713857" algn="l"/>
                <a:tab pos="6170966" algn="l"/>
                <a:tab pos="6628074" algn="l"/>
                <a:tab pos="7085183" algn="l"/>
                <a:tab pos="7542291" algn="l"/>
                <a:tab pos="7999400" algn="l"/>
                <a:tab pos="8456508" algn="l"/>
                <a:tab pos="8913617" algn="l"/>
                <a:tab pos="9370725" algn="l"/>
              </a:tabLst>
              <a:defRPr/>
            </a:pPr>
            <a:r>
              <a:rPr lang="en-US" altLang="en-US" sz="1100" dirty="0" err="1">
                <a:solidFill>
                  <a:srgbClr val="FF0000"/>
                </a:solidFill>
                <a:ea typeface="+mn-ea"/>
              </a:rPr>
              <a:t>MaxL</a:t>
            </a:r>
            <a:r>
              <a:rPr lang="en-US" altLang="en-US" sz="1100" dirty="0">
                <a:solidFill>
                  <a:srgbClr val="FF0000"/>
                </a:solidFill>
                <a:ea typeface="+mn-ea"/>
              </a:rPr>
              <a:t>: </a:t>
            </a:r>
            <a:r>
              <a:rPr lang="en-US" altLang="en-US" sz="1100" dirty="0">
                <a:solidFill>
                  <a:srgbClr val="000000"/>
                </a:solidFill>
                <a:ea typeface="+mn-ea"/>
              </a:rPr>
              <a:t>Maximum allowed length for a layer</a:t>
            </a:r>
          </a:p>
          <a:p>
            <a:pPr marL="228554" indent="-228554" algn="l" defTabSz="457109" eaLnBrk="0" hangingPunct="0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AutoNum type="arabicPeriod" startAt="8"/>
              <a:tabLst>
                <a:tab pos="228554" algn="l"/>
                <a:tab pos="685663" algn="l"/>
                <a:tab pos="1142771" algn="l"/>
                <a:tab pos="1599880" algn="l"/>
                <a:tab pos="2056989" algn="l"/>
                <a:tab pos="2514097" algn="l"/>
                <a:tab pos="2971206" algn="l"/>
                <a:tab pos="3428314" algn="l"/>
                <a:tab pos="3885423" algn="l"/>
                <a:tab pos="4342531" algn="l"/>
                <a:tab pos="4799640" algn="l"/>
                <a:tab pos="5256748" algn="l"/>
                <a:tab pos="5713857" algn="l"/>
                <a:tab pos="6170966" algn="l"/>
                <a:tab pos="6628074" algn="l"/>
                <a:tab pos="7085183" algn="l"/>
                <a:tab pos="7542291" algn="l"/>
                <a:tab pos="7999400" algn="l"/>
                <a:tab pos="8456508" algn="l"/>
                <a:tab pos="8913617" algn="l"/>
                <a:tab pos="9370725" algn="l"/>
              </a:tabLst>
              <a:defRPr/>
            </a:pPr>
            <a:endParaRPr lang="en-US" altLang="en-US" sz="1100" dirty="0">
              <a:solidFill>
                <a:srgbClr val="000000"/>
              </a:solidFill>
              <a:ea typeface="+mn-ea"/>
            </a:endParaRPr>
          </a:p>
          <a:p>
            <a:pPr marL="228554" indent="-228554" algn="l" defTabSz="457109" eaLnBrk="0" hangingPunct="0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AutoNum type="arabicPeriod" startAt="8"/>
              <a:tabLst>
                <a:tab pos="228554" algn="l"/>
                <a:tab pos="685663" algn="l"/>
                <a:tab pos="1142771" algn="l"/>
                <a:tab pos="1599880" algn="l"/>
                <a:tab pos="2056989" algn="l"/>
                <a:tab pos="2514097" algn="l"/>
                <a:tab pos="2971206" algn="l"/>
                <a:tab pos="3428314" algn="l"/>
                <a:tab pos="3885423" algn="l"/>
                <a:tab pos="4342531" algn="l"/>
                <a:tab pos="4799640" algn="l"/>
                <a:tab pos="5256748" algn="l"/>
                <a:tab pos="5713857" algn="l"/>
                <a:tab pos="6170966" algn="l"/>
                <a:tab pos="6628074" algn="l"/>
                <a:tab pos="7085183" algn="l"/>
                <a:tab pos="7542291" algn="l"/>
                <a:tab pos="7999400" algn="l"/>
                <a:tab pos="8456508" algn="l"/>
                <a:tab pos="8913617" algn="l"/>
                <a:tab pos="9370725" algn="l"/>
              </a:tabLst>
              <a:defRPr/>
            </a:pPr>
            <a:r>
              <a:rPr lang="en-US" altLang="en-US" sz="1100" dirty="0">
                <a:solidFill>
                  <a:srgbClr val="FF0000"/>
                </a:solidFill>
                <a:ea typeface="+mn-ea"/>
              </a:rPr>
              <a:t>Space:</a:t>
            </a:r>
            <a:r>
              <a:rPr lang="en-US" altLang="en-US" sz="1100" dirty="0">
                <a:solidFill>
                  <a:srgbClr val="000000"/>
                </a:solidFill>
                <a:ea typeface="+mn-ea"/>
              </a:rPr>
              <a:t> Minimum spacing between same ‘Via’ layer (Fig. 3); This rule is only applicable to ‘Via’ layer </a:t>
            </a:r>
          </a:p>
          <a:p>
            <a:pPr marL="228554" indent="-228554" algn="l" defTabSz="457109" eaLnBrk="0" hangingPunct="0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AutoNum type="arabicPeriod" startAt="8"/>
              <a:tabLst>
                <a:tab pos="228554" algn="l"/>
                <a:tab pos="685663" algn="l"/>
                <a:tab pos="1142771" algn="l"/>
                <a:tab pos="1599880" algn="l"/>
                <a:tab pos="2056989" algn="l"/>
                <a:tab pos="2514097" algn="l"/>
                <a:tab pos="2971206" algn="l"/>
                <a:tab pos="3428314" algn="l"/>
                <a:tab pos="3885423" algn="l"/>
                <a:tab pos="4342531" algn="l"/>
                <a:tab pos="4799640" algn="l"/>
                <a:tab pos="5256748" algn="l"/>
                <a:tab pos="5713857" algn="l"/>
                <a:tab pos="6170966" algn="l"/>
                <a:tab pos="6628074" algn="l"/>
                <a:tab pos="7085183" algn="l"/>
                <a:tab pos="7542291" algn="l"/>
                <a:tab pos="7999400" algn="l"/>
                <a:tab pos="8456508" algn="l"/>
                <a:tab pos="8913617" algn="l"/>
                <a:tab pos="9370725" algn="l"/>
              </a:tabLst>
              <a:defRPr/>
            </a:pPr>
            <a:endParaRPr lang="en-US" altLang="en-US" sz="1100" dirty="0">
              <a:solidFill>
                <a:srgbClr val="000000"/>
              </a:solidFill>
              <a:ea typeface="+mn-ea"/>
            </a:endParaRPr>
          </a:p>
          <a:p>
            <a:pPr marL="228554" indent="-228554" algn="l" defTabSz="457109" eaLnBrk="0" hangingPunct="0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AutoNum type="arabicPeriod" startAt="8"/>
              <a:tabLst>
                <a:tab pos="228554" algn="l"/>
                <a:tab pos="685663" algn="l"/>
                <a:tab pos="1142771" algn="l"/>
                <a:tab pos="1599880" algn="l"/>
                <a:tab pos="2056989" algn="l"/>
                <a:tab pos="2514097" algn="l"/>
                <a:tab pos="2971206" algn="l"/>
                <a:tab pos="3428314" algn="l"/>
                <a:tab pos="3885423" algn="l"/>
                <a:tab pos="4342531" algn="l"/>
                <a:tab pos="4799640" algn="l"/>
                <a:tab pos="5256748" algn="l"/>
                <a:tab pos="5713857" algn="l"/>
                <a:tab pos="6170966" algn="l"/>
                <a:tab pos="6628074" algn="l"/>
                <a:tab pos="7085183" algn="l"/>
                <a:tab pos="7542291" algn="l"/>
                <a:tab pos="7999400" algn="l"/>
                <a:tab pos="8456508" algn="l"/>
                <a:tab pos="8913617" algn="l"/>
                <a:tab pos="9370725" algn="l"/>
              </a:tabLst>
              <a:defRPr/>
            </a:pPr>
            <a:r>
              <a:rPr lang="en-US" altLang="en-US" sz="1100" dirty="0" err="1">
                <a:solidFill>
                  <a:srgbClr val="FF0000"/>
                </a:solidFill>
                <a:ea typeface="+mn-ea"/>
              </a:rPr>
              <a:t>Venc</a:t>
            </a:r>
            <a:r>
              <a:rPr lang="en-US" altLang="en-US" sz="1100" dirty="0">
                <a:solidFill>
                  <a:srgbClr val="FF0000"/>
                </a:solidFill>
                <a:ea typeface="+mn-ea"/>
              </a:rPr>
              <a:t>:</a:t>
            </a:r>
            <a:r>
              <a:rPr lang="en-US" altLang="en-US" sz="1100" dirty="0">
                <a:solidFill>
                  <a:srgbClr val="000000"/>
                </a:solidFill>
                <a:ea typeface="+mn-ea"/>
              </a:rPr>
              <a:t>  Minimum enclosure of a Via by a Metal layer along its ‘Direction’ (Fig. 4)</a:t>
            </a:r>
          </a:p>
          <a:p>
            <a:pPr marL="228554" indent="-220619" algn="l" defTabSz="457109" eaLnBrk="0" hangingPunct="0">
              <a:spcBef>
                <a:spcPct val="0"/>
              </a:spcBef>
              <a:buSzPct val="100000"/>
              <a:tabLst>
                <a:tab pos="228554" algn="l"/>
                <a:tab pos="685663" algn="l"/>
                <a:tab pos="1142771" algn="l"/>
                <a:tab pos="1599880" algn="l"/>
                <a:tab pos="2056989" algn="l"/>
                <a:tab pos="2514097" algn="l"/>
                <a:tab pos="2971206" algn="l"/>
                <a:tab pos="3428314" algn="l"/>
                <a:tab pos="3885423" algn="l"/>
                <a:tab pos="4342531" algn="l"/>
                <a:tab pos="4799640" algn="l"/>
                <a:tab pos="5256748" algn="l"/>
                <a:tab pos="5713857" algn="l"/>
                <a:tab pos="6170966" algn="l"/>
                <a:tab pos="6628074" algn="l"/>
                <a:tab pos="7085183" algn="l"/>
                <a:tab pos="7542291" algn="l"/>
                <a:tab pos="7999400" algn="l"/>
                <a:tab pos="8456508" algn="l"/>
                <a:tab pos="8913617" algn="l"/>
                <a:tab pos="9370725" algn="l"/>
              </a:tabLst>
              <a:defRPr/>
            </a:pPr>
            <a:endParaRPr lang="en-US" altLang="en-US" sz="1100" dirty="0">
              <a:solidFill>
                <a:srgbClr val="000000"/>
              </a:solidFill>
              <a:ea typeface="+mn-ea"/>
            </a:endParaRPr>
          </a:p>
          <a:p>
            <a:pPr marL="228554" indent="-220619" algn="l" defTabSz="457109" eaLnBrk="0" hangingPunct="0">
              <a:spcBef>
                <a:spcPct val="0"/>
              </a:spcBef>
              <a:buSzPct val="100000"/>
              <a:tabLst>
                <a:tab pos="228554" algn="l"/>
                <a:tab pos="685663" algn="l"/>
                <a:tab pos="1142771" algn="l"/>
                <a:tab pos="1599880" algn="l"/>
                <a:tab pos="2056989" algn="l"/>
                <a:tab pos="2514097" algn="l"/>
                <a:tab pos="2971206" algn="l"/>
                <a:tab pos="3428314" algn="l"/>
                <a:tab pos="3885423" algn="l"/>
                <a:tab pos="4342531" algn="l"/>
                <a:tab pos="4799640" algn="l"/>
                <a:tab pos="5256748" algn="l"/>
                <a:tab pos="5713857" algn="l"/>
                <a:tab pos="6170966" algn="l"/>
                <a:tab pos="6628074" algn="l"/>
                <a:tab pos="7085183" algn="l"/>
                <a:tab pos="7542291" algn="l"/>
                <a:tab pos="7999400" algn="l"/>
                <a:tab pos="8456508" algn="l"/>
                <a:tab pos="8913617" algn="l"/>
                <a:tab pos="9370725" algn="l"/>
              </a:tabLst>
              <a:defRPr/>
            </a:pPr>
            <a:endParaRPr lang="en-US" altLang="en-US" sz="1100" dirty="0">
              <a:solidFill>
                <a:srgbClr val="000000"/>
              </a:solidFill>
              <a:ea typeface="+mn-ea"/>
            </a:endParaRPr>
          </a:p>
          <a:p>
            <a:pPr marL="228554" indent="-220619" algn="l" defTabSz="457109" eaLnBrk="0" hangingPunct="0">
              <a:spcBef>
                <a:spcPct val="0"/>
              </a:spcBef>
              <a:buSzPct val="100000"/>
              <a:tabLst>
                <a:tab pos="228554" algn="l"/>
                <a:tab pos="685663" algn="l"/>
                <a:tab pos="1142771" algn="l"/>
                <a:tab pos="1599880" algn="l"/>
                <a:tab pos="2056989" algn="l"/>
                <a:tab pos="2514097" algn="l"/>
                <a:tab pos="2971206" algn="l"/>
                <a:tab pos="3428314" algn="l"/>
                <a:tab pos="3885423" algn="l"/>
                <a:tab pos="4342531" algn="l"/>
                <a:tab pos="4799640" algn="l"/>
                <a:tab pos="5256748" algn="l"/>
                <a:tab pos="5713857" algn="l"/>
                <a:tab pos="6170966" algn="l"/>
                <a:tab pos="6628074" algn="l"/>
                <a:tab pos="7085183" algn="l"/>
                <a:tab pos="7542291" algn="l"/>
                <a:tab pos="7999400" algn="l"/>
                <a:tab pos="8456508" algn="l"/>
                <a:tab pos="8913617" algn="l"/>
                <a:tab pos="9370725" algn="l"/>
              </a:tabLst>
              <a:defRPr/>
            </a:pPr>
            <a:endParaRPr lang="en-US" altLang="en-US" sz="1100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1028448" y="3639863"/>
            <a:ext cx="500634" cy="248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78" tIns="46789" rIns="89978" bIns="46789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l" defTabSz="457109" eaLnBrk="0" hangingPunct="0">
              <a:spcBef>
                <a:spcPct val="0"/>
              </a:spcBef>
              <a:buClrTx/>
              <a:tabLst>
                <a:tab pos="0" algn="l"/>
                <a:tab pos="457109" algn="l"/>
                <a:tab pos="914217" algn="l"/>
                <a:tab pos="1371326" algn="l"/>
                <a:tab pos="1828434" algn="l"/>
                <a:tab pos="2285543" algn="l"/>
                <a:tab pos="2742651" algn="l"/>
                <a:tab pos="3199760" algn="l"/>
                <a:tab pos="3656868" algn="l"/>
                <a:tab pos="4113977" algn="l"/>
                <a:tab pos="4571086" algn="l"/>
                <a:tab pos="5028194" algn="l"/>
                <a:tab pos="5485303" algn="l"/>
                <a:tab pos="5942411" algn="l"/>
                <a:tab pos="6399520" algn="l"/>
                <a:tab pos="6856628" algn="l"/>
                <a:tab pos="7313737" algn="l"/>
                <a:tab pos="7770846" algn="l"/>
                <a:tab pos="8227954" algn="l"/>
                <a:tab pos="8685063" algn="l"/>
                <a:tab pos="9142171" algn="l"/>
              </a:tabLst>
            </a:pPr>
            <a:r>
              <a:rPr lang="en-US" altLang="en-US" sz="1000">
                <a:solidFill>
                  <a:srgbClr val="000000"/>
                </a:solidFill>
                <a:ea typeface="+mn-ea"/>
              </a:rPr>
              <a:t>Fig. 3</a:t>
            </a:r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922113" y="2678073"/>
            <a:ext cx="1110977" cy="884021"/>
            <a:chOff x="581" y="1687"/>
            <a:chExt cx="700" cy="557"/>
          </a:xfrm>
        </p:grpSpPr>
        <p:sp>
          <p:nvSpPr>
            <p:cNvPr id="15387" name="Rectangle 5"/>
            <p:cNvSpPr>
              <a:spLocks noChangeArrowheads="1"/>
            </p:cNvSpPr>
            <p:nvPr/>
          </p:nvSpPr>
          <p:spPr bwMode="auto">
            <a:xfrm>
              <a:off x="581" y="1824"/>
              <a:ext cx="137" cy="131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457109" eaLnBrk="0" hangingPunct="0">
                <a:spcBef>
                  <a:spcPct val="0"/>
                </a:spcBef>
                <a:buClr>
                  <a:srgbClr val="000000"/>
                </a:buClr>
                <a:buSzPct val="100000"/>
              </a:pPr>
              <a:endParaRPr lang="en-US" altLang="en-US" sz="1800">
                <a:solidFill>
                  <a:srgbClr val="FFFFFF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5388" name="Rectangle 6"/>
            <p:cNvSpPr>
              <a:spLocks noChangeArrowheads="1"/>
            </p:cNvSpPr>
            <p:nvPr/>
          </p:nvSpPr>
          <p:spPr bwMode="auto">
            <a:xfrm>
              <a:off x="869" y="1824"/>
              <a:ext cx="137" cy="131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457109" eaLnBrk="0" hangingPunct="0">
                <a:spcBef>
                  <a:spcPct val="0"/>
                </a:spcBef>
                <a:buClr>
                  <a:srgbClr val="000000"/>
                </a:buClr>
                <a:buSzPct val="100000"/>
              </a:pPr>
              <a:endParaRPr lang="en-US" altLang="en-US" sz="1800">
                <a:solidFill>
                  <a:srgbClr val="FFFFFF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5389" name="Rectangle 7"/>
            <p:cNvSpPr>
              <a:spLocks noChangeArrowheads="1"/>
            </p:cNvSpPr>
            <p:nvPr/>
          </p:nvSpPr>
          <p:spPr bwMode="auto">
            <a:xfrm>
              <a:off x="869" y="2113"/>
              <a:ext cx="137" cy="131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457109" eaLnBrk="0" hangingPunct="0">
                <a:spcBef>
                  <a:spcPct val="0"/>
                </a:spcBef>
                <a:buClr>
                  <a:srgbClr val="000000"/>
                </a:buClr>
                <a:buSzPct val="100000"/>
              </a:pPr>
              <a:endParaRPr lang="en-US" altLang="en-US" sz="1800">
                <a:solidFill>
                  <a:srgbClr val="FFFFFF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5390" name="Rectangle 8"/>
            <p:cNvSpPr>
              <a:spLocks noChangeArrowheads="1"/>
            </p:cNvSpPr>
            <p:nvPr/>
          </p:nvSpPr>
          <p:spPr bwMode="auto">
            <a:xfrm>
              <a:off x="584" y="2113"/>
              <a:ext cx="137" cy="131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457109" eaLnBrk="0" hangingPunct="0">
                <a:spcBef>
                  <a:spcPct val="0"/>
                </a:spcBef>
                <a:buClr>
                  <a:srgbClr val="000000"/>
                </a:buClr>
                <a:buSzPct val="100000"/>
              </a:pPr>
              <a:endParaRPr lang="en-US" altLang="en-US" sz="1800">
                <a:solidFill>
                  <a:srgbClr val="FFFFFF"/>
                </a:solidFill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15391" name="AutoShape 9"/>
            <p:cNvCxnSpPr>
              <a:cxnSpLocks noChangeShapeType="1"/>
              <a:stCxn id="15389" idx="0"/>
              <a:endCxn id="15388" idx="2"/>
            </p:cNvCxnSpPr>
            <p:nvPr/>
          </p:nvCxnSpPr>
          <p:spPr bwMode="auto">
            <a:xfrm flipV="1">
              <a:off x="938" y="1956"/>
              <a:ext cx="0" cy="156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392" name="AutoShape 10"/>
            <p:cNvCxnSpPr>
              <a:cxnSpLocks noChangeShapeType="1"/>
            </p:cNvCxnSpPr>
            <p:nvPr/>
          </p:nvCxnSpPr>
          <p:spPr bwMode="auto">
            <a:xfrm flipV="1">
              <a:off x="653" y="1970"/>
              <a:ext cx="0" cy="143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393" name="AutoShape 11"/>
            <p:cNvCxnSpPr>
              <a:cxnSpLocks noChangeShapeType="1"/>
            </p:cNvCxnSpPr>
            <p:nvPr/>
          </p:nvCxnSpPr>
          <p:spPr bwMode="auto">
            <a:xfrm>
              <a:off x="725" y="1893"/>
              <a:ext cx="143" cy="0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394" name="AutoShape 12"/>
            <p:cNvCxnSpPr>
              <a:cxnSpLocks noChangeShapeType="1"/>
            </p:cNvCxnSpPr>
            <p:nvPr/>
          </p:nvCxnSpPr>
          <p:spPr bwMode="auto">
            <a:xfrm>
              <a:off x="727" y="2182"/>
              <a:ext cx="141" cy="0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5395" name="Rectangle 13"/>
            <p:cNvSpPr>
              <a:spLocks noChangeArrowheads="1"/>
            </p:cNvSpPr>
            <p:nvPr/>
          </p:nvSpPr>
          <p:spPr bwMode="auto">
            <a:xfrm>
              <a:off x="939" y="1952"/>
              <a:ext cx="34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9978" tIns="46789" rIns="89978" bIns="46789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9pPr>
            </a:lstStyle>
            <a:p>
              <a:pPr algn="l" defTabSz="457109" eaLnBrk="0" hangingPunct="0">
                <a:spcBef>
                  <a:spcPct val="0"/>
                </a:spcBef>
                <a:buClrTx/>
                <a:tabLst>
                  <a:tab pos="0" algn="l"/>
                  <a:tab pos="457109" algn="l"/>
                  <a:tab pos="914217" algn="l"/>
                  <a:tab pos="1371326" algn="l"/>
                  <a:tab pos="1828434" algn="l"/>
                  <a:tab pos="2285543" algn="l"/>
                  <a:tab pos="2742651" algn="l"/>
                  <a:tab pos="3199760" algn="l"/>
                  <a:tab pos="3656868" algn="l"/>
                  <a:tab pos="4113977" algn="l"/>
                  <a:tab pos="4571086" algn="l"/>
                  <a:tab pos="5028194" algn="l"/>
                  <a:tab pos="5485303" algn="l"/>
                  <a:tab pos="5942411" algn="l"/>
                  <a:tab pos="6399520" algn="l"/>
                  <a:tab pos="6856628" algn="l"/>
                  <a:tab pos="7313737" algn="l"/>
                  <a:tab pos="7770846" algn="l"/>
                  <a:tab pos="8227954" algn="l"/>
                  <a:tab pos="8685063" algn="l"/>
                  <a:tab pos="9142171" algn="l"/>
                </a:tabLst>
              </a:pPr>
              <a:r>
                <a:rPr lang="en-US" altLang="en-US" sz="1000">
                  <a:solidFill>
                    <a:srgbClr val="000000"/>
                  </a:solidFill>
                  <a:ea typeface="+mn-ea"/>
                </a:rPr>
                <a:t>Space</a:t>
              </a:r>
            </a:p>
          </p:txBody>
        </p:sp>
        <p:sp>
          <p:nvSpPr>
            <p:cNvPr id="15396" name="Rectangle 14"/>
            <p:cNvSpPr>
              <a:spLocks noChangeArrowheads="1"/>
            </p:cNvSpPr>
            <p:nvPr/>
          </p:nvSpPr>
          <p:spPr bwMode="auto">
            <a:xfrm>
              <a:off x="620" y="1687"/>
              <a:ext cx="34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9978" tIns="46789" rIns="89978" bIns="46789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9pPr>
            </a:lstStyle>
            <a:p>
              <a:pPr algn="l" defTabSz="457109" eaLnBrk="0" hangingPunct="0">
                <a:spcBef>
                  <a:spcPct val="0"/>
                </a:spcBef>
                <a:buClrTx/>
                <a:tabLst>
                  <a:tab pos="0" algn="l"/>
                  <a:tab pos="457109" algn="l"/>
                  <a:tab pos="914217" algn="l"/>
                  <a:tab pos="1371326" algn="l"/>
                  <a:tab pos="1828434" algn="l"/>
                  <a:tab pos="2285543" algn="l"/>
                  <a:tab pos="2742651" algn="l"/>
                  <a:tab pos="3199760" algn="l"/>
                  <a:tab pos="3656868" algn="l"/>
                  <a:tab pos="4113977" algn="l"/>
                  <a:tab pos="4571086" algn="l"/>
                  <a:tab pos="5028194" algn="l"/>
                  <a:tab pos="5485303" algn="l"/>
                  <a:tab pos="5942411" algn="l"/>
                  <a:tab pos="6399520" algn="l"/>
                  <a:tab pos="6856628" algn="l"/>
                  <a:tab pos="7313737" algn="l"/>
                  <a:tab pos="7770846" algn="l"/>
                  <a:tab pos="8227954" algn="l"/>
                  <a:tab pos="8685063" algn="l"/>
                  <a:tab pos="9142171" algn="l"/>
                </a:tabLst>
              </a:pPr>
              <a:r>
                <a:rPr lang="en-US" altLang="en-US" sz="1000">
                  <a:solidFill>
                    <a:srgbClr val="000000"/>
                  </a:solidFill>
                  <a:ea typeface="+mn-ea"/>
                </a:rPr>
                <a:t>Space</a:t>
              </a:r>
            </a:p>
          </p:txBody>
        </p:sp>
      </p:grpSp>
      <p:sp>
        <p:nvSpPr>
          <p:cNvPr id="15366" name="Rectangle 15"/>
          <p:cNvSpPr>
            <a:spLocks noChangeArrowheads="1"/>
          </p:cNvSpPr>
          <p:nvPr/>
        </p:nvSpPr>
        <p:spPr bwMode="auto">
          <a:xfrm>
            <a:off x="3840810" y="3960460"/>
            <a:ext cx="500634" cy="248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78" tIns="46789" rIns="89978" bIns="46789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l" defTabSz="457109" eaLnBrk="0" hangingPunct="0">
              <a:spcBef>
                <a:spcPct val="0"/>
              </a:spcBef>
              <a:buClrTx/>
              <a:tabLst>
                <a:tab pos="0" algn="l"/>
                <a:tab pos="457109" algn="l"/>
                <a:tab pos="914217" algn="l"/>
                <a:tab pos="1371326" algn="l"/>
                <a:tab pos="1828434" algn="l"/>
                <a:tab pos="2285543" algn="l"/>
                <a:tab pos="2742651" algn="l"/>
                <a:tab pos="3199760" algn="l"/>
                <a:tab pos="3656868" algn="l"/>
                <a:tab pos="4113977" algn="l"/>
                <a:tab pos="4571086" algn="l"/>
                <a:tab pos="5028194" algn="l"/>
                <a:tab pos="5485303" algn="l"/>
                <a:tab pos="5942411" algn="l"/>
                <a:tab pos="6399520" algn="l"/>
                <a:tab pos="6856628" algn="l"/>
                <a:tab pos="7313737" algn="l"/>
                <a:tab pos="7770846" algn="l"/>
                <a:tab pos="8227954" algn="l"/>
                <a:tab pos="8685063" algn="l"/>
                <a:tab pos="9142171" algn="l"/>
              </a:tabLst>
            </a:pPr>
            <a:r>
              <a:rPr lang="en-US" altLang="en-US" sz="1000">
                <a:solidFill>
                  <a:srgbClr val="000000"/>
                </a:solidFill>
                <a:ea typeface="+mn-ea"/>
              </a:rPr>
              <a:t>Fig. 4</a:t>
            </a:r>
          </a:p>
        </p:txBody>
      </p:sp>
      <p:grpSp>
        <p:nvGrpSpPr>
          <p:cNvPr id="15367" name="Group 16"/>
          <p:cNvGrpSpPr>
            <a:grpSpLocks/>
          </p:cNvGrpSpPr>
          <p:nvPr/>
        </p:nvGrpSpPr>
        <p:grpSpPr bwMode="auto">
          <a:xfrm>
            <a:off x="2936159" y="2381283"/>
            <a:ext cx="2377495" cy="1599808"/>
            <a:chOff x="1850" y="1500"/>
            <a:chExt cx="1498" cy="1008"/>
          </a:xfrm>
        </p:grpSpPr>
        <p:grpSp>
          <p:nvGrpSpPr>
            <p:cNvPr id="15371" name="Group 17"/>
            <p:cNvGrpSpPr>
              <a:grpSpLocks/>
            </p:cNvGrpSpPr>
            <p:nvPr/>
          </p:nvGrpSpPr>
          <p:grpSpPr bwMode="auto">
            <a:xfrm>
              <a:off x="2333" y="1864"/>
              <a:ext cx="1015" cy="411"/>
              <a:chOff x="2333" y="1864"/>
              <a:chExt cx="1015" cy="411"/>
            </a:xfrm>
          </p:grpSpPr>
          <p:grpSp>
            <p:nvGrpSpPr>
              <p:cNvPr id="15380" name="Group 18"/>
              <p:cNvGrpSpPr>
                <a:grpSpLocks/>
              </p:cNvGrpSpPr>
              <p:nvPr/>
            </p:nvGrpSpPr>
            <p:grpSpPr bwMode="auto">
              <a:xfrm>
                <a:off x="2333" y="2011"/>
                <a:ext cx="954" cy="131"/>
                <a:chOff x="2333" y="2011"/>
                <a:chExt cx="954" cy="131"/>
              </a:xfrm>
            </p:grpSpPr>
            <p:sp>
              <p:nvSpPr>
                <p:cNvPr id="15384" name="Rectangle 19"/>
                <p:cNvSpPr>
                  <a:spLocks noChangeArrowheads="1"/>
                </p:cNvSpPr>
                <p:nvPr/>
              </p:nvSpPr>
              <p:spPr bwMode="auto">
                <a:xfrm>
                  <a:off x="2956" y="2011"/>
                  <a:ext cx="137" cy="131"/>
                </a:xfrm>
                <a:prstGeom prst="rect">
                  <a:avLst/>
                </a:prstGeom>
                <a:solidFill>
                  <a:srgbClr val="000000"/>
                </a:solidFill>
                <a:ln w="9360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 defTabSz="457109" eaLnBrk="0" hangingPunct="0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</a:pPr>
                  <a:endParaRPr lang="en-US" altLang="en-US" sz="1800">
                    <a:solidFill>
                      <a:srgbClr val="FFFFFF"/>
                    </a:solidFill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5385" name="Rectangle 20"/>
                <p:cNvSpPr>
                  <a:spLocks noChangeArrowheads="1"/>
                </p:cNvSpPr>
                <p:nvPr/>
              </p:nvSpPr>
              <p:spPr bwMode="auto">
                <a:xfrm>
                  <a:off x="2333" y="2011"/>
                  <a:ext cx="616" cy="131"/>
                </a:xfrm>
                <a:prstGeom prst="rect">
                  <a:avLst/>
                </a:prstGeom>
                <a:solidFill>
                  <a:srgbClr val="00B8FF"/>
                </a:solidFill>
                <a:ln w="9360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 defTabSz="457109" eaLnBrk="0" hangingPunct="0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</a:pPr>
                  <a:endParaRPr lang="en-US" altLang="en-US" sz="1800">
                    <a:solidFill>
                      <a:srgbClr val="FFFFFF"/>
                    </a:solidFill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5386" name="Rectangle 21"/>
                <p:cNvSpPr>
                  <a:spLocks noChangeArrowheads="1"/>
                </p:cNvSpPr>
                <p:nvPr/>
              </p:nvSpPr>
              <p:spPr bwMode="auto">
                <a:xfrm>
                  <a:off x="3102" y="2011"/>
                  <a:ext cx="185" cy="131"/>
                </a:xfrm>
                <a:prstGeom prst="rect">
                  <a:avLst/>
                </a:prstGeom>
                <a:solidFill>
                  <a:srgbClr val="00B8FF"/>
                </a:solidFill>
                <a:ln w="9360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 defTabSz="457109" eaLnBrk="0" hangingPunct="0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</a:pPr>
                  <a:endParaRPr lang="en-US" altLang="en-US" sz="1800">
                    <a:solidFill>
                      <a:srgbClr val="FFFFFF"/>
                    </a:solidFill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cxnSp>
            <p:nvCxnSpPr>
              <p:cNvPr id="15381" name="AutoShape 22"/>
              <p:cNvCxnSpPr>
                <a:cxnSpLocks noChangeShapeType="1"/>
              </p:cNvCxnSpPr>
              <p:nvPr/>
            </p:nvCxnSpPr>
            <p:spPr bwMode="auto">
              <a:xfrm>
                <a:off x="3108" y="2074"/>
                <a:ext cx="181" cy="0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5382" name="Rectangle 23"/>
              <p:cNvSpPr>
                <a:spLocks noChangeArrowheads="1"/>
              </p:cNvSpPr>
              <p:nvPr/>
            </p:nvSpPr>
            <p:spPr bwMode="auto">
              <a:xfrm>
                <a:off x="3051" y="2119"/>
                <a:ext cx="297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9978" tIns="46789" rIns="89978" bIns="46789">
                <a:spAutoFit/>
              </a:bodyPr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9pPr>
              </a:lstStyle>
              <a:p>
                <a:pPr algn="l" defTabSz="457109" eaLnBrk="0" hangingPunct="0">
                  <a:spcBef>
                    <a:spcPct val="0"/>
                  </a:spcBef>
                  <a:buClrTx/>
                  <a:tabLst>
                    <a:tab pos="0" algn="l"/>
                    <a:tab pos="457109" algn="l"/>
                    <a:tab pos="914217" algn="l"/>
                    <a:tab pos="1371326" algn="l"/>
                    <a:tab pos="1828434" algn="l"/>
                    <a:tab pos="2285543" algn="l"/>
                    <a:tab pos="2742651" algn="l"/>
                    <a:tab pos="3199760" algn="l"/>
                    <a:tab pos="3656868" algn="l"/>
                    <a:tab pos="4113977" algn="l"/>
                    <a:tab pos="4571086" algn="l"/>
                    <a:tab pos="5028194" algn="l"/>
                    <a:tab pos="5485303" algn="l"/>
                    <a:tab pos="5942411" algn="l"/>
                    <a:tab pos="6399520" algn="l"/>
                    <a:tab pos="6856628" algn="l"/>
                    <a:tab pos="7313737" algn="l"/>
                    <a:tab pos="7770846" algn="l"/>
                    <a:tab pos="8227954" algn="l"/>
                    <a:tab pos="8685063" algn="l"/>
                    <a:tab pos="9142171" algn="l"/>
                  </a:tabLst>
                </a:pPr>
                <a:r>
                  <a:rPr lang="en-US" altLang="en-US" sz="1000">
                    <a:solidFill>
                      <a:srgbClr val="000000"/>
                    </a:solidFill>
                    <a:ea typeface="+mn-ea"/>
                  </a:rPr>
                  <a:t>Venc</a:t>
                </a:r>
              </a:p>
            </p:txBody>
          </p:sp>
          <p:sp>
            <p:nvSpPr>
              <p:cNvPr id="15383" name="Rectangle 24"/>
              <p:cNvSpPr>
                <a:spLocks noChangeArrowheads="1"/>
              </p:cNvSpPr>
              <p:nvPr/>
            </p:nvSpPr>
            <p:spPr bwMode="auto">
              <a:xfrm>
                <a:off x="2494" y="1864"/>
                <a:ext cx="583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9978" tIns="46789" rIns="89978" bIns="46789">
                <a:spAutoFit/>
              </a:bodyPr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9pPr>
              </a:lstStyle>
              <a:p>
                <a:pPr algn="l" defTabSz="457109" eaLnBrk="0" hangingPunct="0">
                  <a:spcBef>
                    <a:spcPct val="0"/>
                  </a:spcBef>
                  <a:buClrTx/>
                  <a:tabLst>
                    <a:tab pos="0" algn="l"/>
                    <a:tab pos="457109" algn="l"/>
                    <a:tab pos="914217" algn="l"/>
                    <a:tab pos="1371326" algn="l"/>
                    <a:tab pos="1828434" algn="l"/>
                    <a:tab pos="2285543" algn="l"/>
                    <a:tab pos="2742651" algn="l"/>
                    <a:tab pos="3199760" algn="l"/>
                    <a:tab pos="3656868" algn="l"/>
                    <a:tab pos="4113977" algn="l"/>
                    <a:tab pos="4571086" algn="l"/>
                    <a:tab pos="5028194" algn="l"/>
                    <a:tab pos="5485303" algn="l"/>
                    <a:tab pos="5942411" algn="l"/>
                    <a:tab pos="6399520" algn="l"/>
                    <a:tab pos="6856628" algn="l"/>
                    <a:tab pos="7313737" algn="l"/>
                    <a:tab pos="7770846" algn="l"/>
                    <a:tab pos="8227954" algn="l"/>
                    <a:tab pos="8685063" algn="l"/>
                    <a:tab pos="9142171" algn="l"/>
                  </a:tabLst>
                </a:pPr>
                <a:r>
                  <a:rPr lang="en-US" altLang="en-US" sz="1000">
                    <a:solidFill>
                      <a:srgbClr val="000000"/>
                    </a:solidFill>
                    <a:ea typeface="+mn-ea"/>
                  </a:rPr>
                  <a:t>Direction = H</a:t>
                </a:r>
              </a:p>
            </p:txBody>
          </p:sp>
        </p:grpSp>
        <p:grpSp>
          <p:nvGrpSpPr>
            <p:cNvPr id="15372" name="Group 25"/>
            <p:cNvGrpSpPr>
              <a:grpSpLocks/>
            </p:cNvGrpSpPr>
            <p:nvPr/>
          </p:nvGrpSpPr>
          <p:grpSpPr bwMode="auto">
            <a:xfrm>
              <a:off x="1850" y="1500"/>
              <a:ext cx="412" cy="1008"/>
              <a:chOff x="1850" y="1500"/>
              <a:chExt cx="412" cy="1008"/>
            </a:xfrm>
          </p:grpSpPr>
          <p:grpSp>
            <p:nvGrpSpPr>
              <p:cNvPr id="15373" name="Group 26"/>
              <p:cNvGrpSpPr>
                <a:grpSpLocks/>
              </p:cNvGrpSpPr>
              <p:nvPr/>
            </p:nvGrpSpPr>
            <p:grpSpPr bwMode="auto">
              <a:xfrm>
                <a:off x="1998" y="1554"/>
                <a:ext cx="132" cy="954"/>
                <a:chOff x="1998" y="1554"/>
                <a:chExt cx="132" cy="954"/>
              </a:xfrm>
            </p:grpSpPr>
            <p:sp>
              <p:nvSpPr>
                <p:cNvPr id="15377" name="Rectangle 27"/>
                <p:cNvSpPr>
                  <a:spLocks noChangeArrowheads="1"/>
                </p:cNvSpPr>
                <p:nvPr/>
              </p:nvSpPr>
              <p:spPr bwMode="auto">
                <a:xfrm rot="-5400000">
                  <a:off x="1995" y="1749"/>
                  <a:ext cx="137" cy="132"/>
                </a:xfrm>
                <a:prstGeom prst="rect">
                  <a:avLst/>
                </a:prstGeom>
                <a:solidFill>
                  <a:srgbClr val="000000"/>
                </a:solidFill>
                <a:ln w="9360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 defTabSz="457109" eaLnBrk="0" hangingPunct="0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</a:pPr>
                  <a:endParaRPr lang="en-US" altLang="en-US" sz="1800">
                    <a:solidFill>
                      <a:srgbClr val="FFFFFF"/>
                    </a:solidFill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5378" name="Rectangle 28"/>
                <p:cNvSpPr>
                  <a:spLocks noChangeArrowheads="1"/>
                </p:cNvSpPr>
                <p:nvPr/>
              </p:nvSpPr>
              <p:spPr bwMode="auto">
                <a:xfrm rot="-5400000">
                  <a:off x="1754" y="2133"/>
                  <a:ext cx="619" cy="132"/>
                </a:xfrm>
                <a:prstGeom prst="rect">
                  <a:avLst/>
                </a:prstGeom>
                <a:solidFill>
                  <a:srgbClr val="00B8FF"/>
                </a:solidFill>
                <a:ln w="9360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 defTabSz="457109" eaLnBrk="0" hangingPunct="0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</a:pPr>
                  <a:endParaRPr lang="en-US" altLang="en-US" sz="1800">
                    <a:solidFill>
                      <a:srgbClr val="FFFFFF"/>
                    </a:solidFill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5379" name="Rectangle 29"/>
                <p:cNvSpPr>
                  <a:spLocks noChangeArrowheads="1"/>
                </p:cNvSpPr>
                <p:nvPr/>
              </p:nvSpPr>
              <p:spPr bwMode="auto">
                <a:xfrm rot="-5400000">
                  <a:off x="1971" y="1581"/>
                  <a:ext cx="185" cy="132"/>
                </a:xfrm>
                <a:prstGeom prst="rect">
                  <a:avLst/>
                </a:prstGeom>
                <a:solidFill>
                  <a:srgbClr val="00B8FF"/>
                </a:solidFill>
                <a:ln w="9360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 defTabSz="457109" eaLnBrk="0" hangingPunct="0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</a:pPr>
                  <a:endParaRPr lang="en-US" altLang="en-US" sz="1800">
                    <a:solidFill>
                      <a:srgbClr val="FFFFFF"/>
                    </a:solidFill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cxnSp>
            <p:nvCxnSpPr>
              <p:cNvPr id="15374" name="AutoShape 30"/>
              <p:cNvCxnSpPr>
                <a:cxnSpLocks noChangeShapeType="1"/>
              </p:cNvCxnSpPr>
              <p:nvPr/>
            </p:nvCxnSpPr>
            <p:spPr bwMode="auto">
              <a:xfrm flipV="1">
                <a:off x="2062" y="1553"/>
                <a:ext cx="0" cy="178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5375" name="Rectangle 31"/>
              <p:cNvSpPr>
                <a:spLocks noChangeArrowheads="1"/>
              </p:cNvSpPr>
              <p:nvPr/>
            </p:nvSpPr>
            <p:spPr bwMode="auto">
              <a:xfrm rot="16200000">
                <a:off x="2035" y="1571"/>
                <a:ext cx="297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9978" tIns="46789" rIns="89978" bIns="46789">
                <a:spAutoFit/>
              </a:bodyPr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9pPr>
              </a:lstStyle>
              <a:p>
                <a:pPr algn="l" defTabSz="457109" eaLnBrk="0" hangingPunct="0">
                  <a:spcBef>
                    <a:spcPct val="0"/>
                  </a:spcBef>
                  <a:buClrTx/>
                  <a:tabLst>
                    <a:tab pos="0" algn="l"/>
                    <a:tab pos="457109" algn="l"/>
                    <a:tab pos="914217" algn="l"/>
                    <a:tab pos="1371326" algn="l"/>
                    <a:tab pos="1828434" algn="l"/>
                    <a:tab pos="2285543" algn="l"/>
                    <a:tab pos="2742651" algn="l"/>
                    <a:tab pos="3199760" algn="l"/>
                    <a:tab pos="3656868" algn="l"/>
                    <a:tab pos="4113977" algn="l"/>
                    <a:tab pos="4571086" algn="l"/>
                    <a:tab pos="5028194" algn="l"/>
                    <a:tab pos="5485303" algn="l"/>
                    <a:tab pos="5942411" algn="l"/>
                    <a:tab pos="6399520" algn="l"/>
                    <a:tab pos="6856628" algn="l"/>
                    <a:tab pos="7313737" algn="l"/>
                    <a:tab pos="7770846" algn="l"/>
                    <a:tab pos="8227954" algn="l"/>
                    <a:tab pos="8685063" algn="l"/>
                    <a:tab pos="9142171" algn="l"/>
                  </a:tabLst>
                </a:pPr>
                <a:r>
                  <a:rPr lang="en-US" altLang="en-US" sz="1000">
                    <a:solidFill>
                      <a:srgbClr val="000000"/>
                    </a:solidFill>
                    <a:ea typeface="+mn-ea"/>
                  </a:rPr>
                  <a:t>Venc</a:t>
                </a:r>
              </a:p>
            </p:txBody>
          </p:sp>
          <p:sp>
            <p:nvSpPr>
              <p:cNvPr id="15376" name="Rectangle 32"/>
              <p:cNvSpPr>
                <a:spLocks noChangeArrowheads="1"/>
              </p:cNvSpPr>
              <p:nvPr/>
            </p:nvSpPr>
            <p:spPr bwMode="auto">
              <a:xfrm rot="16200000">
                <a:off x="1639" y="1981"/>
                <a:ext cx="578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9978" tIns="46789" rIns="89978" bIns="46789">
                <a:spAutoFit/>
              </a:bodyPr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DejaVu Sans" charset="0"/>
                  </a:defRPr>
                </a:lvl9pPr>
              </a:lstStyle>
              <a:p>
                <a:pPr algn="l" defTabSz="457109" eaLnBrk="0" hangingPunct="0">
                  <a:spcBef>
                    <a:spcPct val="0"/>
                  </a:spcBef>
                  <a:buClrTx/>
                  <a:tabLst>
                    <a:tab pos="0" algn="l"/>
                    <a:tab pos="457109" algn="l"/>
                    <a:tab pos="914217" algn="l"/>
                    <a:tab pos="1371326" algn="l"/>
                    <a:tab pos="1828434" algn="l"/>
                    <a:tab pos="2285543" algn="l"/>
                    <a:tab pos="2742651" algn="l"/>
                    <a:tab pos="3199760" algn="l"/>
                    <a:tab pos="3656868" algn="l"/>
                    <a:tab pos="4113977" algn="l"/>
                    <a:tab pos="4571086" algn="l"/>
                    <a:tab pos="5028194" algn="l"/>
                    <a:tab pos="5485303" algn="l"/>
                    <a:tab pos="5942411" algn="l"/>
                    <a:tab pos="6399520" algn="l"/>
                    <a:tab pos="6856628" algn="l"/>
                    <a:tab pos="7313737" algn="l"/>
                    <a:tab pos="7770846" algn="l"/>
                    <a:tab pos="8227954" algn="l"/>
                    <a:tab pos="8685063" algn="l"/>
                    <a:tab pos="9142171" algn="l"/>
                  </a:tabLst>
                </a:pPr>
                <a:r>
                  <a:rPr lang="en-US" altLang="en-US" sz="1000">
                    <a:solidFill>
                      <a:srgbClr val="000000"/>
                    </a:solidFill>
                    <a:ea typeface="+mn-ea"/>
                  </a:rPr>
                  <a:t>Direction = V</a:t>
                </a:r>
              </a:p>
            </p:txBody>
          </p:sp>
        </p:grpSp>
      </p:grpSp>
      <p:grpSp>
        <p:nvGrpSpPr>
          <p:cNvPr id="15368" name="Group 33"/>
          <p:cNvGrpSpPr>
            <a:grpSpLocks/>
          </p:cNvGrpSpPr>
          <p:nvPr/>
        </p:nvGrpSpPr>
        <p:grpSpPr bwMode="auto">
          <a:xfrm>
            <a:off x="90466" y="3127225"/>
            <a:ext cx="550727" cy="247589"/>
            <a:chOff x="57" y="1970"/>
            <a:chExt cx="347" cy="156"/>
          </a:xfrm>
        </p:grpSpPr>
        <p:sp>
          <p:nvSpPr>
            <p:cNvPr id="15369" name="Rectangle 34"/>
            <p:cNvSpPr>
              <a:spLocks noChangeArrowheads="1"/>
            </p:cNvSpPr>
            <p:nvPr/>
          </p:nvSpPr>
          <p:spPr bwMode="auto">
            <a:xfrm>
              <a:off x="57" y="1975"/>
              <a:ext cx="137" cy="132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457109" eaLnBrk="0" hangingPunct="0">
                <a:spcBef>
                  <a:spcPct val="0"/>
                </a:spcBef>
                <a:buClr>
                  <a:srgbClr val="000000"/>
                </a:buClr>
                <a:buSzPct val="100000"/>
              </a:pPr>
              <a:endParaRPr lang="en-US" altLang="en-US" sz="1800">
                <a:solidFill>
                  <a:srgbClr val="FFFFFF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5370" name="Rectangle 35"/>
            <p:cNvSpPr>
              <a:spLocks noChangeArrowheads="1"/>
            </p:cNvSpPr>
            <p:nvPr/>
          </p:nvSpPr>
          <p:spPr bwMode="auto">
            <a:xfrm>
              <a:off x="173" y="1970"/>
              <a:ext cx="231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9978" tIns="46789" rIns="89978" bIns="46789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DejaVu Sans" charset="0"/>
                </a:defRPr>
              </a:lvl9pPr>
            </a:lstStyle>
            <a:p>
              <a:pPr algn="l" defTabSz="457109" eaLnBrk="0" hangingPunct="0">
                <a:spcBef>
                  <a:spcPct val="0"/>
                </a:spcBef>
                <a:buClrTx/>
                <a:tabLst>
                  <a:tab pos="0" algn="l"/>
                  <a:tab pos="457109" algn="l"/>
                  <a:tab pos="914217" algn="l"/>
                  <a:tab pos="1371326" algn="l"/>
                  <a:tab pos="1828434" algn="l"/>
                  <a:tab pos="2285543" algn="l"/>
                  <a:tab pos="2742651" algn="l"/>
                  <a:tab pos="3199760" algn="l"/>
                  <a:tab pos="3656868" algn="l"/>
                  <a:tab pos="4113977" algn="l"/>
                  <a:tab pos="4571086" algn="l"/>
                  <a:tab pos="5028194" algn="l"/>
                  <a:tab pos="5485303" algn="l"/>
                  <a:tab pos="5942411" algn="l"/>
                  <a:tab pos="6399520" algn="l"/>
                  <a:tab pos="6856628" algn="l"/>
                  <a:tab pos="7313737" algn="l"/>
                  <a:tab pos="7770846" algn="l"/>
                  <a:tab pos="8227954" algn="l"/>
                  <a:tab pos="8685063" algn="l"/>
                  <a:tab pos="9142171" algn="l"/>
                </a:tabLst>
              </a:pPr>
              <a:r>
                <a:rPr lang="en-US" altLang="en-US" sz="1000">
                  <a:solidFill>
                    <a:srgbClr val="000000"/>
                  </a:solidFill>
                  <a:ea typeface="+mn-ea"/>
                </a:rPr>
                <a:t>Via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32690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461500"/>
              </p:ext>
            </p:extLst>
          </p:nvPr>
        </p:nvGraphicFramePr>
        <p:xfrm>
          <a:off x="22225" y="774700"/>
          <a:ext cx="6446837" cy="331413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0612">
                  <a:extLst>
                    <a:ext uri="{9D8B030D-6E8A-4147-A177-3AD203B41FA5}">
                      <a16:colId xmlns:a16="http://schemas.microsoft.com/office/drawing/2014/main" val="2257397802"/>
                    </a:ext>
                  </a:extLst>
                </a:gridCol>
                <a:gridCol w="1135081">
                  <a:extLst>
                    <a:ext uri="{9D8B030D-6E8A-4147-A177-3AD203B41FA5}">
                      <a16:colId xmlns:a16="http://schemas.microsoft.com/office/drawing/2014/main" val="1298034418"/>
                    </a:ext>
                  </a:extLst>
                </a:gridCol>
                <a:gridCol w="613985">
                  <a:extLst>
                    <a:ext uri="{9D8B030D-6E8A-4147-A177-3AD203B41FA5}">
                      <a16:colId xmlns:a16="http://schemas.microsoft.com/office/drawing/2014/main" val="2674628718"/>
                    </a:ext>
                  </a:extLst>
                </a:gridCol>
                <a:gridCol w="920977">
                  <a:extLst>
                    <a:ext uri="{9D8B030D-6E8A-4147-A177-3AD203B41FA5}">
                      <a16:colId xmlns:a16="http://schemas.microsoft.com/office/drawing/2014/main" val="1869572365"/>
                    </a:ext>
                  </a:extLst>
                </a:gridCol>
                <a:gridCol w="2686182">
                  <a:extLst>
                    <a:ext uri="{9D8B030D-6E8A-4147-A177-3AD203B41FA5}">
                      <a16:colId xmlns:a16="http://schemas.microsoft.com/office/drawing/2014/main" val="3763028042"/>
                    </a:ext>
                  </a:extLst>
                </a:gridCol>
              </a:tblGrid>
              <a:tr h="3639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Layer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Pitch/Space*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Width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Direction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Comment/Ref.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449182"/>
                  </a:ext>
                </a:extLst>
              </a:tr>
              <a:tr h="30914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Poly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Ref. for pitch and width: Table</a:t>
                      </a:r>
                      <a:r>
                        <a:rPr lang="en-US" sz="1100" baseline="0" dirty="0" smtClean="0"/>
                        <a:t>1 of [1]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16417"/>
                  </a:ext>
                </a:extLst>
              </a:tr>
              <a:tr h="25429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Ref. for pitch and width: Table1 of [1]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89728"/>
                  </a:ext>
                </a:extLst>
              </a:tr>
              <a:tr h="41884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Ref. for width: Table1 of [1]; we have abstracted the pitch, in [1] pitch is 36nm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115839"/>
                  </a:ext>
                </a:extLst>
              </a:tr>
              <a:tr h="41884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Ref. for width: Table1 of [1]; we have abstracted the pitch, in [1] pitch is 36nm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894646"/>
                  </a:ext>
                </a:extLst>
              </a:tr>
              <a:tr h="4786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Ref. for width: Table1 of [1]; we have abstracted the pitch, in [1] pitch is 36nm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67950"/>
                  </a:ext>
                </a:extLst>
              </a:tr>
              <a:tr h="36399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25*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Ref. for width/space: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Table</a:t>
                      </a:r>
                      <a:r>
                        <a:rPr lang="en-US" sz="1100" baseline="0" dirty="0" smtClean="0"/>
                        <a:t>1 of [1]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201816"/>
                  </a:ext>
                </a:extLst>
              </a:tr>
              <a:tr h="18199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V1-V2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25*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Ref. for width/space: Table1 of [1]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23835"/>
                  </a:ext>
                </a:extLst>
              </a:tr>
              <a:tr h="18199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V1-V2_enclosure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/>
                        <a:t>V1-V2</a:t>
                      </a:r>
                      <a:r>
                        <a:rPr lang="en-US" sz="1100" baseline="0" dirty="0" smtClean="0"/>
                        <a:t> e</a:t>
                      </a:r>
                      <a:r>
                        <a:rPr lang="en-US" sz="1100" dirty="0" smtClean="0"/>
                        <a:t>nclosure</a:t>
                      </a:r>
                      <a:r>
                        <a:rPr lang="en-US" sz="1100" baseline="0" dirty="0" smtClean="0"/>
                        <a:t> by M1-M3: we have selected the value (~40% of Via width)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8654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352" y="392668"/>
            <a:ext cx="316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FinFET</a:t>
            </a:r>
            <a:r>
              <a:rPr lang="en-US" sz="1800" dirty="0" smtClean="0"/>
              <a:t> Mock PDK Abstraction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01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850594"/>
              </p:ext>
            </p:extLst>
          </p:nvPr>
        </p:nvGraphicFramePr>
        <p:xfrm>
          <a:off x="21609" y="381000"/>
          <a:ext cx="6446836" cy="3931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19828">
                  <a:extLst>
                    <a:ext uri="{9D8B030D-6E8A-4147-A177-3AD203B41FA5}">
                      <a16:colId xmlns:a16="http://schemas.microsoft.com/office/drawing/2014/main" val="2257397802"/>
                    </a:ext>
                  </a:extLst>
                </a:gridCol>
                <a:gridCol w="1136109">
                  <a:extLst>
                    <a:ext uri="{9D8B030D-6E8A-4147-A177-3AD203B41FA5}">
                      <a16:colId xmlns:a16="http://schemas.microsoft.com/office/drawing/2014/main" val="1298034418"/>
                    </a:ext>
                  </a:extLst>
                </a:gridCol>
                <a:gridCol w="616491">
                  <a:extLst>
                    <a:ext uri="{9D8B030D-6E8A-4147-A177-3AD203B41FA5}">
                      <a16:colId xmlns:a16="http://schemas.microsoft.com/office/drawing/2014/main" val="26746287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69572365"/>
                    </a:ext>
                  </a:extLst>
                </a:gridCol>
                <a:gridCol w="2460008">
                  <a:extLst>
                    <a:ext uri="{9D8B030D-6E8A-4147-A177-3AD203B41FA5}">
                      <a16:colId xmlns:a16="http://schemas.microsoft.com/office/drawing/2014/main" val="3763028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Layer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Pitch/Space*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Width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Direction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Comment/Ref.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4491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Ref. for width: Table1 of [1]; we have abstracted the pitch, in [1] pitch is 48nm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16417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25*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Ref. for width/space: Table1 of [1]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8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V3_enclosure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V3</a:t>
                      </a:r>
                      <a:r>
                        <a:rPr lang="en-US" sz="1100" baseline="0" dirty="0" smtClean="0"/>
                        <a:t> e</a:t>
                      </a:r>
                      <a:r>
                        <a:rPr lang="en-US" sz="1100" dirty="0" smtClean="0"/>
                        <a:t>nclosure</a:t>
                      </a:r>
                      <a:r>
                        <a:rPr lang="en-US" sz="1100" baseline="0" dirty="0" smtClean="0"/>
                        <a:t> by M3-M4: we have selected the value (~40% of Via width)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11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Ref. for width: Table1 of [1]; we have abstracted the pitch, in [1] pitch is 48nm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89464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V4-V5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34*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Ref. for width/space: Table1 of [1]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6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V4-V5_enclosure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V4-V5</a:t>
                      </a:r>
                      <a:r>
                        <a:rPr lang="en-US" sz="1100" baseline="0" dirty="0" smtClean="0"/>
                        <a:t> e</a:t>
                      </a:r>
                      <a:r>
                        <a:rPr lang="en-US" sz="1100" dirty="0" smtClean="0"/>
                        <a:t>nclosure</a:t>
                      </a:r>
                      <a:r>
                        <a:rPr lang="en-US" sz="1100" baseline="0" dirty="0" smtClean="0"/>
                        <a:t> by M4-M6: we have selected the value (~40% of Via width)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20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Ref. for width: Table1 of [1]; we have abstracted the pitch, in [1] pitch is 64nm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23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86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168688"/>
              </p:ext>
            </p:extLst>
          </p:nvPr>
        </p:nvGraphicFramePr>
        <p:xfrm>
          <a:off x="21609" y="381000"/>
          <a:ext cx="6446836" cy="3972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19828">
                  <a:extLst>
                    <a:ext uri="{9D8B030D-6E8A-4147-A177-3AD203B41FA5}">
                      <a16:colId xmlns:a16="http://schemas.microsoft.com/office/drawing/2014/main" val="2257397802"/>
                    </a:ext>
                  </a:extLst>
                </a:gridCol>
                <a:gridCol w="1136109">
                  <a:extLst>
                    <a:ext uri="{9D8B030D-6E8A-4147-A177-3AD203B41FA5}">
                      <a16:colId xmlns:a16="http://schemas.microsoft.com/office/drawing/2014/main" val="1298034418"/>
                    </a:ext>
                  </a:extLst>
                </a:gridCol>
                <a:gridCol w="616491">
                  <a:extLst>
                    <a:ext uri="{9D8B030D-6E8A-4147-A177-3AD203B41FA5}">
                      <a16:colId xmlns:a16="http://schemas.microsoft.com/office/drawing/2014/main" val="26746287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69572365"/>
                    </a:ext>
                  </a:extLst>
                </a:gridCol>
                <a:gridCol w="2460008">
                  <a:extLst>
                    <a:ext uri="{9D8B030D-6E8A-4147-A177-3AD203B41FA5}">
                      <a16:colId xmlns:a16="http://schemas.microsoft.com/office/drawing/2014/main" val="3763028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Layer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Pitch/Space*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Width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Direction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Comment/Ref.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4491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Ref. for width: Table1 of [1]; we have abstracted the pitch, in [1] pitch is 64nm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16417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V6-V7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45*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Ref. for width/space: Table1 of [1]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8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V6-V7_enclosure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V6-V7</a:t>
                      </a:r>
                      <a:r>
                        <a:rPr lang="en-US" sz="1100" baseline="0" dirty="0" smtClean="0"/>
                        <a:t> e</a:t>
                      </a:r>
                      <a:r>
                        <a:rPr lang="en-US" sz="1100" dirty="0" smtClean="0"/>
                        <a:t>nclosure</a:t>
                      </a:r>
                      <a:r>
                        <a:rPr lang="en-US" sz="1100" baseline="0" dirty="0" smtClean="0"/>
                        <a:t> by M6-M8: we have selected the value (~40% of Via width)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11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&gt;=40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Ref. for width: Table1 of [1]; we have abstracted the pitch, in [1] pitch is 80nm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89464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&gt;=40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Ref. for width: Table1 of [1]; we have abstracted the pitch, in [1] pitch is 80nm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6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57*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Ref. for width/space: Table1 of [1]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20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V8_enclosure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V8</a:t>
                      </a:r>
                      <a:r>
                        <a:rPr lang="en-US" sz="1100" baseline="0" dirty="0" smtClean="0"/>
                        <a:t> e</a:t>
                      </a:r>
                      <a:r>
                        <a:rPr lang="en-US" sz="1100" dirty="0" smtClean="0"/>
                        <a:t>nclosure</a:t>
                      </a:r>
                      <a:r>
                        <a:rPr lang="en-US" sz="1100" baseline="0" dirty="0" smtClean="0"/>
                        <a:t> by M8-M9: we have selected the value (~40% of Via width)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23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22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916569"/>
              </p:ext>
            </p:extLst>
          </p:nvPr>
        </p:nvGraphicFramePr>
        <p:xfrm>
          <a:off x="21609" y="431800"/>
          <a:ext cx="6446836" cy="3835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19828">
                  <a:extLst>
                    <a:ext uri="{9D8B030D-6E8A-4147-A177-3AD203B41FA5}">
                      <a16:colId xmlns:a16="http://schemas.microsoft.com/office/drawing/2014/main" val="2257397802"/>
                    </a:ext>
                  </a:extLst>
                </a:gridCol>
                <a:gridCol w="1136109">
                  <a:extLst>
                    <a:ext uri="{9D8B030D-6E8A-4147-A177-3AD203B41FA5}">
                      <a16:colId xmlns:a16="http://schemas.microsoft.com/office/drawing/2014/main" val="1298034418"/>
                    </a:ext>
                  </a:extLst>
                </a:gridCol>
                <a:gridCol w="616491">
                  <a:extLst>
                    <a:ext uri="{9D8B030D-6E8A-4147-A177-3AD203B41FA5}">
                      <a16:colId xmlns:a16="http://schemas.microsoft.com/office/drawing/2014/main" val="26746287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69572365"/>
                    </a:ext>
                  </a:extLst>
                </a:gridCol>
                <a:gridCol w="2460008">
                  <a:extLst>
                    <a:ext uri="{9D8B030D-6E8A-4147-A177-3AD203B41FA5}">
                      <a16:colId xmlns:a16="http://schemas.microsoft.com/office/drawing/2014/main" val="3763028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Layer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Pitch/Space*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Width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Direction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Comment/Ref.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4491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SDT/LISD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Ref. for pitch and width: Table</a:t>
                      </a:r>
                      <a:r>
                        <a:rPr lang="en-US" sz="1100" baseline="0" dirty="0" smtClean="0"/>
                        <a:t>1 of [1]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16417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LIG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Ref. for pitch: Table</a:t>
                      </a:r>
                      <a:r>
                        <a:rPr lang="en-US" sz="1100" baseline="0" dirty="0" smtClean="0"/>
                        <a:t>1 of [1]; we have abstracted the width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8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Active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92*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&gt;=16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Ref.</a:t>
                      </a:r>
                      <a:r>
                        <a:rPr lang="en-US" sz="1100" baseline="0" dirty="0" smtClean="0"/>
                        <a:t> for Horizontal width and spacing: Table1 of [1]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11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Active.1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&gt;=27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Ref. for Vertical width: sub-section 4.2 of 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89464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GCUT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We have selected the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6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LIG</a:t>
                      </a:r>
                      <a:r>
                        <a:rPr lang="en-US" sz="1100" baseline="0" dirty="0" smtClean="0"/>
                        <a:t> to LISD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14*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Distance b/w LIG to LISD end-points: Table2 of [1]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20181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LIG/LISD/M1-M3</a:t>
                      </a:r>
                      <a:r>
                        <a:rPr lang="en-US" sz="1100" baseline="0" dirty="0" smtClean="0"/>
                        <a:t> end-to-end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31*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Table2</a:t>
                      </a:r>
                      <a:r>
                        <a:rPr lang="en-US" sz="1100" baseline="0" dirty="0" smtClean="0"/>
                        <a:t> of [1]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2383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Active/N-P Select</a:t>
                      </a:r>
                      <a:r>
                        <a:rPr lang="en-US" sz="1100" baseline="0" dirty="0" smtClean="0"/>
                        <a:t> to Well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27*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Ref. for Vertical width: sub-section 4.2 of 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90835"/>
                  </a:ext>
                </a:extLst>
              </a:tr>
              <a:tr h="21336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***Fig.</a:t>
                      </a:r>
                      <a:r>
                        <a:rPr lang="en-US" sz="1100" baseline="0" dirty="0" smtClean="0"/>
                        <a:t> 1, 4-7 </a:t>
                      </a:r>
                      <a:r>
                        <a:rPr lang="en-US" sz="1100" baseline="0" dirty="0" smtClean="0"/>
                        <a:t>of [1] are </a:t>
                      </a:r>
                      <a:r>
                        <a:rPr lang="en-US" sz="1100" baseline="0" dirty="0" smtClean="0"/>
                        <a:t>also used to select some of the values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87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0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13&quot;&gt;&lt;property id=&quot;20148&quot; value=&quot;5&quot;/&gt;&lt;property id=&quot;20300&quot; value=&quot;Slide 1 - &amp;quot;3D-Specific CAD Tools&amp;quot;&quot;/&gt;&lt;property id=&quot;20307&quot; value=&quot;576&quot;/&gt;&lt;/object&gt;&lt;object type=&quot;3&quot; unique_id=&quot;10027&quot;&gt;&lt;property id=&quot;20148&quot; value=&quot;5&quot;/&gt;&lt;property id=&quot;20300&quot; value=&quot;Slide 29 - &amp;quot;Thermal Optimization&amp;quot;&quot;/&gt;&lt;property id=&quot;20307&quot; value=&quot;712&quot;/&gt;&lt;/object&gt;&lt;object type=&quot;3&quot; unique_id=&quot;10028&quot;&gt;&lt;property id=&quot;20148&quot; value=&quot;5&quot;/&gt;&lt;property id=&quot;20300&quot; value=&quot;Slide 33 - &amp;quot;Thermal Placement&amp;quot;&quot;/&gt;&lt;property id=&quot;20307&quot; value=&quot;713&quot;/&gt;&lt;/object&gt;&lt;object type=&quot;3&quot; unique_id=&quot;10029&quot;&gt;&lt;property id=&quot;20148&quot; value=&quot;5&quot;/&gt;&lt;property id=&quot;20300&quot; value=&quot;Slide 34 - &amp;quot;Force-directed placement&amp;quot;&quot;/&gt;&lt;property id=&quot;20307&quot; value=&quot;718&quot;/&gt;&lt;/object&gt;&lt;object type=&quot;3&quot; unique_id=&quot;10030&quot;&gt;&lt;property id=&quot;20148&quot; value=&quot;5&quot;/&gt;&lt;property id=&quot;20300&quot; value=&quot;Slide 35 - &amp;quot;Partitioning-driven Placement&amp;quot;&quot;/&gt;&lt;property id=&quot;20307&quot; value=&quot;717&quot;/&gt;&lt;/object&gt;&lt;object type=&quot;3&quot; unique_id=&quot;10031&quot;&gt;&lt;property id=&quot;20148&quot; value=&quot;5&quot;/&gt;&lt;property id=&quot;20300&quot; value=&quot;Slide 36 - &amp;quot;Thermal Resistance Reduction Nets&amp;quot;&quot;/&gt;&lt;property id=&quot;20307&quot; value=&quot;725&quot;/&gt;&lt;/object&gt;&lt;object type=&quot;3&quot; unique_id=&quot;10032&quot;&gt;&lt;property id=&quot;20148&quot; value=&quot;5&quot;/&gt;&lt;property id=&quot;20300&quot; value=&quot;Slide 38 - &amp;quot;Interlayer via count vs. wirelength (ibm01)&amp;quot;&quot;/&gt;&lt;property id=&quot;20307&quot; value=&quot;714&quot;/&gt;&lt;/object&gt;&lt;object type=&quot;3&quot; unique_id=&quot;10035&quot;&gt;&lt;property id=&quot;20148&quot; value=&quot;5&quot;/&gt;&lt;property id=&quot;20300&quot; value=&quot;Slide 39 - &amp;quot;Thermal Via Regions&amp;quot;&quot;/&gt;&lt;property id=&quot;20307&quot; value=&quot;726&quot;/&gt;&lt;/object&gt;&lt;object type=&quot;3&quot; unique_id=&quot;10036&quot;&gt;&lt;property id=&quot;20148&quot; value=&quot;5&quot;/&gt;&lt;property id=&quot;20300&quot; value=&quot;Slide 40 - &amp;quot;Thermal Via Insertion Algorithm&amp;quot;&quot;/&gt;&lt;property id=&quot;20307&quot; value=&quot;727&quot;/&gt;&lt;/object&gt;&lt;object type=&quot;3&quot; unique_id=&quot;10037&quot;&gt;&lt;property id=&quot;20148&quot; value=&quot;5&quot;/&gt;&lt;property id=&quot;20300&quot; value=&quot;Slide 41 - &amp;quot;Optimization Curves for struct&amp;quot;&quot;/&gt;&lt;property id=&quot;20307&quot; value=&quot;728&quot;/&gt;&lt;/object&gt;&lt;object type=&quot;3&quot; unique_id=&quot;10038&quot;&gt;&lt;property id=&quot;20148&quot; value=&quot;5&quot;/&gt;&lt;property id=&quot;20300&quot; value=&quot;Slide 42 - &amp;quot;Temperature Profile&amp;quot;&quot;/&gt;&lt;property id=&quot;20307&quot; value=&quot;729&quot;/&gt;&lt;/object&gt;&lt;object type=&quot;3&quot; unique_id=&quot;10039&quot;&gt;&lt;property id=&quot;20148&quot; value=&quot;5&quot;/&gt;&lt;property id=&quot;20300&quot; value=&quot;Slide 43 - &amp;quot;Thermal Via Insertion&amp;quot;&quot;/&gt;&lt;property id=&quot;20307&quot; value=&quot;730&quot;/&gt;&lt;/object&gt;&lt;object type=&quot;3&quot; unique_id=&quot;10040&quot;&gt;&lt;property id=&quot;20148&quot; value=&quot;5&quot;/&gt;&lt;property id=&quot;20300&quot; value=&quot;Slide 44&quot;/&gt;&lt;property id=&quot;20307&quot; value=&quot;739&quot;/&gt;&lt;/object&gt;&lt;object type=&quot;3&quot; unique_id=&quot;10041&quot;&gt;&lt;property id=&quot;20148&quot; value=&quot;5&quot;/&gt;&lt;property id=&quot;20300&quot; value=&quot;Slide 45 - &amp;quot;Temperature-Aware 3D Global Routing Formulation&amp;quot;&quot;/&gt;&lt;property id=&quot;20307&quot; value=&quot;740&quot;/&gt;&lt;/object&gt;&lt;object type=&quot;3&quot; unique_id=&quot;10042&quot;&gt;&lt;property id=&quot;20148&quot; value=&quot;5&quot;/&gt;&lt;property id=&quot;20300&quot; value=&quot;Slide 46 - &amp;quot;3D Temperature-Aware Global Routing Flow&amp;quot;&quot;/&gt;&lt;property id=&quot;20307&quot; value=&quot;741&quot;/&gt;&lt;/object&gt;&lt;object type=&quot;3&quot; unique_id=&quot;10043&quot;&gt;&lt;property id=&quot;20148&quot; value=&quot;5&quot;/&gt;&lt;property id=&quot;20300&quot; value=&quot;Slide 64&quot;/&gt;&lt;property id=&quot;20307&quot; value=&quot;736&quot;/&gt;&lt;/object&gt;&lt;object type=&quot;3&quot; unique_id=&quot;10473&quot;&gt;&lt;property id=&quot;20148&quot; value=&quot;5&quot;/&gt;&lt;property id=&quot;20300&quot; value=&quot;Slide 2 - &amp;quot;CAD challenges&amp;quot;&quot;/&gt;&lt;property id=&quot;20307&quot; value=&quot;754&quot;/&gt;&lt;/object&gt;&lt;object type=&quot;3&quot; unique_id=&quot;11535&quot;&gt;&lt;property id=&quot;20148&quot; value=&quot;5&quot;/&gt;&lt;property id=&quot;20300&quot; value=&quot;Slide 4 - &amp;quot;Thermal challenges&amp;quot;&quot;/&gt;&lt;property id=&quot;20307&quot; value=&quot;783&quot;/&gt;&lt;/object&gt;&lt;object type=&quot;3&quot; unique_id=&quot;11537&quot;&gt;&lt;property id=&quot;20148&quot; value=&quot;5&quot;/&gt;&lt;property id=&quot;20300&quot; value=&quot;Slide 5 - &amp;quot;Power delivery challenges&amp;quot;&quot;/&gt;&lt;property id=&quot;20307&quot; value=&quot;785&quot;/&gt;&lt;/object&gt;&lt;object type=&quot;3&quot; unique_id=&quot;11538&quot;&gt;&lt;property id=&quot;20148&quot; value=&quot;5&quot;/&gt;&lt;property id=&quot;20300&quot; value=&quot;Slide 9 - &amp;quot;Technology trends&amp;quot;&quot;/&gt;&lt;property id=&quot;20307&quot; value=&quot;764&quot;/&gt;&lt;/object&gt;&lt;object type=&quot;3&quot; unique_id=&quot;11540&quot;&gt;&lt;property id=&quot;20148&quot; value=&quot;5&quot;/&gt;&lt;property id=&quot;20300&quot; value=&quot;Slide 10 - &amp;quot;Thermal impact on circuit performance&amp;quot;&quot;/&gt;&lt;property id=&quot;20307&quot; value=&quot;766&quot;/&gt;&lt;/object&gt;&lt;object type=&quot;3&quot; unique_id=&quot;11541&quot;&gt;&lt;property id=&quot;20148&quot; value=&quot;5&quot;/&gt;&lt;property id=&quot;20300&quot; value=&quot;Slide 11 - &amp;quot;Positive, negative, mixed T dependence&amp;quot;&quot;/&gt;&lt;property id=&quot;20307&quot; value=&quot;767&quot;/&gt;&lt;/object&gt;&lt;object type=&quot;3&quot; unique_id=&quot;11542&quot;&gt;&lt;property id=&quot;20148&quot; value=&quot;5&quot;/&gt;&lt;property id=&quot;20300&quot; value=&quot;Slide 12 - &amp;quot;Thermal impact on circuit reliability&amp;quot;&quot;/&gt;&lt;property id=&quot;20307&quot; value=&quot;768&quot;/&gt;&lt;/object&gt;&lt;object type=&quot;3&quot; unique_id=&quot;11543&quot;&gt;&lt;property id=&quot;20148&quot; value=&quot;5&quot;/&gt;&lt;property id=&quot;20300&quot; value=&quot;Slide 13 - &amp;quot;Measuring temperature&amp;quot;&quot;/&gt;&lt;property id=&quot;20307&quot; value=&quot;770&quot;/&gt;&lt;/object&gt;&lt;object type=&quot;3&quot; unique_id=&quot;11544&quot;&gt;&lt;property id=&quot;20148&quot; value=&quot;5&quot;/&gt;&lt;property id=&quot;20300&quot; value=&quot;Slide 14 - &amp;quot;Thermal analysis&amp;quot;&quot;/&gt;&lt;property id=&quot;20307&quot; value=&quot;771&quot;/&gt;&lt;/object&gt;&lt;object type=&quot;3&quot; unique_id=&quot;11545&quot;&gt;&lt;property id=&quot;20148&quot; value=&quot;5&quot;/&gt;&lt;property id=&quot;20300&quot; value=&quot;Slide 15 - &amp;quot;Thermal analysis&amp;quot;&quot;/&gt;&lt;property id=&quot;20307&quot; value=&quot;772&quot;/&gt;&lt;/object&gt;&lt;object type=&quot;3&quot; unique_id=&quot;11546&quot;&gt;&lt;property id=&quot;20148&quot; value=&quot;5&quot;/&gt;&lt;property id=&quot;20300&quot; value=&quot;Slide 16 - &amp;quot;The finite difference approach&amp;quot;&quot;/&gt;&lt;property id=&quot;20307&quot; value=&quot;773&quot;/&gt;&lt;/object&gt;&lt;object type=&quot;3&quot; unique_id=&quot;11547&quot;&gt;&lt;property id=&quot;20148&quot; value=&quot;5&quot;/&gt;&lt;property id=&quot;20300&quot; value=&quot;Slide 20 - &amp;quot;The finite element approach&amp;quot;&quot;/&gt;&lt;property id=&quot;20307&quot; value=&quot;774&quot;/&gt;&lt;/object&gt;&lt;object type=&quot;3&quot; unique_id=&quot;11548&quot;&gt;&lt;property id=&quot;20148&quot; value=&quot;5&quot;/&gt;&lt;property id=&quot;20300&quot; value=&quot;Slide 21 - &amp;quot;Element stiffness matrix&amp;quot;&quot;/&gt;&lt;property id=&quot;20307&quot; value=&quot;775&quot;/&gt;&lt;/object&gt;&lt;object type=&quot;3&quot; unique_id=&quot;11549&quot;&gt;&lt;property id=&quot;20148&quot; value=&quot;5&quot;/&gt;&lt;property id=&quot;20300&quot; value=&quot;Slide 22 - &amp;quot;Element and global matrices &amp;quot;&quot;/&gt;&lt;property id=&quot;20307&quot; value=&quot;776&quot;/&gt;&lt;/object&gt;&lt;object type=&quot;3&quot; unique_id=&quot;11550&quot;&gt;&lt;property id=&quot;20148&quot; value=&quot;5&quot;/&gt;&lt;property id=&quot;20300&quot; value=&quot;Slide 23 - &amp;quot;The Green function method&amp;quot;&quot;/&gt;&lt;property id=&quot;20307&quot; value=&quot;777&quot;/&gt;&lt;/object&gt;&lt;object type=&quot;3&quot; unique_id=&quot;11551&quot;&gt;&lt;property id=&quot;20148&quot; value=&quot;5&quot;/&gt;&lt;property id=&quot;20300&quot; value=&quot;Slide 24 - &amp;quot;The Green function method (contd.)&amp;quot;&quot;/&gt;&lt;property id=&quot;20307&quot; value=&quot;778&quot;/&gt;&lt;/object&gt;&lt;object type=&quot;3&quot; unique_id=&quot;11552&quot;&gt;&lt;property id=&quot;20148&quot; value=&quot;5&quot;/&gt;&lt;property id=&quot;20300&quot; value=&quot;Slide 26 - &amp;quot;The Green function method (contd.)&amp;quot;&quot;/&gt;&lt;property id=&quot;20307&quot; value=&quot;779&quot;/&gt;&lt;/object&gt;&lt;object type=&quot;3&quot; unique_id=&quot;11553&quot;&gt;&lt;property id=&quot;20148&quot; value=&quot;5&quot;/&gt;&lt;property id=&quot;20300&quot; value=&quot;Slide 27 - &amp;quot;Fast computation techniques&amp;quot;&quot;/&gt;&lt;property id=&quot;20307&quot; value=&quot;780&quot;/&gt;&lt;/object&gt;&lt;object type=&quot;3&quot; unique_id=&quot;11555&quot;&gt;&lt;property id=&quot;20148&quot; value=&quot;5&quot;/&gt;&lt;property id=&quot;20300&quot; value=&quot;Slide 28 - &amp;quot;Example&amp;quot;&quot;/&gt;&lt;property id=&quot;20307&quot; value=&quot;782&quot;/&gt;&lt;/object&gt;&lt;object type=&quot;3&quot; unique_id=&quot;11986&quot;&gt;&lt;property id=&quot;20148&quot; value=&quot;5&quot;/&gt;&lt;property id=&quot;20300&quot; value=&quot;Slide 6 - &amp;quot;Yield/test challenges&amp;quot;&quot;/&gt;&lt;property id=&quot;20307&quot; value=&quot;790&quot;/&gt;&lt;/object&gt;&lt;object type=&quot;3&quot; unique_id=&quot;11987&quot;&gt;&lt;property id=&quot;20148&quot; value=&quot;5&quot;/&gt;&lt;property id=&quot;20300&quot; value=&quot;Slide 7 - &amp;quot;The 3D testing dilemma&amp;quot;&quot;/&gt;&lt;property id=&quot;20307&quot; value=&quot;791&quot;/&gt;&lt;/object&gt;&lt;object type=&quot;3&quot; unique_id=&quot;11988&quot;&gt;&lt;property id=&quot;20148&quot; value=&quot;5&quot;/&gt;&lt;property id=&quot;20300&quot; value=&quot;Slide 8 - &amp;quot;Thermal analysis&amp;quot;&quot;/&gt;&lt;property id=&quot;20307&quot; value=&quot;786&quot;/&gt;&lt;/object&gt;&lt;object type=&quot;3&quot; unique_id=&quot;12438&quot;&gt;&lt;property id=&quot;20148&quot; value=&quot;5&quot;/&gt;&lt;property id=&quot;20300&quot; value=&quot;Slide 30 - &amp;quot;Thermally-aware physical design&amp;quot;&quot;/&gt;&lt;property id=&quot;20307&quot; value=&quot;793&quot;/&gt;&lt;/object&gt;&lt;object type=&quot;3&quot; unique_id=&quot;12439&quot;&gt;&lt;property id=&quot;20148&quot; value=&quot;5&quot;/&gt;&lt;property id=&quot;20300&quot; value=&quot;Slide 48 - &amp;quot;Power delivery&amp;quot;&quot;/&gt;&lt;property id=&quot;20307&quot; value=&quot;794&quot;/&gt;&lt;/object&gt;&lt;object type=&quot;3&quot; unique_id=&quot;13610&quot;&gt;&lt;property id=&quot;20148&quot; value=&quot;5&quot;/&gt;&lt;property id=&quot;20300&quot; value=&quot;Slide 49 - &amp;quot;Power Supply Integrity in 3D&amp;quot;&quot;/&gt;&lt;property id=&quot;20307&quot; value=&quot;795&quot;/&gt;&lt;/object&gt;&lt;object type=&quot;3&quot; unique_id=&quot;13611&quot;&gt;&lt;property id=&quot;20148&quot; value=&quot;5&quot;/&gt;&lt;property id=&quot;20300&quot; value=&quot;Slide 59 - &amp;quot;Power Supply Integrity Characteristics&amp;quot;&quot;/&gt;&lt;property id=&quot;20307&quot; value=&quot;796&quot;/&gt;&lt;/object&gt;&lt;object type=&quot;3&quot; unique_id=&quot;13612&quot;&gt;&lt;property id=&quot;20148&quot; value=&quot;5&quot;/&gt;&lt;property id=&quot;20300&quot; value=&quot;Slide 53 - &amp;quot;Multi-story power supply&amp;quot;&quot;/&gt;&lt;property id=&quot;20307&quot; value=&quot;797&quot;/&gt;&lt;/object&gt;&lt;object type=&quot;3&quot; unique_id=&quot;13613&quot;&gt;&lt;property id=&quot;20148&quot; value=&quot;5&quot;/&gt;&lt;property id=&quot;20300&quot; value=&quot;Slide 54 - &amp;quot;Multi-story power supply: Test layout&amp;quot;&quot;/&gt;&lt;property id=&quot;20307&quot; value=&quot;798&quot;/&gt;&lt;/object&gt;&lt;object type=&quot;3&quot; unique_id=&quot;13614&quot;&gt;&lt;property id=&quot;20148&quot; value=&quot;5&quot;/&gt;&lt;property id=&quot;20300&quot; value=&quot;Slide 55 - &amp;quot;CAD solutions for multi-story circuits&amp;quot;&quot;/&gt;&lt;property id=&quot;20307&quot; value=&quot;799&quot;/&gt;&lt;/object&gt;&lt;object type=&quot;3&quot; unique_id=&quot;13615&quot;&gt;&lt;property id=&quot;20148&quot; value=&quot;5&quot;/&gt;&lt;property id=&quot;20300&quot; value=&quot;Slide 56 - &amp;quot;Overall Design Flow&amp;quot;&quot;/&gt;&lt;property id=&quot;20307&quot; value=&quot;800&quot;/&gt;&lt;/object&gt;&lt;object type=&quot;3&quot; unique_id=&quot;13616&quot;&gt;&lt;property id=&quot;20148&quot; value=&quot;5&quot;/&gt;&lt;property id=&quot;20300&quot; value=&quot;Slide 57 - &amp;quot;Estimating the wasted power&amp;quot;&quot;/&gt;&lt;property id=&quot;20307&quot; value=&quot;801&quot;/&gt;&lt;/object&gt;&lt;object type=&quot;3&quot; unique_id=&quot;13617&quot;&gt;&lt;property id=&quot;20148&quot; value=&quot;5&quot;/&gt;&lt;property id=&quot;20300&quot; value=&quot;Slide 58 - &amp;quot;Constructing the graph&amp;quot;&quot;/&gt;&lt;property id=&quot;20307&quot; value=&quot;802&quot;/&gt;&lt;/object&gt;&lt;object type=&quot;3&quot; unique_id=&quot;13619&quot;&gt;&lt;property id=&quot;20148&quot; value=&quot;5&quot;/&gt;&lt;property id=&quot;20300&quot; value=&quot;Slide 60 - &amp;quot;MIM decaps&amp;quot;&quot;/&gt;&lt;property id=&quot;20307&quot; value=&quot;804&quot;/&gt;&lt;/object&gt;&lt;object type=&quot;3&quot; unique_id=&quot;13621&quot;&gt;&lt;property id=&quot;20148&quot; value=&quot;5&quot;/&gt;&lt;property id=&quot;20300&quot; value=&quot;Slide 61 - &amp;quot;Metrics&amp;quot;&quot;/&gt;&lt;property id=&quot;20307&quot; value=&quot;806&quot;/&gt;&lt;/object&gt;&lt;object type=&quot;3&quot; unique_id=&quot;13622&quot;&gt;&lt;property id=&quot;20148&quot; value=&quot;5&quot;/&gt;&lt;property id=&quot;20300&quot; value=&quot;Slide 62 - &amp;quot;Sequence of linear programs: formulation&amp;quot;&quot;/&gt;&lt;property id=&quot;20307&quot; value=&quot;807&quot;/&gt;&lt;/object&gt;&lt;object type=&quot;3&quot; unique_id=&quot;13623&quot;&gt;&lt;property id=&quot;20148&quot; value=&quot;5&quot;/&gt;&lt;property id=&quot;20300&quot; value=&quot;Slide 63 - &amp;quot;Experimental results&amp;quot;&quot;/&gt;&lt;property id=&quot;20307&quot; value=&quot;808&quot;/&gt;&lt;/object&gt;&lt;object type=&quot;3&quot; unique_id=&quot;14116&quot;&gt;&lt;property id=&quot;20148&quot; value=&quot;5&quot;/&gt;&lt;property id=&quot;20300&quot; value=&quot;Slide 3 - &amp;quot;Geometrical challenges&amp;quot;&quot;/&gt;&lt;property id=&quot;20307&quot; value=&quot;813&quot;/&gt;&lt;/object&gt;&lt;object type=&quot;3&quot; unique_id=&quot;14117&quot;&gt;&lt;property id=&quot;20148&quot; value=&quot;5&quot;/&gt;&lt;property id=&quot;20300&quot; value=&quot;Slide 17 - &amp;quot;A lot of notation…&amp;quot;&quot;/&gt;&lt;property id=&quot;20307&quot; value=&quot;814&quot;/&gt;&lt;/object&gt;&lt;object type=&quot;3&quot; unique_id=&quot;14118&quot;&gt;&lt;property id=&quot;20148&quot; value=&quot;5&quot;/&gt;&lt;property id=&quot;20300&quot; value=&quot;Slide 18 - &amp;quot;End result: FDM discretization&amp;quot;&quot;/&gt;&lt;property id=&quot;20307&quot; value=&quot;815&quot;/&gt;&lt;/object&gt;&lt;object type=&quot;3&quot; unique_id=&quot;14448&quot;&gt;&lt;property id=&quot;20148&quot; value=&quot;5&quot;/&gt;&lt;property id=&quot;20300&quot; value=&quot;Slide 19 - &amp;quot;Solution techniques&amp;quot;&quot;/&gt;&lt;property id=&quot;20307&quot; value=&quot;816&quot;/&gt;&lt;/object&gt;&lt;object type=&quot;3&quot; unique_id=&quot;14877&quot;&gt;&lt;property id=&quot;20148&quot; value=&quot;5&quot;/&gt;&lt;property id=&quot;20300&quot; value=&quot;Slide 31 - &amp;quot;Thermally-aware floorplanner&amp;quot;&quot;/&gt;&lt;property id=&quot;20307&quot; value=&quot;819&quot;/&gt;&lt;/object&gt;&lt;object type=&quot;3&quot; unique_id=&quot;14878&quot;&gt;&lt;property id=&quot;20148&quot; value=&quot;5&quot;/&gt;&lt;property id=&quot;20300&quot; value=&quot;Slide 32 - &amp;quot;Force-directed floorplanning (3D-STAF)&amp;quot;&quot;/&gt;&lt;property id=&quot;20307&quot; value=&quot;818&quot;/&gt;&lt;/object&gt;&lt;object type=&quot;3&quot; unique_id=&quot;15011&quot;&gt;&lt;property id=&quot;20148&quot; value=&quot;5&quot;/&gt;&lt;property id=&quot;20300&quot; value=&quot;Slide 37 - &amp;quot;Coarse legalization&amp;quot;&quot;/&gt;&lt;property id=&quot;20307&quot; value=&quot;820&quot;/&gt;&lt;/object&gt;&lt;object type=&quot;3&quot; unique_id=&quot;15012&quot;&gt;&lt;property id=&quot;20148&quot; value=&quot;5&quot;/&gt;&lt;property id=&quot;20300&quot; value=&quot;Slide 47 - &amp;quot;Network-on-Chip (NoC)&amp;quot;&quot;/&gt;&lt;property id=&quot;20307&quot; value=&quot;821&quot;/&gt;&lt;/object&gt;&lt;object type=&quot;3&quot; unique_id=&quot;16007&quot;&gt;&lt;property id=&quot;20148&quot; value=&quot;5&quot;/&gt;&lt;property id=&quot;20300&quot; value=&quot;Slide 52 - &amp;quot;Via stapling approach&amp;quot;&quot;/&gt;&lt;property id=&quot;20307&quot; value=&quot;822&quot;/&gt;&lt;/object&gt;&lt;object type=&quot;3&quot; unique_id=&quot;16268&quot;&gt;&lt;property id=&quot;20148&quot; value=&quot;5&quot;/&gt;&lt;property id=&quot;20300&quot; value=&quot;Slide 50 - &amp;quot;Standard approaches to power grid optimization&amp;quot;&quot;/&gt;&lt;property id=&quot;20307&quot; value=&quot;824&quot;/&gt;&lt;/object&gt;&lt;object type=&quot;3&quot; unique_id=&quot;16269&quot;&gt;&lt;property id=&quot;20148&quot; value=&quot;5&quot;/&gt;&lt;property id=&quot;20300&quot; value=&quot;Slide 51 - &amp;quot;Simultaneous thermal/power grid design&amp;quot;&quot;/&gt;&lt;property id=&quot;20307&quot; value=&quot;823&quot;/&gt;&lt;/object&gt;&lt;object type=&quot;3&quot; unique_id=&quot;16530&quot;&gt;&lt;property id=&quot;20148&quot; value=&quot;5&quot;/&gt;&lt;property id=&quot;20300&quot; value=&quot;Slide 25 - &amp;quot;The Green function method&amp;quot;&quot;/&gt;&lt;property id=&quot;20307&quot; value=&quot;825&quot;/&gt;&lt;/object&gt;&lt;/object&gt;&lt;/object&gt;&lt;/database&gt;"/>
</p:tagLst>
</file>

<file path=ppt/theme/theme1.xml><?xml version="1.0" encoding="utf-8"?>
<a:theme xmlns:a="http://schemas.openxmlformats.org/drawingml/2006/main" name="1_Default Desig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SGroup-Oct 15" id="{B9D5B33C-42A9-BC4D-8D63-4180E040838D}" vid="{6298D2B9-17B8-094F-B955-B33EAC930B89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UMNTemplate</Template>
  <TotalTime>4318</TotalTime>
  <Words>1078</Words>
  <Application>Microsoft Office PowerPoint</Application>
  <PresentationFormat>Custom</PresentationFormat>
  <Paragraphs>237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MS PGothic</vt:lpstr>
      <vt:lpstr>MS PGothic</vt:lpstr>
      <vt:lpstr>Arial</vt:lpstr>
      <vt:lpstr>Calibri</vt:lpstr>
      <vt:lpstr>Conduit ITC Black</vt:lpstr>
      <vt:lpstr>DejaVu Sans</vt:lpstr>
      <vt:lpstr>Gulim</vt:lpstr>
      <vt:lpstr>Tahoma</vt:lpstr>
      <vt:lpstr>Times New Roman</vt:lpstr>
      <vt:lpstr>1_Default Design</vt:lpstr>
      <vt:lpstr>Office Theme</vt:lpstr>
      <vt:lpstr>FinFET-7nm-Mock-PDK Abstraction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HIERARCHICAL RECOGNITION OF BUILDING BLOCKS</dc:title>
  <dc:creator>kishor kunal</dc:creator>
  <cp:lastModifiedBy>Arvind K Sharma</cp:lastModifiedBy>
  <cp:revision>70</cp:revision>
  <cp:lastPrinted>2012-11-08T16:47:59Z</cp:lastPrinted>
  <dcterms:created xsi:type="dcterms:W3CDTF">2018-03-28T17:13:39Z</dcterms:created>
  <dcterms:modified xsi:type="dcterms:W3CDTF">2019-03-12T05:06:56Z</dcterms:modified>
</cp:coreProperties>
</file>