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7"/>
  </p:notesMasterIdLst>
  <p:handoutMasterIdLst>
    <p:handoutMasterId r:id="rId8"/>
  </p:handoutMasterIdLst>
  <p:sldIdLst>
    <p:sldId id="1615" r:id="rId2"/>
    <p:sldId id="1624" r:id="rId3"/>
    <p:sldId id="1625" r:id="rId4"/>
    <p:sldId id="1628" r:id="rId5"/>
    <p:sldId id="1629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" initials="M" lastIdx="12" clrIdx="0"/>
  <p:cmAuthor id="1" name="sadhu002" initials="s" lastIdx="2" clrIdx="1"/>
  <p:cmAuthor id="2" name="Ramesh" initials="R" lastIdx="14" clrIdx="2"/>
  <p:cmAuthor id="3" name="Ramesh Harjani" initials="RH" lastIdx="3" clrIdx="3">
    <p:extLst>
      <p:ext uri="{19B8F6BF-5375-455C-9EA6-DF929625EA0E}">
        <p15:presenceInfo xmlns:p15="http://schemas.microsoft.com/office/powerpoint/2012/main" userId="Ramesh Harj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53"/>
    <a:srgbClr val="9E163C"/>
    <a:srgbClr val="FF0000"/>
    <a:srgbClr val="0000FF"/>
    <a:srgbClr val="A5300F"/>
    <a:srgbClr val="701234"/>
    <a:srgbClr val="FDF8ED"/>
    <a:srgbClr val="F7FADA"/>
    <a:srgbClr val="CC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 autoAdjust="0"/>
    <p:restoredTop sz="97480" autoAdjust="0"/>
  </p:normalViewPr>
  <p:slideViewPr>
    <p:cSldViewPr snapToGrid="0">
      <p:cViewPr varScale="1">
        <p:scale>
          <a:sx n="108" d="100"/>
          <a:sy n="108" d="100"/>
        </p:scale>
        <p:origin x="1560" y="192"/>
      </p:cViewPr>
      <p:guideLst>
        <p:guide orient="horz" pos="2952"/>
        <p:guide pos="2835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35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31788" y="252413"/>
            <a:ext cx="44878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MARCO Focus Center for Circuit &amp; System Solutions (C2S2)</a:t>
            </a:r>
          </a:p>
          <a:p>
            <a:r>
              <a:rPr lang="en-US"/>
              <a:t> 2008 Annual Review</a:t>
            </a:r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23669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32313" y="8655050"/>
            <a:ext cx="21605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Intro Page </a:t>
            </a:r>
            <a:fld id="{2ACB5E52-6981-438D-83B5-B9BBE49FB9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37" name="Picture 6" descr="FCRP_bug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7888" y="155575"/>
            <a:ext cx="889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628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-65" charset="0"/>
              </a:defRPr>
            </a:lvl1pPr>
          </a:lstStyle>
          <a:p>
            <a:r>
              <a:rPr lang="en-US"/>
              <a:t>Marco Focus Center for Circuit &amp; System Solutions (C2S2) 2005 Annual Review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-65" charset="0"/>
              </a:defRPr>
            </a:lvl1pPr>
          </a:lstStyle>
          <a:p>
            <a:fld id="{5867BCD1-9C31-492D-A012-C0076630279B}" type="datetime1">
              <a:rPr lang="en-US"/>
              <a:pPr/>
              <a:t>12/2/18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-65" charset="0"/>
              </a:defRPr>
            </a:lvl1pPr>
          </a:lstStyle>
          <a:p>
            <a:r>
              <a:rPr lang="en-US"/>
              <a:t>Center Overview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-65" charset="0"/>
              </a:defRPr>
            </a:lvl1pPr>
          </a:lstStyle>
          <a:p>
            <a:fld id="{7C13BC60-B83D-425C-8EE3-F1E9DA68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37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Geneva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ＭＳ Ｐゴシック" pitchFamily="-110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ofM-5_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6350"/>
            <a:ext cx="9155113" cy="6872288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007116" y="3984625"/>
            <a:ext cx="6202781" cy="1685487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 sz="2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48361" y="1931213"/>
            <a:ext cx="6384217" cy="2011680"/>
          </a:xfrm>
          <a:effectLst/>
        </p:spPr>
        <p:txBody>
          <a:bodyPr tIns="45714" bIns="45714"/>
          <a:lstStyle>
            <a:lvl1pPr algn="r">
              <a:defRPr sz="4000" b="1" i="0" baseline="0">
                <a:solidFill>
                  <a:srgbClr val="8B1731"/>
                </a:solidFill>
                <a:effectLst>
                  <a:outerShdw blurRad="38100" dist="12700" dir="2700000" algn="tl">
                    <a:srgbClr val="000000">
                      <a:alpha val="60000"/>
                    </a:srgbClr>
                  </a:outerShdw>
                </a:effectLst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55121" y="97971"/>
            <a:ext cx="8806542" cy="617283"/>
          </a:xfrm>
          <a:prstGeom prst="rect">
            <a:avLst/>
          </a:prstGeom>
          <a:solidFill>
            <a:srgbClr val="9B002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481267"/>
            <a:ext cx="9144000" cy="376734"/>
          </a:xfrm>
          <a:prstGeom prst="rect">
            <a:avLst/>
          </a:prstGeom>
          <a:solidFill>
            <a:srgbClr val="860023"/>
          </a:solidFill>
          <a:ln w="3175" cap="flat" cmpd="sng" algn="ctr">
            <a:solidFill>
              <a:srgbClr val="9B00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4" y="247003"/>
            <a:ext cx="8533933" cy="419590"/>
          </a:xfrm>
          <a:effectLst/>
        </p:spPr>
        <p:txBody>
          <a:bodyPr/>
          <a:lstStyle>
            <a:lvl1pPr algn="l">
              <a:defRPr sz="3600" b="1" i="0">
                <a:solidFill>
                  <a:schemeClr val="bg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8605877" y="6576363"/>
            <a:ext cx="532292" cy="18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/>
            <a:fld id="{E2EDF379-7A30-4F0F-A923-164A88FAB419}" type="slidenum">
              <a:rPr lang="en-US" sz="1000" b="1" i="0" smtClean="0">
                <a:solidFill>
                  <a:srgbClr val="FFCC66"/>
                </a:solidFill>
                <a:latin typeface="Gill Sans"/>
                <a:cs typeface="Gill Sans"/>
              </a:rPr>
              <a:pPr algn="ctr"/>
              <a:t>‹#›</a:t>
            </a:fld>
            <a:endParaRPr lang="en-US" sz="1000" b="1" i="0" dirty="0">
              <a:solidFill>
                <a:srgbClr val="FFCC66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4" y="955881"/>
            <a:ext cx="8231188" cy="5145160"/>
          </a:xfrm>
        </p:spPr>
        <p:txBody>
          <a:bodyPr/>
          <a:lstStyle>
            <a:lvl1pPr>
              <a:buClr>
                <a:srgbClr val="9E163C"/>
              </a:buClr>
              <a:defRPr b="0">
                <a:latin typeface="Gill Sans"/>
                <a:cs typeface="Gill Sans"/>
              </a:defRPr>
            </a:lvl1pPr>
            <a:lvl2pPr>
              <a:buClr>
                <a:schemeClr val="bg2"/>
              </a:buClr>
              <a:defRPr>
                <a:latin typeface="Gill Sans"/>
                <a:cs typeface="Gill Sans"/>
              </a:defRPr>
            </a:lvl2pPr>
            <a:lvl3pPr>
              <a:buClr>
                <a:schemeClr val="tx1"/>
              </a:buClr>
              <a:defRPr>
                <a:latin typeface="Gill Sans"/>
                <a:cs typeface="Gill Sans"/>
              </a:defRPr>
            </a:lvl3pPr>
            <a:lvl4pPr>
              <a:buClr>
                <a:srgbClr val="F8843E"/>
              </a:buClr>
              <a:defRPr/>
            </a:lvl4pPr>
            <a:lvl5pPr>
              <a:buClr>
                <a:srgbClr val="F8843E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9" descr="UofM-1_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0" y="6502760"/>
            <a:ext cx="649624" cy="35524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784404" y="6576366"/>
            <a:ext cx="2385516" cy="2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>
            <a:lvl1pPr algn="l">
              <a:defRPr sz="3200" b="1" i="0">
                <a:solidFill>
                  <a:srgbClr val="A5002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uLnTx/>
                <a:uFillTx/>
                <a:latin typeface="Gill Sans"/>
                <a:ea typeface="+mj-ea"/>
                <a:cs typeface="Gill Sans"/>
              </a:rPr>
              <a:t>University of Minnesota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55121" y="97971"/>
            <a:ext cx="8806542" cy="617283"/>
          </a:xfrm>
          <a:prstGeom prst="rect">
            <a:avLst/>
          </a:prstGeom>
          <a:solidFill>
            <a:srgbClr val="9B002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3" y="161219"/>
            <a:ext cx="8724900" cy="5067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0" y="1336675"/>
            <a:ext cx="4038600" cy="473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336675"/>
            <a:ext cx="4040188" cy="473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81267"/>
            <a:ext cx="9144000" cy="376734"/>
          </a:xfrm>
          <a:prstGeom prst="rect">
            <a:avLst/>
          </a:prstGeom>
          <a:solidFill>
            <a:srgbClr val="860023"/>
          </a:solidFill>
          <a:ln w="3175" cap="flat" cmpd="sng" algn="ctr">
            <a:solidFill>
              <a:srgbClr val="9B00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1" name="Picture 9" descr="UofM-1_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0" y="6502760"/>
            <a:ext cx="649624" cy="355240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4547115-3F7E-0D4F-A2C1-7809F7231E5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4404" y="6576366"/>
            <a:ext cx="2385516" cy="2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>
            <a:lvl1pPr algn="l">
              <a:defRPr sz="3200" b="1" i="0">
                <a:solidFill>
                  <a:srgbClr val="A5002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uLnTx/>
                <a:uFillTx/>
                <a:latin typeface="Gill Sans"/>
                <a:ea typeface="+mj-ea"/>
                <a:cs typeface="Gill Sans"/>
              </a:rPr>
              <a:t>University of Minnesota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87FD1E15-B791-934F-9CDA-7B40B646D7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77" y="6576363"/>
            <a:ext cx="532292" cy="18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/>
            <a:fld id="{E2EDF379-7A30-4F0F-A923-164A88FAB419}" type="slidenum">
              <a:rPr lang="en-US" sz="1000" b="1" i="0" smtClean="0">
                <a:solidFill>
                  <a:srgbClr val="FFCC66"/>
                </a:solidFill>
                <a:latin typeface="Gill Sans"/>
                <a:cs typeface="Gill Sans"/>
              </a:rPr>
              <a:pPr algn="ctr"/>
              <a:t>‹#›</a:t>
            </a:fld>
            <a:endParaRPr lang="en-US" sz="1000" b="1" i="0" dirty="0">
              <a:solidFill>
                <a:srgbClr val="FFCC66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A951-E4FE-3B49-B653-F4177A1092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519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492" y="1075316"/>
            <a:ext cx="8622440" cy="534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29600" y="6524686"/>
            <a:ext cx="914400" cy="3333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43B35"/>
                </a:solidFill>
              </a:defRPr>
            </a:lvl1pPr>
          </a:lstStyle>
          <a:p>
            <a:fld id="{843A7E2C-CFC2-4574-A9A1-74F3D4B8C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07416"/>
            <a:ext cx="8724900" cy="5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</p:sldLayoutIdLst>
  <p:hf sldNum="0"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0">
          <a:solidFill>
            <a:srgbClr val="A50021"/>
          </a:solidFill>
          <a:effectLst>
            <a:outerShdw blurRad="38100" dist="12700" dir="2700000" algn="tl">
              <a:srgbClr val="000000">
                <a:alpha val="60000"/>
              </a:srgbClr>
            </a:outerShdw>
          </a:effectLst>
          <a:latin typeface="Gill Sans"/>
          <a:ea typeface="+mj-ea"/>
          <a:cs typeface="Gill San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9pPr>
    </p:titleStyle>
    <p:bodyStyle>
      <a:lvl1pPr marL="225425" indent="-225425" algn="l" rtl="0" eaLnBrk="1" fontAlgn="base" hangingPunct="1">
        <a:spcBef>
          <a:spcPct val="5000"/>
        </a:spcBef>
        <a:spcAft>
          <a:spcPct val="20000"/>
        </a:spcAft>
        <a:buClr>
          <a:srgbClr val="9E163C"/>
        </a:buClr>
        <a:buSzPct val="135000"/>
        <a:buFont typeface="Wingdings" pitchFamily="-65" charset="2"/>
        <a:buChar char="§"/>
        <a:defRPr sz="2400" b="1">
          <a:solidFill>
            <a:srgbClr val="000000"/>
          </a:solidFill>
          <a:latin typeface="+mj-lt"/>
          <a:ea typeface="+mn-ea"/>
          <a:cs typeface="+mn-cs"/>
        </a:defRPr>
      </a:lvl1pPr>
      <a:lvl2pPr marL="460375" indent="-230188" algn="l" rtl="0" eaLnBrk="1" fontAlgn="base" hangingPunct="1">
        <a:spcBef>
          <a:spcPct val="5000"/>
        </a:spcBef>
        <a:spcAft>
          <a:spcPct val="20000"/>
        </a:spcAft>
        <a:buClr>
          <a:schemeClr val="accent3"/>
        </a:buClr>
        <a:buSzPct val="135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742950" indent="-282575" algn="l" rtl="0" eaLnBrk="1" fontAlgn="base" hangingPunct="1">
        <a:spcBef>
          <a:spcPct val="5000"/>
        </a:spcBef>
        <a:spcAft>
          <a:spcPct val="20000"/>
        </a:spcAft>
        <a:buClrTx/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+mj-lt"/>
          <a:ea typeface="+mn-ea"/>
          <a:cs typeface="Geneva" pitchFamily="-65" charset="-128"/>
        </a:defRPr>
      </a:lvl3pPr>
      <a:lvl4pPr marL="1255713" indent="-227013" algn="l" rtl="0" eaLnBrk="1" fontAlgn="base" hangingPunct="1">
        <a:spcBef>
          <a:spcPct val="5000"/>
        </a:spcBef>
        <a:spcAft>
          <a:spcPct val="20000"/>
        </a:spcAft>
        <a:buClr>
          <a:srgbClr val="F8843E"/>
        </a:buClr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Arial" pitchFamily="-65" charset="0"/>
          <a:ea typeface="+mn-ea"/>
          <a:cs typeface="Geneva"/>
        </a:defRPr>
      </a:lvl4pPr>
      <a:lvl5pPr marL="1597025" indent="-219075" algn="l" rtl="0" eaLnBrk="1" fontAlgn="base" hangingPunct="1">
        <a:spcBef>
          <a:spcPct val="5000"/>
        </a:spcBef>
        <a:spcAft>
          <a:spcPct val="20000"/>
        </a:spcAft>
        <a:buClr>
          <a:srgbClr val="F8843E"/>
        </a:buClr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Arial" pitchFamily="-65" charset="0"/>
          <a:ea typeface="+mn-ea"/>
          <a:cs typeface="+mn-cs"/>
        </a:defRPr>
      </a:lvl5pPr>
      <a:lvl6pPr marL="20542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5114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29686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4258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A28D-28AE-5042-BA75-04F730C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Equalizer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5C7D-9237-EF4A-B0E6-729369F56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/>
          <a:stretch/>
        </p:blipFill>
        <p:spPr>
          <a:xfrm rot="16200000">
            <a:off x="2953093" y="265120"/>
            <a:ext cx="5372614" cy="6599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F082A-3D11-2A45-B676-E4DCC7F3FDCE}"/>
              </a:ext>
            </a:extLst>
          </p:cNvPr>
          <p:cNvSpPr/>
          <p:nvPr/>
        </p:nvSpPr>
        <p:spPr bwMode="auto">
          <a:xfrm>
            <a:off x="2256316" y="1175656"/>
            <a:ext cx="700640" cy="62939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B9ABB-99D1-FA46-8E34-964431C82AD2}"/>
              </a:ext>
            </a:extLst>
          </p:cNvPr>
          <p:cNvSpPr/>
          <p:nvPr/>
        </p:nvSpPr>
        <p:spPr bwMode="auto">
          <a:xfrm>
            <a:off x="2256314" y="1852550"/>
            <a:ext cx="1377535" cy="736270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1C682-7E36-F049-9D39-6D9645C6E235}"/>
              </a:ext>
            </a:extLst>
          </p:cNvPr>
          <p:cNvSpPr/>
          <p:nvPr/>
        </p:nvSpPr>
        <p:spPr bwMode="auto">
          <a:xfrm>
            <a:off x="2256314" y="2648195"/>
            <a:ext cx="736267" cy="1460666"/>
          </a:xfrm>
          <a:prstGeom prst="rect">
            <a:avLst/>
          </a:prstGeom>
          <a:noFill/>
          <a:ln w="3175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DC4CA-8227-064E-873A-3C57171CC599}"/>
              </a:ext>
            </a:extLst>
          </p:cNvPr>
          <p:cNvSpPr/>
          <p:nvPr/>
        </p:nvSpPr>
        <p:spPr bwMode="auto">
          <a:xfrm>
            <a:off x="2256314" y="4405746"/>
            <a:ext cx="736267" cy="46313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DC76C-FF06-AB4E-83DB-1CBC21D60A3A}"/>
              </a:ext>
            </a:extLst>
          </p:cNvPr>
          <p:cNvCxnSpPr>
            <a:stCxn id="6" idx="1"/>
          </p:cNvCxnSpPr>
          <p:nvPr/>
        </p:nvCxnSpPr>
        <p:spPr bwMode="auto">
          <a:xfrm flipH="1" flipV="1">
            <a:off x="1401288" y="1484416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915F5-472B-624E-8973-CC4FCB14639F}"/>
              </a:ext>
            </a:extLst>
          </p:cNvPr>
          <p:cNvCxnSpPr/>
          <p:nvPr/>
        </p:nvCxnSpPr>
        <p:spPr bwMode="auto">
          <a:xfrm flipH="1" flipV="1">
            <a:off x="1387437" y="2183083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9E163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B40EE5-4BBF-BD4A-AAFD-86D4796B494B}"/>
              </a:ext>
            </a:extLst>
          </p:cNvPr>
          <p:cNvCxnSpPr/>
          <p:nvPr/>
        </p:nvCxnSpPr>
        <p:spPr bwMode="auto">
          <a:xfrm flipH="1" flipV="1">
            <a:off x="1401288" y="3355871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F9987-9406-584A-A5FB-D3A69E3C0B69}"/>
              </a:ext>
            </a:extLst>
          </p:cNvPr>
          <p:cNvCxnSpPr/>
          <p:nvPr/>
        </p:nvCxnSpPr>
        <p:spPr bwMode="auto">
          <a:xfrm flipH="1" flipV="1">
            <a:off x="1395348" y="4637315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5CC591-8354-D541-A1DC-35FD16F7EF45}"/>
              </a:ext>
            </a:extLst>
          </p:cNvPr>
          <p:cNvSpPr txBox="1"/>
          <p:nvPr/>
        </p:nvSpPr>
        <p:spPr>
          <a:xfrm>
            <a:off x="276131" y="1079701"/>
            <a:ext cx="111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Linear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Equalizer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6388F-0ABE-F94B-B6A8-7ADBCE524521}"/>
              </a:ext>
            </a:extLst>
          </p:cNvPr>
          <p:cNvSpPr txBox="1"/>
          <p:nvPr/>
        </p:nvSpPr>
        <p:spPr>
          <a:xfrm>
            <a:off x="256848" y="197689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E163C"/>
                </a:solidFill>
              </a:rPr>
              <a:t>Adder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7CBCC-6154-FE44-BD09-7F875100B779}"/>
              </a:ext>
            </a:extLst>
          </p:cNvPr>
          <p:cNvSpPr txBox="1"/>
          <p:nvPr/>
        </p:nvSpPr>
        <p:spPr>
          <a:xfrm>
            <a:off x="255671" y="3071460"/>
            <a:ext cx="161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Variable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Gain Amplifier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A7853-A66D-894D-95DD-1990716E140E}"/>
              </a:ext>
            </a:extLst>
          </p:cNvPr>
          <p:cNvSpPr txBox="1"/>
          <p:nvPr/>
        </p:nvSpPr>
        <p:spPr>
          <a:xfrm>
            <a:off x="270419" y="4314505"/>
            <a:ext cx="128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Single to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Differential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Converter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6D8E3-64C1-454C-AAB3-D35C019869D4}"/>
              </a:ext>
            </a:extLst>
          </p:cNvPr>
          <p:cNvSpPr txBox="1"/>
          <p:nvPr/>
        </p:nvSpPr>
        <p:spPr>
          <a:xfrm>
            <a:off x="7667625" y="6180892"/>
            <a:ext cx="13548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[Oh, JSSC 2013]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FinFET based Design: SDC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81929"/>
              </p:ext>
            </p:extLst>
          </p:nvPr>
        </p:nvGraphicFramePr>
        <p:xfrm>
          <a:off x="306229" y="873826"/>
          <a:ext cx="4057404" cy="370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02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02870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 x width/fin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0465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M:L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</a:t>
                      </a:r>
                      <a:r>
                        <a:rPr lang="en-US" dirty="0" err="1"/>
                        <a:t>L</a:t>
                      </a:r>
                      <a:r>
                        <a:rPr lang="en-US" baseline="-25000" dirty="0" err="1"/>
                        <a:t>min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562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87808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35268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989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F641DB-0B00-6441-AE58-65D43D9B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60" y="2196744"/>
            <a:ext cx="4165600" cy="21463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CA9AFF-841F-F744-8F5E-6EB3C852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72977"/>
              </p:ext>
            </p:extLst>
          </p:nvPr>
        </p:nvGraphicFramePr>
        <p:xfrm>
          <a:off x="306229" y="4853683"/>
          <a:ext cx="4057404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02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02870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Width/fin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0465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 err="1"/>
                        <a:t>L</a:t>
                      </a:r>
                      <a:r>
                        <a:rPr lang="en-US" baseline="-25000" dirty="0" err="1"/>
                        <a:t>min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7n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856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99B4781-073E-8A45-A3E7-3E4F661477CC}"/>
              </a:ext>
            </a:extLst>
          </p:cNvPr>
          <p:cNvSpPr/>
          <p:nvPr/>
        </p:nvSpPr>
        <p:spPr bwMode="auto">
          <a:xfrm>
            <a:off x="5593278" y="3408219"/>
            <a:ext cx="463138" cy="1900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CE81B-AB02-AF45-87A3-40DAC15A1BFD}"/>
              </a:ext>
            </a:extLst>
          </p:cNvPr>
          <p:cNvSpPr txBox="1"/>
          <p:nvPr/>
        </p:nvSpPr>
        <p:spPr>
          <a:xfrm>
            <a:off x="5569531" y="3342022"/>
            <a:ext cx="38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FD34-A8FA-D349-B84B-3CB8257332B9}"/>
              </a:ext>
            </a:extLst>
          </p:cNvPr>
          <p:cNvSpPr txBox="1"/>
          <p:nvPr/>
        </p:nvSpPr>
        <p:spPr>
          <a:xfrm>
            <a:off x="5092538" y="3696079"/>
            <a:ext cx="38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F8E79-5168-964C-8CF3-F4EE29431CEE}"/>
              </a:ext>
            </a:extLst>
          </p:cNvPr>
          <p:cNvSpPr txBox="1"/>
          <p:nvPr/>
        </p:nvSpPr>
        <p:spPr>
          <a:xfrm>
            <a:off x="5983188" y="2672238"/>
            <a:ext cx="380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160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FinFET based Design: VGA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7050"/>
              </p:ext>
            </p:extLst>
          </p:nvPr>
        </p:nvGraphicFramePr>
        <p:xfrm>
          <a:off x="179793" y="817568"/>
          <a:ext cx="4451584" cy="2449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20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268264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24,24,48,96 x width/fin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30,30,60,120 x width/fin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:L</a:t>
                      </a:r>
                      <a:r>
                        <a:rPr lang="en-US" baseline="-25000" dirty="0"/>
                        <a:t>,</a:t>
                      </a:r>
                      <a:r>
                        <a:rPr lang="en-US" dirty="0"/>
                        <a:t>  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</a:t>
                      </a:r>
                      <a:r>
                        <a:rPr lang="en-US" dirty="0" err="1"/>
                        <a:t>L</a:t>
                      </a:r>
                      <a:r>
                        <a:rPr lang="en-US" baseline="-25000" dirty="0" err="1"/>
                        <a:t>min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34B971-2244-164A-9903-3C04E5021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61"/>
          <a:stretch/>
        </p:blipFill>
        <p:spPr>
          <a:xfrm>
            <a:off x="478085" y="3285974"/>
            <a:ext cx="7347537" cy="2279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506A8-0F25-C647-882F-EE9EC153A5B4}"/>
              </a:ext>
            </a:extLst>
          </p:cNvPr>
          <p:cNvSpPr txBox="1"/>
          <p:nvPr/>
        </p:nvSpPr>
        <p:spPr>
          <a:xfrm>
            <a:off x="288080" y="5806068"/>
            <a:ext cx="866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* All current sources are connected in current mirror configuration.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CD86FD-F33E-8740-A7B2-499EA869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4872"/>
              </p:ext>
            </p:extLst>
          </p:nvPr>
        </p:nvGraphicFramePr>
        <p:xfrm>
          <a:off x="4763670" y="817568"/>
          <a:ext cx="4190325" cy="169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83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13514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FinFET based Design: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649A-17FA-2747-A72C-0A749770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30" b="11585"/>
          <a:stretch/>
        </p:blipFill>
        <p:spPr>
          <a:xfrm>
            <a:off x="273133" y="4472869"/>
            <a:ext cx="8284712" cy="164412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09C5AF-981B-B344-B72D-74A05AE2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81608"/>
              </p:ext>
            </p:extLst>
          </p:nvPr>
        </p:nvGraphicFramePr>
        <p:xfrm>
          <a:off x="179794" y="815269"/>
          <a:ext cx="4368455" cy="272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57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1294410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  <a:gridCol w="1401288">
                  <a:extLst>
                    <a:ext uri="{9D8B030D-6E8A-4147-A177-3AD203B41FA5}">
                      <a16:colId xmlns:a16="http://schemas.microsoft.com/office/drawing/2014/main" val="1069255777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NMOS</a:t>
                      </a:r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x width/fin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PMOS</a:t>
                      </a:r>
                      <a:r>
                        <a:rPr lang="en-US" dirty="0"/>
                        <a:t>:W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x width/fin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NMOS</a:t>
                      </a:r>
                      <a:r>
                        <a:rPr lang="en-US" dirty="0"/>
                        <a:t>:L</a:t>
                      </a:r>
                      <a:r>
                        <a:rPr lang="en-US" baseline="-25000" dirty="0"/>
                        <a:t>,</a:t>
                      </a:r>
                      <a:r>
                        <a:rPr lang="en-US" dirty="0"/>
                        <a:t>  M</a:t>
                      </a:r>
                      <a:r>
                        <a:rPr lang="en-US" baseline="-25000" dirty="0"/>
                        <a:t>PMOS</a:t>
                      </a:r>
                      <a:r>
                        <a:rPr lang="en-US" dirty="0"/>
                        <a:t>:L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</a:t>
                      </a:r>
                      <a:r>
                        <a:rPr lang="en-US" dirty="0" err="1"/>
                        <a:t>L</a:t>
                      </a:r>
                      <a:r>
                        <a:rPr lang="en-US" baseline="-25000" dirty="0" err="1"/>
                        <a:t>min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323924-26DA-464F-AC86-58AF0C81C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42762"/>
              </p:ext>
            </p:extLst>
          </p:nvPr>
        </p:nvGraphicFramePr>
        <p:xfrm>
          <a:off x="4858545" y="851365"/>
          <a:ext cx="4131076" cy="275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35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36821759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B </a:t>
                      </a:r>
                      <a:r>
                        <a:rPr lang="en-US" baseline="0" dirty="0"/>
                        <a:t>(each)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2.4k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66875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B </a:t>
                      </a:r>
                      <a:r>
                        <a:rPr lang="en-US" baseline="0" dirty="0"/>
                        <a:t>(each)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322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29CFD85-F20D-FA42-BE36-AD6909D3147E}"/>
              </a:ext>
            </a:extLst>
          </p:cNvPr>
          <p:cNvSpPr/>
          <p:nvPr/>
        </p:nvSpPr>
        <p:spPr>
          <a:xfrm>
            <a:off x="5669293" y="4730085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F7B81-777C-A54E-AE90-2802495ED1A0}"/>
              </a:ext>
            </a:extLst>
          </p:cNvPr>
          <p:cNvSpPr/>
          <p:nvPr/>
        </p:nvSpPr>
        <p:spPr>
          <a:xfrm>
            <a:off x="5703528" y="549984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B88B2-4A41-FA45-BFBF-DF8F01DC3913}"/>
              </a:ext>
            </a:extLst>
          </p:cNvPr>
          <p:cNvSpPr/>
          <p:nvPr/>
        </p:nvSpPr>
        <p:spPr>
          <a:xfrm>
            <a:off x="5566375" y="4470386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EED78-3F09-1740-9253-07C23B6AE12E}"/>
              </a:ext>
            </a:extLst>
          </p:cNvPr>
          <p:cNvSpPr/>
          <p:nvPr/>
        </p:nvSpPr>
        <p:spPr>
          <a:xfrm>
            <a:off x="5586168" y="568109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6FE35-CFFF-174F-A527-A99EF0D9A6D6}"/>
              </a:ext>
            </a:extLst>
          </p:cNvPr>
          <p:cNvSpPr/>
          <p:nvPr/>
        </p:nvSpPr>
        <p:spPr>
          <a:xfrm>
            <a:off x="4446760" y="46793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2AE68-5FB2-214D-AB6B-590A846AE867}"/>
              </a:ext>
            </a:extLst>
          </p:cNvPr>
          <p:cNvSpPr/>
          <p:nvPr/>
        </p:nvSpPr>
        <p:spPr>
          <a:xfrm>
            <a:off x="4100397" y="4665452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181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FinFET based Design: CTLE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0851"/>
              </p:ext>
            </p:extLst>
          </p:nvPr>
        </p:nvGraphicFramePr>
        <p:xfrm>
          <a:off x="770796" y="928391"/>
          <a:ext cx="4057404" cy="317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02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02870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 x width/fin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x width/fin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242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:L</a:t>
                      </a:r>
                      <a:r>
                        <a:rPr lang="en-US" baseline="-25000" dirty="0"/>
                        <a:t>,</a:t>
                      </a:r>
                      <a:r>
                        <a:rPr lang="en-US" dirty="0"/>
                        <a:t>  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x </a:t>
                      </a:r>
                      <a:r>
                        <a:rPr lang="en-US" dirty="0" err="1"/>
                        <a:t>L</a:t>
                      </a:r>
                      <a:r>
                        <a:rPr lang="en-US" baseline="-25000" dirty="0" err="1"/>
                        <a:t>min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3798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775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0B03D5-D92D-0743-BE43-1F562CD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12" y="1288944"/>
            <a:ext cx="2494065" cy="281444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35555F-2BCF-7447-8AFC-38202836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77962"/>
              </p:ext>
            </p:extLst>
          </p:nvPr>
        </p:nvGraphicFramePr>
        <p:xfrm>
          <a:off x="343285" y="4261997"/>
          <a:ext cx="820694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6">
                  <a:extLst>
                    <a:ext uri="{9D8B030D-6E8A-4147-A177-3AD203B41FA5}">
                      <a16:colId xmlns:a16="http://schemas.microsoft.com/office/drawing/2014/main" val="3082118968"/>
                    </a:ext>
                  </a:extLst>
                </a:gridCol>
                <a:gridCol w="3506647">
                  <a:extLst>
                    <a:ext uri="{9D8B030D-6E8A-4147-A177-3AD203B41FA5}">
                      <a16:colId xmlns:a16="http://schemas.microsoft.com/office/drawing/2014/main" val="1107577751"/>
                    </a:ext>
                  </a:extLst>
                </a:gridCol>
                <a:gridCol w="3189166">
                  <a:extLst>
                    <a:ext uri="{9D8B030D-6E8A-4147-A177-3AD203B41FA5}">
                      <a16:colId xmlns:a16="http://schemas.microsoft.com/office/drawing/2014/main" val="3978264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7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</a:t>
                      </a:r>
                      <a:r>
                        <a:rPr lang="en-US" baseline="-25000" dirty="0" err="1"/>
                        <a:t>s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250,500,750,1000,1250,1500,1750,2000 (Range: 250~2000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variable resistance. Gain varies with </a:t>
                      </a:r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s</a:t>
                      </a:r>
                      <a:r>
                        <a:rPr lang="en-US" sz="1400" dirty="0"/>
                        <a:t>.  With the current range of </a:t>
                      </a:r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s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3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20f, 40f, 60f, 80f, 100f, 120f, 140f (Range: 20f ~ 140f)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variable capacitance. High cut-off frequency varies with C</a:t>
                      </a:r>
                      <a:r>
                        <a:rPr lang="en-US" sz="1400" baseline="-25000" dirty="0"/>
                        <a:t>s</a:t>
                      </a:r>
                      <a:r>
                        <a:rPr lang="en-US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73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ADHU002@UEKZLYNFUVWXYL48" val="4032"/>
</p:tagLst>
</file>

<file path=ppt/theme/theme1.xml><?xml version="1.0" encoding="utf-8"?>
<a:theme xmlns:a="http://schemas.openxmlformats.org/drawingml/2006/main" name="201008025 Update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CC0033"/>
        </a:accent1>
        <a:accent2>
          <a:srgbClr val="CC9933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B98A2D"/>
        </a:accent6>
        <a:hlink>
          <a:srgbClr val="0066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201008025 Update2</Template>
  <TotalTime>97212</TotalTime>
  <Words>270</Words>
  <Application>Microsoft Macintosh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Geneva</vt:lpstr>
      <vt:lpstr>Gill Sans</vt:lpstr>
      <vt:lpstr>Gill Sans MT</vt:lpstr>
      <vt:lpstr>Times New Roman</vt:lpstr>
      <vt:lpstr>Wingdings</vt:lpstr>
      <vt:lpstr>201008025 Update2</vt:lpstr>
      <vt:lpstr>Equalizer Design </vt:lpstr>
      <vt:lpstr>FinFET based Design: SDC</vt:lpstr>
      <vt:lpstr>FinFET based Design: VGA</vt:lpstr>
      <vt:lpstr>FinFET based Design: Adder</vt:lpstr>
      <vt:lpstr>FinFET based Design: CTLE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High Dynamic Range ADC for Multi-Carrier Communications</dc:title>
  <dc:creator>Anindya Saha</dc:creator>
  <cp:lastModifiedBy>Tonmoy Dhar</cp:lastModifiedBy>
  <cp:revision>4291</cp:revision>
  <cp:lastPrinted>2018-10-29T12:23:38Z</cp:lastPrinted>
  <dcterms:created xsi:type="dcterms:W3CDTF">2010-10-15T18:41:35Z</dcterms:created>
  <dcterms:modified xsi:type="dcterms:W3CDTF">2018-12-03T01:20:57Z</dcterms:modified>
</cp:coreProperties>
</file>