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77" r:id="rId5"/>
    <p:sldId id="303" r:id="rId6"/>
    <p:sldId id="278" r:id="rId7"/>
    <p:sldId id="279" r:id="rId8"/>
    <p:sldId id="280" r:id="rId9"/>
    <p:sldId id="281" r:id="rId10"/>
    <p:sldId id="282" r:id="rId11"/>
    <p:sldId id="286" r:id="rId12"/>
    <p:sldId id="289" r:id="rId13"/>
    <p:sldId id="288" r:id="rId14"/>
    <p:sldId id="291" r:id="rId15"/>
    <p:sldId id="292" r:id="rId16"/>
    <p:sldId id="297" r:id="rId17"/>
    <p:sldId id="295" r:id="rId18"/>
    <p:sldId id="298" r:id="rId19"/>
    <p:sldId id="293" r:id="rId20"/>
    <p:sldId id="294" r:id="rId21"/>
    <p:sldId id="296" r:id="rId22"/>
    <p:sldId id="299" r:id="rId23"/>
    <p:sldId id="304" r:id="rId24"/>
    <p:sldId id="300" r:id="rId25"/>
    <p:sldId id="301" r:id="rId26"/>
    <p:sldId id="302" r:id="rId27"/>
  </p:sldIdLst>
  <p:sldSz cx="12192000" cy="6858000"/>
  <p:notesSz cx="7010400" cy="92964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3" userDrawn="1">
          <p15:clr>
            <a:srgbClr val="A4A3A4"/>
          </p15:clr>
        </p15:guide>
        <p15:guide id="2" orient="horz" pos="4043" userDrawn="1">
          <p15:clr>
            <a:srgbClr val="A4A3A4"/>
          </p15:clr>
        </p15:guide>
        <p15:guide id="3" orient="horz" pos="157" userDrawn="1">
          <p15:clr>
            <a:srgbClr val="A4A3A4"/>
          </p15:clr>
        </p15:guide>
        <p15:guide id="4" orient="horz" pos="1011" userDrawn="1">
          <p15:clr>
            <a:srgbClr val="A4A3A4"/>
          </p15:clr>
        </p15:guide>
        <p15:guide id="5" orient="horz" pos="3888" userDrawn="1">
          <p15:clr>
            <a:srgbClr val="A4A3A4"/>
          </p15:clr>
        </p15:guide>
        <p15:guide id="6" pos="7293" userDrawn="1">
          <p15:clr>
            <a:srgbClr val="A4A3A4"/>
          </p15:clr>
        </p15:guide>
        <p15:guide id="7" pos="383" userDrawn="1">
          <p15:clr>
            <a:srgbClr val="A4A3A4"/>
          </p15:clr>
        </p15:guide>
        <p15:guide id="8" pos="3839" userDrawn="1">
          <p15:clr>
            <a:srgbClr val="A4A3A4"/>
          </p15:clr>
        </p15:guide>
        <p15:guide id="9" pos="3748" userDrawn="1">
          <p15:clr>
            <a:srgbClr val="A4A3A4"/>
          </p15:clr>
        </p15:guide>
        <p15:guide id="10" pos="39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amond, Michael" initials="DM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43AFFF"/>
    <a:srgbClr val="7030A0"/>
    <a:srgbClr val="0071C5"/>
    <a:srgbClr val="00FF99"/>
    <a:srgbClr val="FF99FF"/>
    <a:srgbClr val="BF9000"/>
    <a:srgbClr val="9966FF"/>
    <a:srgbClr val="996633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8" autoAdjust="0"/>
    <p:restoredTop sz="65009" autoAdjust="0"/>
  </p:normalViewPr>
  <p:slideViewPr>
    <p:cSldViewPr snapToGrid="0">
      <p:cViewPr varScale="1">
        <p:scale>
          <a:sx n="83" d="100"/>
          <a:sy n="83" d="100"/>
        </p:scale>
        <p:origin x="102" y="708"/>
      </p:cViewPr>
      <p:guideLst>
        <p:guide orient="horz" pos="2163"/>
        <p:guide orient="horz" pos="4043"/>
        <p:guide orient="horz" pos="157"/>
        <p:guide orient="horz" pos="1011"/>
        <p:guide orient="horz" pos="3888"/>
        <p:guide pos="7293"/>
        <p:guide pos="383"/>
        <p:guide pos="3839"/>
        <p:guide pos="3748"/>
        <p:guide pos="39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2885" y="58"/>
      </p:cViewPr>
      <p:guideLst>
        <p:guide orient="horz" pos="2880"/>
        <p:guide pos="2160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D7FC5FE-6F0D-D34A-8EE6-C95B4F5F4DC8}" type="datetimeFigureOut">
              <a:rPr lang="en-US" smtClean="0"/>
              <a:pPr/>
              <a:t>7/4/2019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55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23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29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96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42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75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5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52" y="29615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defRPr sz="3733" baseline="0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1631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1" baseline="0">
                <a:solidFill>
                  <a:schemeClr val="bg1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Subhead, Date, Etc.</a:t>
            </a:r>
            <a:endParaRPr lang="en-US" dirty="0"/>
          </a:p>
        </p:txBody>
      </p:sp>
      <p:pic>
        <p:nvPicPr>
          <p:cNvPr id="9" name="Picture 3" descr="W:\Clients\Intel\PRODUCTION\2012_13_Production\ASSETS_LOGOS_2012-13\Assets_Complete_2012-13\ PEEL AWAY\Intel_Peels\Intel_Peels_RGB\Peel_rgb_png\peel_rt_btm_drkBlue_rgb_216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047" y="5380857"/>
            <a:ext cx="1901952" cy="147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096" y="1909728"/>
            <a:ext cx="2732848" cy="76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71417" y="5991349"/>
            <a:ext cx="386666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 smtClean="0">
                <a:solidFill>
                  <a:schemeClr val="bg1"/>
                </a:solidFill>
                <a:latin typeface="+mn-lt"/>
                <a:cs typeface="Neo Sans Intel"/>
              </a:rPr>
              <a:t>Strategic</a:t>
            </a:r>
            <a:r>
              <a:rPr lang="en-US" sz="2133" baseline="0" dirty="0" smtClean="0">
                <a:solidFill>
                  <a:schemeClr val="bg1"/>
                </a:solidFill>
                <a:latin typeface="+mn-lt"/>
                <a:cs typeface="Neo Sans Intel"/>
              </a:rPr>
              <a:t> CAD Labs</a:t>
            </a:r>
            <a:endParaRPr lang="en-US" sz="2133" dirty="0" smtClean="0">
              <a:solidFill>
                <a:schemeClr val="bg1"/>
              </a:solidFill>
              <a:latin typeface="+mn-lt"/>
              <a:cs typeface="Neo Sans Intel"/>
            </a:endParaRP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531284" y="6391850"/>
            <a:ext cx="38608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>
                <a:solidFill>
                  <a:schemeClr val="bg1"/>
                </a:solidFill>
                <a:cs typeface="Neo Sans Intel"/>
              </a:rPr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62971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159449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3733" b="0" cap="none">
                <a:solidFill>
                  <a:schemeClr val="accent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36702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531284" y="6391850"/>
            <a:ext cx="38608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>
                <a:solidFill>
                  <a:schemeClr val="tx2"/>
                </a:solidFill>
                <a:cs typeface="Neo Sans Intel"/>
              </a:rPr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\\.psf\Home\Desktop\WideFooterAIRev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" y="6409112"/>
            <a:ext cx="12192000" cy="44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07484" y="2159449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3733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607484" y="36702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531284" y="6391850"/>
            <a:ext cx="38608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>
                <a:solidFill>
                  <a:schemeClr val="tx2"/>
                </a:solidFill>
                <a:cs typeface="Neo Sans Intel"/>
              </a:rPr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\\.psf\Home\Desktop\WideFooterAIRev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" y="6409112"/>
            <a:ext cx="12192000" cy="44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71402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3733" b="0" cap="none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82188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2"/>
            <a:ext cx="12192000" cy="343217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531284" y="6391850"/>
            <a:ext cx="38608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>
                <a:solidFill>
                  <a:schemeClr val="tx2"/>
                </a:solidFill>
                <a:cs typeface="Neo Sans Intel"/>
              </a:rPr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01515" y="6354065"/>
            <a:ext cx="11476652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 smtClean="0">
                <a:solidFill>
                  <a:schemeClr val="tx2"/>
                </a:solidFill>
                <a:cs typeface="Neo Sans Intel"/>
              </a:rPr>
              <a:t>Nikolay</a:t>
            </a:r>
            <a:r>
              <a:rPr lang="en-US" sz="1000" baseline="0" dirty="0" smtClean="0">
                <a:solidFill>
                  <a:schemeClr val="tx2"/>
                </a:solidFill>
                <a:cs typeface="Neo Sans Intel"/>
              </a:rPr>
              <a:t> Ryzhenko - </a:t>
            </a:r>
            <a:r>
              <a:rPr lang="en-US" sz="1000" dirty="0" err="1" smtClean="0">
                <a:solidFill>
                  <a:schemeClr val="tx2"/>
                </a:solidFill>
                <a:cs typeface="Neo Sans Intel"/>
              </a:rPr>
              <a:t>MockPDK</a:t>
            </a:r>
            <a:r>
              <a:rPr lang="en-US" sz="1000" dirty="0" smtClean="0">
                <a:solidFill>
                  <a:schemeClr val="tx2"/>
                </a:solidFill>
                <a:cs typeface="Neo Sans Intel"/>
              </a:rPr>
              <a:t> &amp; Analog Router: Getting Started</a:t>
            </a:r>
          </a:p>
          <a:p>
            <a:pPr algn="l"/>
            <a:r>
              <a:rPr lang="en-US" sz="1000" dirty="0" smtClean="0">
                <a:solidFill>
                  <a:schemeClr val="tx2"/>
                </a:solidFill>
                <a:cs typeface="Neo Sans Intel"/>
              </a:rPr>
              <a:t>All numeric values are not real and have been chosen to mimic layouts of "Automatic Cell Layout in the 7nm Era", P. Cremer et al, Proc. of ISPD 2017</a:t>
            </a:r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577" y="2500173"/>
            <a:ext cx="2811727" cy="185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4"/>
          <p:cNvSpPr txBox="1">
            <a:spLocks/>
          </p:cNvSpPr>
          <p:nvPr userDrawn="1"/>
        </p:nvSpPr>
        <p:spPr>
          <a:xfrm>
            <a:off x="531284" y="6391850"/>
            <a:ext cx="38608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>
                <a:solidFill>
                  <a:schemeClr val="tx2"/>
                </a:solidFill>
                <a:cs typeface="Neo Sans Intel"/>
              </a:rPr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13636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52" y="3140901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defRPr sz="3733" baseline="0">
                <a:solidFill>
                  <a:schemeClr val="bg1"/>
                </a:solidFill>
                <a:latin typeface="+mj-lt"/>
                <a:cs typeface="Intel Clear Light" panose="020B0404020203020204" pitchFamily="34" charset="0"/>
              </a:defRPr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Presentation Title</a:t>
            </a:r>
            <a:br>
              <a:rPr lang="en-US" dirty="0" smtClean="0"/>
            </a:br>
            <a:r>
              <a:rPr lang="en-US" dirty="0" smtClean="0"/>
              <a:t>Title of Presentation Line Two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830935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1" baseline="0">
                <a:solidFill>
                  <a:srgbClr val="FFDA00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12pt</a:t>
            </a:r>
            <a:r>
              <a:rPr lang="en-US" dirty="0" smtClean="0"/>
              <a:t> Intel Clear Bolded Subhead, Date, Etc.</a:t>
            </a:r>
            <a:endParaRPr lang="en-US" dirty="0"/>
          </a:p>
        </p:txBody>
      </p:sp>
      <p:sp>
        <p:nvSpPr>
          <p:cNvPr id="8" name="Freeform 7"/>
          <p:cNvSpPr/>
          <p:nvPr userDrawn="1"/>
        </p:nvSpPr>
        <p:spPr>
          <a:xfrm>
            <a:off x="-9962" y="-14660"/>
            <a:ext cx="12202753" cy="708939"/>
          </a:xfrm>
          <a:custGeom>
            <a:avLst/>
            <a:gdLst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605118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591991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48189 w 9158942"/>
              <a:gd name="connsiteY4" fmla="*/ 601837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48711"/>
              <a:gd name="connsiteY0" fmla="*/ 0 h 911412"/>
              <a:gd name="connsiteX1" fmla="*/ 0 w 9148711"/>
              <a:gd name="connsiteY1" fmla="*/ 903941 h 911412"/>
              <a:gd name="connsiteX2" fmla="*/ 5393765 w 9148711"/>
              <a:gd name="connsiteY2" fmla="*/ 911412 h 911412"/>
              <a:gd name="connsiteX3" fmla="*/ 5909236 w 9148711"/>
              <a:gd name="connsiteY3" fmla="*/ 597647 h 911412"/>
              <a:gd name="connsiteX4" fmla="*/ 9148189 w 9148711"/>
              <a:gd name="connsiteY4" fmla="*/ 601837 h 911412"/>
              <a:gd name="connsiteX5" fmla="*/ 9145816 w 9148711"/>
              <a:gd name="connsiteY5" fmla="*/ 0 h 911412"/>
              <a:gd name="connsiteX6" fmla="*/ 7471 w 9148711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48189 w 9155661"/>
              <a:gd name="connsiteY4" fmla="*/ 601837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7471 w 9158556"/>
              <a:gd name="connsiteY0" fmla="*/ 0 h 911412"/>
              <a:gd name="connsiteX1" fmla="*/ 0 w 9158556"/>
              <a:gd name="connsiteY1" fmla="*/ 903941 h 911412"/>
              <a:gd name="connsiteX2" fmla="*/ 5393765 w 9158556"/>
              <a:gd name="connsiteY2" fmla="*/ 911412 h 911412"/>
              <a:gd name="connsiteX3" fmla="*/ 5909236 w 9158556"/>
              <a:gd name="connsiteY3" fmla="*/ 597647 h 911412"/>
              <a:gd name="connsiteX4" fmla="*/ 9158034 w 9158556"/>
              <a:gd name="connsiteY4" fmla="*/ 598555 h 911412"/>
              <a:gd name="connsiteX5" fmla="*/ 9155661 w 9158556"/>
              <a:gd name="connsiteY5" fmla="*/ 0 h 911412"/>
              <a:gd name="connsiteX6" fmla="*/ 7471 w 9158556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522 w 9158557"/>
              <a:gd name="connsiteY0" fmla="*/ 0 h 911412"/>
              <a:gd name="connsiteX1" fmla="*/ 2896 w 9158557"/>
              <a:gd name="connsiteY1" fmla="*/ 903941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522 w 9158557"/>
              <a:gd name="connsiteY0" fmla="*/ 0 h 917068"/>
              <a:gd name="connsiteX1" fmla="*/ 2896 w 9158557"/>
              <a:gd name="connsiteY1" fmla="*/ 917068 h 917068"/>
              <a:gd name="connsiteX2" fmla="*/ 5396661 w 9158557"/>
              <a:gd name="connsiteY2" fmla="*/ 911412 h 917068"/>
              <a:gd name="connsiteX3" fmla="*/ 5912132 w 9158557"/>
              <a:gd name="connsiteY3" fmla="*/ 597647 h 917068"/>
              <a:gd name="connsiteX4" fmla="*/ 9154366 w 9158557"/>
              <a:gd name="connsiteY4" fmla="*/ 595274 h 917068"/>
              <a:gd name="connsiteX5" fmla="*/ 9158557 w 9158557"/>
              <a:gd name="connsiteY5" fmla="*/ 0 h 917068"/>
              <a:gd name="connsiteX6" fmla="*/ 522 w 9158557"/>
              <a:gd name="connsiteY6" fmla="*/ 0 h 917068"/>
              <a:gd name="connsiteX0" fmla="*/ 522 w 9158557"/>
              <a:gd name="connsiteY0" fmla="*/ 0 h 911412"/>
              <a:gd name="connsiteX1" fmla="*/ 2896 w 9158557"/>
              <a:gd name="connsiteY1" fmla="*/ 910555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80091 w 9155661"/>
              <a:gd name="connsiteY0" fmla="*/ 2419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80091 w 9155661"/>
              <a:gd name="connsiteY6" fmla="*/ 241917 h 911412"/>
              <a:gd name="connsiteX0" fmla="*/ 3124 w 9155661"/>
              <a:gd name="connsiteY0" fmla="*/ 175940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75940 h 911412"/>
              <a:gd name="connsiteX0" fmla="*/ 3124 w 9155661"/>
              <a:gd name="connsiteY0" fmla="*/ 1466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46617 h 911412"/>
              <a:gd name="connsiteX0" fmla="*/ 3124 w 9151521"/>
              <a:gd name="connsiteY0" fmla="*/ 0 h 764795"/>
              <a:gd name="connsiteX1" fmla="*/ 0 w 9151521"/>
              <a:gd name="connsiteY1" fmla="*/ 763938 h 764795"/>
              <a:gd name="connsiteX2" fmla="*/ 5393765 w 9151521"/>
              <a:gd name="connsiteY2" fmla="*/ 764795 h 764795"/>
              <a:gd name="connsiteX3" fmla="*/ 5909236 w 9151521"/>
              <a:gd name="connsiteY3" fmla="*/ 451030 h 764795"/>
              <a:gd name="connsiteX4" fmla="*/ 9151470 w 9151521"/>
              <a:gd name="connsiteY4" fmla="*/ 448657 h 764795"/>
              <a:gd name="connsiteX5" fmla="*/ 9067698 w 9151521"/>
              <a:gd name="connsiteY5" fmla="*/ 21992 h 764795"/>
              <a:gd name="connsiteX6" fmla="*/ 3124 w 9151521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763938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697960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06148"/>
              <a:gd name="connsiteX1" fmla="*/ 0 w 9152065"/>
              <a:gd name="connsiteY1" fmla="*/ 697960 h 706148"/>
              <a:gd name="connsiteX2" fmla="*/ 5476230 w 9152065"/>
              <a:gd name="connsiteY2" fmla="*/ 706148 h 706148"/>
              <a:gd name="connsiteX3" fmla="*/ 5909236 w 9152065"/>
              <a:gd name="connsiteY3" fmla="*/ 451030 h 706148"/>
              <a:gd name="connsiteX4" fmla="*/ 9151470 w 9152065"/>
              <a:gd name="connsiteY4" fmla="*/ 448657 h 706148"/>
              <a:gd name="connsiteX5" fmla="*/ 9150163 w 9152065"/>
              <a:gd name="connsiteY5" fmla="*/ 14661 h 706148"/>
              <a:gd name="connsiteX6" fmla="*/ 3124 w 9152065"/>
              <a:gd name="connsiteY6" fmla="*/ 0 h 706148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6230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87226 w 9152065"/>
              <a:gd name="connsiteY2" fmla="*/ 691487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0733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70733 w 9152065"/>
              <a:gd name="connsiteY2" fmla="*/ 695319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08939"/>
              <a:gd name="connsiteX1" fmla="*/ 0 w 9152065"/>
              <a:gd name="connsiteY1" fmla="*/ 705291 h 708939"/>
              <a:gd name="connsiteX2" fmla="*/ 5467329 w 9152065"/>
              <a:gd name="connsiteY2" fmla="*/ 708939 h 708939"/>
              <a:gd name="connsiteX3" fmla="*/ 5909236 w 9152065"/>
              <a:gd name="connsiteY3" fmla="*/ 458361 h 708939"/>
              <a:gd name="connsiteX4" fmla="*/ 9151470 w 9152065"/>
              <a:gd name="connsiteY4" fmla="*/ 455988 h 708939"/>
              <a:gd name="connsiteX5" fmla="*/ 9150163 w 9152065"/>
              <a:gd name="connsiteY5" fmla="*/ 0 h 708939"/>
              <a:gd name="connsiteX6" fmla="*/ 3124 w 9152065"/>
              <a:gd name="connsiteY6" fmla="*/ 7331 h 70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2065" h="708939">
                <a:moveTo>
                  <a:pt x="3124" y="7331"/>
                </a:moveTo>
                <a:cubicBezTo>
                  <a:pt x="634" y="308645"/>
                  <a:pt x="2490" y="403977"/>
                  <a:pt x="0" y="705291"/>
                </a:cubicBezTo>
                <a:lnTo>
                  <a:pt x="5467329" y="708939"/>
                </a:lnTo>
                <a:lnTo>
                  <a:pt x="5909236" y="458361"/>
                </a:lnTo>
                <a:lnTo>
                  <a:pt x="9151470" y="455988"/>
                </a:lnTo>
                <a:cubicBezTo>
                  <a:pt x="9153960" y="254282"/>
                  <a:pt x="9147673" y="201706"/>
                  <a:pt x="9150163" y="0"/>
                </a:cubicBezTo>
                <a:lnTo>
                  <a:pt x="3124" y="73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10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2" y="1631548"/>
            <a:ext cx="1627841" cy="107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471417" y="5991349"/>
            <a:ext cx="386666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 smtClean="0">
                <a:solidFill>
                  <a:schemeClr val="bg1"/>
                </a:solidFill>
                <a:latin typeface="+mn-lt"/>
                <a:cs typeface="Neo Sans Intel"/>
              </a:rPr>
              <a:t>Strategic</a:t>
            </a:r>
            <a:r>
              <a:rPr lang="en-US" sz="2133" baseline="0" dirty="0" smtClean="0">
                <a:solidFill>
                  <a:schemeClr val="bg1"/>
                </a:solidFill>
                <a:latin typeface="+mn-lt"/>
                <a:cs typeface="Neo Sans Intel"/>
              </a:rPr>
              <a:t> CAD Labs</a:t>
            </a:r>
            <a:endParaRPr lang="en-US" sz="2133" dirty="0" smtClean="0">
              <a:solidFill>
                <a:schemeClr val="bg1"/>
              </a:solidFill>
              <a:latin typeface="+mn-lt"/>
              <a:cs typeface="Neo Sans Intel"/>
            </a:endParaRPr>
          </a:p>
        </p:txBody>
      </p:sp>
    </p:spTree>
    <p:extLst>
      <p:ext uri="{BB962C8B-B14F-4D97-AF65-F5344CB8AC3E}">
        <p14:creationId xmlns:p14="http://schemas.microsoft.com/office/powerpoint/2010/main" val="1037813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>
            <a:normAutofit/>
          </a:bodyPr>
          <a:lstStyle>
            <a:lvl1pPr>
              <a:spcBef>
                <a:spcPts val="1067"/>
              </a:spcBef>
              <a:defRPr/>
            </a:lvl1pPr>
            <a:lvl2pPr>
              <a:spcBef>
                <a:spcPts val="800"/>
              </a:spcBef>
              <a:defRPr sz="2400"/>
            </a:lvl2pPr>
            <a:lvl3pPr>
              <a:spcBef>
                <a:spcPts val="533"/>
              </a:spcBef>
              <a:defRPr sz="2400"/>
            </a:lvl3pPr>
            <a:lvl4pPr>
              <a:defRPr sz="2133"/>
            </a:lvl4pPr>
          </a:lstStyle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18pt Intel Clear bullet one</a:t>
            </a:r>
          </a:p>
          <a:p>
            <a:pPr lvl="2"/>
            <a:r>
              <a:rPr lang="en-US" dirty="0" smtClean="0"/>
              <a:t>18pt Intel Clear sub-bullet</a:t>
            </a:r>
          </a:p>
          <a:p>
            <a:pPr lvl="3"/>
            <a:r>
              <a:rPr lang="en-US" dirty="0" smtClean="0"/>
              <a:t>16pt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101515" y="6354065"/>
            <a:ext cx="11476652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 smtClean="0">
                <a:solidFill>
                  <a:schemeClr val="tx2"/>
                </a:solidFill>
                <a:cs typeface="Neo Sans Intel"/>
              </a:rPr>
              <a:t>Nikolay</a:t>
            </a:r>
            <a:r>
              <a:rPr lang="en-US" sz="1000" baseline="0" dirty="0" smtClean="0">
                <a:solidFill>
                  <a:schemeClr val="tx2"/>
                </a:solidFill>
                <a:cs typeface="Neo Sans Intel"/>
              </a:rPr>
              <a:t> Ryzhenko - </a:t>
            </a:r>
            <a:r>
              <a:rPr lang="en-US" sz="1000" dirty="0" err="1" smtClean="0">
                <a:solidFill>
                  <a:schemeClr val="tx2"/>
                </a:solidFill>
                <a:cs typeface="Neo Sans Intel"/>
              </a:rPr>
              <a:t>MockPDK</a:t>
            </a:r>
            <a:r>
              <a:rPr lang="en-US" sz="1000" dirty="0" smtClean="0">
                <a:solidFill>
                  <a:schemeClr val="tx2"/>
                </a:solidFill>
                <a:cs typeface="Neo Sans Intel"/>
              </a:rPr>
              <a:t> &amp; Analog Router: Getting Started</a:t>
            </a:r>
          </a:p>
          <a:p>
            <a:pPr algn="l"/>
            <a:r>
              <a:rPr lang="en-US" sz="1000" dirty="0" smtClean="0">
                <a:solidFill>
                  <a:schemeClr val="tx2"/>
                </a:solidFill>
                <a:cs typeface="Neo Sans Intel"/>
              </a:rPr>
              <a:t>All numeric values are not real and have been chosen to mimic layouts of "Automatic Cell Layout in the 7nm Era", P. Cremer et al, Proc. of ISPD 2017</a:t>
            </a: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101515" y="6354065"/>
            <a:ext cx="11476652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 smtClean="0">
                <a:solidFill>
                  <a:schemeClr val="tx2"/>
                </a:solidFill>
                <a:cs typeface="Neo Sans Intel"/>
              </a:rPr>
              <a:t>Nikolay</a:t>
            </a:r>
            <a:r>
              <a:rPr lang="en-US" sz="1000" baseline="0" dirty="0" smtClean="0">
                <a:solidFill>
                  <a:schemeClr val="tx2"/>
                </a:solidFill>
                <a:cs typeface="Neo Sans Intel"/>
              </a:rPr>
              <a:t> Ryzhenko - </a:t>
            </a:r>
            <a:r>
              <a:rPr lang="en-US" sz="1000" dirty="0" err="1" smtClean="0">
                <a:solidFill>
                  <a:schemeClr val="tx2"/>
                </a:solidFill>
                <a:cs typeface="Neo Sans Intel"/>
              </a:rPr>
              <a:t>MockPDK</a:t>
            </a:r>
            <a:r>
              <a:rPr lang="en-US" sz="1000" dirty="0" smtClean="0">
                <a:solidFill>
                  <a:schemeClr val="tx2"/>
                </a:solidFill>
                <a:cs typeface="Neo Sans Intel"/>
              </a:rPr>
              <a:t> &amp; Analog Router: Getting Started</a:t>
            </a:r>
          </a:p>
          <a:p>
            <a:pPr algn="l"/>
            <a:r>
              <a:rPr lang="en-US" sz="1000" dirty="0" smtClean="0">
                <a:solidFill>
                  <a:schemeClr val="tx2"/>
                </a:solidFill>
                <a:cs typeface="Neo Sans Intel"/>
              </a:rPr>
              <a:t>All numeric values are not real and have been chosen to mimic layouts of "Automatic Cell Layout in the 7nm Era", P. Cremer et al, Proc. of ISPD 2017</a:t>
            </a:r>
          </a:p>
        </p:txBody>
      </p:sp>
    </p:spTree>
    <p:extLst>
      <p:ext uri="{BB962C8B-B14F-4D97-AF65-F5344CB8AC3E}">
        <p14:creationId xmlns:p14="http://schemas.microsoft.com/office/powerpoint/2010/main" val="3494045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3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1515" y="6354065"/>
            <a:ext cx="11476652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 smtClean="0">
                <a:solidFill>
                  <a:schemeClr val="tx2"/>
                </a:solidFill>
                <a:cs typeface="Neo Sans Intel"/>
              </a:rPr>
              <a:t>Nikolay</a:t>
            </a:r>
            <a:r>
              <a:rPr lang="en-US" sz="1000" baseline="0" dirty="0" smtClean="0">
                <a:solidFill>
                  <a:schemeClr val="tx2"/>
                </a:solidFill>
                <a:cs typeface="Neo Sans Intel"/>
              </a:rPr>
              <a:t> Ryzhenko - </a:t>
            </a:r>
            <a:r>
              <a:rPr lang="en-US" sz="1000" dirty="0" err="1" smtClean="0">
                <a:solidFill>
                  <a:schemeClr val="tx2"/>
                </a:solidFill>
                <a:cs typeface="Neo Sans Intel"/>
              </a:rPr>
              <a:t>MockPDK</a:t>
            </a:r>
            <a:r>
              <a:rPr lang="en-US" sz="1000" dirty="0" smtClean="0">
                <a:solidFill>
                  <a:schemeClr val="tx2"/>
                </a:solidFill>
                <a:cs typeface="Neo Sans Intel"/>
              </a:rPr>
              <a:t> &amp; Analog Router: Getting Started</a:t>
            </a:r>
          </a:p>
          <a:p>
            <a:pPr algn="l"/>
            <a:r>
              <a:rPr lang="en-US" sz="1000" dirty="0" smtClean="0">
                <a:solidFill>
                  <a:schemeClr val="tx2"/>
                </a:solidFill>
                <a:cs typeface="Neo Sans Intel"/>
              </a:rPr>
              <a:t>All numeric values are not real and have been chosen to mimic layouts of "Automatic Cell Layout in the 7nm Era", P. Cremer et al, Proc. of ISPD 2017</a:t>
            </a:r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 and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733" b="0" i="0" u="none" strike="noStrike" baseline="0" smtClean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4434"/>
            <a:ext cx="10970684" cy="4567767"/>
          </a:xfrm>
        </p:spPr>
        <p:txBody>
          <a:bodyPr anchor="ctr" anchorCtr="0"/>
          <a:lstStyle>
            <a:lvl1pPr marL="253994" indent="-253994">
              <a:defRPr sz="5867" baseline="0">
                <a:solidFill>
                  <a:schemeClr val="accent2"/>
                </a:solidFill>
                <a:latin typeface="+mj-lt"/>
                <a:cs typeface="Intel Clear Light" panose="020B0404020203020204" pitchFamily="34" charset="0"/>
              </a:defRPr>
            </a:lvl1pPr>
            <a:lvl2pPr marL="556670" indent="-300559">
              <a:buFont typeface="Lucida Grande"/>
              <a:buChar char="−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77" indent="-304792">
              <a:defRPr sz="1600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“</a:t>
            </a:r>
            <a:r>
              <a:rPr lang="en-US" dirty="0" err="1" smtClean="0"/>
              <a:t>44pt</a:t>
            </a:r>
            <a:r>
              <a:rPr lang="en-US" dirty="0" smtClean="0"/>
              <a:t> Intel Clear Light Text”</a:t>
            </a:r>
          </a:p>
          <a:p>
            <a:pPr lvl="1"/>
            <a:r>
              <a:rPr lang="en-US" dirty="0" err="1" smtClean="0"/>
              <a:t>12pt</a:t>
            </a:r>
            <a:r>
              <a:rPr lang="en-US" dirty="0" smtClean="0"/>
              <a:t> Attribution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1515" y="6354065"/>
            <a:ext cx="11476652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 smtClean="0">
                <a:solidFill>
                  <a:schemeClr val="tx2"/>
                </a:solidFill>
                <a:cs typeface="Neo Sans Intel"/>
              </a:rPr>
              <a:t>Nikolay</a:t>
            </a:r>
            <a:r>
              <a:rPr lang="en-US" sz="1000" baseline="0" dirty="0" smtClean="0">
                <a:solidFill>
                  <a:schemeClr val="tx2"/>
                </a:solidFill>
                <a:cs typeface="Neo Sans Intel"/>
              </a:rPr>
              <a:t> Ryzhenko - </a:t>
            </a:r>
            <a:r>
              <a:rPr lang="en-US" sz="1000" dirty="0" err="1" smtClean="0">
                <a:solidFill>
                  <a:schemeClr val="tx2"/>
                </a:solidFill>
                <a:cs typeface="Neo Sans Intel"/>
              </a:rPr>
              <a:t>MockPDK</a:t>
            </a:r>
            <a:r>
              <a:rPr lang="en-US" sz="1000" dirty="0" smtClean="0">
                <a:solidFill>
                  <a:schemeClr val="tx2"/>
                </a:solidFill>
                <a:cs typeface="Neo Sans Intel"/>
              </a:rPr>
              <a:t> &amp; Analog Router: Getting Started</a:t>
            </a:r>
          </a:p>
          <a:p>
            <a:pPr algn="l"/>
            <a:r>
              <a:rPr lang="en-US" sz="1000" dirty="0" smtClean="0">
                <a:solidFill>
                  <a:schemeClr val="tx2"/>
                </a:solidFill>
                <a:cs typeface="Neo Sans Intel"/>
              </a:rPr>
              <a:t>All numeric values are not real and have been chosen to mimic layouts of "Automatic Cell Layout in the 7nm Era", P. Cremer et al, Proc. of ISPD 2017</a:t>
            </a:r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2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6406896"/>
            <a:ext cx="12192000" cy="45110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3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>
            <a:normAutofit/>
          </a:bodyPr>
          <a:lstStyle>
            <a:lvl1pPr>
              <a:defRPr sz="3733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531284" y="6391850"/>
            <a:ext cx="38608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>
                <a:solidFill>
                  <a:schemeClr val="tx2"/>
                </a:solidFill>
                <a:cs typeface="Neo Sans Intel"/>
              </a:rPr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3432176"/>
            <a:ext cx="12192000" cy="342582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0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6406896"/>
            <a:ext cx="12192000" cy="45110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3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0683" cy="1158240"/>
          </a:xfrm>
        </p:spPr>
        <p:txBody>
          <a:bodyPr>
            <a:noAutofit/>
          </a:bodyPr>
          <a:lstStyle>
            <a:lvl1pPr>
              <a:defRPr sz="3733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531284" y="6391850"/>
            <a:ext cx="38608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>
                <a:solidFill>
                  <a:schemeClr val="tx2"/>
                </a:solidFill>
                <a:cs typeface="Neo Sans Intel"/>
              </a:rPr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ight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37818" y="2"/>
            <a:ext cx="5954183" cy="685799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9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6406896"/>
            <a:ext cx="12192000" cy="45110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33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5342467" cy="1158240"/>
          </a:xfrm>
        </p:spPr>
        <p:txBody>
          <a:bodyPr>
            <a:noAutofit/>
          </a:bodyPr>
          <a:lstStyle>
            <a:lvl1pPr>
              <a:defRPr sz="3733" baseline="0"/>
            </a:lvl1pPr>
          </a:lstStyle>
          <a:p>
            <a:r>
              <a:rPr lang="en-US" dirty="0" err="1" smtClean="0"/>
              <a:t>28pt</a:t>
            </a:r>
            <a:r>
              <a:rPr lang="en-US" dirty="0" smtClean="0"/>
              <a:t> Intel Clear Light Headline</a:t>
            </a:r>
            <a:endParaRPr lang="en-US" dirty="0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2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 smtClean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 smtClean="0"/>
              <a:t>16pt Intel Clear bullet one</a:t>
            </a:r>
          </a:p>
          <a:p>
            <a:pPr lvl="2"/>
            <a:r>
              <a:rPr lang="en-US" dirty="0" err="1" smtClean="0"/>
              <a:t>14pt</a:t>
            </a:r>
            <a:r>
              <a:rPr lang="en-US" dirty="0" smtClean="0"/>
              <a:t> Intel Clear third level</a:t>
            </a:r>
          </a:p>
          <a:p>
            <a:pPr lvl="3"/>
            <a:r>
              <a:rPr lang="en-US" dirty="0" err="1" smtClean="0"/>
              <a:t>12pt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12pt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531284" y="6391850"/>
            <a:ext cx="38608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>
                <a:solidFill>
                  <a:schemeClr val="tx2"/>
                </a:solidFill>
                <a:cs typeface="Neo Sans Intel"/>
              </a:rPr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\\.psf\Home\Desktop\WideFooterAI.pn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" y="6409112"/>
            <a:ext cx="12192000" cy="44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25344"/>
            <a:ext cx="10972800" cy="1158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smtClean="0"/>
              <a:t>28pt Intel Clear Light Headline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4" y="1604434"/>
            <a:ext cx="10970683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18pt Intel Clear body text</a:t>
            </a:r>
          </a:p>
          <a:p>
            <a:pPr lvl="1"/>
            <a:r>
              <a:rPr lang="en-US" dirty="0" smtClean="0"/>
              <a:t>16pt Intel Clear bullet one</a:t>
            </a:r>
          </a:p>
          <a:p>
            <a:pPr lvl="2"/>
            <a:r>
              <a:rPr lang="en-US" dirty="0" smtClean="0"/>
              <a:t>16pt Intel Clear sub-bullet</a:t>
            </a:r>
          </a:p>
          <a:p>
            <a:pPr lvl="3"/>
            <a:r>
              <a:rPr lang="en-US" dirty="0" err="1" smtClean="0"/>
              <a:t>14pt</a:t>
            </a:r>
            <a:r>
              <a:rPr lang="en-US" dirty="0" smtClean="0"/>
              <a:t> Intel Clear fourth level</a:t>
            </a:r>
          </a:p>
          <a:p>
            <a:pPr lvl="4"/>
            <a:r>
              <a:rPr lang="en-US" dirty="0" err="1" smtClean="0"/>
              <a:t>14pt</a:t>
            </a:r>
            <a:r>
              <a:rPr lang="en-US" dirty="0" smtClean="0"/>
              <a:t> Intel Clear 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56191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Intel Clear Light" panose="020B0404020203020204" pitchFamily="34" charset="0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71" r:id="rId4"/>
    <p:sldLayoutId id="2147483652" r:id="rId5"/>
    <p:sldLayoutId id="2147483660" r:id="rId6"/>
    <p:sldLayoutId id="2147483668" r:id="rId7"/>
    <p:sldLayoutId id="2147483669" r:id="rId8"/>
    <p:sldLayoutId id="2147483670" r:id="rId9"/>
    <p:sldLayoutId id="2147483672" r:id="rId10"/>
    <p:sldLayoutId id="2147483651" r:id="rId11"/>
    <p:sldLayoutId id="2147483665" r:id="rId12"/>
    <p:sldLayoutId id="2147483654" r:id="rId13"/>
    <p:sldLayoutId id="214748366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09585" rtl="0" eaLnBrk="1" latinLnBrk="0" hangingPunct="1">
        <a:spcBef>
          <a:spcPct val="0"/>
        </a:spcBef>
        <a:buNone/>
        <a:defRPr sz="3733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24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300559" indent="-300559" algn="l" defTabSz="609585" rtl="0" eaLnBrk="1" latinLnBrk="0" hangingPunct="1">
        <a:spcBef>
          <a:spcPts val="1600"/>
        </a:spcBef>
        <a:buFont typeface="Wingdings" charset="2"/>
        <a:buChar char="§"/>
        <a:defRPr sz="2133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761981" indent="-304792" algn="l" defTabSz="609585" rtl="0" eaLnBrk="1" latinLnBrk="0" hangingPunct="1">
        <a:spcBef>
          <a:spcPts val="1067"/>
        </a:spcBef>
        <a:buFont typeface="Wingdings" charset="2"/>
        <a:buChar char="§"/>
        <a:defRPr sz="2133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1293252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758907" indent="-304792" algn="l" defTabSz="609585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52" y="2735459"/>
            <a:ext cx="10950515" cy="1470025"/>
          </a:xfrm>
        </p:spPr>
        <p:txBody>
          <a:bodyPr/>
          <a:lstStyle/>
          <a:p>
            <a:r>
              <a:rPr lang="en-US" dirty="0" err="1" smtClean="0"/>
              <a:t>MockPDK</a:t>
            </a:r>
            <a:r>
              <a:rPr lang="en-US" dirty="0"/>
              <a:t> &amp; Analog </a:t>
            </a:r>
            <a:r>
              <a:rPr lang="en-US" dirty="0" smtClean="0"/>
              <a:t>Router: </a:t>
            </a:r>
            <a:r>
              <a:rPr lang="en-US" dirty="0"/>
              <a:t>G</a:t>
            </a:r>
            <a:r>
              <a:rPr lang="en-US" dirty="0" smtClean="0"/>
              <a:t>etting Started</a:t>
            </a:r>
            <a:endParaRPr lang="en-US" sz="4000" i="1" dirty="0">
              <a:solidFill>
                <a:srgbClr val="FFFF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484" y="4416868"/>
            <a:ext cx="8440283" cy="123381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400" b="0" dirty="0" smtClean="0">
                <a:solidFill>
                  <a:schemeClr val="bg1"/>
                </a:solidFill>
              </a:rPr>
              <a:t>Nikolay Ryzhenko</a:t>
            </a:r>
          </a:p>
          <a:p>
            <a:pPr>
              <a:spcBef>
                <a:spcPts val="0"/>
              </a:spcBef>
            </a:pPr>
            <a:r>
              <a:rPr lang="en-US" sz="1400" b="0" dirty="0" smtClean="0">
                <a:solidFill>
                  <a:schemeClr val="bg1"/>
                </a:solidFill>
              </a:rPr>
              <a:t>Created: October 29, 2018</a:t>
            </a:r>
          </a:p>
          <a:p>
            <a:pPr>
              <a:spcBef>
                <a:spcPts val="0"/>
              </a:spcBef>
            </a:pPr>
            <a:r>
              <a:rPr lang="en-US" sz="1400" b="0" dirty="0" smtClean="0">
                <a:solidFill>
                  <a:schemeClr val="bg1"/>
                </a:solidFill>
              </a:rPr>
              <a:t>Last updated: July 3, 2019</a:t>
            </a:r>
          </a:p>
          <a:p>
            <a:pPr>
              <a:spcBef>
                <a:spcPts val="0"/>
              </a:spcBef>
            </a:pPr>
            <a:endParaRPr lang="en-US" sz="1400" b="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en-US" sz="1400" b="0" dirty="0" smtClean="0">
                <a:solidFill>
                  <a:schemeClr val="bg1"/>
                </a:solidFill>
              </a:rPr>
              <a:t>DARPA IDEA technical meeting</a:t>
            </a:r>
          </a:p>
          <a:p>
            <a:pPr>
              <a:spcBef>
                <a:spcPts val="0"/>
              </a:spcBef>
            </a:pPr>
            <a:r>
              <a:rPr lang="en-US" sz="1400" b="0" dirty="0" smtClean="0">
                <a:solidFill>
                  <a:schemeClr val="bg1"/>
                </a:solidFill>
              </a:rPr>
              <a:t>Training material</a:t>
            </a:r>
          </a:p>
        </p:txBody>
      </p:sp>
    </p:spTree>
    <p:extLst>
      <p:ext uri="{BB962C8B-B14F-4D97-AF65-F5344CB8AC3E}">
        <p14:creationId xmlns:p14="http://schemas.microsoft.com/office/powerpoint/2010/main" val="418731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Router Collateral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Process collateral:</a:t>
            </a: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layers.txt			</a:t>
            </a:r>
            <a:r>
              <a:rPr lang="en-US" dirty="0" smtClean="0">
                <a:solidFill>
                  <a:srgbClr val="00B0F0"/>
                </a:solidFill>
              </a:rPr>
              <a:t>- technology layers</a:t>
            </a: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design_rules.txt	</a:t>
            </a:r>
            <a:r>
              <a:rPr lang="en-US" dirty="0" smtClean="0">
                <a:solidFill>
                  <a:srgbClr val="00B0F0"/>
                </a:solidFill>
              </a:rPr>
              <a:t>- numeric values for primary design rules</a:t>
            </a:r>
            <a:endParaRPr lang="en-US" dirty="0">
              <a:solidFill>
                <a:srgbClr val="00B0F0"/>
              </a:solidFill>
            </a:endParaRP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via_generators.txt	</a:t>
            </a:r>
            <a:r>
              <a:rPr lang="en-US" dirty="0" smtClean="0">
                <a:solidFill>
                  <a:srgbClr val="00B0F0"/>
                </a:solidFill>
              </a:rPr>
              <a:t>- geometries and names of available </a:t>
            </a:r>
            <a:r>
              <a:rPr lang="en-US" dirty="0" err="1" smtClean="0">
                <a:solidFill>
                  <a:srgbClr val="00B0F0"/>
                </a:solidFill>
              </a:rPr>
              <a:t>vias</a:t>
            </a:r>
            <a:r>
              <a:rPr lang="en-US" dirty="0" smtClean="0">
                <a:solidFill>
                  <a:srgbClr val="00B0F0"/>
                </a:solidFill>
              </a:rPr>
              <a:t> + metal enclosures</a:t>
            </a:r>
            <a:endParaRPr lang="en-US" dirty="0">
              <a:solidFill>
                <a:srgbClr val="00B0F0"/>
              </a:solidFill>
            </a:endParaRP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patterns.txt		</a:t>
            </a:r>
            <a:r>
              <a:rPr lang="en-US" dirty="0" smtClean="0">
                <a:solidFill>
                  <a:srgbClr val="00B0F0"/>
                </a:solidFill>
              </a:rPr>
              <a:t>- forbidden layout patterns for </a:t>
            </a:r>
            <a:r>
              <a:rPr lang="en-US" dirty="0" err="1" smtClean="0">
                <a:solidFill>
                  <a:srgbClr val="00B0F0"/>
                </a:solidFill>
              </a:rPr>
              <a:t>vias</a:t>
            </a:r>
            <a:endParaRPr lang="en-US" dirty="0">
              <a:solidFill>
                <a:srgbClr val="00B0F0"/>
              </a:solidFill>
            </a:endParaRP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metal_templates.txt	</a:t>
            </a:r>
            <a:r>
              <a:rPr lang="en-US" dirty="0" smtClean="0">
                <a:solidFill>
                  <a:srgbClr val="00B0F0"/>
                </a:solidFill>
              </a:rPr>
              <a:t>- available metal templates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Circuit-specific collateral:</a:t>
            </a: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mtis.txt			</a:t>
            </a:r>
            <a:r>
              <a:rPr lang="en-US" dirty="0" smtClean="0">
                <a:solidFill>
                  <a:srgbClr val="00B0F0"/>
                </a:solidFill>
              </a:rPr>
              <a:t>- a list of active metal template instances</a:t>
            </a:r>
            <a:endParaRPr lang="en-US" dirty="0">
              <a:solidFill>
                <a:srgbClr val="00B0F0"/>
              </a:solidFill>
            </a:endParaRP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netlist.txt			</a:t>
            </a:r>
            <a:r>
              <a:rPr lang="en-US" dirty="0" smtClean="0">
                <a:solidFill>
                  <a:srgbClr val="00B0F0"/>
                </a:solidFill>
              </a:rPr>
              <a:t>- cell name, bounding box, and input wires</a:t>
            </a:r>
            <a:endParaRPr lang="en-US" dirty="0">
              <a:solidFill>
                <a:srgbClr val="00B0F0"/>
              </a:solidFill>
            </a:endParaRP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globalrouting.txt	</a:t>
            </a:r>
            <a:r>
              <a:rPr lang="en-US" dirty="0" smtClean="0">
                <a:solidFill>
                  <a:srgbClr val="00B0F0"/>
                </a:solidFill>
              </a:rPr>
              <a:t>- connected entities and global routes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Flow and execution:</a:t>
            </a: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arch.txt			</a:t>
            </a:r>
            <a:r>
              <a:rPr lang="en-US" dirty="0" smtClean="0">
                <a:solidFill>
                  <a:srgbClr val="00B0F0"/>
                </a:solidFill>
              </a:rPr>
              <a:t>- a list of synthesis options</a:t>
            </a: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file.txt			</a:t>
            </a:r>
            <a:r>
              <a:rPr lang="en-US" dirty="0" smtClean="0">
                <a:solidFill>
                  <a:srgbClr val="00B0F0"/>
                </a:solidFill>
              </a:rPr>
              <a:t>- run file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14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</a:t>
            </a:r>
            <a:r>
              <a:rPr lang="en-US" dirty="0"/>
              <a:t>file: </a:t>
            </a:r>
            <a:r>
              <a:rPr lang="en-US" dirty="0" smtClean="0"/>
              <a:t>layers.txt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The file describes all </a:t>
            </a:r>
            <a:r>
              <a:rPr lang="en-US" sz="1800" dirty="0" smtClean="0">
                <a:solidFill>
                  <a:srgbClr val="FF0000"/>
                </a:solidFill>
              </a:rPr>
              <a:t>layers</a:t>
            </a:r>
            <a:r>
              <a:rPr lang="en-US" sz="1800" dirty="0" smtClean="0"/>
              <a:t>. Almost </a:t>
            </a:r>
            <a:r>
              <a:rPr lang="en-US" sz="1800" dirty="0"/>
              <a:t>all </a:t>
            </a:r>
            <a:r>
              <a:rPr lang="en-US" sz="1800" dirty="0" smtClean="0"/>
              <a:t>fields are </a:t>
            </a:r>
            <a:r>
              <a:rPr lang="en-US" sz="1800" dirty="0"/>
              <a:t>optional. However, correct layer specification for </a:t>
            </a:r>
            <a:r>
              <a:rPr lang="en-US" sz="1800" dirty="0" smtClean="0"/>
              <a:t>any </a:t>
            </a:r>
            <a:r>
              <a:rPr lang="en-US" sz="1800" dirty="0"/>
              <a:t>PDK must have a strict number of consistent </a:t>
            </a:r>
            <a:r>
              <a:rPr lang="en-US" sz="1800" dirty="0" smtClean="0"/>
              <a:t>parameters.</a:t>
            </a:r>
            <a:endParaRPr lang="en-US" sz="1800" dirty="0"/>
          </a:p>
          <a:p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07484" y="3151012"/>
            <a:ext cx="10657547" cy="2729138"/>
            <a:chOff x="607484" y="3151012"/>
            <a:chExt cx="10657547" cy="2729138"/>
          </a:xfrm>
        </p:grpSpPr>
        <p:sp>
          <p:nvSpPr>
            <p:cNvPr id="5" name="Right Brace 4"/>
            <p:cNvSpPr/>
            <p:nvPr/>
          </p:nvSpPr>
          <p:spPr>
            <a:xfrm rot="16200000">
              <a:off x="2592688" y="2389776"/>
              <a:ext cx="211596" cy="2295306"/>
            </a:xfrm>
            <a:prstGeom prst="rightBrac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41544" y="3151012"/>
              <a:ext cx="171232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>
                  <a:cs typeface="Neo Sans Intel"/>
                </a:rPr>
                <a:t>The only mandatory field</a:t>
              </a: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7812125" y="3996966"/>
              <a:ext cx="191232" cy="1385740"/>
            </a:xfrm>
            <a:prstGeom prst="rightBrac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003357" y="4562878"/>
              <a:ext cx="155844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cs typeface="Neo Sans Intel"/>
                </a:rPr>
                <a:t>All entries are optional</a:t>
              </a:r>
            </a:p>
          </p:txBody>
        </p:sp>
        <p:sp>
          <p:nvSpPr>
            <p:cNvPr id="9" name="Right Brace 8"/>
            <p:cNvSpPr/>
            <p:nvPr/>
          </p:nvSpPr>
          <p:spPr>
            <a:xfrm rot="16200000">
              <a:off x="5597420" y="1831175"/>
              <a:ext cx="211597" cy="3412505"/>
            </a:xfrm>
            <a:prstGeom prst="rightBrace">
              <a:avLst/>
            </a:prstGeom>
            <a:ln w="12700"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45588" y="3151012"/>
              <a:ext cx="7152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>
                  <a:cs typeface="Neo Sans Intel"/>
                </a:rPr>
                <a:t>Optional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7484" y="3571826"/>
              <a:ext cx="10657547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Layer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7030A0"/>
                  </a:solidFill>
                </a:rPr>
                <a:t>name</a:t>
              </a:r>
              <a:r>
                <a:rPr lang="en-US" dirty="0"/>
                <a:t>=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&lt;STRING&gt;</a:t>
              </a:r>
              <a:r>
                <a:rPr lang="en-US" dirty="0"/>
                <a:t> </a:t>
              </a:r>
              <a:r>
                <a:rPr lang="en-US" dirty="0" err="1">
                  <a:solidFill>
                    <a:srgbClr val="7030A0"/>
                  </a:solidFill>
                </a:rPr>
                <a:t>pgd</a:t>
              </a:r>
              <a:r>
                <a:rPr lang="en-US" dirty="0"/>
                <a:t>=</a:t>
              </a:r>
              <a:r>
                <a:rPr lang="en-US" dirty="0" err="1">
                  <a:solidFill>
                    <a:srgbClr val="00B050"/>
                  </a:solidFill>
                </a:rPr>
                <a:t>hor</a:t>
              </a:r>
              <a:r>
                <a:rPr lang="en-US" dirty="0" err="1"/>
                <a:t>|</a:t>
              </a:r>
              <a:r>
                <a:rPr lang="en-US" dirty="0" err="1">
                  <a:solidFill>
                    <a:srgbClr val="00B050"/>
                  </a:solidFill>
                </a:rPr>
                <a:t>ver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7030A0"/>
                  </a:solidFill>
                </a:rPr>
                <a:t>level</a:t>
              </a:r>
              <a:r>
                <a:rPr lang="en-US" dirty="0"/>
                <a:t>=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&lt;INT&gt;</a:t>
              </a:r>
              <a:r>
                <a:rPr lang="en-US" dirty="0"/>
                <a:t> {</a:t>
              </a:r>
            </a:p>
            <a:p>
              <a:r>
                <a:rPr lang="en-US" dirty="0"/>
                <a:t>	</a:t>
              </a:r>
              <a:r>
                <a:rPr lang="en-US" dirty="0">
                  <a:solidFill>
                    <a:srgbClr val="C00000"/>
                  </a:solidFill>
                </a:rPr>
                <a:t>Type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7030A0"/>
                  </a:solidFill>
                </a:rPr>
                <a:t>value</a:t>
              </a:r>
              <a:r>
                <a:rPr lang="en-US" dirty="0"/>
                <a:t>=</a:t>
              </a:r>
              <a:r>
                <a:rPr lang="en-US" dirty="0" err="1">
                  <a:solidFill>
                    <a:srgbClr val="00B050"/>
                  </a:solidFill>
                </a:rPr>
                <a:t>well</a:t>
              </a:r>
              <a:r>
                <a:rPr lang="en-US" dirty="0" err="1"/>
                <a:t>|</a:t>
              </a:r>
              <a:r>
                <a:rPr lang="en-US" dirty="0" err="1">
                  <a:solidFill>
                    <a:srgbClr val="00B050"/>
                  </a:solidFill>
                </a:rPr>
                <a:t>diffusion</a:t>
              </a:r>
              <a:r>
                <a:rPr lang="en-US" dirty="0" err="1"/>
                <a:t>|</a:t>
              </a:r>
              <a:r>
                <a:rPr lang="en-US" dirty="0" err="1">
                  <a:solidFill>
                    <a:srgbClr val="00B050"/>
                  </a:solidFill>
                </a:rPr>
                <a:t>wire</a:t>
              </a:r>
              <a:r>
                <a:rPr lang="en-US" dirty="0" err="1"/>
                <a:t>|</a:t>
              </a:r>
              <a:r>
                <a:rPr lang="en-US" dirty="0" err="1">
                  <a:solidFill>
                    <a:srgbClr val="00B050"/>
                  </a:solidFill>
                </a:rPr>
                <a:t>poly</a:t>
              </a:r>
              <a:r>
                <a:rPr lang="en-US" dirty="0" err="1"/>
                <a:t>|</a:t>
              </a:r>
              <a:r>
                <a:rPr lang="en-US" dirty="0" err="1">
                  <a:solidFill>
                    <a:srgbClr val="00B050"/>
                  </a:solidFill>
                </a:rPr>
                <a:t>via</a:t>
              </a:r>
              <a:r>
                <a:rPr lang="en-US" dirty="0" err="1"/>
                <a:t>|</a:t>
              </a:r>
              <a:r>
                <a:rPr lang="en-US" dirty="0" err="1">
                  <a:solidFill>
                    <a:srgbClr val="00B050"/>
                  </a:solidFill>
                </a:rPr>
                <a:t>metal</a:t>
              </a:r>
              <a:endParaRPr lang="en-US" dirty="0"/>
            </a:p>
            <a:p>
              <a:r>
                <a:rPr lang="en-US" dirty="0"/>
                <a:t>	</a:t>
              </a:r>
              <a:r>
                <a:rPr lang="en-US" dirty="0">
                  <a:solidFill>
                    <a:srgbClr val="C00000"/>
                  </a:solidFill>
                </a:rPr>
                <a:t>Technology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7030A0"/>
                  </a:solidFill>
                </a:rPr>
                <a:t>pitch</a:t>
              </a:r>
              <a:r>
                <a:rPr lang="en-US" dirty="0"/>
                <a:t>=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&lt;INT&gt;</a:t>
              </a:r>
            </a:p>
            <a:p>
              <a:r>
                <a:rPr lang="en-US" dirty="0"/>
                <a:t>	</a:t>
              </a:r>
              <a:r>
                <a:rPr lang="en-US" dirty="0" err="1">
                  <a:solidFill>
                    <a:srgbClr val="C00000"/>
                  </a:solidFill>
                </a:rPr>
                <a:t>ElectricallyConnected</a:t>
              </a:r>
              <a:r>
                <a:rPr lang="en-US" dirty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7030A0"/>
                  </a:solidFill>
                </a:rPr>
                <a:t>layer</a:t>
              </a:r>
              <a:r>
                <a:rPr lang="en-US" dirty="0"/>
                <a:t>=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&lt;STRING&gt;</a:t>
              </a:r>
            </a:p>
            <a:p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	</a:t>
              </a:r>
              <a:r>
                <a:rPr lang="en-US" dirty="0">
                  <a:solidFill>
                    <a:srgbClr val="C00000"/>
                  </a:solidFill>
                </a:rPr>
                <a:t>Color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</a:t>
              </a:r>
              <a:r>
                <a:rPr lang="en-US" dirty="0">
                  <a:solidFill>
                    <a:srgbClr val="7030A0"/>
                  </a:solidFill>
                </a:rPr>
                <a:t>type</a:t>
              </a:r>
              <a:r>
                <a:rPr lang="en-US" dirty="0"/>
                <a:t>=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&lt;STRING&gt; </a:t>
              </a:r>
              <a:r>
                <a:rPr lang="en-US" dirty="0">
                  <a:solidFill>
                    <a:srgbClr val="7030A0"/>
                  </a:solidFill>
                </a:rPr>
                <a:t>name</a:t>
              </a:r>
              <a:r>
                <a:rPr lang="en-US" dirty="0"/>
                <a:t>=</a:t>
              </a:r>
              <a:r>
                <a: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&lt;STRING&gt;</a:t>
              </a:r>
            </a:p>
            <a:p>
              <a:r>
                <a:rPr lang="en-US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467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the layer file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188720"/>
            <a:ext cx="2469094" cy="519729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Arrow Connector 8"/>
          <p:cNvCxnSpPr>
            <a:stCxn id="12" idx="1"/>
          </p:cNvCxnSpPr>
          <p:nvPr/>
        </p:nvCxnSpPr>
        <p:spPr>
          <a:xfrm flipH="1" flipV="1">
            <a:off x="1997176" y="2592374"/>
            <a:ext cx="1943228" cy="84841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2" idx="1"/>
          </p:cNvCxnSpPr>
          <p:nvPr/>
        </p:nvCxnSpPr>
        <p:spPr>
          <a:xfrm flipH="1">
            <a:off x="2130458" y="3440784"/>
            <a:ext cx="1809946" cy="245096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40404" y="3056063"/>
            <a:ext cx="2121031" cy="769441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  <a:cs typeface="Neo Sans Intel"/>
              </a:rPr>
              <a:t>Need to specify both the diffusion pitch and the poly pitch because they define the global routing grid.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188720"/>
            <a:ext cx="2354784" cy="51744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/>
          <p:cNvSpPr txBox="1"/>
          <p:nvPr/>
        </p:nvSpPr>
        <p:spPr>
          <a:xfrm>
            <a:off x="3940404" y="1359237"/>
            <a:ext cx="2121031" cy="600164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  <a:cs typeface="Neo Sans Intel"/>
              </a:rPr>
              <a:t>Layers which are not used for routing don’t need a level. For example, well and diffusion.</a:t>
            </a:r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 flipV="1">
            <a:off x="1866508" y="1386115"/>
            <a:ext cx="2073896" cy="273204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9" idx="1"/>
          </p:cNvCxnSpPr>
          <p:nvPr/>
        </p:nvCxnSpPr>
        <p:spPr>
          <a:xfrm flipH="1">
            <a:off x="2234153" y="1659319"/>
            <a:ext cx="1706251" cy="448444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810261" y="2172837"/>
            <a:ext cx="2121031" cy="2123658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  <a:cs typeface="Neo Sans Intel"/>
              </a:rPr>
              <a:t>Carefully set levels for </a:t>
            </a:r>
            <a:r>
              <a:rPr lang="en-US" sz="1100" dirty="0" err="1" smtClean="0">
                <a:solidFill>
                  <a:schemeClr val="tx2"/>
                </a:solidFill>
                <a:cs typeface="Neo Sans Intel"/>
              </a:rPr>
              <a:t>vias</a:t>
            </a:r>
            <a:r>
              <a:rPr lang="en-US" sz="1100" dirty="0" smtClean="0">
                <a:solidFill>
                  <a:schemeClr val="tx2"/>
                </a:solidFill>
                <a:cs typeface="Neo Sans Intel"/>
              </a:rPr>
              <a:t> and wires.</a:t>
            </a:r>
          </a:p>
          <a:p>
            <a:endParaRPr lang="en-US" sz="1100" dirty="0">
              <a:solidFill>
                <a:schemeClr val="tx2"/>
              </a:solidFill>
              <a:cs typeface="Neo Sans Intel"/>
            </a:endParaRPr>
          </a:p>
          <a:p>
            <a:r>
              <a:rPr lang="en-US" sz="1100" dirty="0" smtClean="0">
                <a:solidFill>
                  <a:schemeClr val="tx2"/>
                </a:solidFill>
                <a:cs typeface="Neo Sans Intel"/>
              </a:rPr>
              <a:t>Levels, orientation, types, and electrically connected layers are used to guide the router. </a:t>
            </a:r>
            <a:endParaRPr lang="ru-RU" sz="1100" dirty="0" smtClean="0">
              <a:solidFill>
                <a:schemeClr val="tx2"/>
              </a:solidFill>
              <a:cs typeface="Neo Sans Intel"/>
            </a:endParaRPr>
          </a:p>
          <a:p>
            <a:endParaRPr lang="ru-RU" sz="1100" dirty="0">
              <a:solidFill>
                <a:schemeClr val="tx2"/>
              </a:solidFill>
              <a:cs typeface="Neo Sans Intel"/>
            </a:endParaRPr>
          </a:p>
          <a:p>
            <a:r>
              <a:rPr lang="en-US" sz="1100" dirty="0" smtClean="0">
                <a:solidFill>
                  <a:schemeClr val="tx2"/>
                </a:solidFill>
                <a:cs typeface="Neo Sans Intel"/>
              </a:rPr>
              <a:t>The router doesn’t have any hardcoded information about layers. The router doesn’t interpret names of layers anyhow.</a:t>
            </a:r>
          </a:p>
        </p:txBody>
      </p:sp>
      <p:cxnSp>
        <p:nvCxnSpPr>
          <p:cNvPr id="27" name="Straight Arrow Connector 26"/>
          <p:cNvCxnSpPr>
            <a:stCxn id="26" idx="1"/>
          </p:cNvCxnSpPr>
          <p:nvPr/>
        </p:nvCxnSpPr>
        <p:spPr>
          <a:xfrm flipH="1" flipV="1">
            <a:off x="8851769" y="1359246"/>
            <a:ext cx="958492" cy="187542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1"/>
          </p:cNvCxnSpPr>
          <p:nvPr/>
        </p:nvCxnSpPr>
        <p:spPr>
          <a:xfrm flipH="1" flipV="1">
            <a:off x="8286161" y="2346968"/>
            <a:ext cx="1524100" cy="887698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97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rules: design_rules.txt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3"/>
          </p:nvPr>
        </p:nvSpPr>
        <p:spPr>
          <a:xfrm>
            <a:off x="607484" y="1604434"/>
            <a:ext cx="10970683" cy="1126099"/>
          </a:xfrm>
        </p:spPr>
        <p:txBody>
          <a:bodyPr/>
          <a:lstStyle/>
          <a:p>
            <a:r>
              <a:rPr lang="en-US" sz="1800" dirty="0" smtClean="0"/>
              <a:t>The file defines a few primary </a:t>
            </a:r>
            <a:r>
              <a:rPr lang="en-US" sz="1800" dirty="0" smtClean="0">
                <a:solidFill>
                  <a:srgbClr val="FF0000"/>
                </a:solidFill>
              </a:rPr>
              <a:t>design rules</a:t>
            </a:r>
            <a:r>
              <a:rPr lang="en-US" sz="1800" dirty="0" smtClean="0"/>
              <a:t>. Examples:</a:t>
            </a:r>
          </a:p>
          <a:p>
            <a:r>
              <a:rPr lang="en-US" sz="1800" dirty="0" smtClean="0">
                <a:solidFill>
                  <a:srgbClr val="FF0000"/>
                </a:solidFill>
              </a:rPr>
              <a:t>	</a:t>
            </a:r>
            <a:r>
              <a:rPr lang="en-US" sz="1800" dirty="0" err="1" smtClean="0">
                <a:solidFill>
                  <a:srgbClr val="00B050"/>
                </a:solidFill>
              </a:rPr>
              <a:t>minete</a:t>
            </a:r>
            <a:r>
              <a:rPr lang="en-US" sz="1800" dirty="0" smtClean="0">
                <a:solidFill>
                  <a:srgbClr val="00B050"/>
                </a:solidFill>
              </a:rPr>
              <a:t> </a:t>
            </a:r>
            <a:r>
              <a:rPr lang="en-US" sz="1800" dirty="0" smtClean="0"/>
              <a:t>is a minimal spacing between wire line-ends</a:t>
            </a:r>
            <a:r>
              <a:rPr lang="en-US" sz="1800" dirty="0"/>
              <a:t> </a:t>
            </a:r>
            <a:r>
              <a:rPr lang="en-US" sz="1800" dirty="0" smtClean="0"/>
              <a:t>(“</a:t>
            </a:r>
            <a:r>
              <a:rPr lang="en-US" sz="1800" dirty="0" smtClean="0">
                <a:solidFill>
                  <a:srgbClr val="00B050"/>
                </a:solidFill>
              </a:rPr>
              <a:t>min</a:t>
            </a:r>
            <a:r>
              <a:rPr lang="en-US" sz="1800" dirty="0" smtClean="0"/>
              <a:t>imal </a:t>
            </a:r>
            <a:r>
              <a:rPr lang="en-US" sz="1800" dirty="0" smtClean="0">
                <a:solidFill>
                  <a:srgbClr val="00B050"/>
                </a:solidFill>
              </a:rPr>
              <a:t>e</a:t>
            </a:r>
            <a:r>
              <a:rPr lang="en-US" sz="1800" dirty="0" smtClean="0"/>
              <a:t>nd-</a:t>
            </a:r>
            <a:r>
              <a:rPr lang="en-US" sz="1800" dirty="0" smtClean="0">
                <a:solidFill>
                  <a:srgbClr val="00B050"/>
                </a:solidFill>
              </a:rPr>
              <a:t>t</a:t>
            </a:r>
            <a:r>
              <a:rPr lang="en-US" sz="1800" dirty="0" smtClean="0"/>
              <a:t>o-</a:t>
            </a:r>
            <a:r>
              <a:rPr lang="en-US" sz="1800" dirty="0" smtClean="0">
                <a:solidFill>
                  <a:srgbClr val="00B050"/>
                </a:solidFill>
              </a:rPr>
              <a:t>e</a:t>
            </a:r>
            <a:r>
              <a:rPr lang="en-US" sz="1800" dirty="0" smtClean="0"/>
              <a:t>nd“)</a:t>
            </a:r>
            <a:endParaRPr lang="ru-RU" dirty="0"/>
          </a:p>
          <a:p>
            <a:r>
              <a:rPr lang="ru-RU" sz="1800" dirty="0"/>
              <a:t>	</a:t>
            </a:r>
            <a:r>
              <a:rPr lang="en-US" sz="1800" dirty="0" err="1">
                <a:solidFill>
                  <a:srgbClr val="00B050"/>
                </a:solidFill>
              </a:rPr>
              <a:t>m</a:t>
            </a:r>
            <a:r>
              <a:rPr lang="en-US" sz="1800" dirty="0" err="1" smtClean="0">
                <a:solidFill>
                  <a:srgbClr val="00B050"/>
                </a:solidFill>
              </a:rPr>
              <a:t>inlength</a:t>
            </a:r>
            <a:r>
              <a:rPr lang="en-US" sz="1800" dirty="0" smtClean="0"/>
              <a:t> is a minimal wire length</a:t>
            </a:r>
            <a:endParaRPr lang="ru-RU" sz="18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7484" y="2788516"/>
            <a:ext cx="10657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</a:rPr>
              <a:t>Rule </a:t>
            </a:r>
            <a:r>
              <a:rPr lang="en-US" sz="1800" dirty="0" smtClean="0">
                <a:solidFill>
                  <a:srgbClr val="7030A0"/>
                </a:solidFill>
              </a:rPr>
              <a:t>name</a:t>
            </a:r>
            <a:r>
              <a:rPr lang="en-US" sz="1800" dirty="0"/>
              <a:t>=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&lt;STRING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sz="1800" dirty="0" smtClean="0">
                <a:solidFill>
                  <a:srgbClr val="7030A0"/>
                </a:solidFill>
              </a:rPr>
              <a:t>type</a:t>
            </a:r>
            <a:r>
              <a:rPr lang="en-US" sz="1800" dirty="0" smtClean="0"/>
              <a:t>=</a:t>
            </a:r>
            <a:r>
              <a:rPr lang="en-US" sz="1800" dirty="0" err="1" smtClean="0">
                <a:solidFill>
                  <a:srgbClr val="00B050"/>
                </a:solidFill>
              </a:rPr>
              <a:t>minete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smtClean="0">
                <a:solidFill>
                  <a:srgbClr val="7030A0"/>
                </a:solidFill>
              </a:rPr>
              <a:t>value</a:t>
            </a:r>
            <a:r>
              <a:rPr lang="en-US" sz="1800" dirty="0" smtClean="0"/>
              <a:t>=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&lt;INT&gt; </a:t>
            </a:r>
            <a:r>
              <a:rPr lang="en-US" sz="1800" dirty="0" smtClean="0">
                <a:solidFill>
                  <a:srgbClr val="7030A0"/>
                </a:solidFill>
              </a:rPr>
              <a:t>layer</a:t>
            </a:r>
            <a:r>
              <a:rPr lang="en-US" sz="1800" dirty="0" smtClean="0"/>
              <a:t>=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&lt;STRING&gt;</a:t>
            </a:r>
          </a:p>
          <a:p>
            <a:r>
              <a:rPr lang="en-US" sz="1800" dirty="0">
                <a:solidFill>
                  <a:srgbClr val="C00000"/>
                </a:solidFill>
              </a:rPr>
              <a:t>Rule </a:t>
            </a:r>
            <a:r>
              <a:rPr lang="en-US" sz="1800" dirty="0">
                <a:solidFill>
                  <a:srgbClr val="7030A0"/>
                </a:solidFill>
              </a:rPr>
              <a:t>name</a:t>
            </a:r>
            <a:r>
              <a:rPr lang="en-US" sz="1800" dirty="0"/>
              <a:t>=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&lt;STRING&gt; </a:t>
            </a:r>
            <a:r>
              <a:rPr lang="en-US" sz="1800" dirty="0" smtClean="0">
                <a:solidFill>
                  <a:srgbClr val="7030A0"/>
                </a:solidFill>
              </a:rPr>
              <a:t>type</a:t>
            </a:r>
            <a:r>
              <a:rPr lang="en-US" sz="1800" dirty="0" smtClean="0"/>
              <a:t>=</a:t>
            </a:r>
            <a:r>
              <a:rPr lang="en-US" sz="1800" dirty="0" err="1" smtClean="0">
                <a:solidFill>
                  <a:srgbClr val="00B050"/>
                </a:solidFill>
              </a:rPr>
              <a:t>minlength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value</a:t>
            </a:r>
            <a:r>
              <a:rPr lang="en-US" sz="1800" dirty="0"/>
              <a:t>=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&lt;INT&gt; </a:t>
            </a:r>
            <a:r>
              <a:rPr lang="en-US" sz="1800" dirty="0">
                <a:solidFill>
                  <a:srgbClr val="7030A0"/>
                </a:solidFill>
              </a:rPr>
              <a:t>layer</a:t>
            </a:r>
            <a:r>
              <a:rPr lang="en-US" sz="1800" dirty="0"/>
              <a:t>=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&lt;STRING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endParaRPr lang="en-US" sz="1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572000"/>
            <a:ext cx="3383573" cy="85351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371600" y="4206240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cs typeface="Neo Sans Intel"/>
              </a:rPr>
              <a:t>Example: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12080" y="3566160"/>
            <a:ext cx="2743200" cy="4572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0" idx="3"/>
            <a:endCxn id="18" idx="1"/>
          </p:cNvCxnSpPr>
          <p:nvPr/>
        </p:nvCxnSpPr>
        <p:spPr>
          <a:xfrm>
            <a:off x="7955280" y="3794760"/>
            <a:ext cx="739420" cy="0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947380" y="3443559"/>
            <a:ext cx="7473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/>
              <a:t>minete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624126" y="3640871"/>
            <a:ext cx="1919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Horizontal metal wire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8694700" y="3566160"/>
            <a:ext cx="2743200" cy="45720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112059" y="3640871"/>
            <a:ext cx="19191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smtClean="0"/>
              <a:t>Horizontal metal wire</a:t>
            </a:r>
            <a:endParaRPr lang="en-US" sz="1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8694700" y="4114800"/>
            <a:ext cx="0" cy="54864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437900" y="4114800"/>
            <a:ext cx="0" cy="54864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686800" y="4399322"/>
            <a:ext cx="2743200" cy="0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560392" y="4057452"/>
            <a:ext cx="10118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err="1" smtClean="0"/>
              <a:t>minlength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126412" y="3671648"/>
            <a:ext cx="10935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2"/>
                </a:solidFill>
                <a:cs typeface="Neo Sans Intel"/>
              </a:rPr>
              <a:t>line-end, edge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84508" y="4015156"/>
            <a:ext cx="4459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2"/>
                </a:solidFill>
                <a:cs typeface="Neo Sans Intel"/>
              </a:rPr>
              <a:t>side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6126480" y="4754880"/>
            <a:ext cx="0" cy="109728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136849" y="5854045"/>
            <a:ext cx="10972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75626" y="4736181"/>
            <a:ext cx="31357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tx2"/>
                </a:solidFill>
                <a:cs typeface="Neo Sans Intel"/>
              </a:rPr>
              <a:t>OGD</a:t>
            </a:r>
          </a:p>
          <a:p>
            <a:r>
              <a:rPr lang="en-US" sz="1100" dirty="0" smtClean="0">
                <a:solidFill>
                  <a:schemeClr val="tx2"/>
                </a:solidFill>
                <a:cs typeface="Neo Sans Intel"/>
              </a:rPr>
              <a:t>orthogonal grid direction for a horizontal layer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907486" y="5410002"/>
            <a:ext cx="29241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tx2"/>
                </a:solidFill>
                <a:cs typeface="Neo Sans Intel"/>
              </a:rPr>
              <a:t>PGD</a:t>
            </a:r>
          </a:p>
          <a:p>
            <a:r>
              <a:rPr lang="en-US" sz="1100" dirty="0" smtClean="0">
                <a:solidFill>
                  <a:schemeClr val="tx2"/>
                </a:solidFill>
                <a:cs typeface="Neo Sans Intel"/>
              </a:rPr>
              <a:t>primary grid direction for a horizontal layer</a:t>
            </a:r>
          </a:p>
        </p:txBody>
      </p:sp>
    </p:spTree>
    <p:extLst>
      <p:ext uri="{BB962C8B-B14F-4D97-AF65-F5344CB8AC3E}">
        <p14:creationId xmlns:p14="http://schemas.microsoft.com/office/powerpoint/2010/main" val="383871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Via generators</a:t>
            </a:r>
            <a:r>
              <a:rPr lang="en-US" dirty="0"/>
              <a:t>: via_generators.txt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07484" y="1603755"/>
            <a:ext cx="10970683" cy="1638314"/>
          </a:xfrm>
        </p:spPr>
        <p:txBody>
          <a:bodyPr/>
          <a:lstStyle/>
          <a:p>
            <a:r>
              <a:rPr lang="en-US" sz="1800" dirty="0" smtClean="0"/>
              <a:t>A </a:t>
            </a:r>
            <a:r>
              <a:rPr lang="en-US" sz="1800" dirty="0" smtClean="0">
                <a:solidFill>
                  <a:srgbClr val="FF0000"/>
                </a:solidFill>
              </a:rPr>
              <a:t>via generator </a:t>
            </a:r>
            <a:r>
              <a:rPr lang="en-US" sz="1800" dirty="0" smtClean="0"/>
              <a:t>is a set of several wires: a via cut, a metal landing (layer below), and a metal enclosure (layer upper). Format is a bit awkward. Some fields are upper-case, other fields are lower-case. It was made to keep a backward compatibility with another old and user-unfriendly format. </a:t>
            </a:r>
            <a:r>
              <a:rPr lang="en-US" sz="1800" dirty="0" err="1" smtClean="0"/>
              <a:t>x_coverage</a:t>
            </a:r>
            <a:r>
              <a:rPr lang="en-US" sz="1800" dirty="0" smtClean="0"/>
              <a:t> and </a:t>
            </a:r>
            <a:r>
              <a:rPr lang="en-US" sz="1800" dirty="0" err="1" smtClean="0"/>
              <a:t>y_coverage</a:t>
            </a:r>
            <a:r>
              <a:rPr lang="en-US" sz="1800" dirty="0" smtClean="0"/>
              <a:t> can be zero or even negative. Widths is a list of wire widths where this via type is allowed to be landed. All numbers are FLOAT (are to be multiplied by 10,000 to get actual integer units).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7484" y="3190725"/>
            <a:ext cx="1065754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Generator </a:t>
            </a:r>
            <a:r>
              <a:rPr lang="en-US" sz="1200" dirty="0" smtClean="0">
                <a:solidFill>
                  <a:srgbClr val="7030A0"/>
                </a:solidFill>
              </a:rPr>
              <a:t>name</a:t>
            </a:r>
            <a:r>
              <a:rPr lang="en-US" sz="1200" dirty="0"/>
              <a:t>=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&lt;STRING</a:t>
            </a:r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200" dirty="0" smtClean="0"/>
              <a:t> {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smtClean="0">
                <a:solidFill>
                  <a:srgbClr val="C00000"/>
                </a:solidFill>
              </a:rPr>
              <a:t>Layer1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rgbClr val="7030A0"/>
                </a:solidFill>
              </a:rPr>
              <a:t>value</a:t>
            </a:r>
            <a:r>
              <a:rPr lang="en-US" sz="1200" dirty="0" smtClean="0"/>
              <a:t>=</a:t>
            </a:r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&lt;STRING&gt;</a:t>
            </a:r>
            <a:endParaRPr 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200" dirty="0"/>
              <a:t>	</a:t>
            </a:r>
            <a:r>
              <a:rPr lang="en-US" sz="1200" dirty="0" smtClean="0"/>
              <a:t>	</a:t>
            </a:r>
            <a:r>
              <a:rPr lang="en-US" sz="1200" dirty="0" err="1" smtClean="0">
                <a:solidFill>
                  <a:srgbClr val="C00000"/>
                </a:solidFill>
              </a:rPr>
              <a:t>x_coverage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 smtClean="0">
                <a:solidFill>
                  <a:srgbClr val="7030A0"/>
                </a:solidFill>
              </a:rPr>
              <a:t>value</a:t>
            </a:r>
            <a:r>
              <a:rPr lang="en-US" sz="1200" dirty="0" smtClean="0"/>
              <a:t>=</a:t>
            </a:r>
            <a:r>
              <a:rPr lang="en-US" sz="1200" dirty="0" smtClean="0">
                <a:solidFill>
                  <a:srgbClr val="43AFFF"/>
                </a:solidFill>
              </a:rPr>
              <a:t>&lt;FLOAT&gt;</a:t>
            </a:r>
          </a:p>
          <a:p>
            <a:r>
              <a:rPr lang="en-US" sz="1200" dirty="0">
                <a:solidFill>
                  <a:srgbClr val="43AFFF"/>
                </a:solidFill>
              </a:rPr>
              <a:t>	</a:t>
            </a:r>
            <a:r>
              <a:rPr lang="en-US" sz="1200" dirty="0" smtClean="0">
                <a:solidFill>
                  <a:srgbClr val="43AFFF"/>
                </a:solidFill>
              </a:rPr>
              <a:t>	</a:t>
            </a:r>
            <a:r>
              <a:rPr lang="en-US" sz="1200" dirty="0" err="1">
                <a:solidFill>
                  <a:srgbClr val="C00000"/>
                </a:solidFill>
              </a:rPr>
              <a:t>y</a:t>
            </a:r>
            <a:r>
              <a:rPr lang="en-US" sz="1200" dirty="0" err="1" smtClean="0">
                <a:solidFill>
                  <a:srgbClr val="C00000"/>
                </a:solidFill>
              </a:rPr>
              <a:t>_coverage</a:t>
            </a:r>
            <a:r>
              <a:rPr lang="en-US" sz="1200" dirty="0" smtClean="0">
                <a:solidFill>
                  <a:srgbClr val="C00000"/>
                </a:solidFill>
              </a:rPr>
              <a:t> </a:t>
            </a:r>
            <a:r>
              <a:rPr lang="en-US" sz="1200" dirty="0">
                <a:solidFill>
                  <a:srgbClr val="7030A0"/>
                </a:solidFill>
              </a:rPr>
              <a:t>value</a:t>
            </a:r>
            <a:r>
              <a:rPr lang="en-US" sz="1200" dirty="0"/>
              <a:t>=</a:t>
            </a:r>
            <a:r>
              <a:rPr lang="en-US" sz="1200" dirty="0">
                <a:solidFill>
                  <a:srgbClr val="43AFFF"/>
                </a:solidFill>
              </a:rPr>
              <a:t>&lt;FLOAT</a:t>
            </a:r>
            <a:r>
              <a:rPr lang="en-US" sz="1200" dirty="0" smtClean="0">
                <a:solidFill>
                  <a:srgbClr val="43AFFF"/>
                </a:solidFill>
              </a:rPr>
              <a:t>&gt;</a:t>
            </a:r>
          </a:p>
          <a:p>
            <a:r>
              <a:rPr lang="en-US" sz="1200" dirty="0">
                <a:solidFill>
                  <a:srgbClr val="43AFFF"/>
                </a:solidFill>
              </a:rPr>
              <a:t>	</a:t>
            </a:r>
            <a:r>
              <a:rPr lang="en-US" sz="1200" dirty="0" smtClean="0">
                <a:solidFill>
                  <a:srgbClr val="43AFFF"/>
                </a:solidFill>
              </a:rPr>
              <a:t>	</a:t>
            </a:r>
            <a:r>
              <a:rPr lang="en-US" sz="1200" dirty="0" smtClean="0">
                <a:solidFill>
                  <a:srgbClr val="C00000"/>
                </a:solidFill>
              </a:rPr>
              <a:t>widths</a:t>
            </a:r>
            <a:r>
              <a:rPr lang="en-US" sz="1200" dirty="0" smtClean="0">
                <a:solidFill>
                  <a:srgbClr val="43AFFF"/>
                </a:solidFill>
              </a:rPr>
              <a:t> </a:t>
            </a:r>
            <a:r>
              <a:rPr lang="en-US" sz="1200" dirty="0" smtClean="0">
                <a:solidFill>
                  <a:srgbClr val="7030A0"/>
                </a:solidFill>
              </a:rPr>
              <a:t>value</a:t>
            </a:r>
            <a:r>
              <a:rPr lang="en-US" sz="1200" dirty="0" smtClean="0"/>
              <a:t>=</a:t>
            </a:r>
            <a:r>
              <a:rPr lang="en-US" sz="1200" dirty="0" smtClean="0">
                <a:solidFill>
                  <a:srgbClr val="43AFFF"/>
                </a:solidFill>
              </a:rPr>
              <a:t>&lt;FLOATs&gt;</a:t>
            </a:r>
          </a:p>
          <a:p>
            <a:r>
              <a:rPr lang="en-US" sz="1200" dirty="0" smtClean="0">
                <a:solidFill>
                  <a:srgbClr val="43AFFF"/>
                </a:solidFill>
              </a:rPr>
              <a:t>	</a:t>
            </a:r>
            <a:r>
              <a:rPr lang="en-US" sz="1200" dirty="0" smtClean="0"/>
              <a:t>}</a:t>
            </a:r>
          </a:p>
          <a:p>
            <a:r>
              <a:rPr lang="en-US" sz="1200" dirty="0"/>
              <a:t>	</a:t>
            </a:r>
            <a:r>
              <a:rPr lang="en-US" sz="1200" dirty="0" smtClean="0">
                <a:solidFill>
                  <a:srgbClr val="C00000"/>
                </a:solidFill>
              </a:rPr>
              <a:t>Layer2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rgbClr val="7030A0"/>
                </a:solidFill>
              </a:rPr>
              <a:t>value</a:t>
            </a:r>
            <a:r>
              <a:rPr lang="en-US" sz="1200" dirty="0"/>
              <a:t>=</a:t>
            </a:r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&lt;STRING&gt;</a:t>
            </a:r>
          </a:p>
          <a:p>
            <a:r>
              <a:rPr lang="en-US" sz="1200" dirty="0"/>
              <a:t>		</a:t>
            </a:r>
            <a:r>
              <a:rPr lang="en-US" sz="1200" dirty="0" err="1">
                <a:solidFill>
                  <a:srgbClr val="C00000"/>
                </a:solidFill>
              </a:rPr>
              <a:t>x_coverage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>
                <a:solidFill>
                  <a:srgbClr val="7030A0"/>
                </a:solidFill>
              </a:rPr>
              <a:t>value</a:t>
            </a:r>
            <a:r>
              <a:rPr lang="en-US" sz="1200" dirty="0"/>
              <a:t>=</a:t>
            </a:r>
            <a:r>
              <a:rPr lang="en-US" sz="1200" dirty="0">
                <a:solidFill>
                  <a:srgbClr val="43AFFF"/>
                </a:solidFill>
              </a:rPr>
              <a:t>&lt;FLOAT&gt;</a:t>
            </a:r>
          </a:p>
          <a:p>
            <a:r>
              <a:rPr lang="en-US" sz="1200" dirty="0">
                <a:solidFill>
                  <a:srgbClr val="43AFFF"/>
                </a:solidFill>
              </a:rPr>
              <a:t>		</a:t>
            </a:r>
            <a:r>
              <a:rPr lang="en-US" sz="1200" dirty="0" err="1">
                <a:solidFill>
                  <a:srgbClr val="C00000"/>
                </a:solidFill>
              </a:rPr>
              <a:t>y_coverage</a:t>
            </a:r>
            <a:r>
              <a:rPr lang="en-US" sz="1200" dirty="0">
                <a:solidFill>
                  <a:srgbClr val="C00000"/>
                </a:solidFill>
              </a:rPr>
              <a:t> </a:t>
            </a:r>
            <a:r>
              <a:rPr lang="en-US" sz="1200" dirty="0">
                <a:solidFill>
                  <a:srgbClr val="7030A0"/>
                </a:solidFill>
              </a:rPr>
              <a:t>value</a:t>
            </a:r>
            <a:r>
              <a:rPr lang="en-US" sz="1200" dirty="0"/>
              <a:t>=</a:t>
            </a:r>
            <a:r>
              <a:rPr lang="en-US" sz="1200" dirty="0">
                <a:solidFill>
                  <a:srgbClr val="43AFFF"/>
                </a:solidFill>
              </a:rPr>
              <a:t>&lt;FLOAT&gt;</a:t>
            </a:r>
          </a:p>
          <a:p>
            <a:r>
              <a:rPr lang="en-US" sz="1200" dirty="0">
                <a:solidFill>
                  <a:srgbClr val="43AFFF"/>
                </a:solidFill>
              </a:rPr>
              <a:t>		</a:t>
            </a:r>
            <a:r>
              <a:rPr lang="en-US" sz="1200" dirty="0">
                <a:solidFill>
                  <a:srgbClr val="C00000"/>
                </a:solidFill>
              </a:rPr>
              <a:t>widths</a:t>
            </a:r>
            <a:r>
              <a:rPr lang="en-US" sz="1200" dirty="0">
                <a:solidFill>
                  <a:srgbClr val="43AFFF"/>
                </a:solidFill>
              </a:rPr>
              <a:t> </a:t>
            </a:r>
            <a:r>
              <a:rPr lang="en-US" sz="1200" dirty="0">
                <a:solidFill>
                  <a:srgbClr val="7030A0"/>
                </a:solidFill>
              </a:rPr>
              <a:t>value</a:t>
            </a:r>
            <a:r>
              <a:rPr lang="en-US" sz="1200" dirty="0" smtClean="0"/>
              <a:t>=</a:t>
            </a:r>
            <a:r>
              <a:rPr lang="en-US" sz="1200" dirty="0" smtClean="0">
                <a:solidFill>
                  <a:srgbClr val="43AFFF"/>
                </a:solidFill>
              </a:rPr>
              <a:t>&lt;FLOATs</a:t>
            </a:r>
            <a:r>
              <a:rPr lang="en-US" sz="1200" dirty="0">
                <a:solidFill>
                  <a:srgbClr val="43AFFF"/>
                </a:solidFill>
              </a:rPr>
              <a:t>&gt;</a:t>
            </a:r>
          </a:p>
          <a:p>
            <a:r>
              <a:rPr lang="en-US" sz="1200" dirty="0">
                <a:solidFill>
                  <a:srgbClr val="43AFFF"/>
                </a:solidFill>
              </a:rPr>
              <a:t>	</a:t>
            </a:r>
            <a:r>
              <a:rPr lang="en-US" sz="1200" dirty="0" smtClean="0"/>
              <a:t>}</a:t>
            </a:r>
          </a:p>
          <a:p>
            <a:r>
              <a:rPr lang="en-US" sz="1200" dirty="0"/>
              <a:t>	</a:t>
            </a:r>
            <a:r>
              <a:rPr lang="en-US" sz="1200" dirty="0" err="1" smtClean="0">
                <a:solidFill>
                  <a:srgbClr val="C00000"/>
                </a:solidFill>
              </a:rPr>
              <a:t>CutWidth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7030A0"/>
                </a:solidFill>
              </a:rPr>
              <a:t>value</a:t>
            </a:r>
            <a:r>
              <a:rPr lang="en-US" sz="1200" dirty="0" smtClean="0"/>
              <a:t>=</a:t>
            </a:r>
            <a:r>
              <a:rPr lang="en-US" sz="1200" dirty="0" smtClean="0">
                <a:solidFill>
                  <a:srgbClr val="43AFFF"/>
                </a:solidFill>
              </a:rPr>
              <a:t>&lt;FLOAT&gt;</a:t>
            </a:r>
          </a:p>
          <a:p>
            <a:r>
              <a:rPr lang="en-US" sz="1200" dirty="0" smtClean="0">
                <a:solidFill>
                  <a:srgbClr val="C00000"/>
                </a:solidFill>
              </a:rPr>
              <a:t>	</a:t>
            </a:r>
            <a:r>
              <a:rPr lang="en-US" sz="1200" dirty="0" err="1" smtClean="0">
                <a:solidFill>
                  <a:srgbClr val="C00000"/>
                </a:solidFill>
              </a:rPr>
              <a:t>CutHeight</a:t>
            </a:r>
            <a:r>
              <a:rPr lang="en-US" sz="1200" dirty="0" smtClean="0"/>
              <a:t> </a:t>
            </a:r>
            <a:r>
              <a:rPr lang="en-US" sz="1200" dirty="0">
                <a:solidFill>
                  <a:srgbClr val="7030A0"/>
                </a:solidFill>
              </a:rPr>
              <a:t>value</a:t>
            </a:r>
            <a:r>
              <a:rPr lang="en-US" sz="1200" dirty="0"/>
              <a:t>=</a:t>
            </a:r>
            <a:r>
              <a:rPr lang="en-US" sz="1200" dirty="0">
                <a:solidFill>
                  <a:srgbClr val="43AFFF"/>
                </a:solidFill>
              </a:rPr>
              <a:t>&lt;FLOAT</a:t>
            </a:r>
            <a:r>
              <a:rPr lang="en-US" sz="1200" dirty="0" smtClean="0">
                <a:solidFill>
                  <a:srgbClr val="43AFFF"/>
                </a:solidFill>
              </a:rPr>
              <a:t>&gt;</a:t>
            </a:r>
          </a:p>
          <a:p>
            <a:r>
              <a:rPr lang="en-US" sz="1200" dirty="0">
                <a:solidFill>
                  <a:srgbClr val="43AFFF"/>
                </a:solidFill>
              </a:rPr>
              <a:t>	</a:t>
            </a:r>
            <a:r>
              <a:rPr lang="en-US" sz="1200" dirty="0" err="1" smtClean="0">
                <a:solidFill>
                  <a:srgbClr val="C00000"/>
                </a:solidFill>
              </a:rPr>
              <a:t>cutlayer</a:t>
            </a:r>
            <a:r>
              <a:rPr lang="en-US" sz="1200" dirty="0" smtClean="0">
                <a:solidFill>
                  <a:srgbClr val="43AFFF"/>
                </a:solidFill>
              </a:rPr>
              <a:t> </a:t>
            </a:r>
            <a:r>
              <a:rPr lang="en-US" sz="1200" dirty="0" smtClean="0">
                <a:solidFill>
                  <a:srgbClr val="7030A0"/>
                </a:solidFill>
              </a:rPr>
              <a:t>value</a:t>
            </a:r>
            <a:r>
              <a:rPr lang="en-US" sz="1200" dirty="0" smtClean="0"/>
              <a:t>=</a:t>
            </a:r>
            <a:r>
              <a:rPr lang="en-US" sz="1200" dirty="0" smtClean="0">
                <a:solidFill>
                  <a:srgbClr val="43AFFF"/>
                </a:solidFill>
              </a:rPr>
              <a:t>&lt;STRING&gt;</a:t>
            </a:r>
            <a:endParaRPr lang="en-US" sz="1200" dirty="0"/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073" y="3887638"/>
            <a:ext cx="3093988" cy="18594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4195073" y="3471556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cs typeface="Neo Sans Intel"/>
              </a:rPr>
              <a:t>Example:</a:t>
            </a:r>
          </a:p>
        </p:txBody>
      </p:sp>
      <p:sp>
        <p:nvSpPr>
          <p:cNvPr id="9" name="Rectangle 8"/>
          <p:cNvSpPr/>
          <p:nvPr/>
        </p:nvSpPr>
        <p:spPr>
          <a:xfrm>
            <a:off x="9756648" y="4206240"/>
            <a:ext cx="1021546" cy="914400"/>
          </a:xfrm>
          <a:prstGeom prst="rect">
            <a:avLst/>
          </a:prstGeom>
          <a:solidFill>
            <a:srgbClr val="00FF99">
              <a:alpha val="70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904381" y="4059936"/>
            <a:ext cx="731520" cy="1202699"/>
          </a:xfrm>
          <a:prstGeom prst="rect">
            <a:avLst/>
          </a:prstGeom>
          <a:solidFill>
            <a:schemeClr val="accent2">
              <a:lumMod val="60000"/>
              <a:lumOff val="40000"/>
              <a:alpha val="7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939528" y="4242816"/>
            <a:ext cx="658368" cy="841248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8721671" y="4206240"/>
            <a:ext cx="882929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721671" y="4254128"/>
            <a:ext cx="882929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721671" y="5067850"/>
            <a:ext cx="882929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721671" y="5120640"/>
            <a:ext cx="882929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721671" y="4081268"/>
            <a:ext cx="882929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9177316" y="4242816"/>
            <a:ext cx="0" cy="825034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809593" y="4206240"/>
            <a:ext cx="0" cy="914400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9521072" y="4242816"/>
            <a:ext cx="0" cy="263196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9521072" y="3619893"/>
            <a:ext cx="0" cy="46137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9521072" y="3619893"/>
            <a:ext cx="1169689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462037" y="454032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  <a:cs typeface="Neo Sans Intel"/>
              </a:rPr>
              <a:t>500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824133" y="454032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  <a:cs typeface="Neo Sans Intel"/>
              </a:rPr>
              <a:t>460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54366" y="3373672"/>
            <a:ext cx="1617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  <a:cs typeface="Neo Sans Intel"/>
              </a:rPr>
              <a:t>100: Layer2: </a:t>
            </a:r>
            <a:r>
              <a:rPr lang="en-US" sz="1000" dirty="0" err="1" smtClean="0">
                <a:solidFill>
                  <a:schemeClr val="tx2"/>
                </a:solidFill>
                <a:cs typeface="Neo Sans Intel"/>
              </a:rPr>
              <a:t>y_coverage</a:t>
            </a:r>
            <a:r>
              <a:rPr lang="en-US" sz="1000" dirty="0" smtClean="0">
                <a:solidFill>
                  <a:schemeClr val="tx2"/>
                </a:solidFill>
                <a:cs typeface="Neo Sans Intel"/>
              </a:rPr>
              <a:t> 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9351389" y="4242816"/>
            <a:ext cx="0" cy="263196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351389" y="3289955"/>
            <a:ext cx="0" cy="91628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9360722" y="3289955"/>
            <a:ext cx="1169689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313323" y="3035261"/>
            <a:ext cx="1481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  <a:cs typeface="Neo Sans Intel"/>
              </a:rPr>
              <a:t>20: Layer1 </a:t>
            </a:r>
            <a:r>
              <a:rPr lang="en-US" sz="1000" dirty="0" err="1" smtClean="0">
                <a:solidFill>
                  <a:schemeClr val="tx2"/>
                </a:solidFill>
                <a:cs typeface="Neo Sans Intel"/>
              </a:rPr>
              <a:t>y_coverage</a:t>
            </a:r>
            <a:endParaRPr lang="en-US" sz="1000" dirty="0" smtClean="0">
              <a:solidFill>
                <a:schemeClr val="tx2"/>
              </a:solidFill>
              <a:cs typeface="Neo Sans Intel"/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6238482" y="4254128"/>
            <a:ext cx="822960" cy="914400"/>
            <a:chOff x="6949440" y="4297680"/>
            <a:chExt cx="822960" cy="914400"/>
          </a:xfrm>
        </p:grpSpPr>
        <p:sp>
          <p:nvSpPr>
            <p:cNvPr id="61" name="Rectangle 60"/>
            <p:cNvSpPr/>
            <p:nvPr/>
          </p:nvSpPr>
          <p:spPr>
            <a:xfrm>
              <a:off x="6949440" y="4297680"/>
              <a:ext cx="82296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7040880" y="4389120"/>
              <a:ext cx="182880" cy="182880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040880" y="4663440"/>
              <a:ext cx="182880" cy="18288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7040880" y="4937760"/>
              <a:ext cx="182880" cy="182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315200" y="4389120"/>
              <a:ext cx="40427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sz="1200" dirty="0">
                  <a:solidFill>
                    <a:schemeClr val="tx2"/>
                  </a:solidFill>
                  <a:cs typeface="Neo Sans Intel"/>
                </a:rPr>
                <a:t>M</a:t>
              </a:r>
              <a:r>
                <a:rPr lang="ru-RU" sz="1200" dirty="0" smtClean="0">
                  <a:solidFill>
                    <a:schemeClr val="tx2"/>
                  </a:solidFill>
                  <a:cs typeface="Neo Sans Intel"/>
                </a:rPr>
                <a:t>2</a:t>
              </a:r>
              <a:endParaRPr lang="en-US" sz="1200" dirty="0" smtClean="0">
                <a:solidFill>
                  <a:schemeClr val="tx2"/>
                </a:solidFill>
                <a:cs typeface="Neo Sans Intel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15200" y="4663440"/>
              <a:ext cx="37542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V</a:t>
              </a:r>
              <a:r>
                <a:rPr lang="ru-RU" sz="1200" dirty="0" smtClean="0">
                  <a:solidFill>
                    <a:schemeClr val="tx2"/>
                  </a:solidFill>
                  <a:cs typeface="Neo Sans Intel"/>
                </a:rPr>
                <a:t>2</a:t>
              </a:r>
              <a:endParaRPr lang="en-US" sz="1200" dirty="0" smtClean="0">
                <a:solidFill>
                  <a:schemeClr val="tx2"/>
                </a:solidFill>
                <a:cs typeface="Neo Sans Intel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315200" y="4935974"/>
              <a:ext cx="40427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M3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738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pattern: patterns.txt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3"/>
          </p:nvPr>
        </p:nvSpPr>
        <p:spPr>
          <a:xfrm>
            <a:off x="607484" y="1604434"/>
            <a:ext cx="10970683" cy="1126099"/>
          </a:xfrm>
          <a:ln>
            <a:noFill/>
            <a:prstDash val="dash"/>
          </a:ln>
        </p:spPr>
        <p:txBody>
          <a:bodyPr>
            <a:normAutofit fontScale="92500"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Layout patterns</a:t>
            </a:r>
            <a:r>
              <a:rPr lang="en-US" sz="1800" dirty="0" smtClean="0"/>
              <a:t> are used to model forbidden layout cases. Right now, </a:t>
            </a:r>
            <a:r>
              <a:rPr lang="en-US" sz="1800" dirty="0" err="1" smtClean="0"/>
              <a:t>vias</a:t>
            </a:r>
            <a:r>
              <a:rPr lang="en-US" sz="1800" dirty="0" smtClean="0"/>
              <a:t> are supported best of all. Any arbitrary function can be expressed: </a:t>
            </a:r>
            <a:r>
              <a:rPr lang="en-US" sz="1800" dirty="0"/>
              <a:t>a</a:t>
            </a:r>
            <a:r>
              <a:rPr lang="en-US" sz="1800" dirty="0" smtClean="0"/>
              <a:t>ny width, any depth. “</a:t>
            </a:r>
            <a:r>
              <a:rPr lang="en-US" sz="1800" dirty="0" err="1" smtClean="0"/>
              <a:t>mbp</a:t>
            </a:r>
            <a:r>
              <a:rPr lang="en-US" sz="1800" dirty="0" smtClean="0"/>
              <a:t>” stands for “must be present”. “</a:t>
            </a:r>
            <a:r>
              <a:rPr lang="en-US" sz="1800" dirty="0" err="1" smtClean="0"/>
              <a:t>mba</a:t>
            </a:r>
            <a:r>
              <a:rPr lang="en-US" sz="1800" dirty="0" smtClean="0"/>
              <a:t>” stands for “must be absent”. While you have a finite list of metal templates, you need to enumerate all possible forbidden via layouts. If you have very few regular and uniform templates, the number of patterns is really small.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83" y="5127857"/>
            <a:ext cx="5364945" cy="79254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54783" y="4384967"/>
            <a:ext cx="44149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cs typeface="Neo Sans Intel"/>
              </a:rPr>
              <a:t>Example</a:t>
            </a:r>
          </a:p>
          <a:p>
            <a:r>
              <a:rPr lang="en-US" sz="1400" dirty="0" smtClean="0">
                <a:cs typeface="Neo Sans Intel"/>
              </a:rPr>
              <a:t>Design rule: Corner-to-corner spacing between </a:t>
            </a:r>
            <a:r>
              <a:rPr lang="en-US" sz="1400" dirty="0" err="1" smtClean="0">
                <a:cs typeface="Neo Sans Intel"/>
              </a:rPr>
              <a:t>vias</a:t>
            </a:r>
            <a:endParaRPr lang="en-US" sz="1400" dirty="0" smtClean="0">
              <a:cs typeface="Neo Sans Intel"/>
            </a:endParaRPr>
          </a:p>
          <a:p>
            <a:r>
              <a:rPr lang="en-US" sz="1400" dirty="0" smtClean="0">
                <a:cs typeface="Neo Sans Intel"/>
              </a:rPr>
              <a:t>Pattern: Forbidden “diagonal” placement of two </a:t>
            </a:r>
            <a:r>
              <a:rPr lang="en-US" sz="1400" dirty="0" err="1" smtClean="0">
                <a:cs typeface="Neo Sans Intel"/>
              </a:rPr>
              <a:t>vias</a:t>
            </a:r>
            <a:r>
              <a:rPr lang="en-US" sz="1400" dirty="0" smtClean="0">
                <a:cs typeface="Neo Sans Intel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607483" y="2842385"/>
            <a:ext cx="105915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</a:rPr>
              <a:t>Pattern </a:t>
            </a:r>
            <a:r>
              <a:rPr lang="en-US" sz="1800" dirty="0" smtClean="0">
                <a:solidFill>
                  <a:srgbClr val="7030A0"/>
                </a:solidFill>
              </a:rPr>
              <a:t>name</a:t>
            </a:r>
            <a:r>
              <a:rPr lang="en-US" sz="1800" dirty="0"/>
              <a:t>=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&lt;STRING&gt;</a:t>
            </a:r>
            <a:r>
              <a:rPr lang="en-US" sz="1800" dirty="0"/>
              <a:t> </a:t>
            </a:r>
            <a:r>
              <a:rPr lang="en-US" sz="1800" dirty="0" err="1" smtClean="0">
                <a:solidFill>
                  <a:srgbClr val="7030A0"/>
                </a:solidFill>
              </a:rPr>
              <a:t>shortname</a:t>
            </a:r>
            <a:r>
              <a:rPr lang="en-US" sz="1800" dirty="0" smtClean="0"/>
              <a:t>=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&lt;STRING&gt;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7030A0"/>
                </a:solidFill>
              </a:rPr>
              <a:t>comment</a:t>
            </a:r>
            <a:r>
              <a:rPr lang="en-US" sz="1800" dirty="0" smtClean="0"/>
              <a:t>=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“any arbitrary comment”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/>
              <a:t>	</a:t>
            </a:r>
            <a:r>
              <a:rPr lang="en-US" sz="1800" dirty="0" smtClean="0">
                <a:solidFill>
                  <a:srgbClr val="C00000"/>
                </a:solidFill>
              </a:rPr>
              <a:t>Node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7030A0"/>
                </a:solidFill>
              </a:rPr>
              <a:t>type</a:t>
            </a:r>
            <a:r>
              <a:rPr lang="en-US" sz="1800" dirty="0" smtClean="0"/>
              <a:t>=</a:t>
            </a:r>
            <a:r>
              <a:rPr lang="en-US" sz="1800" dirty="0" smtClean="0">
                <a:solidFill>
                  <a:srgbClr val="00B050"/>
                </a:solidFill>
              </a:rPr>
              <a:t>AND</a:t>
            </a:r>
            <a:r>
              <a:rPr lang="en-US" sz="1800" dirty="0" smtClean="0"/>
              <a:t>|</a:t>
            </a:r>
            <a:r>
              <a:rPr lang="en-US" sz="1800" dirty="0" smtClean="0">
                <a:solidFill>
                  <a:srgbClr val="00B050"/>
                </a:solidFill>
              </a:rPr>
              <a:t>OR</a:t>
            </a:r>
            <a:r>
              <a:rPr lang="en-US" sz="1800" dirty="0" smtClean="0"/>
              <a:t>|</a:t>
            </a:r>
            <a:r>
              <a:rPr lang="en-US" sz="1800" dirty="0" smtClean="0">
                <a:solidFill>
                  <a:srgbClr val="00B050"/>
                </a:solidFill>
              </a:rPr>
              <a:t>NAND</a:t>
            </a:r>
            <a:r>
              <a:rPr lang="en-US" sz="1800" dirty="0" smtClean="0"/>
              <a:t>|</a:t>
            </a:r>
            <a:r>
              <a:rPr lang="en-US" sz="1800" dirty="0" smtClean="0">
                <a:solidFill>
                  <a:srgbClr val="00B050"/>
                </a:solidFill>
              </a:rPr>
              <a:t>NOR</a:t>
            </a:r>
            <a:r>
              <a:rPr lang="en-US" sz="1800" dirty="0" smtClean="0"/>
              <a:t> {</a:t>
            </a:r>
            <a:endParaRPr lang="en-US" sz="1800" dirty="0"/>
          </a:p>
          <a:p>
            <a:r>
              <a:rPr lang="en-US" sz="1800" dirty="0"/>
              <a:t>		</a:t>
            </a:r>
            <a:r>
              <a:rPr lang="en-US" sz="1800" dirty="0" smtClean="0">
                <a:solidFill>
                  <a:srgbClr val="C00000"/>
                </a:solidFill>
              </a:rPr>
              <a:t>Node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7030A0"/>
                </a:solidFill>
              </a:rPr>
              <a:t>type</a:t>
            </a:r>
            <a:r>
              <a:rPr lang="en-US" sz="1800" dirty="0" smtClean="0"/>
              <a:t>=</a:t>
            </a:r>
            <a:r>
              <a:rPr lang="en-US" sz="1800" dirty="0" smtClean="0">
                <a:solidFill>
                  <a:srgbClr val="00B050"/>
                </a:solidFill>
              </a:rPr>
              <a:t>leaf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7030A0"/>
                </a:solidFill>
              </a:rPr>
              <a:t>pr</a:t>
            </a:r>
            <a:r>
              <a:rPr lang="en-US" sz="1800" dirty="0" smtClean="0"/>
              <a:t>=</a:t>
            </a:r>
            <a:r>
              <a:rPr lang="en-US" sz="1800" dirty="0" err="1" smtClean="0">
                <a:solidFill>
                  <a:srgbClr val="00B050"/>
                </a:solidFill>
              </a:rPr>
              <a:t>mbp</a:t>
            </a:r>
            <a:r>
              <a:rPr lang="en-US" sz="1800" dirty="0" err="1" smtClean="0"/>
              <a:t>|</a:t>
            </a:r>
            <a:r>
              <a:rPr lang="en-US" sz="1800" dirty="0" err="1" smtClean="0">
                <a:solidFill>
                  <a:srgbClr val="00B050"/>
                </a:solidFill>
              </a:rPr>
              <a:t>mba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7030A0"/>
                </a:solidFill>
              </a:rPr>
              <a:t>layer</a:t>
            </a:r>
            <a:r>
              <a:rPr lang="en-US" sz="1800" dirty="0" smtClean="0"/>
              <a:t>=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&lt;STRING&gt;</a:t>
            </a:r>
            <a:r>
              <a:rPr lang="en-US" sz="1800" dirty="0" smtClean="0"/>
              <a:t> </a:t>
            </a:r>
            <a:r>
              <a:rPr lang="en-US" sz="1800" dirty="0" err="1" smtClean="0">
                <a:solidFill>
                  <a:srgbClr val="7030A0"/>
                </a:solidFill>
              </a:rPr>
              <a:t>rect</a:t>
            </a:r>
            <a:r>
              <a:rPr lang="en-US" sz="1800" dirty="0" smtClean="0"/>
              <a:t>=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&lt;xl&gt;</a:t>
            </a:r>
            <a:r>
              <a:rPr lang="en-US" sz="1800" dirty="0"/>
              <a:t>: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yl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800" dirty="0"/>
              <a:t>: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xh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800" dirty="0"/>
              <a:t>: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yh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endParaRPr lang="en-US" sz="1800" dirty="0">
              <a:solidFill>
                <a:srgbClr val="43AFFF"/>
              </a:solidFill>
            </a:endParaRPr>
          </a:p>
          <a:p>
            <a:r>
              <a:rPr lang="en-US" sz="1800" dirty="0">
                <a:solidFill>
                  <a:srgbClr val="43AFFF"/>
                </a:solidFill>
              </a:rPr>
              <a:t>	</a:t>
            </a:r>
            <a:r>
              <a:rPr lang="en-US" sz="1800" dirty="0" smtClean="0"/>
              <a:t>}</a:t>
            </a:r>
          </a:p>
          <a:p>
            <a:r>
              <a:rPr lang="en-US" sz="1800" dirty="0"/>
              <a:t>}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858000" y="4078959"/>
            <a:ext cx="3156563" cy="2089344"/>
            <a:chOff x="6858000" y="4572000"/>
            <a:chExt cx="3156563" cy="2089344"/>
          </a:xfrm>
        </p:grpSpPr>
        <p:sp>
          <p:nvSpPr>
            <p:cNvPr id="4" name="Rectangle 3"/>
            <p:cNvSpPr/>
            <p:nvPr/>
          </p:nvSpPr>
          <p:spPr>
            <a:xfrm>
              <a:off x="7315200" y="5797296"/>
              <a:ext cx="603504" cy="4206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via1</a:t>
              </a:r>
              <a:endParaRPr lang="en-US" sz="1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229600" y="5065776"/>
              <a:ext cx="603504" cy="4206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via1</a:t>
              </a:r>
              <a:endParaRPr lang="en-US" sz="1200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6858000" y="6217920"/>
              <a:ext cx="2560320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858000" y="5797296"/>
              <a:ext cx="2560320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858000" y="5486400"/>
              <a:ext cx="2560320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58000" y="5065776"/>
              <a:ext cx="2560320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7315200" y="4572000"/>
              <a:ext cx="0" cy="182880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7918704" y="4572000"/>
              <a:ext cx="0" cy="182880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8239215" y="4572000"/>
              <a:ext cx="0" cy="182880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8823865" y="4572000"/>
              <a:ext cx="0" cy="182880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184395" y="6415123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tx2"/>
                  </a:solidFill>
                  <a:cs typeface="Neo Sans Intel"/>
                </a:rPr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10954" y="6415123"/>
              <a:ext cx="4154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tx2"/>
                  </a:solidFill>
                  <a:cs typeface="Neo Sans Intel"/>
                </a:rPr>
                <a:t>660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92993" y="6415123"/>
              <a:ext cx="4924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tx2"/>
                  </a:solidFill>
                  <a:cs typeface="Neo Sans Intel"/>
                </a:rPr>
                <a:t>1000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586882" y="6415123"/>
              <a:ext cx="4924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solidFill>
                    <a:schemeClr val="tx2"/>
                  </a:solidFill>
                  <a:cs typeface="Neo Sans Intel"/>
                </a:rPr>
                <a:t>1660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522120" y="6090835"/>
              <a:ext cx="2616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2"/>
                  </a:solidFill>
                  <a:cs typeface="Neo Sans Intel"/>
                </a:rPr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22120" y="5674185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2"/>
                  </a:solidFill>
                  <a:cs typeface="Neo Sans Intel"/>
                </a:rPr>
                <a:t>460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522120" y="5368396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2"/>
                  </a:solidFill>
                  <a:cs typeface="Neo Sans Intel"/>
                </a:rPr>
                <a:t>800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522120" y="4942665"/>
              <a:ext cx="4924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2"/>
                  </a:solidFill>
                  <a:cs typeface="Neo Sans Intel"/>
                </a:rPr>
                <a:t>1260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942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 templates: metal_templates.txt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84" y="4746703"/>
            <a:ext cx="6401355" cy="10592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607484" y="1940233"/>
            <a:ext cx="10972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C00000"/>
                </a:solidFill>
              </a:rPr>
              <a:t>MetalTemplate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7030A0"/>
                </a:solidFill>
              </a:rPr>
              <a:t>layer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STRING&gt;</a:t>
            </a:r>
            <a:r>
              <a:rPr lang="en-US" sz="1600" dirty="0"/>
              <a:t> </a:t>
            </a:r>
            <a:r>
              <a:rPr lang="en-US" sz="1600" dirty="0" smtClean="0">
                <a:solidFill>
                  <a:srgbClr val="7030A0"/>
                </a:solidFill>
              </a:rPr>
              <a:t>name</a:t>
            </a:r>
            <a:r>
              <a:rPr lang="en-US" sz="1600" dirty="0" smtClean="0"/>
              <a:t>=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&lt;STRING&gt;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7030A0"/>
                </a:solidFill>
              </a:rPr>
              <a:t>widths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&lt;INTs&gt; </a:t>
            </a:r>
            <a:r>
              <a:rPr lang="en-US" sz="1600" dirty="0" smtClean="0">
                <a:solidFill>
                  <a:srgbClr val="7030A0"/>
                </a:solidFill>
              </a:rPr>
              <a:t>spaces</a:t>
            </a:r>
            <a:r>
              <a:rPr lang="en-US" sz="1600" dirty="0"/>
              <a:t>=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&lt;INTs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sz="1600" dirty="0" smtClean="0">
                <a:solidFill>
                  <a:srgbClr val="7030A0"/>
                </a:solidFill>
              </a:rPr>
              <a:t>colors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&lt;STRINGs&gt; </a:t>
            </a:r>
            <a:r>
              <a:rPr lang="en-US" sz="1600" dirty="0" smtClean="0">
                <a:solidFill>
                  <a:srgbClr val="7030A0"/>
                </a:solidFill>
              </a:rPr>
              <a:t>stops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&lt;INTs&gt;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07484" y="2572968"/>
            <a:ext cx="6401355" cy="1446550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  <a:cs typeface="Neo Sans Intel"/>
              </a:rPr>
              <a:t>Metal2 in this </a:t>
            </a:r>
            <a:r>
              <a:rPr lang="en-US" sz="1100" dirty="0" err="1" smtClean="0">
                <a:solidFill>
                  <a:schemeClr val="tx2"/>
                </a:solidFill>
                <a:cs typeface="Neo Sans Intel"/>
              </a:rPr>
              <a:t>MockPDK</a:t>
            </a:r>
            <a:r>
              <a:rPr lang="en-US" sz="1100" dirty="0" smtClean="0">
                <a:solidFill>
                  <a:schemeClr val="tx2"/>
                </a:solidFill>
                <a:cs typeface="Neo Sans Intel"/>
              </a:rPr>
              <a:t> has two available templates. All other metals have one available template. </a:t>
            </a:r>
          </a:p>
          <a:p>
            <a:endParaRPr lang="en-US" sz="1100" dirty="0">
              <a:solidFill>
                <a:schemeClr val="tx2"/>
              </a:solidFill>
              <a:cs typeface="Neo Sans Intel"/>
            </a:endParaRPr>
          </a:p>
          <a:p>
            <a:r>
              <a:rPr lang="en-US" sz="1100" dirty="0" smtClean="0">
                <a:solidFill>
                  <a:schemeClr val="tx2"/>
                </a:solidFill>
                <a:cs typeface="Neo Sans Intel"/>
              </a:rPr>
              <a:t>A list of available </a:t>
            </a:r>
            <a:r>
              <a:rPr lang="en-US" sz="1100" dirty="0">
                <a:solidFill>
                  <a:schemeClr val="tx2"/>
                </a:solidFill>
                <a:cs typeface="Neo Sans Intel"/>
              </a:rPr>
              <a:t>m</a:t>
            </a:r>
            <a:r>
              <a:rPr lang="en-US" sz="1100" dirty="0" smtClean="0">
                <a:solidFill>
                  <a:schemeClr val="tx2"/>
                </a:solidFill>
                <a:cs typeface="Neo Sans Intel"/>
              </a:rPr>
              <a:t>etal templates is technology information. Circuit may use 1+ of available metal templates.</a:t>
            </a:r>
          </a:p>
          <a:p>
            <a:endParaRPr lang="en-US" sz="1100" dirty="0">
              <a:solidFill>
                <a:schemeClr val="tx2"/>
              </a:solidFill>
              <a:cs typeface="Neo Sans Intel"/>
            </a:endParaRPr>
          </a:p>
          <a:p>
            <a:r>
              <a:rPr lang="en-US" sz="1100" dirty="0" smtClean="0">
                <a:solidFill>
                  <a:schemeClr val="tx2"/>
                </a:solidFill>
                <a:cs typeface="Neo Sans Intel"/>
              </a:rPr>
              <a:t>You may specify a custom list of side-to-side spaces separated by commas.</a:t>
            </a:r>
          </a:p>
          <a:p>
            <a:endParaRPr lang="en-US" sz="1100" dirty="0">
              <a:solidFill>
                <a:schemeClr val="tx2"/>
              </a:solidFill>
              <a:cs typeface="Neo Sans Intel"/>
            </a:endParaRPr>
          </a:p>
          <a:p>
            <a:r>
              <a:rPr lang="en-US" sz="1100" dirty="0" smtClean="0">
                <a:solidFill>
                  <a:schemeClr val="tx2"/>
                </a:solidFill>
                <a:cs typeface="Neo Sans Intel"/>
              </a:rPr>
              <a:t>Stops define fixed stopping points for wire line-ends.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2651760"/>
            <a:ext cx="27526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cs typeface="Neo Sans Intel"/>
              </a:rPr>
              <a:t>Mandatory fields: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030A0"/>
                </a:solidFill>
                <a:cs typeface="Neo Sans Intel"/>
              </a:rPr>
              <a:t>l</a:t>
            </a:r>
            <a:r>
              <a:rPr lang="en-US" sz="1400" dirty="0" smtClean="0">
                <a:solidFill>
                  <a:srgbClr val="7030A0"/>
                </a:solidFill>
                <a:cs typeface="Neo Sans Intel"/>
              </a:rPr>
              <a:t>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030A0"/>
                </a:solidFill>
                <a:cs typeface="Neo Sans Intel"/>
              </a:rPr>
              <a:t>n</a:t>
            </a:r>
            <a:r>
              <a:rPr lang="en-US" sz="1400" dirty="0" smtClean="0">
                <a:solidFill>
                  <a:srgbClr val="7030A0"/>
                </a:solidFill>
                <a:cs typeface="Neo Sans Intel"/>
              </a:rPr>
              <a:t>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030A0"/>
                </a:solidFill>
                <a:cs typeface="Neo Sans Intel"/>
              </a:rPr>
              <a:t>w</a:t>
            </a:r>
            <a:r>
              <a:rPr lang="en-US" sz="1400" dirty="0" smtClean="0">
                <a:solidFill>
                  <a:srgbClr val="7030A0"/>
                </a:solidFill>
                <a:cs typeface="Neo Sans Intel"/>
              </a:rPr>
              <a:t>idths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030A0"/>
                </a:solidFill>
                <a:cs typeface="Neo Sans Intel"/>
              </a:rPr>
              <a:t>s</a:t>
            </a:r>
            <a:r>
              <a:rPr lang="en-US" sz="1400" dirty="0" smtClean="0">
                <a:solidFill>
                  <a:srgbClr val="7030A0"/>
                </a:solidFill>
                <a:cs typeface="Neo Sans Intel"/>
              </a:rPr>
              <a:t>paces (side to side spacing)</a:t>
            </a:r>
          </a:p>
          <a:p>
            <a:endParaRPr lang="en-US" sz="1400" dirty="0" smtClean="0">
              <a:cs typeface="Neo Sans Intel"/>
            </a:endParaRPr>
          </a:p>
          <a:p>
            <a:r>
              <a:rPr lang="en-US" sz="1400" dirty="0" smtClean="0">
                <a:cs typeface="Neo Sans Intel"/>
              </a:rPr>
              <a:t>Optional fields: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7030A0"/>
                </a:solidFill>
                <a:cs typeface="Neo Sans Intel"/>
              </a:rPr>
              <a:t>colors (default: “”)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030A0"/>
                </a:solidFill>
                <a:cs typeface="Neo Sans Intel"/>
              </a:rPr>
              <a:t>s</a:t>
            </a:r>
            <a:r>
              <a:rPr lang="en-US" sz="1400" dirty="0" smtClean="0">
                <a:solidFill>
                  <a:srgbClr val="7030A0"/>
                </a:solidFill>
                <a:cs typeface="Neo Sans Intel"/>
              </a:rPr>
              <a:t>tops (default: “”)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/>
          </p:nvPr>
        </p:nvSpPr>
        <p:spPr>
          <a:xfrm>
            <a:off x="607484" y="1374909"/>
            <a:ext cx="10970683" cy="404678"/>
          </a:xfrm>
        </p:spPr>
        <p:txBody>
          <a:bodyPr>
            <a:norm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Metal </a:t>
            </a:r>
            <a:r>
              <a:rPr lang="en-US" sz="1800" dirty="0">
                <a:solidFill>
                  <a:srgbClr val="FF0000"/>
                </a:solidFill>
              </a:rPr>
              <a:t>template </a:t>
            </a:r>
            <a:r>
              <a:rPr lang="en-US" sz="1800" dirty="0"/>
              <a:t>is a repeating fixed set of wire widths and side-to-side spaces.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30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89"/>
          <p:cNvSpPr txBox="1"/>
          <p:nvPr/>
        </p:nvSpPr>
        <p:spPr>
          <a:xfrm>
            <a:off x="621374" y="4398740"/>
            <a:ext cx="2248839" cy="1831271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tx2"/>
                </a:solidFill>
                <a:cs typeface="Neo Sans Intel"/>
              </a:rPr>
              <a:t>4 MTIs define a m2 routing region </a:t>
            </a:r>
            <a:r>
              <a:rPr lang="en-US" sz="1100" dirty="0" smtClean="0">
                <a:solidFill>
                  <a:srgbClr val="00B0F0"/>
                </a:solidFill>
                <a:cs typeface="Neo Sans Intel"/>
              </a:rPr>
              <a:t>m2_template_</a:t>
            </a:r>
            <a:r>
              <a:rPr lang="en-US" sz="1100" dirty="0" smtClean="0">
                <a:solidFill>
                  <a:srgbClr val="FF0000"/>
                </a:solidFill>
                <a:cs typeface="Neo Sans Intel"/>
              </a:rPr>
              <a:t>00</a:t>
            </a:r>
            <a:r>
              <a:rPr lang="en-US" sz="1100" dirty="0" smtClean="0">
                <a:solidFill>
                  <a:schemeClr val="tx2"/>
                </a:solidFill>
                <a:cs typeface="Neo Sans Intel"/>
              </a:rPr>
              <a:t> {1000</a:t>
            </a:r>
            <a:r>
              <a:rPr lang="en-US" sz="1100" dirty="0">
                <a:solidFill>
                  <a:schemeClr val="tx2"/>
                </a:solidFill>
                <a:cs typeface="Neo Sans Intel"/>
              </a:rPr>
              <a:t>, 900, 600, 600, 600, 900, 1000} </a:t>
            </a:r>
            <a:r>
              <a:rPr lang="en-US" sz="1100" dirty="0" smtClean="0">
                <a:solidFill>
                  <a:schemeClr val="tx2"/>
                </a:solidFill>
                <a:cs typeface="Neo Sans Intel"/>
              </a:rPr>
              <a:t>with a rectangular hole in the middle.</a:t>
            </a:r>
          </a:p>
          <a:p>
            <a:endParaRPr lang="en-US" sz="1100" dirty="0">
              <a:solidFill>
                <a:schemeClr val="tx2"/>
              </a:solidFill>
              <a:cs typeface="Neo Sans Intel"/>
            </a:endParaRPr>
          </a:p>
          <a:p>
            <a:r>
              <a:rPr lang="en-US" sz="1100" dirty="0" smtClean="0">
                <a:solidFill>
                  <a:schemeClr val="tx2"/>
                </a:solidFill>
                <a:cs typeface="Neo Sans Intel"/>
              </a:rPr>
              <a:t>The last M2 MTI defines a rectangular routing </a:t>
            </a:r>
            <a:r>
              <a:rPr lang="en-US" sz="1100" dirty="0">
                <a:solidFill>
                  <a:schemeClr val="tx2"/>
                </a:solidFill>
                <a:cs typeface="Neo Sans Intel"/>
              </a:rPr>
              <a:t>region </a:t>
            </a:r>
            <a:r>
              <a:rPr lang="en-US" sz="1100" dirty="0" smtClean="0">
                <a:solidFill>
                  <a:srgbClr val="00B0F0"/>
                </a:solidFill>
                <a:cs typeface="Neo Sans Intel"/>
              </a:rPr>
              <a:t>m2_template_</a:t>
            </a:r>
            <a:r>
              <a:rPr lang="en-US" sz="1100" dirty="0" smtClean="0">
                <a:solidFill>
                  <a:srgbClr val="FF0000"/>
                </a:solidFill>
                <a:cs typeface="Neo Sans Intel"/>
              </a:rPr>
              <a:t>01</a:t>
            </a:r>
            <a:r>
              <a:rPr lang="en-US" sz="1100" dirty="0" smtClean="0">
                <a:solidFill>
                  <a:schemeClr val="tx2"/>
                </a:solidFill>
                <a:cs typeface="Neo Sans Intel"/>
              </a:rPr>
              <a:t> {500, 500} in the middle of the block.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Metal </a:t>
            </a:r>
            <a:r>
              <a:rPr lang="en-US" dirty="0"/>
              <a:t>templates instances: mtis.txt</a:t>
            </a:r>
          </a:p>
        </p:txBody>
      </p:sp>
      <p:sp>
        <p:nvSpPr>
          <p:cNvPr id="6" name="Rectangle 5"/>
          <p:cNvSpPr/>
          <p:nvPr/>
        </p:nvSpPr>
        <p:spPr>
          <a:xfrm>
            <a:off x="607483" y="1940233"/>
            <a:ext cx="112231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C00000"/>
                </a:solidFill>
              </a:rPr>
              <a:t>MetalTemplateInstance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7030A0"/>
                </a:solidFill>
              </a:rPr>
              <a:t>template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STRING&gt;</a:t>
            </a:r>
            <a:r>
              <a:rPr lang="en-US" sz="1600" dirty="0"/>
              <a:t> </a:t>
            </a:r>
            <a:r>
              <a:rPr lang="en-US" sz="1600" dirty="0" err="1" smtClean="0">
                <a:solidFill>
                  <a:srgbClr val="7030A0"/>
                </a:solidFill>
              </a:rPr>
              <a:t>pgdoffset_abs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&lt;INT&gt;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7030A0"/>
                </a:solidFill>
              </a:rPr>
              <a:t>region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&lt;xl&gt;</a:t>
            </a:r>
            <a:r>
              <a:rPr lang="en-US" sz="1600" dirty="0" smtClean="0"/>
              <a:t>: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yl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 smtClean="0"/>
              <a:t>: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xh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600" dirty="0" smtClean="0"/>
              <a:t>: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yh</a:t>
            </a:r>
            <a:r>
              <a:rPr lang="en-US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sz="1600" dirty="0" smtClean="0">
                <a:solidFill>
                  <a:srgbClr val="7030A0"/>
                </a:solidFill>
              </a:rPr>
              <a:t>inverted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00B050"/>
                </a:solidFill>
              </a:rPr>
              <a:t>1</a:t>
            </a:r>
            <a:r>
              <a:rPr lang="en-US" sz="1600" dirty="0" smtClean="0"/>
              <a:t>|</a:t>
            </a:r>
            <a:r>
              <a:rPr lang="en-US" sz="1600" dirty="0" smtClean="0">
                <a:solidFill>
                  <a:srgbClr val="00B050"/>
                </a:solidFill>
              </a:rPr>
              <a:t>0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84" y="2462477"/>
            <a:ext cx="5906012" cy="17832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7452360" y="2595518"/>
            <a:ext cx="320040" cy="1280160"/>
          </a:xfrm>
          <a:prstGeom prst="rect">
            <a:avLst/>
          </a:prstGeom>
          <a:solidFill>
            <a:srgbClr val="43AFFF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909560" y="2595518"/>
            <a:ext cx="320040" cy="1280160"/>
          </a:xfrm>
          <a:prstGeom prst="rect">
            <a:avLst/>
          </a:prstGeom>
          <a:solidFill>
            <a:srgbClr val="43AFFF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66760" y="2595518"/>
            <a:ext cx="320040" cy="1280160"/>
          </a:xfrm>
          <a:prstGeom prst="rect">
            <a:avLst/>
          </a:prstGeom>
          <a:solidFill>
            <a:srgbClr val="43AFFF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7406640" y="3875678"/>
            <a:ext cx="1737360" cy="0"/>
          </a:xfrm>
          <a:prstGeom prst="line">
            <a:avLst/>
          </a:prstGeom>
          <a:ln w="12700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383780" y="2504078"/>
            <a:ext cx="0" cy="1371600"/>
          </a:xfrm>
          <a:prstGeom prst="line">
            <a:avLst/>
          </a:prstGeom>
          <a:ln w="12700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338060" y="382995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7612380" y="2504078"/>
            <a:ext cx="0" cy="155448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069580" y="2504078"/>
            <a:ext cx="0" cy="155448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526780" y="2504078"/>
            <a:ext cx="0" cy="155448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383780" y="3574688"/>
            <a:ext cx="228600" cy="0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297743" y="329679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  <a:cs typeface="Neo Sans Intel"/>
              </a:rPr>
              <a:t>500</a:t>
            </a:r>
          </a:p>
        </p:txBody>
      </p:sp>
      <p:cxnSp>
        <p:nvCxnSpPr>
          <p:cNvPr id="63" name="Straight Arrow Connector 62"/>
          <p:cNvCxnSpPr>
            <a:stCxn id="5" idx="4"/>
            <a:endCxn id="47" idx="2"/>
          </p:cNvCxnSpPr>
          <p:nvPr/>
        </p:nvCxnSpPr>
        <p:spPr>
          <a:xfrm>
            <a:off x="4364610" y="2595518"/>
            <a:ext cx="2931854" cy="809877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871284" y="2493873"/>
            <a:ext cx="2528542" cy="938719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100" dirty="0" err="1" smtClean="0">
                <a:solidFill>
                  <a:schemeClr val="tx2"/>
                </a:solidFill>
                <a:cs typeface="Neo Sans Intel"/>
              </a:rPr>
              <a:t>pgdoffset_abs</a:t>
            </a:r>
            <a:r>
              <a:rPr lang="en-US" sz="1100" dirty="0" smtClean="0">
                <a:solidFill>
                  <a:schemeClr val="tx2"/>
                </a:solidFill>
                <a:cs typeface="Neo Sans Intel"/>
              </a:rPr>
              <a:t> defines the offset of the first wire track with respect to the PGD grid line at point (0,0).</a:t>
            </a:r>
          </a:p>
          <a:p>
            <a:endParaRPr lang="en-US" sz="1100" dirty="0" smtClean="0">
              <a:solidFill>
                <a:schemeClr val="tx2"/>
              </a:solidFill>
              <a:cs typeface="Neo Sans Intel"/>
            </a:endParaRPr>
          </a:p>
          <a:p>
            <a:r>
              <a:rPr lang="en-US" sz="1100" dirty="0" smtClean="0">
                <a:solidFill>
                  <a:schemeClr val="tx2"/>
                </a:solidFill>
                <a:cs typeface="Neo Sans Intel"/>
              </a:rPr>
              <a:t>An example is shown for M1.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887086" y="3752567"/>
            <a:ext cx="4395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2"/>
                </a:solidFill>
                <a:cs typeface="Neo Sans Intel"/>
              </a:rPr>
              <a:t>(0,0)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406640" y="4098774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cs typeface="Neo Sans Intel"/>
              </a:rPr>
              <a:t>m</a:t>
            </a:r>
            <a:r>
              <a:rPr lang="en-US" sz="1000" dirty="0" smtClean="0">
                <a:solidFill>
                  <a:schemeClr val="tx2"/>
                </a:solidFill>
                <a:cs typeface="Neo Sans Intel"/>
              </a:rPr>
              <a:t>1_template_00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3120744" y="4568090"/>
            <a:ext cx="4788816" cy="1687398"/>
            <a:chOff x="395926" y="4487159"/>
            <a:chExt cx="4788816" cy="1687398"/>
          </a:xfrm>
        </p:grpSpPr>
        <p:sp>
          <p:nvSpPr>
            <p:cNvPr id="70" name="Rectangle 69"/>
            <p:cNvSpPr/>
            <p:nvPr/>
          </p:nvSpPr>
          <p:spPr>
            <a:xfrm>
              <a:off x="395926" y="4487159"/>
              <a:ext cx="4788816" cy="16873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6246" y="4606958"/>
              <a:ext cx="4448175" cy="1447800"/>
            </a:xfrm>
            <a:prstGeom prst="rect">
              <a:avLst/>
            </a:prstGeom>
          </p:spPr>
        </p:pic>
      </p:grpSp>
      <p:cxnSp>
        <p:nvCxnSpPr>
          <p:cNvPr id="73" name="Straight Connector 72"/>
          <p:cNvCxnSpPr/>
          <p:nvPr/>
        </p:nvCxnSpPr>
        <p:spPr>
          <a:xfrm>
            <a:off x="7950095" y="6105929"/>
            <a:ext cx="502920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950095" y="4687889"/>
            <a:ext cx="502920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635626" y="5121522"/>
            <a:ext cx="50292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635626" y="5696557"/>
            <a:ext cx="502920" cy="0"/>
          </a:xfrm>
          <a:prstGeom prst="line">
            <a:avLst/>
          </a:prstGeom>
          <a:ln w="1270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121946" y="556771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cs typeface="Neo Sans Intel"/>
              </a:rPr>
              <a:t>38400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121946" y="499973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cs typeface="Neo Sans Intel"/>
              </a:rPr>
              <a:t>89600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451157" y="5982818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cs typeface="Neo Sans Intel"/>
              </a:rPr>
              <a:t>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8451157" y="4559916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cs typeface="Neo Sans Intel"/>
              </a:rPr>
              <a:t>128000</a:t>
            </a:r>
          </a:p>
        </p:txBody>
      </p:sp>
      <p:cxnSp>
        <p:nvCxnSpPr>
          <p:cNvPr id="82" name="Straight Arrow Connector 81"/>
          <p:cNvCxnSpPr>
            <a:endCxn id="94" idx="1"/>
          </p:cNvCxnSpPr>
          <p:nvPr/>
        </p:nvCxnSpPr>
        <p:spPr>
          <a:xfrm>
            <a:off x="2692461" y="4761031"/>
            <a:ext cx="868029" cy="83084"/>
          </a:xfrm>
          <a:prstGeom prst="straightConnector1">
            <a:avLst/>
          </a:prstGeom>
          <a:ln w="12700">
            <a:solidFill>
              <a:srgbClr val="43AF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2522140" y="5560597"/>
            <a:ext cx="2040433" cy="119799"/>
          </a:xfrm>
          <a:prstGeom prst="straightConnector1">
            <a:avLst/>
          </a:prstGeom>
          <a:ln w="12700">
            <a:solidFill>
              <a:srgbClr val="43AFFF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436000" y="5314376"/>
            <a:ext cx="22926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cs typeface="Neo Sans Intel"/>
              </a:rPr>
              <a:t>m2_template_</a:t>
            </a:r>
            <a:r>
              <a:rPr lang="en-US" sz="1000" dirty="0" smtClean="0">
                <a:solidFill>
                  <a:srgbClr val="00FF99"/>
                </a:solidFill>
                <a:cs typeface="Neo Sans Intel"/>
              </a:rPr>
              <a:t>01</a:t>
            </a:r>
            <a:r>
              <a:rPr lang="en-US" sz="1000" dirty="0" smtClean="0">
                <a:solidFill>
                  <a:schemeClr val="bg1"/>
                </a:solidFill>
                <a:cs typeface="Neo Sans Intel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cs typeface="Neo Sans Intel"/>
              </a:rPr>
              <a:t>pgdoffset_abs</a:t>
            </a:r>
            <a:r>
              <a:rPr lang="en-US" sz="1000" dirty="0" smtClean="0">
                <a:solidFill>
                  <a:schemeClr val="bg1"/>
                </a:solidFill>
                <a:cs typeface="Neo Sans Intel"/>
              </a:rPr>
              <a:t>=0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560490" y="4721004"/>
            <a:ext cx="22156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bg1"/>
                </a:solidFill>
                <a:cs typeface="Neo Sans Intel"/>
              </a:rPr>
              <a:t>m2_template_</a:t>
            </a:r>
            <a:r>
              <a:rPr lang="en-US" sz="1000" dirty="0" smtClean="0">
                <a:solidFill>
                  <a:srgbClr val="00FF99"/>
                </a:solidFill>
                <a:cs typeface="Neo Sans Intel"/>
              </a:rPr>
              <a:t>00</a:t>
            </a:r>
            <a:r>
              <a:rPr lang="en-US" sz="1000" dirty="0" smtClean="0">
                <a:solidFill>
                  <a:schemeClr val="bg1"/>
                </a:solidFill>
                <a:cs typeface="Neo Sans Intel"/>
              </a:rPr>
              <a:t>, </a:t>
            </a:r>
            <a:r>
              <a:rPr lang="en-US" sz="1000" dirty="0" err="1" smtClean="0">
                <a:solidFill>
                  <a:schemeClr val="bg1"/>
                </a:solidFill>
                <a:cs typeface="Neo Sans Intel"/>
              </a:rPr>
              <a:t>pgdoffset_abs</a:t>
            </a:r>
            <a:r>
              <a:rPr lang="en-US" sz="1000" dirty="0" smtClean="0">
                <a:solidFill>
                  <a:schemeClr val="bg1"/>
                </a:solidFill>
                <a:cs typeface="Neo Sans Intel"/>
              </a:rPr>
              <a:t>=0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08958" y="3432592"/>
            <a:ext cx="0" cy="48880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08958" y="4443486"/>
            <a:ext cx="0" cy="80247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08958" y="4042440"/>
            <a:ext cx="0" cy="203272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08958" y="5466078"/>
            <a:ext cx="0" cy="669611"/>
          </a:xfrm>
          <a:prstGeom prst="lin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Arc 29"/>
          <p:cNvSpPr/>
          <p:nvPr/>
        </p:nvSpPr>
        <p:spPr>
          <a:xfrm flipH="1">
            <a:off x="150284" y="3653117"/>
            <a:ext cx="720984" cy="1190998"/>
          </a:xfrm>
          <a:prstGeom prst="arc">
            <a:avLst>
              <a:gd name="adj1" fmla="val 16200000"/>
              <a:gd name="adj2" fmla="val 5497497"/>
            </a:avLst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63"/>
          <p:cNvSpPr/>
          <p:nvPr/>
        </p:nvSpPr>
        <p:spPr>
          <a:xfrm flipH="1">
            <a:off x="150284" y="4154016"/>
            <a:ext cx="720984" cy="1741968"/>
          </a:xfrm>
          <a:prstGeom prst="arc">
            <a:avLst>
              <a:gd name="adj1" fmla="val 16200000"/>
              <a:gd name="adj2" fmla="val 5497497"/>
            </a:avLst>
          </a:prstGeom>
          <a:ln>
            <a:solidFill>
              <a:srgbClr val="0070C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66647" y="2439433"/>
            <a:ext cx="395926" cy="15608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296464" y="3327352"/>
            <a:ext cx="395926" cy="156085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326880" y="3928294"/>
            <a:ext cx="257153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cs typeface="Neo Sans Intel"/>
              </a:rPr>
              <a:t>Mandatory fields: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rgbClr val="7030A0"/>
                </a:solidFill>
                <a:cs typeface="Neo Sans Intel"/>
              </a:rPr>
              <a:t>template</a:t>
            </a:r>
          </a:p>
          <a:p>
            <a:r>
              <a:rPr lang="en-US" sz="1400" dirty="0" smtClean="0">
                <a:cs typeface="Neo Sans Intel"/>
              </a:rPr>
              <a:t>Optional fields: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rgbClr val="7030A0"/>
                </a:solidFill>
                <a:cs typeface="Neo Sans Intel"/>
              </a:rPr>
              <a:t>pgdoffset_abs</a:t>
            </a:r>
            <a:r>
              <a:rPr lang="en-US" sz="1400" dirty="0" smtClean="0">
                <a:solidFill>
                  <a:schemeClr val="tx2"/>
                </a:solidFill>
                <a:cs typeface="Neo Sans Intel"/>
              </a:rPr>
              <a:t> (default: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>
                <a:solidFill>
                  <a:srgbClr val="7030A0"/>
                </a:solidFill>
                <a:cs typeface="Neo Sans Intel"/>
              </a:rPr>
              <a:t>pgdoffset_rel</a:t>
            </a:r>
            <a:r>
              <a:rPr lang="en-US" sz="1400" dirty="0" smtClean="0">
                <a:solidFill>
                  <a:schemeClr val="tx2"/>
                </a:solidFill>
                <a:cs typeface="Neo Sans Intel"/>
              </a:rPr>
              <a:t> (default: 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030A0"/>
                </a:solidFill>
                <a:cs typeface="Neo Sans Intel"/>
              </a:rPr>
              <a:t>r</a:t>
            </a:r>
            <a:r>
              <a:rPr lang="en-US" sz="1400" dirty="0" smtClean="0">
                <a:solidFill>
                  <a:srgbClr val="7030A0"/>
                </a:solidFill>
                <a:cs typeface="Neo Sans Intel"/>
              </a:rPr>
              <a:t>egion</a:t>
            </a:r>
            <a:r>
              <a:rPr lang="en-US" sz="1400" dirty="0" smtClean="0">
                <a:solidFill>
                  <a:schemeClr val="tx2"/>
                </a:solidFill>
                <a:cs typeface="Neo Sans Intel"/>
              </a:rPr>
              <a:t> (default: </a:t>
            </a:r>
            <a:r>
              <a:rPr lang="en-US" sz="1400" dirty="0" err="1" smtClean="0">
                <a:solidFill>
                  <a:schemeClr val="tx2"/>
                </a:solidFill>
                <a:cs typeface="Neo Sans Intel"/>
              </a:rPr>
              <a:t>bbox</a:t>
            </a:r>
            <a:r>
              <a:rPr lang="en-US" sz="1400" dirty="0" smtClean="0">
                <a:solidFill>
                  <a:schemeClr val="tx2"/>
                </a:solidFill>
                <a:cs typeface="Neo Sans Intel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7030A0"/>
                </a:solidFill>
                <a:cs typeface="Neo Sans Intel"/>
              </a:rPr>
              <a:t>i</a:t>
            </a:r>
            <a:r>
              <a:rPr lang="en-US" sz="1400" dirty="0" smtClean="0">
                <a:solidFill>
                  <a:srgbClr val="7030A0"/>
                </a:solidFill>
                <a:cs typeface="Neo Sans Intel"/>
              </a:rPr>
              <a:t>nverted</a:t>
            </a:r>
            <a:r>
              <a:rPr lang="en-US" sz="1400" dirty="0" smtClean="0">
                <a:solidFill>
                  <a:schemeClr val="tx2"/>
                </a:solidFill>
                <a:cs typeface="Neo Sans Intel"/>
              </a:rPr>
              <a:t> (default: 0)</a:t>
            </a:r>
          </a:p>
        </p:txBody>
      </p:sp>
      <p:sp>
        <p:nvSpPr>
          <p:cNvPr id="52" name="Content Placeholder 3"/>
          <p:cNvSpPr>
            <a:spLocks noGrp="1"/>
          </p:cNvSpPr>
          <p:nvPr>
            <p:ph sz="quarter" idx="13"/>
          </p:nvPr>
        </p:nvSpPr>
        <p:spPr>
          <a:xfrm>
            <a:off x="607484" y="1374909"/>
            <a:ext cx="10970683" cy="404678"/>
          </a:xfrm>
        </p:spPr>
        <p:txBody>
          <a:bodyPr/>
          <a:lstStyle/>
          <a:p>
            <a:r>
              <a:rPr lang="en-US" sz="1800" dirty="0" smtClean="0"/>
              <a:t>A </a:t>
            </a:r>
            <a:r>
              <a:rPr lang="en-US" sz="1800" dirty="0"/>
              <a:t>list of </a:t>
            </a:r>
            <a:r>
              <a:rPr lang="en-US" sz="1800" dirty="0">
                <a:solidFill>
                  <a:srgbClr val="FF0000"/>
                </a:solidFill>
              </a:rPr>
              <a:t>metal template instances </a:t>
            </a:r>
            <a:r>
              <a:rPr lang="en-US" sz="1800" dirty="0"/>
              <a:t>(MTIs</a:t>
            </a:r>
            <a:r>
              <a:rPr lang="en-US" sz="1800" dirty="0" smtClean="0"/>
              <a:t>) is usually custom for a given circuit.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75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file: netlist.txt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3"/>
          </p:nvPr>
        </p:nvSpPr>
        <p:spPr>
          <a:xfrm>
            <a:off x="607484" y="1604434"/>
            <a:ext cx="10970683" cy="4567767"/>
          </a:xfrm>
        </p:spPr>
        <p:txBody>
          <a:bodyPr/>
          <a:lstStyle/>
          <a:p>
            <a:r>
              <a:rPr lang="en-US" sz="1800" dirty="0" smtClean="0"/>
              <a:t>The file defines a rectangular bounding box of the </a:t>
            </a:r>
            <a:r>
              <a:rPr lang="en-US" sz="1800" dirty="0" smtClean="0">
                <a:solidFill>
                  <a:srgbClr val="FF0000"/>
                </a:solidFill>
              </a:rPr>
              <a:t>cell</a:t>
            </a:r>
            <a:r>
              <a:rPr lang="en-US" sz="1800" dirty="0" smtClean="0"/>
              <a:t> and a list of input </a:t>
            </a:r>
            <a:r>
              <a:rPr lang="en-US" sz="1800" dirty="0" smtClean="0">
                <a:solidFill>
                  <a:srgbClr val="FF0000"/>
                </a:solidFill>
              </a:rPr>
              <a:t>wires</a:t>
            </a:r>
            <a:r>
              <a:rPr lang="en-US" sz="1800" dirty="0" smtClean="0"/>
              <a:t>. Hierarchy is not supported yet; </a:t>
            </a:r>
            <a:r>
              <a:rPr lang="en-US" sz="1800" dirty="0"/>
              <a:t>l</a:t>
            </a:r>
            <a:r>
              <a:rPr lang="en-US" sz="1800" dirty="0" smtClean="0"/>
              <a:t>ayout is flat. A special format specifies what wires should be connected and how. See the next foil.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7484" y="2730533"/>
            <a:ext cx="106575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C00000"/>
                </a:solidFill>
              </a:rPr>
              <a:t>Cell </a:t>
            </a:r>
            <a:r>
              <a:rPr lang="en-US" sz="1800" dirty="0" smtClean="0">
                <a:solidFill>
                  <a:srgbClr val="7030A0"/>
                </a:solidFill>
              </a:rPr>
              <a:t>name</a:t>
            </a:r>
            <a:r>
              <a:rPr lang="en-US" sz="1800" dirty="0"/>
              <a:t>=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&lt;STRING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sz="1800" dirty="0" err="1" smtClean="0">
                <a:solidFill>
                  <a:srgbClr val="7030A0"/>
                </a:solidFill>
              </a:rPr>
              <a:t>bbox</a:t>
            </a:r>
            <a:r>
              <a:rPr lang="en-US" sz="1800" dirty="0" smtClean="0"/>
              <a:t>=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&lt;xl&gt;</a:t>
            </a:r>
            <a:r>
              <a:rPr lang="en-US" sz="1800" dirty="0" smtClean="0"/>
              <a:t>: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yl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800" dirty="0" smtClean="0"/>
              <a:t>: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xh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800" dirty="0" smtClean="0"/>
              <a:t>: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yh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</a:p>
          <a:p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 smtClean="0">
                <a:solidFill>
                  <a:srgbClr val="C00000"/>
                </a:solidFill>
              </a:rPr>
              <a:t>Wire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smtClean="0">
                <a:solidFill>
                  <a:srgbClr val="7030A0"/>
                </a:solidFill>
              </a:rPr>
              <a:t>net</a:t>
            </a:r>
            <a:r>
              <a:rPr lang="en-US" sz="1800" dirty="0" smtClean="0"/>
              <a:t>=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&lt;STRING&gt; </a:t>
            </a:r>
            <a:r>
              <a:rPr lang="en-US" sz="1800" dirty="0" smtClean="0">
                <a:solidFill>
                  <a:srgbClr val="7030A0"/>
                </a:solidFill>
              </a:rPr>
              <a:t>layer</a:t>
            </a:r>
            <a:r>
              <a:rPr lang="en-US" sz="1800" dirty="0" smtClean="0"/>
              <a:t>=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&lt;STRING&gt; </a:t>
            </a:r>
            <a:r>
              <a:rPr lang="en-US" sz="1800" dirty="0" err="1" smtClean="0">
                <a:solidFill>
                  <a:srgbClr val="7030A0"/>
                </a:solidFill>
              </a:rPr>
              <a:t>rect</a:t>
            </a:r>
            <a:r>
              <a:rPr lang="en-US" sz="1800" dirty="0" smtClean="0"/>
              <a:t>=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&lt;xl&gt;</a:t>
            </a:r>
            <a:r>
              <a:rPr lang="en-US" sz="1800" dirty="0"/>
              <a:t>: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yl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800" dirty="0"/>
              <a:t>: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xh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800" dirty="0"/>
              <a:t>:</a:t>
            </a: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8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yh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sz="1800" dirty="0" err="1" smtClean="0">
                <a:solidFill>
                  <a:srgbClr val="7030A0"/>
                </a:solidFill>
              </a:rPr>
              <a:t>gid</a:t>
            </a:r>
            <a:r>
              <a:rPr lang="en-US" sz="1800" dirty="0" smtClean="0"/>
              <a:t>=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&lt;INT&gt;</a:t>
            </a:r>
            <a:endParaRPr lang="en-US" sz="1800" dirty="0"/>
          </a:p>
        </p:txBody>
      </p:sp>
      <p:sp>
        <p:nvSpPr>
          <p:cNvPr id="7" name="Right Brace 6"/>
          <p:cNvSpPr/>
          <p:nvPr/>
        </p:nvSpPr>
        <p:spPr>
          <a:xfrm rot="5400000">
            <a:off x="7684321" y="3272577"/>
            <a:ext cx="270424" cy="1121791"/>
          </a:xfrm>
          <a:prstGeom prst="rightBrac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112174" y="4013082"/>
            <a:ext cx="3414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/>
                </a:solidFill>
                <a:cs typeface="Neo Sans Intel"/>
              </a:rPr>
              <a:t>An unique </a:t>
            </a:r>
            <a:r>
              <a:rPr lang="en-US" sz="1400" dirty="0">
                <a:solidFill>
                  <a:schemeClr val="tx2"/>
                </a:solidFill>
                <a:cs typeface="Neo Sans Intel"/>
              </a:rPr>
              <a:t>G</a:t>
            </a:r>
            <a:r>
              <a:rPr lang="en-US" sz="1400" dirty="0" smtClean="0">
                <a:solidFill>
                  <a:schemeClr val="tx2"/>
                </a:solidFill>
                <a:cs typeface="Neo Sans Intel"/>
              </a:rPr>
              <a:t>lobal ID, an optional integer</a:t>
            </a:r>
          </a:p>
          <a:p>
            <a:pPr algn="ctr"/>
            <a:r>
              <a:rPr lang="en-US" sz="1400" dirty="0" smtClean="0">
                <a:solidFill>
                  <a:schemeClr val="tx2"/>
                </a:solidFill>
                <a:cs typeface="Neo Sans Intel"/>
              </a:rPr>
              <a:t>See the next foil for more details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4206240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cs typeface="Neo Sans Intel"/>
              </a:rPr>
              <a:t>Example: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548414"/>
            <a:ext cx="3581710" cy="7773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093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84" y="4049938"/>
            <a:ext cx="7087214" cy="220237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entities and GR: </a:t>
            </a:r>
            <a:r>
              <a:rPr lang="en-US" dirty="0"/>
              <a:t>globalrouting.txt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3"/>
          </p:nvPr>
        </p:nvSpPr>
        <p:spPr>
          <a:xfrm>
            <a:off x="607484" y="1604434"/>
            <a:ext cx="10970683" cy="1126099"/>
          </a:xfrm>
        </p:spPr>
        <p:txBody>
          <a:bodyPr/>
          <a:lstStyle/>
          <a:p>
            <a:r>
              <a:rPr lang="en-US" sz="1800" dirty="0" smtClean="0">
                <a:solidFill>
                  <a:srgbClr val="FF0000"/>
                </a:solidFill>
              </a:rPr>
              <a:t>Connected entity </a:t>
            </a:r>
            <a:r>
              <a:rPr lang="en-US" sz="1800" dirty="0" smtClean="0"/>
              <a:t>is a list wires which are supposed already connected even these wires may look unconnected. The detailed router connects connected entities rather than input wires. </a:t>
            </a:r>
            <a:r>
              <a:rPr lang="en-US" sz="1800" dirty="0" smtClean="0">
                <a:solidFill>
                  <a:srgbClr val="FF0000"/>
                </a:solidFill>
              </a:rPr>
              <a:t>Global routes </a:t>
            </a:r>
            <a:r>
              <a:rPr lang="en-US" sz="1800" dirty="0" smtClean="0"/>
              <a:t>define global routing. Global route (GR) must be either vertical of horizontal; net, coordinates, and layer are mandatory. Minimal width of GR is optional.</a:t>
            </a:r>
          </a:p>
        </p:txBody>
      </p:sp>
      <p:sp>
        <p:nvSpPr>
          <p:cNvPr id="6" name="Rectangle 5"/>
          <p:cNvSpPr/>
          <p:nvPr/>
        </p:nvSpPr>
        <p:spPr>
          <a:xfrm>
            <a:off x="607484" y="2864446"/>
            <a:ext cx="1065754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C00000"/>
                </a:solidFill>
              </a:rPr>
              <a:t>ConnectedEntity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smtClean="0">
                <a:solidFill>
                  <a:srgbClr val="7030A0"/>
                </a:solidFill>
              </a:rPr>
              <a:t>terms</a:t>
            </a:r>
            <a:r>
              <a:rPr lang="en-US" sz="1400" dirty="0" smtClean="0"/>
              <a:t>=</a:t>
            </a: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&lt;list of GIDs&gt;</a:t>
            </a:r>
          </a:p>
          <a:p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400" dirty="0" err="1" smtClean="0">
                <a:solidFill>
                  <a:srgbClr val="C00000"/>
                </a:solidFill>
              </a:rPr>
              <a:t>GlobalRouting</a:t>
            </a: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smtClean="0">
                <a:solidFill>
                  <a:srgbClr val="7030A0"/>
                </a:solidFill>
              </a:rPr>
              <a:t>net</a:t>
            </a:r>
            <a:r>
              <a:rPr lang="en-US" sz="1400" dirty="0" smtClean="0"/>
              <a:t>=</a:t>
            </a: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&lt;STRING&gt; </a:t>
            </a:r>
            <a:r>
              <a:rPr lang="en-US" sz="1400" dirty="0" smtClean="0">
                <a:solidFill>
                  <a:srgbClr val="7030A0"/>
                </a:solidFill>
              </a:rPr>
              <a:t>routes</a:t>
            </a:r>
            <a:r>
              <a:rPr lang="en-US" sz="1400" dirty="0" smtClean="0"/>
              <a:t>=(</a:t>
            </a: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&lt;xl&gt;</a:t>
            </a:r>
            <a:r>
              <a:rPr lang="en-US" sz="1400" dirty="0" smtClean="0"/>
              <a:t>,</a:t>
            </a: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yl</a:t>
            </a: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400" dirty="0" smtClean="0"/>
              <a:t>,</a:t>
            </a: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xh</a:t>
            </a: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400" dirty="0" smtClean="0"/>
              <a:t>,</a:t>
            </a: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</a:t>
            </a:r>
            <a:r>
              <a:rPr lang="en-US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yh</a:t>
            </a: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  <a:r>
              <a:rPr lang="en-US" sz="1400" dirty="0" smtClean="0"/>
              <a:t>,</a:t>
            </a: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&lt;layer&gt;</a:t>
            </a:r>
            <a:r>
              <a:rPr lang="en-US" sz="1400" dirty="0" smtClean="0"/>
              <a:t>,</a:t>
            </a:r>
            <a:r>
              <a:rPr lang="en-US" sz="1400" dirty="0" err="1" smtClean="0">
                <a:solidFill>
                  <a:srgbClr val="7030A0"/>
                </a:solidFill>
              </a:rPr>
              <a:t>minw</a:t>
            </a:r>
            <a:r>
              <a:rPr lang="en-US" sz="1400" dirty="0" smtClean="0">
                <a:solidFill>
                  <a:srgbClr val="7030A0"/>
                </a:solidFill>
              </a:rPr>
              <a:t>=</a:t>
            </a: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&lt;INT&gt;</a:t>
            </a:r>
            <a:r>
              <a:rPr lang="en-US" sz="1400" dirty="0" smtClean="0"/>
              <a:t>,</a:t>
            </a:r>
            <a:r>
              <a:rPr lang="en-US" sz="1400" dirty="0" err="1" smtClean="0">
                <a:solidFill>
                  <a:srgbClr val="7030A0"/>
                </a:solidFill>
              </a:rPr>
              <a:t>gid</a:t>
            </a:r>
            <a:r>
              <a:rPr lang="en-US" sz="1400" dirty="0" smtClean="0">
                <a:solidFill>
                  <a:srgbClr val="7030A0"/>
                </a:solidFill>
              </a:rPr>
              <a:t>=</a:t>
            </a: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&lt;INT&gt;</a:t>
            </a:r>
            <a:r>
              <a:rPr lang="en-US" sz="1400" dirty="0" smtClean="0"/>
              <a:t>,</a:t>
            </a:r>
            <a:r>
              <a:rPr lang="en-US" sz="1400" dirty="0" err="1" smtClean="0">
                <a:solidFill>
                  <a:srgbClr val="7030A0"/>
                </a:solidFill>
              </a:rPr>
              <a:t>samewas</a:t>
            </a:r>
            <a:r>
              <a:rPr lang="en-US" sz="1400" dirty="0" smtClean="0">
                <a:solidFill>
                  <a:srgbClr val="7030A0"/>
                </a:solidFill>
              </a:rPr>
              <a:t>=</a:t>
            </a: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&lt;INT&gt;</a:t>
            </a:r>
            <a:r>
              <a:rPr lang="en-US" sz="1400" dirty="0" smtClean="0"/>
              <a:t>);</a:t>
            </a:r>
            <a:r>
              <a:rPr lang="ru-RU" sz="1400" dirty="0" smtClean="0"/>
              <a:t> </a:t>
            </a:r>
            <a:r>
              <a:rPr lang="en-US" sz="1400" dirty="0" smtClean="0"/>
              <a:t>. . .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37201" y="2448638"/>
            <a:ext cx="2111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cs typeface="Neo Sans Intel"/>
              </a:rPr>
              <a:t>Minimal width for this route</a:t>
            </a:r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6295002" y="2587138"/>
            <a:ext cx="442199" cy="760048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3921550" y="5159591"/>
            <a:ext cx="209261" cy="1022055"/>
          </a:xfrm>
          <a:prstGeom prst="rightBrac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51091" y="5532118"/>
            <a:ext cx="3126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cs typeface="Neo Sans Intel"/>
              </a:rPr>
              <a:t>Uncritical routing: no target minimal width</a:t>
            </a:r>
          </a:p>
        </p:txBody>
      </p:sp>
      <p:sp>
        <p:nvSpPr>
          <p:cNvPr id="18" name="Right Brace 17"/>
          <p:cNvSpPr/>
          <p:nvPr/>
        </p:nvSpPr>
        <p:spPr>
          <a:xfrm>
            <a:off x="2952161" y="4075163"/>
            <a:ext cx="168111" cy="440276"/>
          </a:xfrm>
          <a:prstGeom prst="rightBrac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25747" y="4156801"/>
            <a:ext cx="2637725" cy="28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cs typeface="Neo Sans Intel"/>
              </a:rPr>
              <a:t>Integers are GIDs (wire’s global IDs).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77301" y="2634129"/>
            <a:ext cx="2111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cs typeface="Neo Sans Intel"/>
              </a:rPr>
              <a:t>Unique GR id</a:t>
            </a: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7343023" y="2772629"/>
            <a:ext cx="334278" cy="574557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495138" y="2864445"/>
            <a:ext cx="2583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cs typeface="Neo Sans Intel"/>
              </a:rPr>
              <a:t>“same width as” another GR </a:t>
            </a:r>
            <a:r>
              <a:rPr lang="en-US" sz="1200" dirty="0" err="1" smtClean="0">
                <a:solidFill>
                  <a:schemeClr val="tx2"/>
                </a:solidFill>
                <a:cs typeface="Neo Sans Intel"/>
              </a:rPr>
              <a:t>gid</a:t>
            </a:r>
            <a:endParaRPr lang="en-US" sz="1200" dirty="0" smtClean="0">
              <a:solidFill>
                <a:schemeClr val="tx2"/>
              </a:solidFill>
              <a:cs typeface="Neo Sans Intel"/>
            </a:endParaRPr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 flipH="1">
            <a:off x="8294858" y="3002945"/>
            <a:ext cx="200280" cy="344241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ight Brace 28"/>
          <p:cNvSpPr/>
          <p:nvPr/>
        </p:nvSpPr>
        <p:spPr>
          <a:xfrm rot="5400000">
            <a:off x="5457410" y="4716871"/>
            <a:ext cx="125355" cy="611483"/>
          </a:xfrm>
          <a:prstGeom prst="rightBrace">
            <a:avLst/>
          </a:prstGeom>
          <a:ln w="12700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686365" y="5085290"/>
            <a:ext cx="1667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  <a:cs typeface="Neo Sans Intel"/>
              </a:rPr>
              <a:t>Target minimal width</a:t>
            </a:r>
          </a:p>
        </p:txBody>
      </p:sp>
    </p:spTree>
    <p:extLst>
      <p:ext uri="{BB962C8B-B14F-4D97-AF65-F5344CB8AC3E}">
        <p14:creationId xmlns:p14="http://schemas.microsoft.com/office/powerpoint/2010/main" val="387159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607484" y="1604434"/>
            <a:ext cx="10970683" cy="4567767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7/3/2019: </a:t>
            </a:r>
            <a:r>
              <a:rPr lang="en-US" sz="1400" dirty="0">
                <a:solidFill>
                  <a:schemeClr val="tx1"/>
                </a:solidFill>
              </a:rPr>
              <a:t>(rev </a:t>
            </a:r>
            <a:r>
              <a:rPr lang="en-US" sz="1400" dirty="0" smtClean="0">
                <a:solidFill>
                  <a:schemeClr val="tx1"/>
                </a:solidFill>
              </a:rPr>
              <a:t>16195): Added a new optional parameter: Tie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40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Tie: </a:t>
            </a:r>
            <a:r>
              <a:rPr lang="en-US" dirty="0"/>
              <a:t>globalrouting.txt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3"/>
          </p:nvPr>
        </p:nvSpPr>
        <p:spPr>
          <a:xfrm>
            <a:off x="607484" y="1604434"/>
            <a:ext cx="10970683" cy="1932396"/>
          </a:xfrm>
        </p:spPr>
        <p:txBody>
          <a:bodyPr/>
          <a:lstStyle/>
          <a:p>
            <a:r>
              <a:rPr lang="en-US" sz="1800" dirty="0" smtClean="0">
                <a:solidFill>
                  <a:srgbClr val="FF0000"/>
                </a:solidFill>
              </a:rPr>
              <a:t>Tie </a:t>
            </a:r>
            <a:r>
              <a:rPr lang="en-US" sz="1800" dirty="0" smtClean="0"/>
              <a:t>is an optional parameter that assigns a terminal wire to a global routing segment. Both the terminal and the GR segment must have an unique integer </a:t>
            </a:r>
            <a:r>
              <a:rPr lang="en-US" sz="1800" dirty="0" err="1" smtClean="0"/>
              <a:t>gid</a:t>
            </a:r>
            <a:r>
              <a:rPr lang="en-US" sz="1800" dirty="0" smtClean="0"/>
              <a:t>. Ties improve correlation between GR and DR. Ties reduce the solution space and significantly reduces the runt time.</a:t>
            </a:r>
            <a:r>
              <a:rPr lang="en-US" sz="1800" dirty="0"/>
              <a:t> </a:t>
            </a:r>
            <a:r>
              <a:rPr lang="en-US" sz="1800" dirty="0" smtClean="0"/>
              <a:t>By default (without ties), DR creates all possible routes between terminals and all GR segments around.</a:t>
            </a:r>
          </a:p>
          <a:p>
            <a:r>
              <a:rPr lang="en-US" sz="1800" dirty="0" smtClean="0"/>
              <a:t>A tie can bind only a terminal wire and a GR segment. A tie cannot bind two terminal wires. A tie cannot bind two GR segments.</a:t>
            </a:r>
          </a:p>
          <a:p>
            <a:endParaRPr lang="en-US" sz="1800" dirty="0"/>
          </a:p>
          <a:p>
            <a:endParaRPr lang="en-US" sz="1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607484" y="3649450"/>
            <a:ext cx="1065754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</a:rPr>
              <a:t>Tie </a:t>
            </a:r>
            <a:r>
              <a:rPr lang="en-US" sz="1400" dirty="0" smtClean="0">
                <a:solidFill>
                  <a:srgbClr val="7030A0"/>
                </a:solidFill>
              </a:rPr>
              <a:t>term0</a:t>
            </a:r>
            <a:r>
              <a:rPr lang="en-US" sz="1400" dirty="0" smtClean="0"/>
              <a:t>=</a:t>
            </a: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&lt;terminal </a:t>
            </a:r>
            <a:r>
              <a:rPr lang="en-US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gid</a:t>
            </a: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</a:t>
            </a:r>
            <a:r>
              <a:rPr lang="en-US" sz="1400" dirty="0" smtClean="0">
                <a:solidFill>
                  <a:srgbClr val="7030A0"/>
                </a:solidFill>
              </a:rPr>
              <a:t>gr0</a:t>
            </a:r>
            <a:r>
              <a:rPr lang="en-US" sz="1400" dirty="0" smtClean="0"/>
              <a:t>=</a:t>
            </a: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&lt;GR </a:t>
            </a:r>
            <a:r>
              <a:rPr lang="en-US" sz="1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gid</a:t>
            </a: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</a:p>
          <a:p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400" dirty="0" smtClean="0"/>
              <a:t>	For example:</a:t>
            </a:r>
          </a:p>
          <a:p>
            <a:endParaRPr lang="en-US" sz="1400" dirty="0"/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ConnectedEntity</a:t>
            </a:r>
            <a:r>
              <a:rPr lang="en-US" sz="1400" dirty="0" smtClean="0"/>
              <a:t> terms=</a:t>
            </a:r>
            <a:r>
              <a:rPr lang="en-US" sz="1400" dirty="0" smtClean="0">
                <a:solidFill>
                  <a:srgbClr val="FF0000"/>
                </a:solidFill>
              </a:rPr>
              <a:t>7587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GlobalRouting</a:t>
            </a:r>
            <a:r>
              <a:rPr lang="en-US" sz="1400" dirty="0" smtClean="0"/>
              <a:t> net=n0 routes=(2,4,23,4,metal2,gid=</a:t>
            </a:r>
            <a:r>
              <a:rPr lang="en-US" sz="1400" dirty="0" smtClean="0">
                <a:solidFill>
                  <a:srgbClr val="9933FF"/>
                </a:solidFill>
              </a:rPr>
              <a:t>849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	Tie term0=</a:t>
            </a:r>
            <a:r>
              <a:rPr lang="en-US" sz="1400" dirty="0" smtClean="0">
                <a:solidFill>
                  <a:srgbClr val="FF0000"/>
                </a:solidFill>
              </a:rPr>
              <a:t>7587</a:t>
            </a:r>
            <a:r>
              <a:rPr lang="en-US" sz="1400" dirty="0" smtClean="0"/>
              <a:t> gr0=</a:t>
            </a:r>
            <a:r>
              <a:rPr lang="en-US" sz="1400" dirty="0" smtClean="0">
                <a:solidFill>
                  <a:srgbClr val="9933FF"/>
                </a:solidFill>
              </a:rPr>
              <a:t>849</a:t>
            </a:r>
            <a:endParaRPr lang="en-US" sz="1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08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Options: arch.txt</a:t>
            </a:r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13"/>
          </p:nvPr>
        </p:nvSpPr>
        <p:spPr>
          <a:xfrm>
            <a:off x="607484" y="1604434"/>
            <a:ext cx="10970683" cy="1126099"/>
          </a:xfrm>
        </p:spPr>
        <p:txBody>
          <a:bodyPr/>
          <a:lstStyle/>
          <a:p>
            <a:r>
              <a:rPr lang="en-US" sz="1800" dirty="0" smtClean="0"/>
              <a:t>Some synthesis </a:t>
            </a:r>
            <a:r>
              <a:rPr lang="en-US" sz="1800" dirty="0" smtClean="0">
                <a:solidFill>
                  <a:srgbClr val="FF0000"/>
                </a:solidFill>
              </a:rPr>
              <a:t>options</a:t>
            </a:r>
            <a:r>
              <a:rPr lang="en-US" sz="1800" dirty="0" smtClean="0"/>
              <a:t> are stored in a separate file. Following two options define global routing grid.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84" y="2167483"/>
            <a:ext cx="3406435" cy="2972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60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file: file.txt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>
          <a:xfrm>
            <a:off x="607484" y="1604434"/>
            <a:ext cx="10970683" cy="1126099"/>
          </a:xfrm>
        </p:spPr>
        <p:txBody>
          <a:bodyPr/>
          <a:lstStyle/>
          <a:p>
            <a:r>
              <a:rPr lang="en-US" sz="1800" dirty="0" smtClean="0"/>
              <a:t>A minimal list of options: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84" y="2291922"/>
            <a:ext cx="3596952" cy="230143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057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run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amsr.exe </a:t>
            </a:r>
            <a:r>
              <a:rPr lang="en-US" dirty="0"/>
              <a:t>-file </a:t>
            </a:r>
            <a:r>
              <a:rPr lang="en-US" dirty="0" smtClean="0"/>
              <a:t>file.txt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12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Origin on the mock process design kit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layer 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Basic design numbers and metal templates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PDK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Format of the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7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MockPDK</a:t>
            </a:r>
            <a:r>
              <a:rPr lang="en-US" dirty="0" smtClean="0"/>
              <a:t>: Mock Process Design Kit</a:t>
            </a:r>
            <a:endParaRPr 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3"/>
          </p:nvPr>
        </p:nvSpPr>
        <p:spPr>
          <a:xfrm>
            <a:off x="607485" y="1621204"/>
            <a:ext cx="4230845" cy="2449419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process design kit </a:t>
            </a:r>
            <a:r>
              <a:rPr lang="en-US" dirty="0" smtClean="0"/>
              <a:t>(PDK) is </a:t>
            </a:r>
            <a:r>
              <a:rPr lang="en-US" dirty="0"/>
              <a:t>a set of files used </a:t>
            </a:r>
            <a:r>
              <a:rPr lang="en-US" dirty="0" smtClean="0"/>
              <a:t>to </a:t>
            </a:r>
            <a:r>
              <a:rPr lang="en-US" dirty="0"/>
              <a:t>model a fabrication process for the </a:t>
            </a:r>
            <a:r>
              <a:rPr lang="en-US" dirty="0" smtClean="0"/>
              <a:t>tools </a:t>
            </a:r>
            <a:r>
              <a:rPr lang="en-US" dirty="0"/>
              <a:t>used to design </a:t>
            </a:r>
            <a:r>
              <a:rPr lang="en-US" dirty="0" smtClean="0"/>
              <a:t>integrated circuits.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Disclaimer:</a:t>
            </a:r>
            <a:r>
              <a:rPr lang="en-US" dirty="0" smtClean="0"/>
              <a:t> A public </a:t>
            </a:r>
            <a:r>
              <a:rPr lang="en-US" dirty="0"/>
              <a:t>paper (ISPD 2017) highlights some details of a possible 7nm </a:t>
            </a:r>
            <a:r>
              <a:rPr lang="en-US" dirty="0" smtClean="0"/>
              <a:t>process. We use a layer stack presented in Figure 1 in our subsequent examples. The original paper has no actual numbers and design rules. In this presentation, mock numbers were selected to </a:t>
            </a:r>
            <a:r>
              <a:rPr lang="en-US" dirty="0"/>
              <a:t>keep </a:t>
            </a:r>
            <a:r>
              <a:rPr lang="en-US" dirty="0" smtClean="0"/>
              <a:t>similar relative shapes of layout objects.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309" y="1727764"/>
            <a:ext cx="6657975" cy="39147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744" y="4277715"/>
            <a:ext cx="3362325" cy="1771650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4922309" y="5749283"/>
            <a:ext cx="6096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r>
              <a:rPr lang="en-US" sz="11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Automatic </a:t>
            </a:r>
            <a:r>
              <a:rPr lang="en-US" sz="11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Layout in the 7nm </a:t>
            </a:r>
            <a:r>
              <a:rPr lang="en-US" sz="11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Era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Pascal Cremer, Stefan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Hougardy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Jan Schneider,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Jannik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Silvanus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ACM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International Symposium on Physical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Design, 2017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0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Stack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414" y="1280160"/>
            <a:ext cx="5334462" cy="43209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7" name="Group 76"/>
          <p:cNvGrpSpPr/>
          <p:nvPr/>
        </p:nvGrpSpPr>
        <p:grpSpPr>
          <a:xfrm>
            <a:off x="640080" y="1097280"/>
            <a:ext cx="3017520" cy="5303520"/>
            <a:chOff x="640080" y="1097280"/>
            <a:chExt cx="3017520" cy="5303520"/>
          </a:xfrm>
        </p:grpSpPr>
        <p:sp>
          <p:nvSpPr>
            <p:cNvPr id="29" name="Rectangle 28"/>
            <p:cNvSpPr/>
            <p:nvPr/>
          </p:nvSpPr>
          <p:spPr>
            <a:xfrm>
              <a:off x="640080" y="1097280"/>
              <a:ext cx="3017520" cy="53035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22960" y="1463040"/>
              <a:ext cx="18288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22960" y="1188720"/>
              <a:ext cx="182880" cy="182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22960" y="1737360"/>
              <a:ext cx="182880" cy="18288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22960" y="2011680"/>
              <a:ext cx="182880" cy="1828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22960" y="2286000"/>
              <a:ext cx="182880" cy="1828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22960" y="2560320"/>
              <a:ext cx="182880" cy="1828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22960" y="2834640"/>
              <a:ext cx="182880" cy="182880"/>
            </a:xfrm>
            <a:prstGeom prst="rect">
              <a:avLst/>
            </a:prstGeom>
            <a:solidFill>
              <a:srgbClr val="BF9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22960" y="3108960"/>
              <a:ext cx="182880" cy="1828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22960" y="3383280"/>
              <a:ext cx="182880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2960" y="3657600"/>
              <a:ext cx="182880" cy="18288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97280" y="1463040"/>
              <a:ext cx="914033" cy="184666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RX, n-well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97280" y="1188720"/>
              <a:ext cx="859531" cy="184666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Substrate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97280" y="1737360"/>
              <a:ext cx="1330814" cy="184666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PC, gate contact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97280" y="2011680"/>
              <a:ext cx="1938351" cy="184666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TS, source/drain contact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97280" y="2286000"/>
              <a:ext cx="2311851" cy="184666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1200" dirty="0">
                  <a:solidFill>
                    <a:schemeClr val="tx2"/>
                  </a:solidFill>
                  <a:cs typeface="Neo Sans Intel"/>
                </a:rPr>
                <a:t>SF</a:t>
              </a:r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, silicon fin (added acronym)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97280" y="2834640"/>
              <a:ext cx="404278" cy="184666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M0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97280" y="3108960"/>
              <a:ext cx="375424" cy="184666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V0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97280" y="3383280"/>
              <a:ext cx="404278" cy="184666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M1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97280" y="3657600"/>
              <a:ext cx="375424" cy="184666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V1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22960" y="3931920"/>
              <a:ext cx="182880" cy="182880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22960" y="4206240"/>
              <a:ext cx="182880" cy="18288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22960" y="4480560"/>
              <a:ext cx="182880" cy="182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822960" y="4754880"/>
              <a:ext cx="182880" cy="1828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097280" y="3931920"/>
              <a:ext cx="404278" cy="184666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1200" dirty="0">
                  <a:solidFill>
                    <a:schemeClr val="tx2"/>
                  </a:solidFill>
                  <a:cs typeface="Neo Sans Intel"/>
                </a:rPr>
                <a:t>M</a:t>
              </a:r>
              <a:r>
                <a:rPr lang="ru-RU" sz="1200" dirty="0" smtClean="0">
                  <a:solidFill>
                    <a:schemeClr val="tx2"/>
                  </a:solidFill>
                  <a:cs typeface="Neo Sans Intel"/>
                </a:rPr>
                <a:t>2</a:t>
              </a:r>
              <a:endParaRPr lang="en-US" sz="1200" dirty="0" smtClean="0">
                <a:solidFill>
                  <a:schemeClr val="tx2"/>
                </a:solidFill>
                <a:cs typeface="Neo Sans Intel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97280" y="4206240"/>
              <a:ext cx="375424" cy="184666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V</a:t>
              </a:r>
              <a:r>
                <a:rPr lang="ru-RU" sz="1200" dirty="0" smtClean="0">
                  <a:solidFill>
                    <a:schemeClr val="tx2"/>
                  </a:solidFill>
                  <a:cs typeface="Neo Sans Intel"/>
                </a:rPr>
                <a:t>2</a:t>
              </a:r>
              <a:endParaRPr lang="en-US" sz="1200" dirty="0" smtClean="0">
                <a:solidFill>
                  <a:schemeClr val="tx2"/>
                </a:solidFill>
                <a:cs typeface="Neo Sans Intel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822960" y="5029200"/>
              <a:ext cx="182880" cy="182880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22960" y="5303520"/>
              <a:ext cx="182880" cy="18288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97280" y="4478774"/>
              <a:ext cx="404278" cy="184666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M3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97280" y="4754880"/>
              <a:ext cx="375424" cy="184666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V</a:t>
              </a:r>
              <a:r>
                <a:rPr lang="en-US" sz="1200" dirty="0">
                  <a:solidFill>
                    <a:schemeClr val="tx2"/>
                  </a:solidFill>
                  <a:cs typeface="Neo Sans Intel"/>
                </a:rPr>
                <a:t>3</a:t>
              </a:r>
              <a:endParaRPr lang="en-US" sz="1200" dirty="0" smtClean="0">
                <a:solidFill>
                  <a:schemeClr val="tx2"/>
                </a:solidFill>
                <a:cs typeface="Neo Sans Intel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97280" y="5029200"/>
              <a:ext cx="404278" cy="184666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M4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97280" y="5299080"/>
              <a:ext cx="375424" cy="184666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1200" dirty="0">
                  <a:solidFill>
                    <a:schemeClr val="tx2"/>
                  </a:solidFill>
                  <a:cs typeface="Neo Sans Intel"/>
                </a:rPr>
                <a:t>V</a:t>
              </a:r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4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97280" y="2560320"/>
              <a:ext cx="2533066" cy="184666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CA, a via between PC/TS and M0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22960" y="5577840"/>
              <a:ext cx="182880" cy="1828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22960" y="5852160"/>
              <a:ext cx="182880" cy="182880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97280" y="5577840"/>
              <a:ext cx="404278" cy="184666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M5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097280" y="5852160"/>
              <a:ext cx="375424" cy="184666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V</a:t>
              </a:r>
              <a:r>
                <a:rPr lang="en-US" sz="1200" dirty="0">
                  <a:solidFill>
                    <a:schemeClr val="tx2"/>
                  </a:solidFill>
                  <a:cs typeface="Neo Sans Intel"/>
                </a:rPr>
                <a:t>5</a:t>
              </a:r>
              <a:endParaRPr lang="en-US" sz="1200" dirty="0" smtClean="0">
                <a:solidFill>
                  <a:schemeClr val="tx2"/>
                </a:solidFill>
                <a:cs typeface="Neo Sans Intel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22960" y="6126480"/>
              <a:ext cx="182880" cy="18288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097280" y="6126480"/>
              <a:ext cx="404278" cy="184666"/>
            </a:xfrm>
            <a:prstGeom prst="rect">
              <a:avLst/>
            </a:prstGeom>
            <a:noFill/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M</a:t>
              </a:r>
              <a:r>
                <a:rPr lang="en-US" sz="1200" dirty="0">
                  <a:solidFill>
                    <a:schemeClr val="tx2"/>
                  </a:solidFill>
                  <a:cs typeface="Neo Sans Intel"/>
                </a:rPr>
                <a:t>6</a:t>
              </a:r>
              <a:endParaRPr lang="en-US" sz="1200" dirty="0" smtClean="0">
                <a:solidFill>
                  <a:schemeClr val="tx2"/>
                </a:solidFill>
                <a:cs typeface="Neo Sans Intel"/>
              </a:endParaRPr>
            </a:p>
          </p:txBody>
        </p:sp>
      </p:grpSp>
      <p:sp>
        <p:nvSpPr>
          <p:cNvPr id="78" name="Rectangle 77"/>
          <p:cNvSpPr/>
          <p:nvPr/>
        </p:nvSpPr>
        <p:spPr>
          <a:xfrm>
            <a:off x="9383902" y="3032582"/>
            <a:ext cx="3898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cs typeface="Neo Sans Intel"/>
              </a:rPr>
              <a:t>SF</a:t>
            </a:r>
            <a:endParaRPr lang="en-US" sz="1400" b="1" dirty="0"/>
          </a:p>
        </p:txBody>
      </p:sp>
      <p:sp>
        <p:nvSpPr>
          <p:cNvPr id="4" name="Rectangle 3"/>
          <p:cNvSpPr/>
          <p:nvPr/>
        </p:nvSpPr>
        <p:spPr>
          <a:xfrm>
            <a:off x="5359414" y="5663234"/>
            <a:ext cx="533446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11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</a:t>
            </a:r>
            <a:r>
              <a:rPr lang="en-US" sz="11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Layout in the 7nm </a:t>
            </a:r>
            <a:r>
              <a:rPr lang="en-US" sz="11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Era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Pascal Cremer, Stefan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Hougardy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Jan Schneider,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Jannik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Silvanus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ACM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International Symposium on Physical Design,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29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Numbers: PC, TX, SF, M0, M1, M2</a:t>
            </a:r>
            <a:endParaRPr lang="en-US" dirty="0"/>
          </a:p>
        </p:txBody>
      </p:sp>
      <p:grpSp>
        <p:nvGrpSpPr>
          <p:cNvPr id="73" name="Group 72"/>
          <p:cNvGrpSpPr/>
          <p:nvPr/>
        </p:nvGrpSpPr>
        <p:grpSpPr>
          <a:xfrm>
            <a:off x="457200" y="1371600"/>
            <a:ext cx="1737360" cy="2560320"/>
            <a:chOff x="640080" y="1371600"/>
            <a:chExt cx="1737360" cy="2560320"/>
          </a:xfrm>
        </p:grpSpPr>
        <p:sp>
          <p:nvSpPr>
            <p:cNvPr id="8" name="Rectangle 7"/>
            <p:cNvSpPr/>
            <p:nvPr/>
          </p:nvSpPr>
          <p:spPr>
            <a:xfrm>
              <a:off x="640080" y="1371600"/>
              <a:ext cx="1737360" cy="2560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22960" y="1463040"/>
              <a:ext cx="18288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22960" y="1737360"/>
              <a:ext cx="182880" cy="18288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2960" y="2011680"/>
              <a:ext cx="182880" cy="1828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22960" y="2286000"/>
              <a:ext cx="182880" cy="1828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22960" y="2560320"/>
              <a:ext cx="182880" cy="1828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22960" y="2834640"/>
              <a:ext cx="182880" cy="182880"/>
            </a:xfrm>
            <a:prstGeom prst="rect">
              <a:avLst/>
            </a:prstGeom>
            <a:solidFill>
              <a:srgbClr val="BF9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22960" y="3108960"/>
              <a:ext cx="182880" cy="1828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22960" y="3383280"/>
              <a:ext cx="182880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22960" y="3657600"/>
              <a:ext cx="182880" cy="18288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97280" y="1463040"/>
              <a:ext cx="37702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RX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7280" y="1737360"/>
              <a:ext cx="37702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PC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97280" y="2011680"/>
              <a:ext cx="36901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TS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97280" y="2286000"/>
              <a:ext cx="35939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SF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97280" y="2834640"/>
              <a:ext cx="40427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M0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97280" y="3108960"/>
              <a:ext cx="37542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V0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97280" y="3383280"/>
              <a:ext cx="40427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M1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97280" y="3657600"/>
              <a:ext cx="37542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V1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97280" y="2560320"/>
              <a:ext cx="38183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CA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645920" y="1463040"/>
              <a:ext cx="182880" cy="182880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645920" y="1737360"/>
              <a:ext cx="182880" cy="18288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645920" y="2011680"/>
              <a:ext cx="182880" cy="182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645920" y="2286000"/>
              <a:ext cx="182880" cy="1828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920240" y="1463040"/>
              <a:ext cx="40427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sz="1200" dirty="0">
                  <a:solidFill>
                    <a:schemeClr val="tx2"/>
                  </a:solidFill>
                  <a:cs typeface="Neo Sans Intel"/>
                </a:rPr>
                <a:t>M</a:t>
              </a:r>
              <a:r>
                <a:rPr lang="ru-RU" sz="1200" dirty="0" smtClean="0">
                  <a:solidFill>
                    <a:schemeClr val="tx2"/>
                  </a:solidFill>
                  <a:cs typeface="Neo Sans Intel"/>
                </a:rPr>
                <a:t>2</a:t>
              </a:r>
              <a:endParaRPr lang="en-US" sz="1200" dirty="0" smtClean="0">
                <a:solidFill>
                  <a:schemeClr val="tx2"/>
                </a:solidFill>
                <a:cs typeface="Neo Sans Intel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20240" y="1737360"/>
              <a:ext cx="37542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V</a:t>
              </a:r>
              <a:r>
                <a:rPr lang="ru-RU" sz="1200" dirty="0" smtClean="0">
                  <a:solidFill>
                    <a:schemeClr val="tx2"/>
                  </a:solidFill>
                  <a:cs typeface="Neo Sans Intel"/>
                </a:rPr>
                <a:t>2</a:t>
              </a:r>
              <a:endParaRPr lang="en-US" sz="1200" dirty="0" smtClean="0">
                <a:solidFill>
                  <a:schemeClr val="tx2"/>
                </a:solidFill>
                <a:cs typeface="Neo Sans Intel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645920" y="2560320"/>
              <a:ext cx="182880" cy="182880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645920" y="2834640"/>
              <a:ext cx="182880" cy="18288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920240" y="2009894"/>
              <a:ext cx="40427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M3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20240" y="2286000"/>
              <a:ext cx="37542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V</a:t>
              </a:r>
              <a:r>
                <a:rPr lang="en-US" sz="1200" dirty="0">
                  <a:solidFill>
                    <a:schemeClr val="tx2"/>
                  </a:solidFill>
                  <a:cs typeface="Neo Sans Intel"/>
                </a:rPr>
                <a:t>3</a:t>
              </a:r>
              <a:endParaRPr lang="en-US" sz="1200" dirty="0" smtClean="0">
                <a:solidFill>
                  <a:schemeClr val="tx2"/>
                </a:solidFill>
                <a:cs typeface="Neo Sans Intel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920240" y="2560320"/>
              <a:ext cx="40427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M4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920240" y="2830200"/>
              <a:ext cx="37542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sz="1200" dirty="0">
                  <a:solidFill>
                    <a:schemeClr val="tx2"/>
                  </a:solidFill>
                  <a:cs typeface="Neo Sans Intel"/>
                </a:rPr>
                <a:t>V</a:t>
              </a:r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4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645920" y="3108960"/>
              <a:ext cx="182880" cy="1828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645920" y="3383280"/>
              <a:ext cx="182880" cy="182880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920240" y="3108960"/>
              <a:ext cx="40427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M5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920240" y="3383280"/>
              <a:ext cx="37542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V</a:t>
              </a:r>
              <a:r>
                <a:rPr lang="en-US" sz="1200" dirty="0">
                  <a:solidFill>
                    <a:schemeClr val="tx2"/>
                  </a:solidFill>
                  <a:cs typeface="Neo Sans Intel"/>
                </a:rPr>
                <a:t>5</a:t>
              </a:r>
              <a:endParaRPr lang="en-US" sz="1200" dirty="0" smtClean="0">
                <a:solidFill>
                  <a:schemeClr val="tx2"/>
                </a:solidFill>
                <a:cs typeface="Neo Sans Intel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645920" y="3657600"/>
              <a:ext cx="182880" cy="18288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920240" y="3657600"/>
              <a:ext cx="40427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M</a:t>
              </a:r>
              <a:r>
                <a:rPr lang="en-US" sz="1200" dirty="0">
                  <a:solidFill>
                    <a:schemeClr val="tx2"/>
                  </a:solidFill>
                  <a:cs typeface="Neo Sans Intel"/>
                </a:rPr>
                <a:t>6</a:t>
              </a:r>
              <a:endParaRPr lang="en-US" sz="1200" dirty="0" smtClean="0">
                <a:solidFill>
                  <a:schemeClr val="tx2"/>
                </a:solidFill>
                <a:cs typeface="Neo Sans Intel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2515416" y="1371600"/>
            <a:ext cx="913704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cs typeface="Neo Sans Intel"/>
              </a:rPr>
              <a:t>All wires are unidirectional; the orientation is either vertical or horizontal.</a:t>
            </a:r>
          </a:p>
          <a:p>
            <a:endParaRPr lang="en-US" sz="1400" b="1" dirty="0" smtClean="0">
              <a:solidFill>
                <a:schemeClr val="tx2"/>
              </a:solidFill>
              <a:cs typeface="Neo Sans Intel"/>
            </a:endParaRPr>
          </a:p>
          <a:p>
            <a:r>
              <a:rPr lang="en-US" sz="1400" b="1" dirty="0" smtClean="0">
                <a:solidFill>
                  <a:schemeClr val="tx2"/>
                </a:solidFill>
                <a:cs typeface="Neo Sans Intel"/>
              </a:rPr>
              <a:t>Poly (PC) pitch</a:t>
            </a:r>
            <a:r>
              <a:rPr lang="en-US" sz="1400" dirty="0" smtClean="0">
                <a:solidFill>
                  <a:schemeClr val="tx2"/>
                </a:solidFill>
                <a:cs typeface="Neo Sans Intel"/>
              </a:rPr>
              <a:t> is set to </a:t>
            </a:r>
            <a:r>
              <a:rPr lang="en-US" sz="1400" b="1" dirty="0" smtClean="0">
                <a:solidFill>
                  <a:schemeClr val="tx2"/>
                </a:solidFill>
                <a:cs typeface="Neo Sans Intel"/>
              </a:rPr>
              <a:t>1000</a:t>
            </a:r>
            <a:r>
              <a:rPr lang="en-US" sz="1400" dirty="0" smtClean="0">
                <a:solidFill>
                  <a:schemeClr val="tx2"/>
                </a:solidFill>
                <a:cs typeface="Neo Sans Intel"/>
              </a:rPr>
              <a:t> mock units. Having this, other numbers mimic layouts of the paper such as depicted in Fig.6. The remaining values are set as follows:</a:t>
            </a:r>
          </a:p>
          <a:p>
            <a:endParaRPr lang="en-US" sz="1400" dirty="0">
              <a:solidFill>
                <a:schemeClr val="tx2"/>
              </a:solidFill>
              <a:cs typeface="Neo Sans Intel"/>
            </a:endParaRPr>
          </a:p>
          <a:p>
            <a:r>
              <a:rPr lang="en-US" sz="1400" dirty="0" smtClean="0">
                <a:solidFill>
                  <a:schemeClr val="tx2"/>
                </a:solidFill>
                <a:cs typeface="Neo Sans Intel"/>
              </a:rPr>
              <a:t>TS/M1 fixed pitch = PC fixed pitch: 1000 units</a:t>
            </a:r>
          </a:p>
          <a:p>
            <a:r>
              <a:rPr lang="en-US" sz="1400" dirty="0" smtClean="0">
                <a:solidFill>
                  <a:schemeClr val="tx2"/>
                </a:solidFill>
                <a:cs typeface="Neo Sans Intel"/>
              </a:rPr>
              <a:t>Fin (SF) </a:t>
            </a:r>
            <a:r>
              <a:rPr lang="en-US" sz="1400" dirty="0">
                <a:solidFill>
                  <a:schemeClr val="tx2"/>
                </a:solidFill>
                <a:cs typeface="Neo Sans Intel"/>
              </a:rPr>
              <a:t>fixed pitch: </a:t>
            </a:r>
            <a:r>
              <a:rPr lang="en-US" sz="1400" dirty="0" smtClean="0">
                <a:solidFill>
                  <a:schemeClr val="tx2"/>
                </a:solidFill>
                <a:cs typeface="Neo Sans Intel"/>
              </a:rPr>
              <a:t>400 units</a:t>
            </a:r>
            <a:endParaRPr lang="en-US" sz="1400" dirty="0">
              <a:solidFill>
                <a:schemeClr val="tx2"/>
              </a:solidFill>
              <a:cs typeface="Neo Sans Intel"/>
            </a:endParaRPr>
          </a:p>
          <a:p>
            <a:endParaRPr lang="en-US" sz="1400" dirty="0" smtClean="0">
              <a:solidFill>
                <a:schemeClr val="tx2"/>
              </a:solidFill>
              <a:cs typeface="Neo Sans Intel"/>
            </a:endParaRPr>
          </a:p>
          <a:p>
            <a:r>
              <a:rPr lang="en-US" sz="1400" dirty="0" smtClean="0">
                <a:solidFill>
                  <a:schemeClr val="tx2"/>
                </a:solidFill>
                <a:cs typeface="Neo Sans Intel"/>
              </a:rPr>
              <a:t>PC fixed width: 300</a:t>
            </a:r>
          </a:p>
          <a:p>
            <a:r>
              <a:rPr lang="en-US" sz="1400" dirty="0" smtClean="0">
                <a:solidFill>
                  <a:schemeClr val="tx2"/>
                </a:solidFill>
                <a:cs typeface="Neo Sans Intel"/>
              </a:rPr>
              <a:t>TS fixed width: 400</a:t>
            </a:r>
          </a:p>
          <a:p>
            <a:r>
              <a:rPr lang="en-US" sz="1400" dirty="0" smtClean="0">
                <a:solidFill>
                  <a:schemeClr val="tx2"/>
                </a:solidFill>
                <a:cs typeface="Neo Sans Intel"/>
              </a:rPr>
              <a:t>M1 fixed width: 700</a:t>
            </a:r>
          </a:p>
          <a:p>
            <a:endParaRPr lang="en-US" sz="1400" dirty="0">
              <a:solidFill>
                <a:schemeClr val="tx2"/>
              </a:solidFill>
              <a:cs typeface="Neo Sans Intel"/>
            </a:endParaRPr>
          </a:p>
          <a:p>
            <a:r>
              <a:rPr lang="en-US" sz="1400" dirty="0" smtClean="0">
                <a:solidFill>
                  <a:schemeClr val="tx2"/>
                </a:solidFill>
                <a:cs typeface="Neo Sans Intel"/>
              </a:rPr>
              <a:t>PC fixed side-to-side (STS) spacing: 700</a:t>
            </a:r>
          </a:p>
          <a:p>
            <a:r>
              <a:rPr lang="en-US" sz="1400" dirty="0" smtClean="0">
                <a:solidFill>
                  <a:schemeClr val="tx2"/>
                </a:solidFill>
                <a:cs typeface="Neo Sans Intel"/>
              </a:rPr>
              <a:t>TS </a:t>
            </a:r>
            <a:r>
              <a:rPr lang="en-US" sz="1400" dirty="0">
                <a:solidFill>
                  <a:schemeClr val="tx2"/>
                </a:solidFill>
                <a:cs typeface="Neo Sans Intel"/>
              </a:rPr>
              <a:t>fixed STS: </a:t>
            </a:r>
            <a:r>
              <a:rPr lang="en-US" sz="1400" dirty="0" smtClean="0">
                <a:solidFill>
                  <a:schemeClr val="tx2"/>
                </a:solidFill>
                <a:cs typeface="Neo Sans Intel"/>
              </a:rPr>
              <a:t>600</a:t>
            </a:r>
          </a:p>
          <a:p>
            <a:r>
              <a:rPr lang="en-US" sz="1400" dirty="0" smtClean="0">
                <a:solidFill>
                  <a:schemeClr val="tx2"/>
                </a:solidFill>
                <a:cs typeface="Neo Sans Intel"/>
              </a:rPr>
              <a:t>M1 fixed STS: 300</a:t>
            </a:r>
          </a:p>
          <a:p>
            <a:endParaRPr lang="en-US" sz="1400" dirty="0" smtClean="0">
              <a:solidFill>
                <a:schemeClr val="tx2"/>
              </a:solidFill>
              <a:cs typeface="Neo Sans Intel"/>
            </a:endParaRPr>
          </a:p>
          <a:p>
            <a:r>
              <a:rPr lang="en-US" sz="1400" dirty="0" smtClean="0">
                <a:solidFill>
                  <a:schemeClr val="tx2"/>
                </a:solidFill>
                <a:cs typeface="Neo Sans Intel"/>
              </a:rPr>
              <a:t>M0 fixed STS: 300</a:t>
            </a:r>
          </a:p>
          <a:p>
            <a:r>
              <a:rPr lang="en-US" sz="1400" dirty="0" smtClean="0">
                <a:solidFill>
                  <a:schemeClr val="tx2"/>
                </a:solidFill>
                <a:cs typeface="Neo Sans Intel"/>
              </a:rPr>
              <a:t>M0 regular template of widths: </a:t>
            </a:r>
            <a:r>
              <a:rPr lang="en-US" sz="1400" dirty="0">
                <a:solidFill>
                  <a:schemeClr val="tx2"/>
                </a:solidFill>
                <a:cs typeface="Neo Sans Intel"/>
              </a:rPr>
              <a:t>{1100, 500, 500, 300, 300, 300, 500, 500, 1100}</a:t>
            </a:r>
            <a:endParaRPr lang="en-US" sz="1400" dirty="0" smtClean="0">
              <a:solidFill>
                <a:schemeClr val="tx2"/>
              </a:solidFill>
              <a:cs typeface="Neo Sans Intel"/>
            </a:endParaRPr>
          </a:p>
          <a:p>
            <a:endParaRPr lang="en-US" sz="1400" dirty="0" smtClean="0">
              <a:solidFill>
                <a:schemeClr val="tx2"/>
              </a:solidFill>
              <a:cs typeface="Neo Sans Intel"/>
            </a:endParaRPr>
          </a:p>
          <a:p>
            <a:r>
              <a:rPr lang="en-US" sz="1400" dirty="0" smtClean="0">
                <a:solidFill>
                  <a:schemeClr val="tx2"/>
                </a:solidFill>
                <a:cs typeface="Neo Sans Intel"/>
              </a:rPr>
              <a:t>M2 fixed STS: 300</a:t>
            </a:r>
          </a:p>
          <a:p>
            <a:r>
              <a:rPr lang="en-US" sz="1400" dirty="0" smtClean="0">
                <a:solidFill>
                  <a:schemeClr val="tx2"/>
                </a:solidFill>
                <a:cs typeface="Neo Sans Intel"/>
              </a:rPr>
              <a:t>M2 regular template of widths: </a:t>
            </a:r>
            <a:r>
              <a:rPr lang="en-US" sz="1400" dirty="0">
                <a:solidFill>
                  <a:schemeClr val="tx2"/>
                </a:solidFill>
                <a:cs typeface="Neo Sans Intel"/>
              </a:rPr>
              <a:t>{1000, 900, 600, 600, 600, 900, 1000}</a:t>
            </a:r>
            <a:endParaRPr lang="en-US" sz="1400" dirty="0" smtClean="0">
              <a:solidFill>
                <a:schemeClr val="tx2"/>
              </a:solidFill>
              <a:cs typeface="Neo Sans Intel"/>
            </a:endParaRPr>
          </a:p>
          <a:p>
            <a:endParaRPr lang="en-US" sz="1400" dirty="0">
              <a:solidFill>
                <a:schemeClr val="tx2"/>
              </a:solidFill>
              <a:cs typeface="Neo Sans Intel"/>
            </a:endParaRPr>
          </a:p>
          <a:p>
            <a:r>
              <a:rPr lang="en-US" sz="1400" dirty="0" err="1" smtClean="0">
                <a:solidFill>
                  <a:schemeClr val="tx2"/>
                </a:solidFill>
                <a:cs typeface="Neo Sans Intel"/>
              </a:rPr>
              <a:t>Vias</a:t>
            </a:r>
            <a:r>
              <a:rPr lang="en-US" sz="1400" dirty="0" smtClean="0">
                <a:solidFill>
                  <a:schemeClr val="tx2"/>
                </a:solidFill>
                <a:cs typeface="Neo Sans Intel"/>
              </a:rPr>
              <a:t> are </a:t>
            </a:r>
            <a:r>
              <a:rPr lang="en-US" sz="1400" dirty="0">
                <a:solidFill>
                  <a:schemeClr val="tx2"/>
                </a:solidFill>
                <a:cs typeface="Neo Sans Intel"/>
              </a:rPr>
              <a:t>placed at the intersections of corresponding center-wire </a:t>
            </a:r>
            <a:r>
              <a:rPr lang="en-US" sz="1400" dirty="0" smtClean="0">
                <a:solidFill>
                  <a:schemeClr val="tx2"/>
                </a:solidFill>
                <a:cs typeface="Neo Sans Intel"/>
              </a:rPr>
              <a:t>grid lines</a:t>
            </a:r>
            <a:r>
              <a:rPr lang="en-US" sz="1400" dirty="0">
                <a:solidFill>
                  <a:schemeClr val="tx2"/>
                </a:solidFill>
                <a:cs typeface="Neo Sans Intel"/>
              </a:rPr>
              <a:t>.</a:t>
            </a:r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973" y="2357415"/>
            <a:ext cx="3362325" cy="17716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9" name="Picture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29065"/>
            <a:ext cx="1737360" cy="955548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6807345" y="4129065"/>
            <a:ext cx="471158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11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</a:t>
            </a:r>
            <a:r>
              <a:rPr lang="en-US" sz="11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Layout in the 7nm </a:t>
            </a:r>
            <a:r>
              <a:rPr lang="en-US" sz="11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Era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Pascal Cremer, Stefan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Hougardy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Jan Schneider,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Jannik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Silvanus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ACM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International Symposium on Physical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Design, 2017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87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43" name="Right Brace 142"/>
          <p:cNvSpPr/>
          <p:nvPr/>
        </p:nvSpPr>
        <p:spPr>
          <a:xfrm>
            <a:off x="7932419" y="1554480"/>
            <a:ext cx="490194" cy="2926080"/>
          </a:xfrm>
          <a:prstGeom prst="rightBrace">
            <a:avLst>
              <a:gd name="adj1" fmla="val 46794"/>
              <a:gd name="adj2" fmla="val 50000"/>
            </a:avLst>
          </a:prstGeom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8509189" y="2564298"/>
            <a:ext cx="11754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cs typeface="Neo Sans Intel"/>
              </a:rPr>
              <a:t>6400</a:t>
            </a:r>
          </a:p>
          <a:p>
            <a:pPr algn="ctr"/>
            <a:r>
              <a:rPr lang="ru-RU" sz="1400" dirty="0" smtClean="0">
                <a:cs typeface="Neo Sans Intel"/>
              </a:rPr>
              <a:t>16 </a:t>
            </a:r>
            <a:r>
              <a:rPr lang="en-US" sz="1400" dirty="0" smtClean="0">
                <a:cs typeface="Neo Sans Intel"/>
              </a:rPr>
              <a:t>fins per row height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333261" y="4696544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cs typeface="Neo Sans Intel"/>
              </a:rPr>
              <a:t>FET boundary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2848276" y="2995185"/>
            <a:ext cx="497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>
                <a:cs typeface="Neo Sans Intel"/>
              </a:rPr>
              <a:t>Fin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503420" y="4160520"/>
            <a:ext cx="914400" cy="914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503420" y="3977640"/>
            <a:ext cx="914400" cy="914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503420" y="1783080"/>
            <a:ext cx="914400" cy="914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4503420" y="1965960"/>
            <a:ext cx="914400" cy="914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4503420" y="2148840"/>
            <a:ext cx="914400" cy="914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503420" y="2331720"/>
            <a:ext cx="914400" cy="914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503420" y="2514600"/>
            <a:ext cx="914400" cy="914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5875020" y="4160520"/>
            <a:ext cx="1371600" cy="914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875020" y="3977640"/>
            <a:ext cx="1371600" cy="914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5875020" y="3794760"/>
            <a:ext cx="1371600" cy="914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5875020" y="3611880"/>
            <a:ext cx="1371600" cy="914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5875020" y="3429000"/>
            <a:ext cx="1371600" cy="914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5875020" y="3246120"/>
            <a:ext cx="1371600" cy="914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5875020" y="1783080"/>
            <a:ext cx="1371600" cy="914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875020" y="1965960"/>
            <a:ext cx="1371600" cy="914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5875020" y="2148840"/>
            <a:ext cx="1371600" cy="914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5875020" y="2331720"/>
            <a:ext cx="1371600" cy="914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5875020" y="2514600"/>
            <a:ext cx="1371600" cy="914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5875020" y="2697480"/>
            <a:ext cx="1371600" cy="914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5875020" y="3063240"/>
            <a:ext cx="1371600" cy="9144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06240" y="1645920"/>
            <a:ext cx="137160" cy="2743200"/>
          </a:xfrm>
          <a:prstGeom prst="rect">
            <a:avLst/>
          </a:prstGeom>
          <a:solidFill>
            <a:srgbClr val="9966FF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663440" y="1645920"/>
            <a:ext cx="137160" cy="2743200"/>
          </a:xfrm>
          <a:prstGeom prst="rect">
            <a:avLst/>
          </a:prstGeom>
          <a:solidFill>
            <a:srgbClr val="9966FF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120640" y="1645920"/>
            <a:ext cx="137160" cy="2743200"/>
          </a:xfrm>
          <a:prstGeom prst="rect">
            <a:avLst/>
          </a:prstGeom>
          <a:solidFill>
            <a:srgbClr val="9966FF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5577840" y="1645920"/>
            <a:ext cx="137160" cy="2743200"/>
          </a:xfrm>
          <a:prstGeom prst="rect">
            <a:avLst/>
          </a:prstGeom>
          <a:solidFill>
            <a:srgbClr val="9966FF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035040" y="1645920"/>
            <a:ext cx="137160" cy="2743200"/>
          </a:xfrm>
          <a:prstGeom prst="rect">
            <a:avLst/>
          </a:prstGeom>
          <a:solidFill>
            <a:srgbClr val="9966FF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492240" y="1645920"/>
            <a:ext cx="137160" cy="2743200"/>
          </a:xfrm>
          <a:prstGeom prst="rect">
            <a:avLst/>
          </a:prstGeom>
          <a:solidFill>
            <a:srgbClr val="9966FF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949440" y="1645920"/>
            <a:ext cx="137160" cy="2743200"/>
          </a:xfrm>
          <a:prstGeom prst="rect">
            <a:avLst/>
          </a:prstGeom>
          <a:solidFill>
            <a:srgbClr val="9966FF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406640" y="1645920"/>
            <a:ext cx="137160" cy="2743200"/>
          </a:xfrm>
          <a:prstGeom prst="rect">
            <a:avLst/>
          </a:prstGeom>
          <a:solidFill>
            <a:srgbClr val="9966FF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4023360" y="1554480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23360" y="4480560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23360" y="4297680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23360" y="4114800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23360" y="3931920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23360" y="3749040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23360" y="3566160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023360" y="3383280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023360" y="3200400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023360" y="3017520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023360" y="2834640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023360" y="2651760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023360" y="2468880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023360" y="2286000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023360" y="2103120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023360" y="1920240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023360" y="1737360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4411980" y="1737360"/>
            <a:ext cx="182880" cy="914400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869180" y="1737360"/>
            <a:ext cx="182880" cy="914400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5326380" y="1737360"/>
            <a:ext cx="182880" cy="914400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411980" y="3931920"/>
            <a:ext cx="182880" cy="365760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869180" y="3931920"/>
            <a:ext cx="182880" cy="365760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5326380" y="3931920"/>
            <a:ext cx="182880" cy="365760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5783580" y="1737360"/>
            <a:ext cx="182880" cy="1097280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6240780" y="1737360"/>
            <a:ext cx="182880" cy="1097280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6697980" y="1737360"/>
            <a:ext cx="182880" cy="1097280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7155180" y="1737360"/>
            <a:ext cx="182880" cy="1097280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5783580" y="3017520"/>
            <a:ext cx="182880" cy="1280160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6240780" y="3017520"/>
            <a:ext cx="182880" cy="1280160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6697980" y="3017520"/>
            <a:ext cx="182880" cy="1280160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7155180" y="3017520"/>
            <a:ext cx="182880" cy="1280160"/>
          </a:xfrm>
          <a:prstGeom prst="rect">
            <a:avLst/>
          </a:prstGeom>
          <a:solidFill>
            <a:srgbClr val="FFC00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503420" y="3931920"/>
            <a:ext cx="914400" cy="3657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503420" y="1737360"/>
            <a:ext cx="914400" cy="91440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5875020" y="3017520"/>
            <a:ext cx="1371600" cy="128016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5875020" y="1737360"/>
            <a:ext cx="1371600" cy="109728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/>
          <p:cNvCxnSpPr/>
          <p:nvPr/>
        </p:nvCxnSpPr>
        <p:spPr>
          <a:xfrm>
            <a:off x="4274820" y="1463040"/>
            <a:ext cx="0" cy="310896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4732020" y="1463040"/>
            <a:ext cx="0" cy="310896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5189220" y="1463040"/>
            <a:ext cx="0" cy="310896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5646420" y="1463040"/>
            <a:ext cx="0" cy="310896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6103620" y="1463040"/>
            <a:ext cx="0" cy="310896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560820" y="1463040"/>
            <a:ext cx="0" cy="310896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7018020" y="1463040"/>
            <a:ext cx="0" cy="310896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7475220" y="1463040"/>
            <a:ext cx="0" cy="310896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4274820" y="1554480"/>
            <a:ext cx="3200400" cy="292608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Arrow Connector 147"/>
          <p:cNvCxnSpPr>
            <a:stCxn id="149" idx="3"/>
          </p:cNvCxnSpPr>
          <p:nvPr/>
        </p:nvCxnSpPr>
        <p:spPr>
          <a:xfrm flipV="1">
            <a:off x="3346054" y="2560320"/>
            <a:ext cx="1276994" cy="588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7" idx="0"/>
          </p:cNvCxnSpPr>
          <p:nvPr/>
        </p:nvCxnSpPr>
        <p:spPr>
          <a:xfrm flipV="1">
            <a:off x="2994660" y="4017444"/>
            <a:ext cx="1508759" cy="67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/>
          <p:cNvGrpSpPr/>
          <p:nvPr/>
        </p:nvGrpSpPr>
        <p:grpSpPr>
          <a:xfrm>
            <a:off x="457200" y="1371600"/>
            <a:ext cx="1737360" cy="2560320"/>
            <a:chOff x="640080" y="1371600"/>
            <a:chExt cx="1737360" cy="2560320"/>
          </a:xfrm>
        </p:grpSpPr>
        <p:sp>
          <p:nvSpPr>
            <p:cNvPr id="145" name="Rectangle 144"/>
            <p:cNvSpPr/>
            <p:nvPr/>
          </p:nvSpPr>
          <p:spPr>
            <a:xfrm>
              <a:off x="640080" y="1371600"/>
              <a:ext cx="1737360" cy="2560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822960" y="1463040"/>
              <a:ext cx="182880" cy="1828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822960" y="1737360"/>
              <a:ext cx="182880" cy="18288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822960" y="2011680"/>
              <a:ext cx="182880" cy="1828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822960" y="2286000"/>
              <a:ext cx="182880" cy="18288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822960" y="2560320"/>
              <a:ext cx="182880" cy="18288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822960" y="2834640"/>
              <a:ext cx="182880" cy="182880"/>
            </a:xfrm>
            <a:prstGeom prst="rect">
              <a:avLst/>
            </a:prstGeom>
            <a:solidFill>
              <a:srgbClr val="BF9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822960" y="3108960"/>
              <a:ext cx="182880" cy="1828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822960" y="3383280"/>
              <a:ext cx="182880" cy="1828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822960" y="3657600"/>
              <a:ext cx="182880" cy="18288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097280" y="1463040"/>
              <a:ext cx="37702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RX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1097280" y="1737360"/>
              <a:ext cx="37702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PC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097280" y="2011680"/>
              <a:ext cx="36901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TS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097280" y="2286000"/>
              <a:ext cx="35939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SF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1097280" y="2834640"/>
              <a:ext cx="40427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M0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1097280" y="3108960"/>
              <a:ext cx="37542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V0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097280" y="3383280"/>
              <a:ext cx="40427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M1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1097280" y="3657600"/>
              <a:ext cx="37542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V1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1097280" y="2560320"/>
              <a:ext cx="38183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CA</a:t>
              </a:r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1645920" y="1463040"/>
              <a:ext cx="182880" cy="182880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1645920" y="1737360"/>
              <a:ext cx="182880" cy="18288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645920" y="2011680"/>
              <a:ext cx="182880" cy="18288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645920" y="2286000"/>
              <a:ext cx="182880" cy="1828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1920240" y="1463040"/>
              <a:ext cx="40427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sz="1200" dirty="0">
                  <a:solidFill>
                    <a:schemeClr val="tx2"/>
                  </a:solidFill>
                  <a:cs typeface="Neo Sans Intel"/>
                </a:rPr>
                <a:t>M</a:t>
              </a:r>
              <a:r>
                <a:rPr lang="ru-RU" sz="1200" dirty="0" smtClean="0">
                  <a:solidFill>
                    <a:schemeClr val="tx2"/>
                  </a:solidFill>
                  <a:cs typeface="Neo Sans Intel"/>
                </a:rPr>
                <a:t>2</a:t>
              </a:r>
              <a:endParaRPr lang="en-US" sz="1200" dirty="0" smtClean="0">
                <a:solidFill>
                  <a:schemeClr val="tx2"/>
                </a:solidFill>
                <a:cs typeface="Neo Sans Intel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1920240" y="1737360"/>
              <a:ext cx="37542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V</a:t>
              </a:r>
              <a:r>
                <a:rPr lang="ru-RU" sz="1200" dirty="0" smtClean="0">
                  <a:solidFill>
                    <a:schemeClr val="tx2"/>
                  </a:solidFill>
                  <a:cs typeface="Neo Sans Intel"/>
                </a:rPr>
                <a:t>2</a:t>
              </a:r>
              <a:endParaRPr lang="en-US" sz="1200" dirty="0" smtClean="0">
                <a:solidFill>
                  <a:schemeClr val="tx2"/>
                </a:solidFill>
                <a:cs typeface="Neo Sans Intel"/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645920" y="2560320"/>
              <a:ext cx="182880" cy="182880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1645920" y="2834640"/>
              <a:ext cx="182880" cy="18288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920240" y="2009894"/>
              <a:ext cx="40427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M3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920240" y="2286000"/>
              <a:ext cx="37542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V</a:t>
              </a:r>
              <a:r>
                <a:rPr lang="en-US" sz="1200" dirty="0">
                  <a:solidFill>
                    <a:schemeClr val="tx2"/>
                  </a:solidFill>
                  <a:cs typeface="Neo Sans Intel"/>
                </a:rPr>
                <a:t>3</a:t>
              </a:r>
              <a:endParaRPr lang="en-US" sz="1200" dirty="0" smtClean="0">
                <a:solidFill>
                  <a:schemeClr val="tx2"/>
                </a:solidFill>
                <a:cs typeface="Neo Sans Intel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920240" y="2560320"/>
              <a:ext cx="40427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M4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1920240" y="2830200"/>
              <a:ext cx="37542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sz="1200" dirty="0">
                  <a:solidFill>
                    <a:schemeClr val="tx2"/>
                  </a:solidFill>
                  <a:cs typeface="Neo Sans Intel"/>
                </a:rPr>
                <a:t>V</a:t>
              </a:r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4</a:t>
              </a: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1645920" y="3108960"/>
              <a:ext cx="182880" cy="1828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1645920" y="3383280"/>
              <a:ext cx="182880" cy="182880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1920240" y="3108960"/>
              <a:ext cx="40427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M5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920240" y="3383280"/>
              <a:ext cx="37542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V</a:t>
              </a:r>
              <a:r>
                <a:rPr lang="en-US" sz="1200" dirty="0">
                  <a:solidFill>
                    <a:schemeClr val="tx2"/>
                  </a:solidFill>
                  <a:cs typeface="Neo Sans Intel"/>
                </a:rPr>
                <a:t>5</a:t>
              </a:r>
              <a:endParaRPr lang="en-US" sz="1200" dirty="0" smtClean="0">
                <a:solidFill>
                  <a:schemeClr val="tx2"/>
                </a:solidFill>
                <a:cs typeface="Neo Sans Intel"/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1645920" y="3657600"/>
              <a:ext cx="182880" cy="18288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1920240" y="3657600"/>
              <a:ext cx="404278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tIns="0" bIns="0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  <a:cs typeface="Neo Sans Intel"/>
                </a:rPr>
                <a:t>M</a:t>
              </a:r>
              <a:r>
                <a:rPr lang="en-US" sz="1200" dirty="0">
                  <a:solidFill>
                    <a:schemeClr val="tx2"/>
                  </a:solidFill>
                  <a:cs typeface="Neo Sans Intel"/>
                </a:rPr>
                <a:t>6</a:t>
              </a:r>
              <a:endParaRPr lang="en-US" sz="1200" dirty="0" smtClean="0">
                <a:solidFill>
                  <a:schemeClr val="tx2"/>
                </a:solidFill>
                <a:cs typeface="Neo Sans Intel"/>
              </a:endParaRPr>
            </a:p>
          </p:txBody>
        </p:sp>
      </p:grpSp>
      <p:pic>
        <p:nvPicPr>
          <p:cNvPr id="200" name="Picture 1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29065"/>
            <a:ext cx="1737360" cy="955548"/>
          </a:xfrm>
          <a:prstGeom prst="rect">
            <a:avLst/>
          </a:prstGeom>
        </p:spPr>
      </p:pic>
      <p:sp>
        <p:nvSpPr>
          <p:cNvPr id="201" name="Title 2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1158240"/>
          </a:xfrm>
        </p:spPr>
        <p:txBody>
          <a:bodyPr/>
          <a:lstStyle/>
          <a:p>
            <a:r>
              <a:rPr lang="en-US" dirty="0" smtClean="0"/>
              <a:t>Basic Grids: PC, TX, SF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2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57200" y="1623061"/>
            <a:ext cx="3337560" cy="502920"/>
          </a:xfrm>
          <a:prstGeom prst="rect">
            <a:avLst/>
          </a:prstGeom>
          <a:solidFill>
            <a:srgbClr val="BF900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57200" y="2263141"/>
            <a:ext cx="3337560" cy="228600"/>
          </a:xfrm>
          <a:prstGeom prst="rect">
            <a:avLst/>
          </a:prstGeom>
          <a:solidFill>
            <a:srgbClr val="BF900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57200" y="2628901"/>
            <a:ext cx="3337560" cy="228600"/>
          </a:xfrm>
          <a:prstGeom prst="rect">
            <a:avLst/>
          </a:prstGeom>
          <a:solidFill>
            <a:srgbClr val="BF900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457200" y="2994661"/>
            <a:ext cx="3337560" cy="137160"/>
          </a:xfrm>
          <a:prstGeom prst="rect">
            <a:avLst/>
          </a:prstGeom>
          <a:solidFill>
            <a:srgbClr val="BF900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57200" y="3268981"/>
            <a:ext cx="3337560" cy="137160"/>
          </a:xfrm>
          <a:prstGeom prst="rect">
            <a:avLst/>
          </a:prstGeom>
          <a:solidFill>
            <a:srgbClr val="BF900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57200" y="3543301"/>
            <a:ext cx="3337560" cy="137160"/>
          </a:xfrm>
          <a:prstGeom prst="rect">
            <a:avLst/>
          </a:prstGeom>
          <a:solidFill>
            <a:srgbClr val="BF900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57200" y="3817621"/>
            <a:ext cx="3337560" cy="228600"/>
          </a:xfrm>
          <a:prstGeom prst="rect">
            <a:avLst/>
          </a:prstGeom>
          <a:solidFill>
            <a:srgbClr val="BF900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57200" y="4183381"/>
            <a:ext cx="3337560" cy="228600"/>
          </a:xfrm>
          <a:prstGeom prst="rect">
            <a:avLst/>
          </a:prstGeom>
          <a:solidFill>
            <a:srgbClr val="BF900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457200" y="4549141"/>
            <a:ext cx="3337560" cy="502920"/>
          </a:xfrm>
          <a:prstGeom prst="rect">
            <a:avLst/>
          </a:prstGeom>
          <a:solidFill>
            <a:srgbClr val="BF9000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/>
          <p:cNvCxnSpPr/>
          <p:nvPr/>
        </p:nvCxnSpPr>
        <p:spPr>
          <a:xfrm>
            <a:off x="274320" y="1874521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74320" y="4800601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74320" y="4617721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74320" y="4434841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274320" y="4251961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74320" y="4069081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74320" y="3886201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274320" y="3703321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74320" y="3520441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74320" y="3337561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274320" y="3154681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274320" y="2971801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74320" y="2788921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74320" y="2606041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74320" y="2423161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274320" y="2240281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274320" y="2057401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525780" y="1783081"/>
            <a:ext cx="0" cy="310896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982980" y="1783081"/>
            <a:ext cx="0" cy="310896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440180" y="1783081"/>
            <a:ext cx="0" cy="310896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897380" y="1783081"/>
            <a:ext cx="0" cy="310896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2354580" y="1783081"/>
            <a:ext cx="0" cy="310896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811780" y="1783081"/>
            <a:ext cx="0" cy="310896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268980" y="1783081"/>
            <a:ext cx="0" cy="310896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3726180" y="1783081"/>
            <a:ext cx="0" cy="310896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525780" y="1874521"/>
            <a:ext cx="3200400" cy="29260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297680" y="1783081"/>
            <a:ext cx="3657600" cy="3108960"/>
            <a:chOff x="4297680" y="1783081"/>
            <a:chExt cx="3657600" cy="3108960"/>
          </a:xfrm>
        </p:grpSpPr>
        <p:sp>
          <p:nvSpPr>
            <p:cNvPr id="117" name="Rectangle 116"/>
            <p:cNvSpPr/>
            <p:nvPr/>
          </p:nvSpPr>
          <p:spPr>
            <a:xfrm>
              <a:off x="4617720" y="1965961"/>
              <a:ext cx="320040" cy="2743200"/>
            </a:xfrm>
            <a:prstGeom prst="rect">
              <a:avLst/>
            </a:prstGeom>
            <a:solidFill>
              <a:srgbClr val="43AFFF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5074920" y="1965961"/>
              <a:ext cx="320040" cy="2743200"/>
            </a:xfrm>
            <a:prstGeom prst="rect">
              <a:avLst/>
            </a:prstGeom>
            <a:solidFill>
              <a:srgbClr val="43AFFF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5532120" y="1965961"/>
              <a:ext cx="320040" cy="2743200"/>
            </a:xfrm>
            <a:prstGeom prst="rect">
              <a:avLst/>
            </a:prstGeom>
            <a:solidFill>
              <a:srgbClr val="43AFFF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5989320" y="1965961"/>
              <a:ext cx="320040" cy="2743200"/>
            </a:xfrm>
            <a:prstGeom prst="rect">
              <a:avLst/>
            </a:prstGeom>
            <a:solidFill>
              <a:srgbClr val="43AFFF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446520" y="1965961"/>
              <a:ext cx="320040" cy="2743200"/>
            </a:xfrm>
            <a:prstGeom prst="rect">
              <a:avLst/>
            </a:prstGeom>
            <a:solidFill>
              <a:srgbClr val="43AFFF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6903720" y="1965961"/>
              <a:ext cx="320040" cy="2743200"/>
            </a:xfrm>
            <a:prstGeom prst="rect">
              <a:avLst/>
            </a:prstGeom>
            <a:solidFill>
              <a:srgbClr val="43AFFF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360920" y="1965961"/>
              <a:ext cx="320040" cy="2743200"/>
            </a:xfrm>
            <a:prstGeom prst="rect">
              <a:avLst/>
            </a:prstGeom>
            <a:solidFill>
              <a:srgbClr val="43AFFF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4297680" y="1874521"/>
              <a:ext cx="3657600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297680" y="4800601"/>
              <a:ext cx="3657600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297680" y="4617721"/>
              <a:ext cx="3657600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4297680" y="4434841"/>
              <a:ext cx="3657600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4297680" y="4251961"/>
              <a:ext cx="3657600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4297680" y="4069081"/>
              <a:ext cx="3657600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4297680" y="3886201"/>
              <a:ext cx="3657600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4297680" y="3703321"/>
              <a:ext cx="3657600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4297680" y="3520441"/>
              <a:ext cx="3657600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4297680" y="3337561"/>
              <a:ext cx="3657600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4297680" y="3154681"/>
              <a:ext cx="3657600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4297680" y="2971801"/>
              <a:ext cx="3657600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4297680" y="2788921"/>
              <a:ext cx="3657600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4297680" y="2606041"/>
              <a:ext cx="3657600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4297680" y="2423161"/>
              <a:ext cx="3657600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4297680" y="2240281"/>
              <a:ext cx="3657600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4297680" y="2057401"/>
              <a:ext cx="3657600" cy="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4549140" y="1783081"/>
              <a:ext cx="0" cy="310896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5006340" y="1783081"/>
              <a:ext cx="0" cy="310896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5463540" y="1783081"/>
              <a:ext cx="0" cy="310896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5920740" y="1783081"/>
              <a:ext cx="0" cy="310896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6377940" y="1783081"/>
              <a:ext cx="0" cy="310896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6835140" y="1783081"/>
              <a:ext cx="0" cy="310896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7292340" y="1783081"/>
              <a:ext cx="0" cy="310896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7749540" y="1783081"/>
              <a:ext cx="0" cy="3108960"/>
            </a:xfrm>
            <a:prstGeom prst="line">
              <a:avLst/>
            </a:prstGeom>
            <a:ln w="12700">
              <a:solidFill>
                <a:schemeClr val="tx2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148"/>
            <p:cNvSpPr/>
            <p:nvPr/>
          </p:nvSpPr>
          <p:spPr>
            <a:xfrm>
              <a:off x="4549140" y="1874521"/>
              <a:ext cx="3200400" cy="29260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8" name="Title 2"/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1158240"/>
          </a:xfrm>
        </p:spPr>
        <p:txBody>
          <a:bodyPr/>
          <a:lstStyle/>
          <a:p>
            <a:r>
              <a:rPr lang="en-US" dirty="0" smtClean="0"/>
              <a:t>M0, M1, and M2 templates</a:t>
            </a:r>
            <a:endParaRPr lang="en-US" dirty="0"/>
          </a:p>
        </p:txBody>
      </p:sp>
      <p:sp>
        <p:nvSpPr>
          <p:cNvPr id="191" name="TextBox 190"/>
          <p:cNvSpPr txBox="1"/>
          <p:nvPr/>
        </p:nvSpPr>
        <p:spPr>
          <a:xfrm>
            <a:off x="343015" y="5029200"/>
            <a:ext cx="3510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cs typeface="Neo Sans Intel"/>
              </a:rPr>
              <a:t>M0 template: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  <a:cs typeface="Neo Sans Intel"/>
              </a:rPr>
              <a:t>Fixed side-to-side spacing (STS): 300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  <a:cs typeface="Neo Sans Intel"/>
              </a:rPr>
              <a:t>{1100</a:t>
            </a:r>
            <a:r>
              <a:rPr lang="en-US" sz="1200" dirty="0">
                <a:solidFill>
                  <a:schemeClr val="tx2"/>
                </a:solidFill>
                <a:cs typeface="Neo Sans Intel"/>
              </a:rPr>
              <a:t>, 500, 500, 300, 300, 300, 500, 500, 1100</a:t>
            </a:r>
            <a:r>
              <a:rPr lang="en-US" sz="1200" dirty="0" smtClean="0">
                <a:solidFill>
                  <a:schemeClr val="tx2"/>
                </a:solidFill>
                <a:cs typeface="Neo Sans Intel"/>
              </a:rPr>
              <a:t>}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  <a:cs typeface="Neo Sans Intel"/>
              </a:rPr>
              <a:t>Period: 6400 (16 fins)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5457484" y="5029200"/>
            <a:ext cx="13837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cs typeface="Neo Sans Intel"/>
              </a:rPr>
              <a:t>M1 template: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  <a:cs typeface="Neo Sans Intel"/>
              </a:rPr>
              <a:t>Fixed pitch: 1000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cs typeface="Neo Sans Intel"/>
              </a:rPr>
              <a:t>Fixed width: 700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  <a:cs typeface="Neo Sans Intel"/>
              </a:rPr>
              <a:t>Fixed STS: 300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8739039" y="5029200"/>
            <a:ext cx="28216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cs typeface="Neo Sans Intel"/>
              </a:rPr>
              <a:t>M2 template:</a:t>
            </a:r>
          </a:p>
          <a:p>
            <a:pPr algn="ctr"/>
            <a:r>
              <a:rPr lang="en-US" sz="1200" dirty="0" smtClean="0">
                <a:solidFill>
                  <a:schemeClr val="tx2"/>
                </a:solidFill>
                <a:cs typeface="Neo Sans Intel"/>
              </a:rPr>
              <a:t>Fixed STS: 300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cs typeface="Neo Sans Intel"/>
              </a:rPr>
              <a:t>{1000, 9</a:t>
            </a:r>
            <a:r>
              <a:rPr lang="en-US" sz="1200" dirty="0" smtClean="0">
                <a:solidFill>
                  <a:schemeClr val="tx2"/>
                </a:solidFill>
                <a:cs typeface="Neo Sans Intel"/>
              </a:rPr>
              <a:t>00, 600, 600, 600, 900, </a:t>
            </a:r>
            <a:r>
              <a:rPr lang="en-US" sz="1200" dirty="0">
                <a:solidFill>
                  <a:schemeClr val="tx2"/>
                </a:solidFill>
                <a:cs typeface="Neo Sans Intel"/>
              </a:rPr>
              <a:t>1000}</a:t>
            </a:r>
            <a:endParaRPr lang="en-US" sz="1200" dirty="0" smtClean="0">
              <a:solidFill>
                <a:schemeClr val="tx2"/>
              </a:solidFill>
              <a:cs typeface="Neo Sans Intel"/>
            </a:endParaRPr>
          </a:p>
          <a:p>
            <a:pPr algn="ctr"/>
            <a:r>
              <a:rPr lang="en-US" sz="1200" dirty="0" smtClean="0">
                <a:solidFill>
                  <a:schemeClr val="tx2"/>
                </a:solidFill>
                <a:cs typeface="Neo Sans Intel"/>
              </a:rPr>
              <a:t>Period: 6400 (16 fins)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8503920" y="1645920"/>
            <a:ext cx="3337560" cy="457200"/>
          </a:xfrm>
          <a:prstGeom prst="rect">
            <a:avLst/>
          </a:prstGeom>
          <a:solidFill>
            <a:srgbClr val="00FF99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8503920" y="2240280"/>
            <a:ext cx="3337560" cy="411480"/>
          </a:xfrm>
          <a:prstGeom prst="rect">
            <a:avLst/>
          </a:prstGeom>
          <a:solidFill>
            <a:srgbClr val="00FF99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8503920" y="2788920"/>
            <a:ext cx="3337560" cy="274320"/>
          </a:xfrm>
          <a:prstGeom prst="rect">
            <a:avLst/>
          </a:prstGeom>
          <a:solidFill>
            <a:srgbClr val="00FF99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8503920" y="3200400"/>
            <a:ext cx="3337560" cy="274320"/>
          </a:xfrm>
          <a:prstGeom prst="rect">
            <a:avLst/>
          </a:prstGeom>
          <a:solidFill>
            <a:srgbClr val="00FF99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8503920" y="3611880"/>
            <a:ext cx="3337560" cy="274320"/>
          </a:xfrm>
          <a:prstGeom prst="rect">
            <a:avLst/>
          </a:prstGeom>
          <a:solidFill>
            <a:srgbClr val="00FF99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8503920" y="4572000"/>
            <a:ext cx="3337560" cy="457200"/>
          </a:xfrm>
          <a:prstGeom prst="rect">
            <a:avLst/>
          </a:prstGeom>
          <a:solidFill>
            <a:srgbClr val="00FF99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/>
          <p:cNvSpPr/>
          <p:nvPr/>
        </p:nvSpPr>
        <p:spPr>
          <a:xfrm>
            <a:off x="8503920" y="4023360"/>
            <a:ext cx="3337560" cy="411480"/>
          </a:xfrm>
          <a:prstGeom prst="rect">
            <a:avLst/>
          </a:prstGeom>
          <a:solidFill>
            <a:srgbClr val="00FF99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Straight Connector 229"/>
          <p:cNvCxnSpPr/>
          <p:nvPr/>
        </p:nvCxnSpPr>
        <p:spPr>
          <a:xfrm>
            <a:off x="8321040" y="1874520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8321040" y="4800600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8321040" y="4434840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8321040" y="4251960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8321040" y="4069080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8321040" y="3886200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8321040" y="3703320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8321040" y="3520440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>
            <a:off x="8321040" y="3337560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8321040" y="3154680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8321040" y="2971800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8321040" y="2788920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8321040" y="2606040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8321040" y="2423160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8321040" y="2240280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8321040" y="2057400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8572500" y="1783080"/>
            <a:ext cx="0" cy="310896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9029700" y="1783080"/>
            <a:ext cx="0" cy="310896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>
            <a:off x="9486900" y="1783080"/>
            <a:ext cx="0" cy="310896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9944100" y="1783080"/>
            <a:ext cx="0" cy="310896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10401300" y="1783080"/>
            <a:ext cx="0" cy="310896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10858500" y="1783080"/>
            <a:ext cx="0" cy="310896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11315700" y="1783080"/>
            <a:ext cx="0" cy="310896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11772900" y="1783080"/>
            <a:ext cx="0" cy="310896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8572500" y="1874520"/>
            <a:ext cx="3200400" cy="29260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Straight Connector 255"/>
          <p:cNvCxnSpPr/>
          <p:nvPr/>
        </p:nvCxnSpPr>
        <p:spPr>
          <a:xfrm>
            <a:off x="8321040" y="4617720"/>
            <a:ext cx="3657600" cy="0"/>
          </a:xfrm>
          <a:prstGeom prst="line">
            <a:avLst/>
          </a:prstGeom>
          <a:ln w="12700">
            <a:solidFill>
              <a:schemeClr val="tx2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9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MockPDK</a:t>
            </a:r>
            <a:r>
              <a:rPr lang="en-US" dirty="0" smtClean="0"/>
              <a:t>: All avail</a:t>
            </a:r>
            <a:r>
              <a:rPr lang="en-US" dirty="0" smtClean="0">
                <a:solidFill>
                  <a:srgbClr val="0071C5"/>
                </a:solidFill>
              </a:rPr>
              <a:t>a</a:t>
            </a:r>
            <a:r>
              <a:rPr lang="en-US" dirty="0" smtClean="0"/>
              <a:t>ble metal templates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M0:</a:t>
            </a: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Neo Sans Intel"/>
              </a:rPr>
              <a:t>{1100, 500, 500, 300, 300, 300, 500, 500, 1100}, STS=300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M1:</a:t>
            </a: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{700}, STS=300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M2 templates (two options):</a:t>
            </a: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cs typeface="Neo Sans Intel"/>
              </a:rPr>
              <a:t>{1000, 900, 600, 600, 600, 900, 1000}, STS=300</a:t>
            </a:r>
            <a:endParaRPr lang="en-US" dirty="0" smtClean="0">
              <a:solidFill>
                <a:schemeClr val="tx1"/>
              </a:solidFill>
            </a:endParaRP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{500}, STS=300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M3:</a:t>
            </a: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{800, 600, 400, 400, 400, 600, 800}, STS=300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M4:</a:t>
            </a: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{800, 600, 400, 600, 800}, STS=400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M5:</a:t>
            </a: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{1000, 800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smtClean="0">
                <a:solidFill>
                  <a:srgbClr val="00B050"/>
                </a:solidFill>
              </a:rPr>
              <a:t>600, 600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smtClean="0">
                <a:solidFill>
                  <a:srgbClr val="00B050"/>
                </a:solidFill>
              </a:rPr>
              <a:t>600, 800, 1000}, </a:t>
            </a:r>
            <a:r>
              <a:rPr lang="en-US" dirty="0">
                <a:solidFill>
                  <a:srgbClr val="00B050"/>
                </a:solidFill>
              </a:rPr>
              <a:t>STS=400</a:t>
            </a:r>
            <a:endParaRPr lang="en-US" dirty="0" smtClean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M6:</a:t>
            </a:r>
          </a:p>
          <a:p>
            <a:pPr marL="643459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{1600, 1200, 1000, 1200, 1600}, STS=400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00427" y="1604434"/>
            <a:ext cx="47777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</a:t>
            </a:r>
            <a:r>
              <a:rPr lang="en-US" sz="1200" dirty="0" smtClean="0">
                <a:solidFill>
                  <a:srgbClr val="0071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values have been chosen to mimic layouts from a paper:</a:t>
            </a:r>
          </a:p>
          <a:p>
            <a:pPr algn="ctr"/>
            <a:r>
              <a:rPr lang="en-US" sz="1200" b="1" dirty="0" smtClean="0">
                <a:solidFill>
                  <a:srgbClr val="0071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</a:t>
            </a:r>
            <a:r>
              <a:rPr lang="en-US" sz="1200" b="1" dirty="0">
                <a:solidFill>
                  <a:srgbClr val="0071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Layout in the 7nm </a:t>
            </a:r>
            <a:r>
              <a:rPr lang="en-US" sz="1200" b="1" dirty="0" smtClean="0">
                <a:solidFill>
                  <a:srgbClr val="0071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Era</a:t>
            </a:r>
          </a:p>
          <a:p>
            <a:pPr algn="ctr"/>
            <a:r>
              <a:rPr lang="en-US" sz="1200" dirty="0">
                <a:solidFill>
                  <a:srgbClr val="0071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Pascal Cremer, Stefan </a:t>
            </a:r>
            <a:r>
              <a:rPr lang="en-US" sz="1200" dirty="0" err="1">
                <a:solidFill>
                  <a:srgbClr val="0071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Hougardy</a:t>
            </a:r>
            <a:r>
              <a:rPr lang="en-US" sz="1200" dirty="0">
                <a:solidFill>
                  <a:srgbClr val="0071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Jan Schneider, </a:t>
            </a:r>
            <a:r>
              <a:rPr lang="en-US" sz="1200" dirty="0" err="1">
                <a:solidFill>
                  <a:srgbClr val="0071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Jannik</a:t>
            </a:r>
            <a:r>
              <a:rPr lang="en-US" sz="1200" dirty="0">
                <a:solidFill>
                  <a:srgbClr val="0071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solidFill>
                  <a:srgbClr val="0071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Silvanus</a:t>
            </a:r>
          </a:p>
          <a:p>
            <a:pPr algn="ctr"/>
            <a:r>
              <a:rPr lang="en-US" sz="1200" dirty="0">
                <a:solidFill>
                  <a:srgbClr val="0071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</a:t>
            </a:r>
            <a:r>
              <a:rPr lang="en-US" sz="1200" dirty="0" smtClean="0">
                <a:solidFill>
                  <a:srgbClr val="0071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ACM </a:t>
            </a:r>
            <a:r>
              <a:rPr lang="en-US" sz="1200" dirty="0">
                <a:solidFill>
                  <a:srgbClr val="0071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International Symposium on Physical Design, </a:t>
            </a:r>
            <a:r>
              <a:rPr lang="en-US" sz="1200" dirty="0" smtClean="0">
                <a:solidFill>
                  <a:srgbClr val="0071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</a:p>
          <a:p>
            <a:pPr algn="ctr"/>
            <a:endParaRPr lang="en-US" sz="1200" dirty="0">
              <a:solidFill>
                <a:srgbClr val="0071C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en-US" sz="1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solidFill>
                  <a:srgbClr val="0071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are arbitrary mock numbers.</a:t>
            </a:r>
            <a:endParaRPr lang="en-US" sz="1200" dirty="0">
              <a:solidFill>
                <a:srgbClr val="0071C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4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l_Presentation Template_16x9_no_confidential_CLEAR_040114">
  <a:themeElements>
    <a:clrScheme name="Intel Clear Jan 2014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8DC8E8"/>
      </a:accent3>
      <a:accent4>
        <a:srgbClr val="FFDA00"/>
      </a:accent4>
      <a:accent5>
        <a:srgbClr val="FDB813"/>
      </a:accent5>
      <a:accent6>
        <a:srgbClr val="A6CE39"/>
      </a:accent6>
      <a:hlink>
        <a:srgbClr val="00AEEF"/>
      </a:hlink>
      <a:folHlink>
        <a:srgbClr val="0071C5"/>
      </a:folHlink>
    </a:clrScheme>
    <a:fontScheme name="IntelClearPPT">
      <a:majorFont>
        <a:latin typeface="Intel Clear Light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  <a:cs typeface="Neo Sans Inte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D2B21627C3BB4AB949C81425BD5B56" ma:contentTypeVersion="2" ma:contentTypeDescription="Create a new document." ma:contentTypeScope="" ma:versionID="6fb8212bf12b02eb05b8db0864d0c6ad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0effc2e2a3fa9649d957afae86fd618b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371014-2DE3-4FBD-B006-957A4F5514AD}">
  <ds:schemaRefs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CE04252-8B1C-4F5F-B149-D53AD1E4E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62EE0EE-369E-4185-9CE2-25907F0F97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Intel_Presentation Template_16x9_CLEAR_040114</Template>
  <TotalTime>62600</TotalTime>
  <Words>2013</Words>
  <Application>Microsoft Office PowerPoint</Application>
  <PresentationFormat>Widescreen</PresentationFormat>
  <Paragraphs>350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Intel Clear</vt:lpstr>
      <vt:lpstr>Intel Clear Light</vt:lpstr>
      <vt:lpstr>Lucida Grande</vt:lpstr>
      <vt:lpstr>Neo Sans Intel</vt:lpstr>
      <vt:lpstr>Times New Roman</vt:lpstr>
      <vt:lpstr>Wingdings</vt:lpstr>
      <vt:lpstr>Intel_Presentation Template_16x9_no_confidential_CLEAR_040114</vt:lpstr>
      <vt:lpstr>MockPDK &amp; Analog Router: Getting Started</vt:lpstr>
      <vt:lpstr>Updates</vt:lpstr>
      <vt:lpstr>Outline</vt:lpstr>
      <vt:lpstr>MockPDK: Mock Process Design Kit</vt:lpstr>
      <vt:lpstr>Layer Stack</vt:lpstr>
      <vt:lpstr>Basic Numbers: PC, TX, SF, M0, M1, M2</vt:lpstr>
      <vt:lpstr>Basic Grids: PC, TX, SF</vt:lpstr>
      <vt:lpstr>M0, M1, and M2 templates</vt:lpstr>
      <vt:lpstr>MockPDK: All available metal templates </vt:lpstr>
      <vt:lpstr>Detailed Router Collateral</vt:lpstr>
      <vt:lpstr>Layer file: layers.txt</vt:lpstr>
      <vt:lpstr>Tips for the layer file</vt:lpstr>
      <vt:lpstr>Design rules: design_rules.txt</vt:lpstr>
      <vt:lpstr>Via generators: via_generators.txt</vt:lpstr>
      <vt:lpstr>Layout pattern: patterns.txt</vt:lpstr>
      <vt:lpstr>Metal templates: metal_templates.txt</vt:lpstr>
      <vt:lpstr>Metal templates instances: mtis.txt</vt:lpstr>
      <vt:lpstr>Input file: netlist.txt</vt:lpstr>
      <vt:lpstr>Connected entities and GR: globalrouting.txt</vt:lpstr>
      <vt:lpstr>Tie: globalrouting.txt</vt:lpstr>
      <vt:lpstr>Options: arch.txt</vt:lpstr>
      <vt:lpstr>Run file: file.txt</vt:lpstr>
      <vt:lpstr>How to run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Presentation Template Overview</dc:title>
  <dc:creator>nikolai.v.ryzhenko@intel.com</dc:creator>
  <cp:keywords>CTPClassification=CTP_IC:VisualMarkings=, CTPClassification=CTP_IC, CTPClassification=CTP_NT</cp:keywords>
  <cp:lastModifiedBy>Burns, Steven M</cp:lastModifiedBy>
  <cp:revision>4343</cp:revision>
  <cp:lastPrinted>2015-04-13T14:01:53Z</cp:lastPrinted>
  <dcterms:created xsi:type="dcterms:W3CDTF">2014-04-13T21:04:26Z</dcterms:created>
  <dcterms:modified xsi:type="dcterms:W3CDTF">2019-07-06T00:04:13Z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0x01010028D2B21627C3BB4AB949C81425BD5B56</vt:lpwstr>
  </property>
  <property fmtid="{D5CDD505-2E9C-101B-9397-08002B2CF9AE}" pid="3" name="_NewReviewCycle">
    <vt:lpwstr/>
  </property>
  <property fmtid="{D5CDD505-2E9C-101B-9397-08002B2CF9AE}" pid="4" name="TitusGUID">
    <vt:lpwstr>0b7ad3b3-0bb8-46a6-aa31-95c50ec1b390</vt:lpwstr>
  </property>
  <property fmtid="{D5CDD505-2E9C-101B-9397-08002B2CF9AE}" pid="5" name="CTP_BU">
    <vt:lpwstr>NA</vt:lpwstr>
  </property>
  <property fmtid="{D5CDD505-2E9C-101B-9397-08002B2CF9AE}" pid="6" name="CTP_TimeStamp">
    <vt:lpwstr>2019-07-06 00:03:01Z</vt:lpwstr>
  </property>
  <property fmtid="{D5CDD505-2E9C-101B-9397-08002B2CF9AE}" pid="7" name="CTP_IDSID">
    <vt:lpwstr>NA</vt:lpwstr>
  </property>
  <property fmtid="{D5CDD505-2E9C-101B-9397-08002B2CF9AE}" pid="8" name="CTP_WWID">
    <vt:lpwstr>NA</vt:lpwstr>
  </property>
  <property fmtid="{D5CDD505-2E9C-101B-9397-08002B2CF9AE}" pid="9" name="CTPClassification">
    <vt:lpwstr>CTP_NT</vt:lpwstr>
  </property>
</Properties>
</file>