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60" r:id="rId8"/>
    <p:sldId id="261" r:id="rId9"/>
    <p:sldId id="262" r:id="rId10"/>
    <p:sldId id="264" r:id="rId11"/>
    <p:sldId id="259"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7167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AC24A9-CCB6-4F8D-B8DB-C2F3692CFA5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543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6410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3389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5981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AC24A9-CCB6-4F8D-B8DB-C2F3692CFA5A}"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623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AC24A9-CCB6-4F8D-B8DB-C2F3692CFA5A}"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0221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6840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879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4614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AC24A9-CCB6-4F8D-B8DB-C2F3692CFA5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582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561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325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104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742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AC24A9-CCB6-4F8D-B8DB-C2F3692CFA5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354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AC24A9-CCB6-4F8D-B8DB-C2F3692CFA5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916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2AC24A9-CCB6-4F8D-B8DB-C2F3692CFA5A}" type="datetimeFigureOut">
              <a:rPr lang="en-US" smtClean="0"/>
              <a:t>6/27/2021</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371630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3" Type="http://schemas.openxmlformats.org/officeDocument/2006/relationships/hyperlink" Target="https://en.wikipedia.org/wiki/Free_and_open-source" TargetMode="External"/><Relationship Id="rId7" Type="http://schemas.openxmlformats.org/officeDocument/2006/relationships/hyperlink" Target="https://en.wikipedia.org/wiki/Linux"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MacOS" TargetMode="External"/><Relationship Id="rId5" Type="http://schemas.openxmlformats.org/officeDocument/2006/relationships/hyperlink" Target="https://en.wikipedia.org/wiki/Windows" TargetMode="External"/><Relationship Id="rId10" Type="http://schemas.openxmlformats.org/officeDocument/2006/relationships/image" Target="../media/image4.JPG"/><Relationship Id="rId4" Type="http://schemas.openxmlformats.org/officeDocument/2006/relationships/hyperlink" Target="https://en.wikipedia.org/wiki/Password_manager" TargetMode="External"/><Relationship Id="rId9" Type="http://schemas.openxmlformats.org/officeDocument/2006/relationships/hyperlink" Target="https://en.wikipedia.org/wiki/Mono_(softw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vpnpro.com/web/two-factor-authentication-2f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6D130EC7-7933-46F7-BDC8-E4A288E95356}"/>
              </a:ext>
            </a:extLst>
          </p:cNvPr>
          <p:cNvPicPr>
            <a:picLocks noChangeAspect="1"/>
          </p:cNvPicPr>
          <p:nvPr/>
        </p:nvPicPr>
        <p:blipFill rotWithShape="1">
          <a:blip r:embed="rId2">
            <a:extLst>
              <a:ext uri="{28A0092B-C50C-407E-A947-70E740481C1C}">
                <a14:useLocalDpi xmlns:a14="http://schemas.microsoft.com/office/drawing/2010/main" val="0"/>
              </a:ext>
            </a:extLst>
          </a:blip>
          <a:srcRect r="-2" b="883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a:extLst>
              <a:ext uri="{FF2B5EF4-FFF2-40B4-BE49-F238E27FC236}">
                <a16:creationId xmlns:a16="http://schemas.microsoft.com/office/drawing/2014/main" id="{1053750E-E60C-4546-999A-9FD17393A607}"/>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aintStrokes/>
                    </a14:imgEffect>
                  </a14:imgLayer>
                </a14:imgProps>
              </a:ext>
            </a:extLst>
          </a:blip>
          <a:srcRect t="9237" r="-2" b="10343"/>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solidFill>
            <a:srgbClr val="FFFFFF">
              <a:shade val="85000"/>
            </a:srgbClr>
          </a:solidFill>
        </p:spPr>
      </p:pic>
      <p:sp>
        <p:nvSpPr>
          <p:cNvPr id="2" name="Başlık 1">
            <a:extLst>
              <a:ext uri="{FF2B5EF4-FFF2-40B4-BE49-F238E27FC236}">
                <a16:creationId xmlns:a16="http://schemas.microsoft.com/office/drawing/2014/main" id="{63316465-82DC-40DC-8E24-654207573902}"/>
              </a:ext>
            </a:extLst>
          </p:cNvPr>
          <p:cNvSpPr>
            <a:spLocks noGrp="1"/>
          </p:cNvSpPr>
          <p:nvPr>
            <p:ph type="ctrTitle"/>
          </p:nvPr>
        </p:nvSpPr>
        <p:spPr>
          <a:xfrm>
            <a:off x="438912" y="1524659"/>
            <a:ext cx="5019074" cy="2774088"/>
          </a:xfrm>
        </p:spPr>
        <p:txBody>
          <a:bodyPr>
            <a:normAutofit/>
          </a:bodyPr>
          <a:lstStyle/>
          <a:p>
            <a:r>
              <a:rPr lang="en-US" sz="5400"/>
              <a:t>KeePass Safe</a:t>
            </a:r>
          </a:p>
        </p:txBody>
      </p:sp>
      <p:sp>
        <p:nvSpPr>
          <p:cNvPr id="3" name="Alt Başlık 2">
            <a:extLst>
              <a:ext uri="{FF2B5EF4-FFF2-40B4-BE49-F238E27FC236}">
                <a16:creationId xmlns:a16="http://schemas.microsoft.com/office/drawing/2014/main" id="{EE25E10E-E1FE-4CBE-9AEC-64B1C0DB2BCA}"/>
              </a:ext>
            </a:extLst>
          </p:cNvPr>
          <p:cNvSpPr>
            <a:spLocks noGrp="1"/>
          </p:cNvSpPr>
          <p:nvPr>
            <p:ph type="subTitle" idx="1"/>
          </p:nvPr>
        </p:nvSpPr>
        <p:spPr>
          <a:xfrm>
            <a:off x="438912" y="4687367"/>
            <a:ext cx="4917948" cy="1335024"/>
          </a:xfrm>
        </p:spPr>
        <p:txBody>
          <a:bodyPr>
            <a:normAutofit/>
          </a:bodyPr>
          <a:lstStyle/>
          <a:p>
            <a:r>
              <a:rPr lang="en-US"/>
              <a:t>ALIJON FATOEV</a:t>
            </a:r>
          </a:p>
        </p:txBody>
      </p:sp>
    </p:spTree>
    <p:extLst>
      <p:ext uri="{BB962C8B-B14F-4D97-AF65-F5344CB8AC3E}">
        <p14:creationId xmlns:p14="http://schemas.microsoft.com/office/powerpoint/2010/main" val="2761191357"/>
      </p:ext>
    </p:extLst>
  </p:cSld>
  <p:clrMapOvr>
    <a:masterClrMapping/>
  </p:clrMapOvr>
  <mc:AlternateContent xmlns:mc="http://schemas.openxmlformats.org/markup-compatibility/2006" xmlns:p14="http://schemas.microsoft.com/office/powerpoint/2010/main">
    <mc:Choice Requires="p14">
      <p:transition spd="slow" p14:dur="2000" advTm="41691"/>
    </mc:Choice>
    <mc:Fallback xmlns="">
      <p:transition spd="slow" advTm="416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1" name="Rectangle 10">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Başlık 1">
            <a:extLst>
              <a:ext uri="{FF2B5EF4-FFF2-40B4-BE49-F238E27FC236}">
                <a16:creationId xmlns:a16="http://schemas.microsoft.com/office/drawing/2014/main" id="{00602047-1FF0-419B-9704-806813137EE5}"/>
              </a:ext>
            </a:extLst>
          </p:cNvPr>
          <p:cNvSpPr>
            <a:spLocks noGrp="1"/>
          </p:cNvSpPr>
          <p:nvPr>
            <p:ph type="title"/>
          </p:nvPr>
        </p:nvSpPr>
        <p:spPr>
          <a:xfrm>
            <a:off x="1154955" y="973668"/>
            <a:ext cx="3133726" cy="1020232"/>
          </a:xfrm>
        </p:spPr>
        <p:txBody>
          <a:bodyPr>
            <a:normAutofit/>
          </a:bodyPr>
          <a:lstStyle/>
          <a:p>
            <a:pPr>
              <a:lnSpc>
                <a:spcPct val="90000"/>
              </a:lnSpc>
            </a:pPr>
            <a:r>
              <a:rPr lang="en-US" sz="2800"/>
              <a:t>WHAT IS KeePass </a:t>
            </a:r>
            <a:br>
              <a:rPr lang="en-US" sz="2800"/>
            </a:br>
            <a:endParaRPr lang="en-US" sz="2800"/>
          </a:p>
        </p:txBody>
      </p:sp>
      <p:sp>
        <p:nvSpPr>
          <p:cNvPr id="3" name="İçerik Yer Tutucusu 2">
            <a:extLst>
              <a:ext uri="{FF2B5EF4-FFF2-40B4-BE49-F238E27FC236}">
                <a16:creationId xmlns:a16="http://schemas.microsoft.com/office/drawing/2014/main" id="{A7D36F1D-B21C-45FE-8EFC-F3FE12C3AE5A}"/>
              </a:ext>
            </a:extLst>
          </p:cNvPr>
          <p:cNvSpPr>
            <a:spLocks noGrp="1"/>
          </p:cNvSpPr>
          <p:nvPr>
            <p:ph idx="1"/>
          </p:nvPr>
        </p:nvSpPr>
        <p:spPr>
          <a:xfrm>
            <a:off x="1154955" y="2120900"/>
            <a:ext cx="3133726" cy="3898900"/>
          </a:xfrm>
        </p:spPr>
        <p:txBody>
          <a:bodyPr>
            <a:normAutofit/>
          </a:bodyPr>
          <a:lstStyle/>
          <a:p>
            <a:pPr>
              <a:lnSpc>
                <a:spcPct val="90000"/>
              </a:lnSpc>
            </a:pP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KeePass Safe is a </a:t>
            </a:r>
            <a:r>
              <a:rPr lang="en-US" sz="1500" strike="noStrike">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hlinkClick r:id="rId3" tooltip="Free and open-source">
                  <a:extLst>
                    <a:ext uri="{A12FA001-AC4F-418D-AE19-62706E023703}">
                      <ahyp:hlinkClr xmlns:ahyp="http://schemas.microsoft.com/office/drawing/2018/hyperlinkcolor" val="tx"/>
                    </a:ext>
                  </a:extLst>
                </a:hlinkClick>
              </a:rPr>
              <a:t>free and open-source</a:t>
            </a: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500" strike="noStrike">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hlinkClick r:id="rId4" tooltip="MacOS">
                  <a:extLst>
                    <a:ext uri="{A12FA001-AC4F-418D-AE19-62706E023703}">
                      <ahyp:hlinkClr xmlns:ahyp="http://schemas.microsoft.com/office/drawing/2018/hyperlinkcolor" val="tx"/>
                    </a:ext>
                  </a:extLst>
                </a:hlinkClick>
              </a:rPr>
              <a:t>password manager</a:t>
            </a: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primarily for </a:t>
            </a:r>
            <a:r>
              <a:rPr lang="en-US" sz="1500" u="none" strike="noStrike">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hlinkClick r:id="rId5" tooltip="Windows">
                  <a:extLst>
                    <a:ext uri="{A12FA001-AC4F-418D-AE19-62706E023703}">
                      <ahyp:hlinkClr xmlns:ahyp="http://schemas.microsoft.com/office/drawing/2018/hyperlinkcolor" val="tx"/>
                    </a:ext>
                  </a:extLst>
                </a:hlinkClick>
              </a:rPr>
              <a:t>Windows</a:t>
            </a: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It officially supports </a:t>
            </a:r>
            <a:r>
              <a:rPr lang="en-US" sz="1500" u="none" strike="noStrike">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macOS</a:t>
            </a: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en-US" sz="1500" u="none" strike="noStrike">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hlinkClick r:id="rId7" tooltip="Linux">
                  <a:extLst>
                    <a:ext uri="{A12FA001-AC4F-418D-AE19-62706E023703}">
                      <ahyp:hlinkClr xmlns:ahyp="http://schemas.microsoft.com/office/drawing/2018/hyperlinkcolor" val="tx"/>
                    </a:ext>
                  </a:extLst>
                </a:hlinkClick>
              </a:rPr>
              <a:t>Linux</a:t>
            </a: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500" u="none" strike="noStrike">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operating systems</a:t>
            </a: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through the use of </a:t>
            </a:r>
            <a:r>
              <a:rPr lang="en-US" sz="1500" u="none" strike="noStrike">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hlinkClick r:id="rId9" tooltip="Mono (software)">
                  <a:extLst>
                    <a:ext uri="{A12FA001-AC4F-418D-AE19-62706E023703}">
                      <ahyp:hlinkClr xmlns:ahyp="http://schemas.microsoft.com/office/drawing/2018/hyperlinkcolor" val="tx"/>
                    </a:ext>
                  </a:extLst>
                </a:hlinkClick>
              </a:rPr>
              <a:t>Mono</a:t>
            </a:r>
            <a:r>
              <a:rPr lang="en-US" sz="15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KeePass stores usernames, passwords, and other fields, including free-form notes and file attachments, in an encrypted  This file can be protected by any combination of a master password, a key file, and the current Windows account details</a:t>
            </a:r>
            <a:endParaRPr lang="en-US" sz="1500">
              <a:solidFill>
                <a:schemeClr val="bg1"/>
              </a:solidFill>
            </a:endParaRPr>
          </a:p>
        </p:txBody>
      </p:sp>
      <p:pic>
        <p:nvPicPr>
          <p:cNvPr id="5" name="Resim 4" descr="tablo içeren bir resim&#10;&#10;Açıklama otomatik olarak oluşturuldu">
            <a:extLst>
              <a:ext uri="{FF2B5EF4-FFF2-40B4-BE49-F238E27FC236}">
                <a16:creationId xmlns:a16="http://schemas.microsoft.com/office/drawing/2014/main" id="{D77C738A-C2B1-4FD4-B2D1-F502ACA824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10903" y="803751"/>
            <a:ext cx="6158941" cy="5250498"/>
          </a:xfrm>
          <a:prstGeom prst="rect">
            <a:avLst/>
          </a:prstGeom>
        </p:spPr>
      </p:pic>
      <p:sp>
        <p:nvSpPr>
          <p:cNvPr id="22" name="Rectangle 21">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8358058"/>
      </p:ext>
    </p:extLst>
  </p:cSld>
  <p:clrMapOvr>
    <a:masterClrMapping/>
  </p:clrMapOvr>
  <mc:AlternateContent xmlns:mc="http://schemas.openxmlformats.org/markup-compatibility/2006" xmlns:p14="http://schemas.microsoft.com/office/powerpoint/2010/main">
    <mc:Choice Requires="p14">
      <p:transition spd="slow" p14:dur="2000" advTm="26423"/>
    </mc:Choice>
    <mc:Fallback xmlns="">
      <p:transition spd="slow" advTm="264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EA4425-8A9E-40A3-B519-0ABE7F42139C}"/>
              </a:ext>
            </a:extLst>
          </p:cNvPr>
          <p:cNvSpPr>
            <a:spLocks noGrp="1"/>
          </p:cNvSpPr>
          <p:nvPr>
            <p:ph type="title"/>
          </p:nvPr>
        </p:nvSpPr>
        <p:spPr/>
        <p:txBody>
          <a:bodyPr/>
          <a:lstStyle/>
          <a:p>
            <a:r>
              <a:rPr lang="en-US" dirty="0"/>
              <a:t>KEY FEATURES</a:t>
            </a:r>
          </a:p>
        </p:txBody>
      </p:sp>
      <p:sp>
        <p:nvSpPr>
          <p:cNvPr id="3" name="İçerik Yer Tutucusu 2">
            <a:extLst>
              <a:ext uri="{FF2B5EF4-FFF2-40B4-BE49-F238E27FC236}">
                <a16:creationId xmlns:a16="http://schemas.microsoft.com/office/drawing/2014/main" id="{B8B85845-2713-449E-8A55-044476CAF170}"/>
              </a:ext>
            </a:extLst>
          </p:cNvPr>
          <p:cNvSpPr>
            <a:spLocks noGrp="1"/>
          </p:cNvSpPr>
          <p:nvPr>
            <p:ph idx="1"/>
          </p:nvPr>
        </p:nvSpPr>
        <p:spPr>
          <a:xfrm>
            <a:off x="0" y="2347274"/>
            <a:ext cx="5910606" cy="4308050"/>
          </a:xfrm>
        </p:spPr>
        <p:txBody>
          <a:bodyPr/>
          <a:lstStyle/>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Strong Security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Multiple User Key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Portable and No Installation Required, Accessibility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Support of Password group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Strong Random Password Generator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Open Source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68704296"/>
      </p:ext>
    </p:extLst>
  </p:cSld>
  <p:clrMapOvr>
    <a:masterClrMapping/>
  </p:clrMapOvr>
  <mc:AlternateContent xmlns:mc="http://schemas.openxmlformats.org/markup-compatibility/2006" xmlns:p14="http://schemas.microsoft.com/office/powerpoint/2010/main">
    <mc:Choice Requires="p14">
      <p:transition spd="slow" p14:dur="2000" advTm="69089"/>
    </mc:Choice>
    <mc:Fallback xmlns="">
      <p:transition spd="slow" advTm="690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AEEBB4-C0EB-4905-939F-412E40354130}"/>
              </a:ext>
            </a:extLst>
          </p:cNvPr>
          <p:cNvSpPr>
            <a:spLocks noGrp="1"/>
          </p:cNvSpPr>
          <p:nvPr>
            <p:ph type="title"/>
          </p:nvPr>
        </p:nvSpPr>
        <p:spPr/>
        <p:txBody>
          <a:bodyPr/>
          <a:lstStyle/>
          <a:p>
            <a:r>
              <a:rPr lang="en-US" dirty="0"/>
              <a:t>SAFETY</a:t>
            </a:r>
          </a:p>
        </p:txBody>
      </p:sp>
      <p:sp>
        <p:nvSpPr>
          <p:cNvPr id="3" name="İçerik Yer Tutucusu 2">
            <a:extLst>
              <a:ext uri="{FF2B5EF4-FFF2-40B4-BE49-F238E27FC236}">
                <a16:creationId xmlns:a16="http://schemas.microsoft.com/office/drawing/2014/main" id="{BE82DF2A-CE20-41F0-9D2B-A4EA2C7A450E}"/>
              </a:ext>
            </a:extLst>
          </p:cNvPr>
          <p:cNvSpPr>
            <a:spLocks noGrp="1"/>
          </p:cNvSpPr>
          <p:nvPr>
            <p:ph idx="1"/>
          </p:nvPr>
        </p:nvSpPr>
        <p:spPr/>
        <p:txBody>
          <a:bodyPr/>
          <a:lstStyle/>
          <a:p>
            <a:r>
              <a:rPr lang="en-US" b="0" i="0" dirty="0">
                <a:solidFill>
                  <a:srgbClr val="424242"/>
                </a:solidFill>
                <a:effectLst/>
                <a:latin typeface="-apple-system"/>
              </a:rPr>
              <a:t>The next section of this KeePass review will look at how safe this password manager is. The KeePass vault is heavily encrypted. </a:t>
            </a:r>
          </a:p>
          <a:p>
            <a:r>
              <a:rPr lang="en-US" b="0" i="0" dirty="0">
                <a:solidFill>
                  <a:srgbClr val="424242"/>
                </a:solidFill>
                <a:effectLst/>
                <a:latin typeface="-apple-system"/>
              </a:rPr>
              <a:t>The service is not cloud-based, which helps keep the service secure because you have control over where you store your data. You can store your data on a hard drive, USB key, or even on a third-party cloud service if you want. </a:t>
            </a:r>
          </a:p>
          <a:p>
            <a:r>
              <a:rPr lang="en-US" b="0" i="0" dirty="0">
                <a:solidFill>
                  <a:srgbClr val="424242"/>
                </a:solidFill>
                <a:effectLst/>
                <a:latin typeface="-apple-system"/>
              </a:rPr>
              <a:t>It also has two-factor authentication. Overall, KeePass is safe as long as you have a strong master password. The heavily encrypted vault is useless if someone gains access to your master password. Thus, you want a strong password</a:t>
            </a:r>
            <a:endParaRPr lang="en-US" dirty="0"/>
          </a:p>
        </p:txBody>
      </p:sp>
    </p:spTree>
    <p:extLst>
      <p:ext uri="{BB962C8B-B14F-4D97-AF65-F5344CB8AC3E}">
        <p14:creationId xmlns:p14="http://schemas.microsoft.com/office/powerpoint/2010/main" val="1144508073"/>
      </p:ext>
    </p:extLst>
  </p:cSld>
  <p:clrMapOvr>
    <a:masterClrMapping/>
  </p:clrMapOvr>
  <mc:AlternateContent xmlns:mc="http://schemas.openxmlformats.org/markup-compatibility/2006" xmlns:p14="http://schemas.microsoft.com/office/powerpoint/2010/main">
    <mc:Choice Requires="p14">
      <p:transition spd="slow" p14:dur="2000" advTm="53400"/>
    </mc:Choice>
    <mc:Fallback xmlns="">
      <p:transition spd="slow" advTm="534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64049D-5F7C-4109-B6F5-294FE5D86ECB}"/>
              </a:ext>
            </a:extLst>
          </p:cNvPr>
          <p:cNvSpPr>
            <a:spLocks noGrp="1"/>
          </p:cNvSpPr>
          <p:nvPr>
            <p:ph type="title"/>
          </p:nvPr>
        </p:nvSpPr>
        <p:spPr/>
        <p:txBody>
          <a:bodyPr/>
          <a:lstStyle/>
          <a:p>
            <a:r>
              <a:rPr lang="en-US" b="1" i="0" dirty="0">
                <a:effectLst/>
                <a:latin typeface="-apple-system"/>
              </a:rPr>
              <a:t>TECHNICAL SPECIFICATION</a:t>
            </a:r>
            <a:endParaRPr lang="en-US" dirty="0"/>
          </a:p>
        </p:txBody>
      </p:sp>
      <p:sp>
        <p:nvSpPr>
          <p:cNvPr id="3" name="İçerik Yer Tutucusu 2">
            <a:extLst>
              <a:ext uri="{FF2B5EF4-FFF2-40B4-BE49-F238E27FC236}">
                <a16:creationId xmlns:a16="http://schemas.microsoft.com/office/drawing/2014/main" id="{AD2798FD-0BA1-4E13-A90F-3961968A570C}"/>
              </a:ext>
            </a:extLst>
          </p:cNvPr>
          <p:cNvSpPr>
            <a:spLocks noGrp="1"/>
          </p:cNvSpPr>
          <p:nvPr>
            <p:ph idx="1"/>
          </p:nvPr>
        </p:nvSpPr>
        <p:spPr/>
        <p:txBody>
          <a:bodyPr/>
          <a:lstStyle/>
          <a:p>
            <a:r>
              <a:rPr lang="en-US" b="0" i="0" dirty="0">
                <a:solidFill>
                  <a:srgbClr val="424242"/>
                </a:solidFill>
                <a:effectLst/>
                <a:latin typeface="-apple-system"/>
              </a:rPr>
              <a:t>KeePass works with Windows</a:t>
            </a:r>
          </a:p>
          <a:p>
            <a:r>
              <a:rPr lang="en-US" b="0" i="0" dirty="0">
                <a:solidFill>
                  <a:srgbClr val="424242"/>
                </a:solidFill>
                <a:effectLst/>
                <a:latin typeface="-apple-system"/>
              </a:rPr>
              <a:t>Mac</a:t>
            </a:r>
          </a:p>
          <a:p>
            <a:r>
              <a:rPr lang="en-US" b="0" i="0" dirty="0">
                <a:solidFill>
                  <a:srgbClr val="424242"/>
                </a:solidFill>
                <a:effectLst/>
                <a:latin typeface="-apple-system"/>
              </a:rPr>
              <a:t> Linux</a:t>
            </a:r>
          </a:p>
          <a:p>
            <a:r>
              <a:rPr lang="en-US" b="0" i="0" dirty="0">
                <a:solidFill>
                  <a:srgbClr val="424242"/>
                </a:solidFill>
                <a:effectLst/>
                <a:latin typeface="-apple-system"/>
              </a:rPr>
              <a:t>This app requires Windows Vista/Windows 7 or higher</a:t>
            </a:r>
          </a:p>
          <a:p>
            <a:r>
              <a:rPr lang="en-US" b="0" i="0" dirty="0">
                <a:solidFill>
                  <a:srgbClr val="424242"/>
                </a:solidFill>
                <a:effectLst/>
                <a:latin typeface="-apple-system"/>
              </a:rPr>
              <a:t> macOS Sierra or higher</a:t>
            </a:r>
          </a:p>
          <a:p>
            <a:r>
              <a:rPr lang="en-US" b="0" i="0" dirty="0">
                <a:solidFill>
                  <a:srgbClr val="424242"/>
                </a:solidFill>
                <a:effectLst/>
                <a:latin typeface="-apple-system"/>
              </a:rPr>
              <a:t> Linux</a:t>
            </a:r>
          </a:p>
          <a:p>
            <a:r>
              <a:rPr lang="en-US" b="0" i="0" dirty="0">
                <a:solidFill>
                  <a:srgbClr val="424242"/>
                </a:solidFill>
                <a:effectLst/>
                <a:latin typeface="-apple-system"/>
              </a:rPr>
              <a:t>For mobile devices you need a port</a:t>
            </a:r>
            <a:endParaRPr lang="en-US" dirty="0"/>
          </a:p>
        </p:txBody>
      </p:sp>
    </p:spTree>
    <p:extLst>
      <p:ext uri="{BB962C8B-B14F-4D97-AF65-F5344CB8AC3E}">
        <p14:creationId xmlns:p14="http://schemas.microsoft.com/office/powerpoint/2010/main" val="284775498"/>
      </p:ext>
    </p:extLst>
  </p:cSld>
  <p:clrMapOvr>
    <a:masterClrMapping/>
  </p:clrMapOvr>
  <mc:AlternateContent xmlns:mc="http://schemas.openxmlformats.org/markup-compatibility/2006" xmlns:p14="http://schemas.microsoft.com/office/powerpoint/2010/main">
    <mc:Choice Requires="p14">
      <p:transition spd="slow" p14:dur="2000" advTm="27781"/>
    </mc:Choice>
    <mc:Fallback xmlns="">
      <p:transition spd="slow" advTm="277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1" name="Rectangle 10">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Başlık 1">
            <a:extLst>
              <a:ext uri="{FF2B5EF4-FFF2-40B4-BE49-F238E27FC236}">
                <a16:creationId xmlns:a16="http://schemas.microsoft.com/office/drawing/2014/main" id="{DC12F044-EB71-4DF2-A4A4-8D02515C9974}"/>
              </a:ext>
            </a:extLst>
          </p:cNvPr>
          <p:cNvSpPr>
            <a:spLocks noGrp="1"/>
          </p:cNvSpPr>
          <p:nvPr>
            <p:ph type="title"/>
          </p:nvPr>
        </p:nvSpPr>
        <p:spPr>
          <a:xfrm>
            <a:off x="1154955" y="973668"/>
            <a:ext cx="3133726" cy="1020232"/>
          </a:xfrm>
        </p:spPr>
        <p:txBody>
          <a:bodyPr>
            <a:normAutofit/>
          </a:bodyPr>
          <a:lstStyle/>
          <a:p>
            <a:pPr>
              <a:lnSpc>
                <a:spcPct val="90000"/>
              </a:lnSpc>
            </a:pPr>
            <a:r>
              <a:rPr lang="en-US" sz="3300"/>
              <a:t>KeePass COMPARISON</a:t>
            </a:r>
          </a:p>
        </p:txBody>
      </p:sp>
      <p:sp>
        <p:nvSpPr>
          <p:cNvPr id="3" name="İçerik Yer Tutucusu 2">
            <a:extLst>
              <a:ext uri="{FF2B5EF4-FFF2-40B4-BE49-F238E27FC236}">
                <a16:creationId xmlns:a16="http://schemas.microsoft.com/office/drawing/2014/main" id="{9630C130-77DC-47A0-95DF-24640A298A92}"/>
              </a:ext>
            </a:extLst>
          </p:cNvPr>
          <p:cNvSpPr>
            <a:spLocks noGrp="1"/>
          </p:cNvSpPr>
          <p:nvPr>
            <p:ph idx="1"/>
          </p:nvPr>
        </p:nvSpPr>
        <p:spPr>
          <a:xfrm>
            <a:off x="1154955" y="2120900"/>
            <a:ext cx="3133726" cy="3898900"/>
          </a:xfrm>
        </p:spPr>
        <p:txBody>
          <a:bodyPr>
            <a:normAutofit/>
          </a:bodyPr>
          <a:lstStyle/>
          <a:p>
            <a:pPr>
              <a:lnSpc>
                <a:spcPct val="90000"/>
              </a:lnSpc>
            </a:pPr>
            <a:r>
              <a:rPr lang="en-US" sz="1500" b="0" i="0">
                <a:solidFill>
                  <a:schemeClr val="bg1"/>
                </a:solidFill>
                <a:effectLst/>
                <a:latin typeface="-apple-system"/>
              </a:rPr>
              <a:t>KeePass works a lot differently than LastPass. KeePass doesn’t have all the bells and whistles that LastPass has. You won’t get web form filling, password sharing, password strength reports, or easy synchronization. What KeePass has going for it is that it’s completely off the cloud. Many people are wary about storing sensitive information over the cloud, even if it’s encrypted. KeePass and KeePassX are quite similar though.</a:t>
            </a:r>
            <a:endParaRPr lang="en-US" sz="1500">
              <a:solidFill>
                <a:schemeClr val="bg1"/>
              </a:solidFill>
            </a:endParaRPr>
          </a:p>
        </p:txBody>
      </p:sp>
      <p:pic>
        <p:nvPicPr>
          <p:cNvPr id="5" name="Resim 4" descr="tablo içeren bir resim&#10;&#10;Açıklama otomatik olarak oluşturuldu">
            <a:extLst>
              <a:ext uri="{FF2B5EF4-FFF2-40B4-BE49-F238E27FC236}">
                <a16:creationId xmlns:a16="http://schemas.microsoft.com/office/drawing/2014/main" id="{698D549E-86A1-445A-ACBF-8AC1F293D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607" y="1669746"/>
            <a:ext cx="6625707" cy="4093636"/>
          </a:xfrm>
          <a:prstGeom prst="rect">
            <a:avLst/>
          </a:prstGeom>
        </p:spPr>
      </p:pic>
      <p:sp>
        <p:nvSpPr>
          <p:cNvPr id="22" name="Rectangle 21">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848283"/>
      </p:ext>
    </p:extLst>
  </p:cSld>
  <p:clrMapOvr>
    <a:masterClrMapping/>
  </p:clrMapOvr>
  <mc:AlternateContent xmlns:mc="http://schemas.openxmlformats.org/markup-compatibility/2006" xmlns:p14="http://schemas.microsoft.com/office/powerpoint/2010/main">
    <mc:Choice Requires="p14">
      <p:transition spd="slow" p14:dur="2000" advTm="47672"/>
    </mc:Choice>
    <mc:Fallback xmlns="">
      <p:transition spd="slow" advTm="476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1C596D-959B-4527-A86F-FA851F44FD9D}"/>
              </a:ext>
            </a:extLst>
          </p:cNvPr>
          <p:cNvSpPr>
            <a:spLocks noGrp="1"/>
          </p:cNvSpPr>
          <p:nvPr>
            <p:ph type="title"/>
          </p:nvPr>
        </p:nvSpPr>
        <p:spPr/>
        <p:txBody>
          <a:bodyPr/>
          <a:lstStyle/>
          <a:p>
            <a:r>
              <a:rPr lang="en-US" dirty="0"/>
              <a:t>PRICING</a:t>
            </a:r>
          </a:p>
        </p:txBody>
      </p:sp>
      <p:sp>
        <p:nvSpPr>
          <p:cNvPr id="3" name="İçerik Yer Tutucusu 2">
            <a:extLst>
              <a:ext uri="{FF2B5EF4-FFF2-40B4-BE49-F238E27FC236}">
                <a16:creationId xmlns:a16="http://schemas.microsoft.com/office/drawing/2014/main" id="{73713F78-FD20-42FF-8454-08224073740B}"/>
              </a:ext>
            </a:extLst>
          </p:cNvPr>
          <p:cNvSpPr>
            <a:spLocks noGrp="1"/>
          </p:cNvSpPr>
          <p:nvPr>
            <p:ph idx="1"/>
          </p:nvPr>
        </p:nvSpPr>
        <p:spPr>
          <a:xfrm>
            <a:off x="1154955" y="2603500"/>
            <a:ext cx="4783932" cy="3416300"/>
          </a:xfrm>
        </p:spPr>
        <p:txBody>
          <a:bodyPr>
            <a:normAutofit/>
          </a:bodyPr>
          <a:lstStyle/>
          <a:p>
            <a:r>
              <a:rPr lang="en-US" sz="2800" b="0" i="0" dirty="0">
                <a:solidFill>
                  <a:srgbClr val="424242"/>
                </a:solidFill>
                <a:effectLst/>
                <a:latin typeface="-apple-system"/>
              </a:rPr>
              <a:t>KeePass is a free open-source program. Unlike most other password managers, there is no paid version or way to upgrade the service.</a:t>
            </a:r>
            <a:endParaRPr lang="en-US" sz="2800" dirty="0"/>
          </a:p>
        </p:txBody>
      </p:sp>
    </p:spTree>
    <p:extLst>
      <p:ext uri="{BB962C8B-B14F-4D97-AF65-F5344CB8AC3E}">
        <p14:creationId xmlns:p14="http://schemas.microsoft.com/office/powerpoint/2010/main" val="2028578386"/>
      </p:ext>
    </p:extLst>
  </p:cSld>
  <p:clrMapOvr>
    <a:masterClrMapping/>
  </p:clrMapOvr>
  <mc:AlternateContent xmlns:mc="http://schemas.openxmlformats.org/markup-compatibility/2006" xmlns:p14="http://schemas.microsoft.com/office/powerpoint/2010/main">
    <mc:Choice Requires="p14">
      <p:transition spd="slow" p14:dur="2000" advTm="25948"/>
    </mc:Choice>
    <mc:Fallback xmlns="">
      <p:transition spd="slow" advTm="2594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A97F75-ED8B-42CC-BAB1-D8A1F4904F62}"/>
              </a:ext>
            </a:extLst>
          </p:cNvPr>
          <p:cNvSpPr>
            <a:spLocks noGrp="1"/>
          </p:cNvSpPr>
          <p:nvPr>
            <p:ph type="title"/>
          </p:nvPr>
        </p:nvSpPr>
        <p:spPr/>
        <p:txBody>
          <a:bodyPr/>
          <a:lstStyle/>
          <a:p>
            <a:r>
              <a:rPr lang="en-US" sz="4400" b="1" i="0" dirty="0">
                <a:effectLst/>
                <a:latin typeface="-apple-system"/>
              </a:rPr>
              <a:t>PROS AND CONS</a:t>
            </a:r>
            <a:endParaRPr lang="en-US" dirty="0"/>
          </a:p>
        </p:txBody>
      </p:sp>
      <p:sp>
        <p:nvSpPr>
          <p:cNvPr id="3" name="İçerik Yer Tutucusu 2">
            <a:extLst>
              <a:ext uri="{FF2B5EF4-FFF2-40B4-BE49-F238E27FC236}">
                <a16:creationId xmlns:a16="http://schemas.microsoft.com/office/drawing/2014/main" id="{8D107057-6687-4E46-B4E1-A3298F478578}"/>
              </a:ext>
            </a:extLst>
          </p:cNvPr>
          <p:cNvSpPr>
            <a:spLocks noGrp="1"/>
          </p:cNvSpPr>
          <p:nvPr>
            <p:ph idx="1"/>
          </p:nvPr>
        </p:nvSpPr>
        <p:spPr/>
        <p:txBody>
          <a:bodyPr>
            <a:normAutofit/>
          </a:bodyPr>
          <a:lstStyle/>
          <a:p>
            <a:pPr algn="l"/>
            <a:r>
              <a:rPr lang="en-US" b="0" i="0" dirty="0">
                <a:solidFill>
                  <a:srgbClr val="424242"/>
                </a:solidFill>
                <a:effectLst/>
                <a:latin typeface="-apple-system"/>
              </a:rPr>
              <a:t>The best part of KeePass is that it’s free. It also has standard password management features like </a:t>
            </a:r>
            <a:r>
              <a:rPr lang="en-US" b="0" i="0" dirty="0">
                <a:solidFill>
                  <a:srgbClr val="2961FF"/>
                </a:solidFill>
                <a:effectLst/>
                <a:latin typeface="-apple-system"/>
                <a:hlinkClick r:id="rId2"/>
              </a:rPr>
              <a:t>two-factor authentication</a:t>
            </a:r>
            <a:r>
              <a:rPr lang="en-US" b="0" i="0" dirty="0">
                <a:solidFill>
                  <a:srgbClr val="424242"/>
                </a:solidFill>
                <a:effectLst/>
                <a:latin typeface="-apple-system"/>
              </a:rPr>
              <a:t>. </a:t>
            </a:r>
          </a:p>
          <a:p>
            <a:r>
              <a:rPr lang="en-US" b="0" i="0" dirty="0">
                <a:solidFill>
                  <a:srgbClr val="424242"/>
                </a:solidFill>
                <a:effectLst/>
                <a:latin typeface="-apple-system"/>
              </a:rPr>
              <a:t>Another thing we like about KeePass is that you can import saved passwords from a bunch of different sources. The interface is very outdated. One of the biggest disadvantages is that there are a lot of features that require special plugins, which makes using the service a little challenging</a:t>
            </a:r>
          </a:p>
          <a:p>
            <a:r>
              <a:rPr lang="en-US" b="0" i="0" dirty="0">
                <a:solidFill>
                  <a:srgbClr val="424242"/>
                </a:solidFill>
                <a:effectLst/>
                <a:latin typeface="-apple-system"/>
              </a:rPr>
              <a:t>On the downside, there’s no automatic password capture function. You can sync across multiple devices, but it isn’t the easiest process. There’s also no mobile support.</a:t>
            </a:r>
          </a:p>
          <a:p>
            <a:pPr marL="0" indent="0">
              <a:buNone/>
            </a:pPr>
            <a:endParaRPr lang="en-US" dirty="0"/>
          </a:p>
        </p:txBody>
      </p:sp>
    </p:spTree>
    <p:extLst>
      <p:ext uri="{BB962C8B-B14F-4D97-AF65-F5344CB8AC3E}">
        <p14:creationId xmlns:p14="http://schemas.microsoft.com/office/powerpoint/2010/main" val="424098579"/>
      </p:ext>
    </p:extLst>
  </p:cSld>
  <p:clrMapOvr>
    <a:masterClrMapping/>
  </p:clrMapOvr>
  <mc:AlternateContent xmlns:mc="http://schemas.openxmlformats.org/markup-compatibility/2006" xmlns:p14="http://schemas.microsoft.com/office/powerpoint/2010/main">
    <mc:Choice Requires="p14">
      <p:transition spd="slow" p14:dur="2000" advTm="42288"/>
    </mc:Choice>
    <mc:Fallback xmlns="">
      <p:transition spd="slow" advTm="4228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5A7E9E-5E4E-465E-9677-F6F92B093842}"/>
              </a:ext>
            </a:extLst>
          </p:cNvPr>
          <p:cNvSpPr>
            <a:spLocks noGrp="1"/>
          </p:cNvSpPr>
          <p:nvPr>
            <p:ph type="title"/>
          </p:nvPr>
        </p:nvSpPr>
        <p:spPr/>
        <p:txBody>
          <a:bodyPr/>
          <a:lstStyle/>
          <a:p>
            <a:r>
              <a:rPr lang="en-US" dirty="0"/>
              <a:t>THE END</a:t>
            </a:r>
          </a:p>
        </p:txBody>
      </p:sp>
      <p:sp>
        <p:nvSpPr>
          <p:cNvPr id="3" name="İçerik Yer Tutucusu 2">
            <a:extLst>
              <a:ext uri="{FF2B5EF4-FFF2-40B4-BE49-F238E27FC236}">
                <a16:creationId xmlns:a16="http://schemas.microsoft.com/office/drawing/2014/main" id="{53DF2D23-2790-4BE1-843F-21F9C7BC62D7}"/>
              </a:ext>
            </a:extLst>
          </p:cNvPr>
          <p:cNvSpPr>
            <a:spLocks noGrp="1"/>
          </p:cNvSpPr>
          <p:nvPr>
            <p:ph idx="1"/>
          </p:nvPr>
        </p:nvSpPr>
        <p:spPr/>
        <p:txBody>
          <a:bodyPr>
            <a:normAutofit/>
          </a:bodyPr>
          <a:lstStyle/>
          <a:p>
            <a:r>
              <a:rPr lang="en-US" sz="3200" dirty="0"/>
              <a:t>THANKS FOR YOUR ATTATION!!</a:t>
            </a:r>
          </a:p>
        </p:txBody>
      </p:sp>
    </p:spTree>
    <p:extLst>
      <p:ext uri="{BB962C8B-B14F-4D97-AF65-F5344CB8AC3E}">
        <p14:creationId xmlns:p14="http://schemas.microsoft.com/office/powerpoint/2010/main" val="93682764"/>
      </p:ext>
    </p:extLst>
  </p:cSld>
  <p:clrMapOvr>
    <a:masterClrMapping/>
  </p:clrMapOvr>
  <mc:AlternateContent xmlns:mc="http://schemas.openxmlformats.org/markup-compatibility/2006" xmlns:p14="http://schemas.microsoft.com/office/powerpoint/2010/main">
    <mc:Choice Requires="p14">
      <p:transition spd="slow" p14:dur="2000" advTm="6619"/>
    </mc:Choice>
    <mc:Fallback xmlns="">
      <p:transition spd="slow" advTm="6619"/>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EC3113085A6D3347AD5E4404BD68994E" ma:contentTypeVersion="4" ma:contentTypeDescription="Yeni belge oluşturun." ma:contentTypeScope="" ma:versionID="fffea05b3570f79a50aaa6506d4ce259">
  <xsd:schema xmlns:xsd="http://www.w3.org/2001/XMLSchema" xmlns:xs="http://www.w3.org/2001/XMLSchema" xmlns:p="http://schemas.microsoft.com/office/2006/metadata/properties" xmlns:ns3="233af47a-d22d-494a-9947-26dcf46c1a50" targetNamespace="http://schemas.microsoft.com/office/2006/metadata/properties" ma:root="true" ma:fieldsID="eb35c08df7bb4401be468ae326543380" ns3:_="">
    <xsd:import namespace="233af47a-d22d-494a-9947-26dcf46c1a5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af47a-d22d-494a-9947-26dcf46c1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A6795B-4470-45A0-AC22-DFB42229AC35}">
  <ds:schemaRefs>
    <ds:schemaRef ds:uri="233af47a-d22d-494a-9947-26dcf46c1a50"/>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FAAF6C6-69FE-46A6-A623-12192C6809D1}">
  <ds:schemaRefs>
    <ds:schemaRef ds:uri="http://schemas.microsoft.com/sharepoint/v3/contenttype/forms"/>
  </ds:schemaRefs>
</ds:datastoreItem>
</file>

<file path=customXml/itemProps3.xml><?xml version="1.0" encoding="utf-8"?>
<ds:datastoreItem xmlns:ds="http://schemas.openxmlformats.org/officeDocument/2006/customXml" ds:itemID="{C7B2239E-6507-4A44-8344-C20BB59675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af47a-d22d-494a-9947-26dcf46c1a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1645</TotalTime>
  <Words>469</Words>
  <Application>Microsoft Office PowerPoint</Application>
  <PresentationFormat>Geniş ekran</PresentationFormat>
  <Paragraphs>33</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-apple-system</vt:lpstr>
      <vt:lpstr>Arial</vt:lpstr>
      <vt:lpstr>Calibri</vt:lpstr>
      <vt:lpstr>Century Gothic</vt:lpstr>
      <vt:lpstr>Times New Roman</vt:lpstr>
      <vt:lpstr>Wingdings 3</vt:lpstr>
      <vt:lpstr>İyon Toplantı Odası</vt:lpstr>
      <vt:lpstr>KeePass Safe</vt:lpstr>
      <vt:lpstr>WHAT IS KeePass  </vt:lpstr>
      <vt:lpstr>KEY FEATURES</vt:lpstr>
      <vt:lpstr>SAFETY</vt:lpstr>
      <vt:lpstr>TECHNICAL SPECIFICATION</vt:lpstr>
      <vt:lpstr>KeePass COMPARISON</vt:lpstr>
      <vt:lpstr>PRICING</vt:lpstr>
      <vt:lpstr>PROS AND CONS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KeePass Safe</dc:title>
  <dc:creator>ALIJON FATOEV 2016</dc:creator>
  <cp:lastModifiedBy>ALIJON FATOEV 2016</cp:lastModifiedBy>
  <cp:revision>9</cp:revision>
  <dcterms:created xsi:type="dcterms:W3CDTF">2021-06-26T23:08:25Z</dcterms:created>
  <dcterms:modified xsi:type="dcterms:W3CDTF">2021-06-28T02:41:01Z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0x010100EC3113085A6D3347AD5E4404BD68994E</vt:lpwstr>
  </property>
</Properties>
</file>