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5" d="100"/>
          <a:sy n="75" d="100"/>
        </p:scale>
        <p:origin x="43"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67844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77EB261-689F-436D-B037-1662777EFEF8}"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72868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408719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201957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1310882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7EB261-689F-436D-B037-1662777EFEF8}"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210533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7EB261-689F-436D-B037-1662777EFEF8}" type="datetimeFigureOut">
              <a:rPr lang="en-US" smtClean="0"/>
              <a:t>6/17/2021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178935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1121210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363878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10836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7EB261-689F-436D-B037-1662777EFEF8}"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309483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77EB261-689F-436D-B037-1662777EFEF8}"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178653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77EB261-689F-436D-B037-1662777EFEF8}"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350651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7EB261-689F-436D-B037-1662777EFEF8}"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236395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EB261-689F-436D-B037-1662777EFEF8}"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189873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77EB261-689F-436D-B037-1662777EFEF8}"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85861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77EB261-689F-436D-B037-1662777EFEF8}"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7D4509-9CD1-4E02-9197-67EE4637609B}" type="slidenum">
              <a:rPr lang="en-US" smtClean="0"/>
              <a:t>‹#›</a:t>
            </a:fld>
            <a:endParaRPr lang="en-US"/>
          </a:p>
        </p:txBody>
      </p:sp>
    </p:spTree>
    <p:extLst>
      <p:ext uri="{BB962C8B-B14F-4D97-AF65-F5344CB8AC3E}">
        <p14:creationId xmlns:p14="http://schemas.microsoft.com/office/powerpoint/2010/main" val="179181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7EB261-689F-436D-B037-1662777EFEF8}" type="datetimeFigureOut">
              <a:rPr lang="en-US" smtClean="0"/>
              <a:t>6/17/2021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7D4509-9CD1-4E02-9197-67EE4637609B}" type="slidenum">
              <a:rPr lang="en-US" smtClean="0"/>
              <a:t>‹#›</a:t>
            </a:fld>
            <a:endParaRPr lang="en-US"/>
          </a:p>
        </p:txBody>
      </p:sp>
    </p:spTree>
    <p:extLst>
      <p:ext uri="{BB962C8B-B14F-4D97-AF65-F5344CB8AC3E}">
        <p14:creationId xmlns:p14="http://schemas.microsoft.com/office/powerpoint/2010/main" val="262439320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Shape 3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8" name="Başlık 7">
            <a:extLst>
              <a:ext uri="{FF2B5EF4-FFF2-40B4-BE49-F238E27FC236}">
                <a16:creationId xmlns:a16="http://schemas.microsoft.com/office/drawing/2014/main" id="{0442FDCF-8856-4E4E-AA4C-DFD82258DBC1}"/>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dirty="0">
                <a:solidFill>
                  <a:schemeClr val="tx1"/>
                </a:solidFill>
                <a:effectLst/>
                <a:highlight>
                  <a:srgbClr val="FFFF00"/>
                </a:highlight>
              </a:rPr>
              <a:t>Park Closure Status in NYC Due    </a:t>
            </a:r>
            <a:br>
              <a:rPr lang="en-US" sz="3200" dirty="0">
                <a:solidFill>
                  <a:schemeClr val="tx1"/>
                </a:solidFill>
                <a:effectLst/>
                <a:highlight>
                  <a:srgbClr val="FFFF00"/>
                </a:highlight>
              </a:rPr>
            </a:br>
            <a:r>
              <a:rPr lang="en-US" sz="3200" dirty="0">
                <a:solidFill>
                  <a:schemeClr val="tx1"/>
                </a:solidFill>
                <a:effectLst/>
                <a:highlight>
                  <a:srgbClr val="FFFF00"/>
                </a:highlight>
              </a:rPr>
              <a:t>To COVID-19</a:t>
            </a:r>
            <a:br>
              <a:rPr lang="en-US" sz="3200" dirty="0">
                <a:solidFill>
                  <a:srgbClr val="EBEBEB"/>
                </a:solidFill>
                <a:effectLst/>
                <a:highlight>
                  <a:srgbClr val="FFFF00"/>
                </a:highlight>
              </a:rPr>
            </a:br>
            <a:endParaRPr lang="en-US" sz="3200" dirty="0">
              <a:solidFill>
                <a:srgbClr val="EBEBEB"/>
              </a:solidFill>
            </a:endParaRPr>
          </a:p>
        </p:txBody>
      </p:sp>
      <p:sp>
        <p:nvSpPr>
          <p:cNvPr id="10" name="Metin Yer Tutucusu 9">
            <a:extLst>
              <a:ext uri="{FF2B5EF4-FFF2-40B4-BE49-F238E27FC236}">
                <a16:creationId xmlns:a16="http://schemas.microsoft.com/office/drawing/2014/main" id="{875D7B5B-CC85-4CB3-B011-90ABD9D6A162}"/>
              </a:ext>
            </a:extLst>
          </p:cNvPr>
          <p:cNvSpPr>
            <a:spLocks noGrp="1"/>
          </p:cNvSpPr>
          <p:nvPr>
            <p:ph type="body" sz="half" idx="2"/>
          </p:nvPr>
        </p:nvSpPr>
        <p:spPr>
          <a:xfrm>
            <a:off x="5290077" y="437513"/>
            <a:ext cx="5502614" cy="5954325"/>
          </a:xfrm>
        </p:spPr>
        <p:txBody>
          <a:bodyPr vert="horz" lIns="91440" tIns="45720" rIns="91440" bIns="45720" rtlCol="0" anchor="ctr">
            <a:normAutofit/>
          </a:bodyPr>
          <a:lstStyle/>
          <a:p>
            <a:pPr>
              <a:buFont typeface="Wingdings 3" charset="2"/>
              <a:buChar char=""/>
            </a:pPr>
            <a:endParaRPr lang="en-US" sz="2000" dirty="0">
              <a:solidFill>
                <a:schemeClr val="tx1">
                  <a:lumMod val="75000"/>
                  <a:lumOff val="25000"/>
                </a:schemeClr>
              </a:solidFill>
            </a:endParaRPr>
          </a:p>
        </p:txBody>
      </p:sp>
      <p:pic>
        <p:nvPicPr>
          <p:cNvPr id="12" name="Resim 11" descr="metin, açık hava, şehir içeren bir resim&#10;&#10;Açıklama otomatik olarak oluşturuldu">
            <a:extLst>
              <a:ext uri="{FF2B5EF4-FFF2-40B4-BE49-F238E27FC236}">
                <a16:creationId xmlns:a16="http://schemas.microsoft.com/office/drawing/2014/main" id="{012CA308-F6C5-43BE-A454-61D23F43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0077" y="402164"/>
            <a:ext cx="5543151" cy="5989674"/>
          </a:xfrm>
          <a:prstGeom prst="rect">
            <a:avLst/>
          </a:prstGeom>
        </p:spPr>
      </p:pic>
      <p:sp>
        <p:nvSpPr>
          <p:cNvPr id="31" name="Metin kutusu 30">
            <a:extLst>
              <a:ext uri="{FF2B5EF4-FFF2-40B4-BE49-F238E27FC236}">
                <a16:creationId xmlns:a16="http://schemas.microsoft.com/office/drawing/2014/main" id="{6A44C689-8EE7-4E32-A607-DA33E00224C0}"/>
              </a:ext>
            </a:extLst>
          </p:cNvPr>
          <p:cNvSpPr txBox="1"/>
          <p:nvPr/>
        </p:nvSpPr>
        <p:spPr>
          <a:xfrm>
            <a:off x="2705134" y="6068672"/>
            <a:ext cx="6094378" cy="646331"/>
          </a:xfrm>
          <a:prstGeom prst="rect">
            <a:avLst/>
          </a:prstGeom>
          <a:noFill/>
        </p:spPr>
        <p:txBody>
          <a:bodyPr wrap="square">
            <a:spAutoFit/>
          </a:bodyPr>
          <a:lstStyle/>
          <a:p>
            <a:r>
              <a:rPr lang="en-US" b="1" kern="1800" dirty="0">
                <a:solidFill>
                  <a:srgbClr val="24292E"/>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ALIJON FATOEV</a:t>
            </a:r>
            <a:br>
              <a:rPr lang="en-US"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90723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Başlık 1">
            <a:extLst>
              <a:ext uri="{FF2B5EF4-FFF2-40B4-BE49-F238E27FC236}">
                <a16:creationId xmlns:a16="http://schemas.microsoft.com/office/drawing/2014/main" id="{7F1D2A3A-E8C3-4E9D-A525-8F6DCFAA7371}"/>
              </a:ext>
            </a:extLst>
          </p:cNvPr>
          <p:cNvSpPr>
            <a:spLocks noGrp="1"/>
          </p:cNvSpPr>
          <p:nvPr>
            <p:ph type="title"/>
          </p:nvPr>
        </p:nvSpPr>
        <p:spPr>
          <a:xfrm>
            <a:off x="836247" y="1085549"/>
            <a:ext cx="3430947" cy="4686903"/>
          </a:xfrm>
        </p:spPr>
        <p:txBody>
          <a:bodyPr anchor="ctr">
            <a:normAutofit/>
          </a:bodyPr>
          <a:lstStyle/>
          <a:p>
            <a:pPr algn="r"/>
            <a:r>
              <a:rPr lang="en-US" b="1">
                <a:solidFill>
                  <a:schemeClr val="tx1"/>
                </a:solidFill>
                <a:latin typeface="+mn-lt"/>
              </a:rPr>
              <a:t>The Impact Of COVID-19 on parks and playgrounds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E3DDD42-EDC4-400B-8123-D811C66AD5AC}"/>
              </a:ext>
            </a:extLst>
          </p:cNvPr>
          <p:cNvSpPr>
            <a:spLocks noGrp="1"/>
          </p:cNvSpPr>
          <p:nvPr>
            <p:ph idx="1"/>
          </p:nvPr>
        </p:nvSpPr>
        <p:spPr>
          <a:xfrm>
            <a:off x="5041399" y="1085549"/>
            <a:ext cx="5579707" cy="4686903"/>
          </a:xfrm>
        </p:spPr>
        <p:txBody>
          <a:bodyPr anchor="ctr">
            <a:normAutofit/>
          </a:bodyPr>
          <a:lstStyle/>
          <a:p>
            <a:r>
              <a:rPr lang="en-US" b="0" i="0" dirty="0">
                <a:solidFill>
                  <a:schemeClr val="tx1"/>
                </a:solidFill>
                <a:effectLst/>
                <a:latin typeface="Helvetica" panose="020B0604020202020204" pitchFamily="34" charset="0"/>
              </a:rPr>
              <a:t>The COVID-19 pandemic has disrupted many aspects of human social life, limiting recreational opportunities and affecting peoples’ financial security.</a:t>
            </a:r>
            <a:endParaRPr lang="en-US" dirty="0">
              <a:solidFill>
                <a:schemeClr val="tx1"/>
              </a:solidFill>
            </a:endParaRPr>
          </a:p>
        </p:txBody>
      </p:sp>
    </p:spTree>
    <p:extLst>
      <p:ext uri="{BB962C8B-B14F-4D97-AF65-F5344CB8AC3E}">
        <p14:creationId xmlns:p14="http://schemas.microsoft.com/office/powerpoint/2010/main" val="35873175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Başlık 1">
            <a:extLst>
              <a:ext uri="{FF2B5EF4-FFF2-40B4-BE49-F238E27FC236}">
                <a16:creationId xmlns:a16="http://schemas.microsoft.com/office/drawing/2014/main" id="{642EF97F-E312-4F85-A2FD-E32835265EF0}"/>
              </a:ext>
            </a:extLst>
          </p:cNvPr>
          <p:cNvSpPr>
            <a:spLocks noGrp="1"/>
          </p:cNvSpPr>
          <p:nvPr>
            <p:ph type="title"/>
          </p:nvPr>
        </p:nvSpPr>
        <p:spPr>
          <a:xfrm>
            <a:off x="1154955" y="973668"/>
            <a:ext cx="2942210" cy="1020232"/>
          </a:xfrm>
        </p:spPr>
        <p:txBody>
          <a:bodyPr>
            <a:normAutofit/>
          </a:bodyPr>
          <a:lstStyle/>
          <a:p>
            <a:r>
              <a:rPr lang="en-US" dirty="0">
                <a:solidFill>
                  <a:srgbClr val="EBEBEB"/>
                </a:solidFill>
              </a:rPr>
              <a:t>Line Chart</a:t>
            </a:r>
          </a:p>
        </p:txBody>
      </p:sp>
      <p:pic>
        <p:nvPicPr>
          <p:cNvPr id="5" name="İçerik Yer Tutucusu 4">
            <a:extLst>
              <a:ext uri="{FF2B5EF4-FFF2-40B4-BE49-F238E27FC236}">
                <a16:creationId xmlns:a16="http://schemas.microsoft.com/office/drawing/2014/main" id="{8F00F0C8-EDC1-4889-A475-89E8D5C0C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655350"/>
            <a:ext cx="6391533" cy="354730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BACFB53C-F819-4CF0-A611-4E4410D1B204}"/>
              </a:ext>
            </a:extLst>
          </p:cNvPr>
          <p:cNvSpPr>
            <a:spLocks noGrp="1"/>
          </p:cNvSpPr>
          <p:nvPr>
            <p:ph idx="1"/>
          </p:nvPr>
        </p:nvSpPr>
        <p:spPr>
          <a:xfrm>
            <a:off x="1154955" y="2120900"/>
            <a:ext cx="3133726" cy="3898900"/>
          </a:xfrm>
        </p:spPr>
        <p:txBody>
          <a:bodyPr>
            <a:normAutofit/>
          </a:bodyPr>
          <a:lstStyle/>
          <a:p>
            <a:r>
              <a:rPr lang="en-US" sz="1800" dirty="0" err="1">
                <a:effectLst/>
                <a:latin typeface="Times New Roman" panose="02020603050405020304" pitchFamily="18" charset="0"/>
                <a:ea typeface="Calibri" panose="020F0502020204030204" pitchFamily="34" charset="0"/>
              </a:rPr>
              <a:t>Tha</a:t>
            </a:r>
            <a:r>
              <a:rPr lang="en-US" sz="1800" dirty="0">
                <a:effectLst/>
                <a:latin typeface="Times New Roman" panose="02020603050405020304" pitchFamily="18" charset="0"/>
                <a:ea typeface="Calibri" panose="020F0502020204030204" pitchFamily="34" charset="0"/>
              </a:rPr>
              <a:t> linear chart provides us with evidence that most of the public parks in New York were closed due to the pandemic situation created by the spread of Covid-19. The left [vertical axes] shows the number of parks included in the database, while the horizontal [x axes] shows the boroughs in New York</a:t>
            </a:r>
            <a:endParaRPr lang="en-US" dirty="0">
              <a:solidFill>
                <a:srgbClr val="FFFFFF"/>
              </a:solidFill>
            </a:endParaRP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5230740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Başlık 1">
            <a:extLst>
              <a:ext uri="{FF2B5EF4-FFF2-40B4-BE49-F238E27FC236}">
                <a16:creationId xmlns:a16="http://schemas.microsoft.com/office/drawing/2014/main" id="{CE9203C1-829D-4762-BDF9-07528DFABBDB}"/>
              </a:ext>
            </a:extLst>
          </p:cNvPr>
          <p:cNvSpPr>
            <a:spLocks noGrp="1"/>
          </p:cNvSpPr>
          <p:nvPr>
            <p:ph type="title"/>
          </p:nvPr>
        </p:nvSpPr>
        <p:spPr>
          <a:xfrm>
            <a:off x="1154955" y="973668"/>
            <a:ext cx="2942210" cy="1020232"/>
          </a:xfrm>
        </p:spPr>
        <p:txBody>
          <a:bodyPr>
            <a:normAutofit/>
          </a:bodyPr>
          <a:lstStyle/>
          <a:p>
            <a:r>
              <a:rPr lang="en-US" dirty="0">
                <a:solidFill>
                  <a:srgbClr val="EBEBEB"/>
                </a:solidFill>
              </a:rPr>
              <a:t>Bar Chart</a:t>
            </a:r>
          </a:p>
        </p:txBody>
      </p:sp>
      <p:pic>
        <p:nvPicPr>
          <p:cNvPr id="5" name="İçerik Yer Tutucusu 4">
            <a:extLst>
              <a:ext uri="{FF2B5EF4-FFF2-40B4-BE49-F238E27FC236}">
                <a16:creationId xmlns:a16="http://schemas.microsoft.com/office/drawing/2014/main" id="{AFC69F60-20DC-41EF-9A62-D6CE9F4B2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830" y="680936"/>
            <a:ext cx="7245087" cy="5661497"/>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E27E795-FA4C-4D80-A1EF-5B07178B0DF7}"/>
              </a:ext>
            </a:extLst>
          </p:cNvPr>
          <p:cNvSpPr>
            <a:spLocks noGrp="1"/>
          </p:cNvSpPr>
          <p:nvPr>
            <p:ph idx="1"/>
          </p:nvPr>
        </p:nvSpPr>
        <p:spPr>
          <a:xfrm>
            <a:off x="1154955" y="2120900"/>
            <a:ext cx="3133726" cy="3898900"/>
          </a:xfrm>
        </p:spPr>
        <p:txBody>
          <a:bodyPr>
            <a:normAutofit/>
          </a:bodyPr>
          <a:lstStyle/>
          <a:p>
            <a:r>
              <a:rPr lang="en-US" sz="1800" dirty="0">
                <a:effectLst/>
                <a:latin typeface="Times New Roman" panose="02020603050405020304" pitchFamily="18" charset="0"/>
                <a:ea typeface="Calibri" panose="020F0502020204030204" pitchFamily="34" charset="0"/>
              </a:rPr>
              <a:t>This bar chart depicts the number of parks and playgrounds that were completely locked, partially locked and open. The broughs is plotted on the horizontal axis, and each bar’s height corresponds to the number of the parks and playgrounds in each brough</a:t>
            </a:r>
            <a:endParaRPr lang="en-US" dirty="0">
              <a:solidFill>
                <a:srgbClr val="FFFFFF"/>
              </a:solidFill>
            </a:endParaRP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3414615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Başlık 1">
            <a:extLst>
              <a:ext uri="{FF2B5EF4-FFF2-40B4-BE49-F238E27FC236}">
                <a16:creationId xmlns:a16="http://schemas.microsoft.com/office/drawing/2014/main" id="{CEC705C8-D41F-4FB7-9BB1-815B41238D2D}"/>
              </a:ext>
            </a:extLst>
          </p:cNvPr>
          <p:cNvSpPr>
            <a:spLocks noGrp="1"/>
          </p:cNvSpPr>
          <p:nvPr>
            <p:ph type="title"/>
          </p:nvPr>
        </p:nvSpPr>
        <p:spPr>
          <a:xfrm>
            <a:off x="1154955" y="973668"/>
            <a:ext cx="2942210" cy="1020232"/>
          </a:xfrm>
        </p:spPr>
        <p:txBody>
          <a:bodyPr>
            <a:normAutofit/>
          </a:bodyPr>
          <a:lstStyle/>
          <a:p>
            <a:r>
              <a:rPr lang="en-US" dirty="0">
                <a:solidFill>
                  <a:schemeClr val="tx1"/>
                </a:solidFill>
              </a:rPr>
              <a:t>Donut Chart</a:t>
            </a:r>
          </a:p>
        </p:txBody>
      </p:sp>
      <p:pic>
        <p:nvPicPr>
          <p:cNvPr id="5" name="İçerik Yer Tutucusu 4">
            <a:extLst>
              <a:ext uri="{FF2B5EF4-FFF2-40B4-BE49-F238E27FC236}">
                <a16:creationId xmlns:a16="http://schemas.microsoft.com/office/drawing/2014/main" id="{2FBC4D01-C26C-41B6-BB15-8DCD3F66402E}"/>
              </a:ext>
            </a:extLst>
          </p:cNvPr>
          <p:cNvPicPr>
            <a:picLocks noChangeAspect="1"/>
          </p:cNvPicPr>
          <p:nvPr/>
        </p:nvPicPr>
        <p:blipFill rotWithShape="1">
          <a:blip r:embed="rId2">
            <a:extLst>
              <a:ext uri="{28A0092B-C50C-407E-A947-70E740481C1C}">
                <a14:useLocalDpi xmlns:a14="http://schemas.microsoft.com/office/drawing/2010/main" val="0"/>
              </a:ext>
            </a:extLst>
          </a:blip>
          <a:srcRect l="3349" r="24221"/>
          <a:stretch/>
        </p:blipFill>
        <p:spPr>
          <a:xfrm>
            <a:off x="4883284" y="802164"/>
            <a:ext cx="7323313" cy="5250498"/>
          </a:xfrm>
          <a:prstGeom prst="rect">
            <a:avLst/>
          </a:prstGeom>
        </p:spPr>
      </p:pic>
      <p:sp>
        <p:nvSpPr>
          <p:cNvPr id="18" name="Rectangle 1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6D18E9E-AC8D-43A4-89C1-D94088E06531}"/>
              </a:ext>
            </a:extLst>
          </p:cNvPr>
          <p:cNvSpPr>
            <a:spLocks noGrp="1"/>
          </p:cNvSpPr>
          <p:nvPr>
            <p:ph idx="1"/>
          </p:nvPr>
        </p:nvSpPr>
        <p:spPr>
          <a:xfrm>
            <a:off x="1154955" y="2120900"/>
            <a:ext cx="3133726" cy="3898900"/>
          </a:xfrm>
        </p:spPr>
        <p:txBody>
          <a:bodyPr>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This is 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pie chart consist of 3 area  large blue area resembles the public parks and playgrounds in New York that were completely locked due to covid-19.The pink area represents the percentage of open parks and playgrounds .The  parks and playgrounds were partially locked shown in light blue area.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sp>
        <p:nvSpPr>
          <p:cNvPr id="2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5058312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1EA165-40F3-4A2C-A666-F14894922503}"/>
              </a:ext>
            </a:extLst>
          </p:cNvPr>
          <p:cNvSpPr>
            <a:spLocks noGrp="1"/>
          </p:cNvSpPr>
          <p:nvPr>
            <p:ph type="title"/>
          </p:nvPr>
        </p:nvSpPr>
        <p:spPr/>
        <p:txBody>
          <a:bodyPr/>
          <a:lstStyle/>
          <a:p>
            <a:r>
              <a:rPr lang="en-US" sz="4400" dirty="0"/>
              <a:t>THE END</a:t>
            </a:r>
            <a:br>
              <a:rPr lang="en-US" sz="3600" dirty="0"/>
            </a:br>
            <a:endParaRPr lang="en-US" dirty="0"/>
          </a:p>
        </p:txBody>
      </p:sp>
    </p:spTree>
    <p:extLst>
      <p:ext uri="{BB962C8B-B14F-4D97-AF65-F5344CB8AC3E}">
        <p14:creationId xmlns:p14="http://schemas.microsoft.com/office/powerpoint/2010/main" val="2049063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116</TotalTime>
  <Words>210</Words>
  <Application>Microsoft Office PowerPoint</Application>
  <PresentationFormat>Geniş ekran</PresentationFormat>
  <Paragraphs>11</Paragraphs>
  <Slides>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vt:i4>
      </vt:variant>
    </vt:vector>
  </HeadingPairs>
  <TitlesOfParts>
    <vt:vector size="13" baseType="lpstr">
      <vt:lpstr>Arial</vt:lpstr>
      <vt:lpstr>Calibri</vt:lpstr>
      <vt:lpstr>Century Gothic</vt:lpstr>
      <vt:lpstr>Helvetica</vt:lpstr>
      <vt:lpstr>Times New Roman</vt:lpstr>
      <vt:lpstr>Wingdings 3</vt:lpstr>
      <vt:lpstr>İyon Toplantı Odası</vt:lpstr>
      <vt:lpstr>Park Closure Status in NYC Due     To COVID-19 </vt:lpstr>
      <vt:lpstr>The Impact Of COVID-19 on parks and playgrounds</vt:lpstr>
      <vt:lpstr>Line Chart</vt:lpstr>
      <vt:lpstr>Bar Chart</vt:lpstr>
      <vt:lpstr>Donut Chart</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Closure Status in NYC Due                               To COVID-19 </dc:title>
  <dc:creator>ALIJON FATOEV 2016</dc:creator>
  <cp:lastModifiedBy>ALIJON FATOEV 2016</cp:lastModifiedBy>
  <cp:revision>8</cp:revision>
  <dcterms:created xsi:type="dcterms:W3CDTF">2021-06-18T02:33:56Z</dcterms:created>
  <dcterms:modified xsi:type="dcterms:W3CDTF">2021-06-18T04:30:50Z</dcterms:modified>
</cp:coreProperties>
</file>