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61" r:id="rId2"/>
    <p:sldId id="256" r:id="rId3"/>
    <p:sldId id="257" r:id="rId4"/>
    <p:sldId id="276" r:id="rId5"/>
    <p:sldId id="269" r:id="rId6"/>
    <p:sldId id="267" r:id="rId7"/>
    <p:sldId id="277" r:id="rId8"/>
    <p:sldId id="270" r:id="rId9"/>
    <p:sldId id="258" r:id="rId10"/>
    <p:sldId id="268" r:id="rId11"/>
    <p:sldId id="265" r:id="rId12"/>
    <p:sldId id="263" r:id="rId13"/>
    <p:sldId id="262" r:id="rId14"/>
    <p:sldId id="264" r:id="rId15"/>
    <p:sldId id="271" r:id="rId16"/>
    <p:sldId id="274" r:id="rId17"/>
    <p:sldId id="275" r:id="rId18"/>
    <p:sldId id="273" r:id="rId19"/>
    <p:sldId id="266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474"/>
    <a:srgbClr val="762700"/>
    <a:srgbClr val="993300"/>
    <a:srgbClr val="98654E"/>
    <a:srgbClr val="6A4F46"/>
    <a:srgbClr val="785A4F"/>
    <a:srgbClr val="CE284C"/>
    <a:srgbClr val="FE9202"/>
    <a:srgbClr val="FFF189"/>
    <a:srgbClr val="FF5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54F46-6061-4E81-BBD5-20B6E8FDBE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17D4F-F0DD-4B1E-A4E7-154E217E4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communication skills</a:t>
          </a:r>
        </a:p>
      </dgm:t>
    </dgm:pt>
    <dgm:pt modelId="{3CB8E69C-2F20-470F-AB36-FB4CD4EEFDD3}" type="parTrans" cxnId="{DA08E95C-5F89-4A35-B647-B7A0527A949E}">
      <dgm:prSet/>
      <dgm:spPr/>
      <dgm:t>
        <a:bodyPr/>
        <a:lstStyle/>
        <a:p>
          <a:endParaRPr lang="en-US"/>
        </a:p>
      </dgm:t>
    </dgm:pt>
    <dgm:pt modelId="{3640972E-AB7E-4925-8DDF-57F8AA4C3B5E}" type="sibTrans" cxnId="{DA08E95C-5F89-4A35-B647-B7A0527A949E}">
      <dgm:prSet/>
      <dgm:spPr/>
      <dgm:t>
        <a:bodyPr/>
        <a:lstStyle/>
        <a:p>
          <a:endParaRPr lang="en-US"/>
        </a:p>
      </dgm:t>
    </dgm:pt>
    <dgm:pt modelId="{745CA113-970C-4E69-917C-1D6F0AFE97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realistic simulation of presentation &amp; interview scenarios</a:t>
          </a:r>
        </a:p>
      </dgm:t>
    </dgm:pt>
    <dgm:pt modelId="{70EA0326-4268-4617-9E67-4D4B7DBF936D}" type="parTrans" cxnId="{F9C91727-737B-494D-B244-738D9BEB2340}">
      <dgm:prSet/>
      <dgm:spPr/>
      <dgm:t>
        <a:bodyPr/>
        <a:lstStyle/>
        <a:p>
          <a:endParaRPr lang="en-US"/>
        </a:p>
      </dgm:t>
    </dgm:pt>
    <dgm:pt modelId="{8215BFEE-A492-4E3D-918B-726A567287EC}" type="sibTrans" cxnId="{F9C91727-737B-494D-B244-738D9BEB2340}">
      <dgm:prSet/>
      <dgm:spPr/>
      <dgm:t>
        <a:bodyPr/>
        <a:lstStyle/>
        <a:p>
          <a:endParaRPr lang="en-US"/>
        </a:p>
      </dgm:t>
    </dgm:pt>
    <dgm:pt modelId="{5E0A82F6-7B0A-4945-AC4A-F4708D1AD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Offer personalised feedback through fine-tuned Large Language model</a:t>
          </a:r>
        </a:p>
      </dgm:t>
    </dgm:pt>
    <dgm:pt modelId="{7D92678F-F63E-41DB-BC53-BCCECD603ACD}" type="parTrans" cxnId="{CE347AC2-DC4C-43F1-8AD0-6E500F98102C}">
      <dgm:prSet/>
      <dgm:spPr/>
      <dgm:t>
        <a:bodyPr/>
        <a:lstStyle/>
        <a:p>
          <a:endParaRPr lang="en-US"/>
        </a:p>
      </dgm:t>
    </dgm:pt>
    <dgm:pt modelId="{33478ADB-E21F-4C13-B4A7-8654A73594A4}" type="sibTrans" cxnId="{CE347AC2-DC4C-43F1-8AD0-6E500F98102C}">
      <dgm:prSet/>
      <dgm:spPr/>
      <dgm:t>
        <a:bodyPr/>
        <a:lstStyle/>
        <a:p>
          <a:endParaRPr lang="en-US"/>
        </a:p>
      </dgm:t>
    </dgm:pt>
    <dgm:pt modelId="{3D9CCAAA-6479-4661-929A-B1F7D37AFA63}" type="pres">
      <dgm:prSet presAssocID="{FAE54F46-6061-4E81-BBD5-20B6E8FDBEF5}" presName="root" presStyleCnt="0">
        <dgm:presLayoutVars>
          <dgm:dir/>
          <dgm:resizeHandles val="exact"/>
        </dgm:presLayoutVars>
      </dgm:prSet>
      <dgm:spPr/>
    </dgm:pt>
    <dgm:pt modelId="{766D251B-71BB-4B0B-905E-B8E7D93D105B}" type="pres">
      <dgm:prSet presAssocID="{65517D4F-F0DD-4B1E-A4E7-154E217E4CEB}" presName="compNode" presStyleCnt="0"/>
      <dgm:spPr/>
    </dgm:pt>
    <dgm:pt modelId="{A98E5522-4ED4-4690-A665-E3A65813656D}" type="pres">
      <dgm:prSet presAssocID="{65517D4F-F0DD-4B1E-A4E7-154E217E4CEB}" presName="bgRect" presStyleLbl="bgShp" presStyleIdx="0" presStyleCnt="3"/>
      <dgm:spPr/>
    </dgm:pt>
    <dgm:pt modelId="{5027A57F-1E4A-4B38-81A8-B27867E0532D}" type="pres">
      <dgm:prSet presAssocID="{65517D4F-F0DD-4B1E-A4E7-154E217E4C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E81217C-7F2D-4826-BDBD-ED40AD8D5220}" type="pres">
      <dgm:prSet presAssocID="{65517D4F-F0DD-4B1E-A4E7-154E217E4CEB}" presName="spaceRect" presStyleCnt="0"/>
      <dgm:spPr/>
    </dgm:pt>
    <dgm:pt modelId="{1345352A-7345-4EF1-9180-1C0BA1B447C4}" type="pres">
      <dgm:prSet presAssocID="{65517D4F-F0DD-4B1E-A4E7-154E217E4CEB}" presName="parTx" presStyleLbl="revTx" presStyleIdx="0" presStyleCnt="3">
        <dgm:presLayoutVars>
          <dgm:chMax val="0"/>
          <dgm:chPref val="0"/>
        </dgm:presLayoutVars>
      </dgm:prSet>
      <dgm:spPr/>
    </dgm:pt>
    <dgm:pt modelId="{57B30B78-EF11-4360-A1A4-8C3D8FB1C3C1}" type="pres">
      <dgm:prSet presAssocID="{3640972E-AB7E-4925-8DDF-57F8AA4C3B5E}" presName="sibTrans" presStyleCnt="0"/>
      <dgm:spPr/>
    </dgm:pt>
    <dgm:pt modelId="{C18D24AC-F472-416E-B68C-B38C5819D82A}" type="pres">
      <dgm:prSet presAssocID="{745CA113-970C-4E69-917C-1D6F0AFE97A9}" presName="compNode" presStyleCnt="0"/>
      <dgm:spPr/>
    </dgm:pt>
    <dgm:pt modelId="{061B6067-D366-4B65-B6F8-53CEC10FC47A}" type="pres">
      <dgm:prSet presAssocID="{745CA113-970C-4E69-917C-1D6F0AFE97A9}" presName="bgRect" presStyleLbl="bgShp" presStyleIdx="1" presStyleCnt="3"/>
      <dgm:spPr/>
    </dgm:pt>
    <dgm:pt modelId="{036F5C25-02D8-4A8D-8754-F5939FE6272A}" type="pres">
      <dgm:prSet presAssocID="{745CA113-970C-4E69-917C-1D6F0AFE97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7F87FD79-A7BA-4685-9E84-6DE9626EC1F4}" type="pres">
      <dgm:prSet presAssocID="{745CA113-970C-4E69-917C-1D6F0AFE97A9}" presName="spaceRect" presStyleCnt="0"/>
      <dgm:spPr/>
    </dgm:pt>
    <dgm:pt modelId="{F5682E66-ABE5-4608-A0B8-8114D2D87578}" type="pres">
      <dgm:prSet presAssocID="{745CA113-970C-4E69-917C-1D6F0AFE97A9}" presName="parTx" presStyleLbl="revTx" presStyleIdx="1" presStyleCnt="3">
        <dgm:presLayoutVars>
          <dgm:chMax val="0"/>
          <dgm:chPref val="0"/>
        </dgm:presLayoutVars>
      </dgm:prSet>
      <dgm:spPr/>
    </dgm:pt>
    <dgm:pt modelId="{D13DD8B2-7B98-4CCB-B37F-FC928251AC30}" type="pres">
      <dgm:prSet presAssocID="{8215BFEE-A492-4E3D-918B-726A567287EC}" presName="sibTrans" presStyleCnt="0"/>
      <dgm:spPr/>
    </dgm:pt>
    <dgm:pt modelId="{7A4157BA-2D67-4367-9D12-032AE019957C}" type="pres">
      <dgm:prSet presAssocID="{5E0A82F6-7B0A-4945-AC4A-F4708D1AD1D0}" presName="compNode" presStyleCnt="0"/>
      <dgm:spPr/>
    </dgm:pt>
    <dgm:pt modelId="{388B8EAF-6FFA-4FE6-97F9-CD5D738319E0}" type="pres">
      <dgm:prSet presAssocID="{5E0A82F6-7B0A-4945-AC4A-F4708D1AD1D0}" presName="bgRect" presStyleLbl="bgShp" presStyleIdx="2" presStyleCnt="3"/>
      <dgm:spPr/>
    </dgm:pt>
    <dgm:pt modelId="{F783D89B-0170-4381-9158-40154B005E62}" type="pres">
      <dgm:prSet presAssocID="{5E0A82F6-7B0A-4945-AC4A-F4708D1AD1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EE77FF0-C58C-47B7-A08F-B508513320D3}" type="pres">
      <dgm:prSet presAssocID="{5E0A82F6-7B0A-4945-AC4A-F4708D1AD1D0}" presName="spaceRect" presStyleCnt="0"/>
      <dgm:spPr/>
    </dgm:pt>
    <dgm:pt modelId="{0143A815-1D9B-40DF-942D-433C4606D40B}" type="pres">
      <dgm:prSet presAssocID="{5E0A82F6-7B0A-4945-AC4A-F4708D1AD1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DBAF11-1523-4C8A-9787-F50F8593C35E}" type="presOf" srcId="{745CA113-970C-4E69-917C-1D6F0AFE97A9}" destId="{F5682E66-ABE5-4608-A0B8-8114D2D87578}" srcOrd="0" destOrd="0" presId="urn:microsoft.com/office/officeart/2018/2/layout/IconVerticalSolidList"/>
    <dgm:cxn modelId="{F9C91727-737B-494D-B244-738D9BEB2340}" srcId="{FAE54F46-6061-4E81-BBD5-20B6E8FDBEF5}" destId="{745CA113-970C-4E69-917C-1D6F0AFE97A9}" srcOrd="1" destOrd="0" parTransId="{70EA0326-4268-4617-9E67-4D4B7DBF936D}" sibTransId="{8215BFEE-A492-4E3D-918B-726A567287EC}"/>
    <dgm:cxn modelId="{DA08E95C-5F89-4A35-B647-B7A0527A949E}" srcId="{FAE54F46-6061-4E81-BBD5-20B6E8FDBEF5}" destId="{65517D4F-F0DD-4B1E-A4E7-154E217E4CEB}" srcOrd="0" destOrd="0" parTransId="{3CB8E69C-2F20-470F-AB36-FB4CD4EEFDD3}" sibTransId="{3640972E-AB7E-4925-8DDF-57F8AA4C3B5E}"/>
    <dgm:cxn modelId="{FF893AA4-7795-4DA5-B304-5D4639B21DEA}" type="presOf" srcId="{FAE54F46-6061-4E81-BBD5-20B6E8FDBEF5}" destId="{3D9CCAAA-6479-4661-929A-B1F7D37AFA63}" srcOrd="0" destOrd="0" presId="urn:microsoft.com/office/officeart/2018/2/layout/IconVerticalSolidList"/>
    <dgm:cxn modelId="{0C55C6BB-F4D1-46CD-89CA-9B7AF28F1714}" type="presOf" srcId="{65517D4F-F0DD-4B1E-A4E7-154E217E4CEB}" destId="{1345352A-7345-4EF1-9180-1C0BA1B447C4}" srcOrd="0" destOrd="0" presId="urn:microsoft.com/office/officeart/2018/2/layout/IconVerticalSolidList"/>
    <dgm:cxn modelId="{CE347AC2-DC4C-43F1-8AD0-6E500F98102C}" srcId="{FAE54F46-6061-4E81-BBD5-20B6E8FDBEF5}" destId="{5E0A82F6-7B0A-4945-AC4A-F4708D1AD1D0}" srcOrd="2" destOrd="0" parTransId="{7D92678F-F63E-41DB-BC53-BCCECD603ACD}" sibTransId="{33478ADB-E21F-4C13-B4A7-8654A73594A4}"/>
    <dgm:cxn modelId="{7E0081F4-70F5-4503-9E4B-CC74506905FD}" type="presOf" srcId="{5E0A82F6-7B0A-4945-AC4A-F4708D1AD1D0}" destId="{0143A815-1D9B-40DF-942D-433C4606D40B}" srcOrd="0" destOrd="0" presId="urn:microsoft.com/office/officeart/2018/2/layout/IconVerticalSolidList"/>
    <dgm:cxn modelId="{816F7C42-CF1E-4AF9-A69A-7EABE6499B58}" type="presParOf" srcId="{3D9CCAAA-6479-4661-929A-B1F7D37AFA63}" destId="{766D251B-71BB-4B0B-905E-B8E7D93D105B}" srcOrd="0" destOrd="0" presId="urn:microsoft.com/office/officeart/2018/2/layout/IconVerticalSolidList"/>
    <dgm:cxn modelId="{BFA7E2E3-E1D7-424A-AD68-08AD4486FC51}" type="presParOf" srcId="{766D251B-71BB-4B0B-905E-B8E7D93D105B}" destId="{A98E5522-4ED4-4690-A665-E3A65813656D}" srcOrd="0" destOrd="0" presId="urn:microsoft.com/office/officeart/2018/2/layout/IconVerticalSolidList"/>
    <dgm:cxn modelId="{06E97492-E5B4-4329-9EFE-FC5A3CD46697}" type="presParOf" srcId="{766D251B-71BB-4B0B-905E-B8E7D93D105B}" destId="{5027A57F-1E4A-4B38-81A8-B27867E0532D}" srcOrd="1" destOrd="0" presId="urn:microsoft.com/office/officeart/2018/2/layout/IconVerticalSolidList"/>
    <dgm:cxn modelId="{2F38CA2A-43F4-4B09-AD5C-AAADBDB193C2}" type="presParOf" srcId="{766D251B-71BB-4B0B-905E-B8E7D93D105B}" destId="{3E81217C-7F2D-4826-BDBD-ED40AD8D5220}" srcOrd="2" destOrd="0" presId="urn:microsoft.com/office/officeart/2018/2/layout/IconVerticalSolidList"/>
    <dgm:cxn modelId="{FD16F711-1271-4C74-AE7F-31D1E221C486}" type="presParOf" srcId="{766D251B-71BB-4B0B-905E-B8E7D93D105B}" destId="{1345352A-7345-4EF1-9180-1C0BA1B447C4}" srcOrd="3" destOrd="0" presId="urn:microsoft.com/office/officeart/2018/2/layout/IconVerticalSolidList"/>
    <dgm:cxn modelId="{66BE05F9-9467-4073-8BB7-D9119AAFBCEF}" type="presParOf" srcId="{3D9CCAAA-6479-4661-929A-B1F7D37AFA63}" destId="{57B30B78-EF11-4360-A1A4-8C3D8FB1C3C1}" srcOrd="1" destOrd="0" presId="urn:microsoft.com/office/officeart/2018/2/layout/IconVerticalSolidList"/>
    <dgm:cxn modelId="{6DD60812-5CB7-4BF6-9D91-0147C6B08B1F}" type="presParOf" srcId="{3D9CCAAA-6479-4661-929A-B1F7D37AFA63}" destId="{C18D24AC-F472-416E-B68C-B38C5819D82A}" srcOrd="2" destOrd="0" presId="urn:microsoft.com/office/officeart/2018/2/layout/IconVerticalSolidList"/>
    <dgm:cxn modelId="{1E932515-3295-4950-87B4-7748D277D1A9}" type="presParOf" srcId="{C18D24AC-F472-416E-B68C-B38C5819D82A}" destId="{061B6067-D366-4B65-B6F8-53CEC10FC47A}" srcOrd="0" destOrd="0" presId="urn:microsoft.com/office/officeart/2018/2/layout/IconVerticalSolidList"/>
    <dgm:cxn modelId="{1B3F881C-338D-4902-8186-74702231F5C3}" type="presParOf" srcId="{C18D24AC-F472-416E-B68C-B38C5819D82A}" destId="{036F5C25-02D8-4A8D-8754-F5939FE6272A}" srcOrd="1" destOrd="0" presId="urn:microsoft.com/office/officeart/2018/2/layout/IconVerticalSolidList"/>
    <dgm:cxn modelId="{04FEB33A-1D3C-4BCF-9665-E200B0BA6FB2}" type="presParOf" srcId="{C18D24AC-F472-416E-B68C-B38C5819D82A}" destId="{7F87FD79-A7BA-4685-9E84-6DE9626EC1F4}" srcOrd="2" destOrd="0" presId="urn:microsoft.com/office/officeart/2018/2/layout/IconVerticalSolidList"/>
    <dgm:cxn modelId="{9B460703-E6F1-4590-BC3A-7CDD11672D23}" type="presParOf" srcId="{C18D24AC-F472-416E-B68C-B38C5819D82A}" destId="{F5682E66-ABE5-4608-A0B8-8114D2D87578}" srcOrd="3" destOrd="0" presId="urn:microsoft.com/office/officeart/2018/2/layout/IconVerticalSolidList"/>
    <dgm:cxn modelId="{E7B1B49C-4B7B-4C25-B5B3-34FC5591EC5A}" type="presParOf" srcId="{3D9CCAAA-6479-4661-929A-B1F7D37AFA63}" destId="{D13DD8B2-7B98-4CCB-B37F-FC928251AC30}" srcOrd="3" destOrd="0" presId="urn:microsoft.com/office/officeart/2018/2/layout/IconVerticalSolidList"/>
    <dgm:cxn modelId="{AD3E6DFA-6D10-4237-B2E4-5BB2215F8E53}" type="presParOf" srcId="{3D9CCAAA-6479-4661-929A-B1F7D37AFA63}" destId="{7A4157BA-2D67-4367-9D12-032AE019957C}" srcOrd="4" destOrd="0" presId="urn:microsoft.com/office/officeart/2018/2/layout/IconVerticalSolidList"/>
    <dgm:cxn modelId="{E02BC1A9-9706-49B2-8AB3-5C060091E664}" type="presParOf" srcId="{7A4157BA-2D67-4367-9D12-032AE019957C}" destId="{388B8EAF-6FFA-4FE6-97F9-CD5D738319E0}" srcOrd="0" destOrd="0" presId="urn:microsoft.com/office/officeart/2018/2/layout/IconVerticalSolidList"/>
    <dgm:cxn modelId="{0C79AA9B-3DE4-491B-A773-60751C3E0800}" type="presParOf" srcId="{7A4157BA-2D67-4367-9D12-032AE019957C}" destId="{F783D89B-0170-4381-9158-40154B005E62}" srcOrd="1" destOrd="0" presId="urn:microsoft.com/office/officeart/2018/2/layout/IconVerticalSolidList"/>
    <dgm:cxn modelId="{BCDC2BA4-B339-4884-BC65-30290984ADAE}" type="presParOf" srcId="{7A4157BA-2D67-4367-9D12-032AE019957C}" destId="{7EE77FF0-C58C-47B7-A08F-B508513320D3}" srcOrd="2" destOrd="0" presId="urn:microsoft.com/office/officeart/2018/2/layout/IconVerticalSolidList"/>
    <dgm:cxn modelId="{F2928C56-A791-4A92-ACE6-91DA919FBFC0}" type="presParOf" srcId="{7A4157BA-2D67-4367-9D12-032AE019957C}" destId="{0143A815-1D9B-40DF-942D-433C4606D4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E1A62-E61D-4A55-B482-C54F5771A4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A537686-AA52-4314-B154-473D877FA7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dirty="0"/>
            <a:t>Tanzeel Ur Rehman</a:t>
          </a:r>
        </a:p>
        <a:p>
          <a:pPr>
            <a:lnSpc>
              <a:spcPct val="100000"/>
            </a:lnSpc>
            <a:defRPr cap="all"/>
          </a:pPr>
          <a:r>
            <a:rPr lang="en-US" sz="1200" dirty="0"/>
            <a:t>VR Environment, </a:t>
          </a:r>
        </a:p>
        <a:p>
          <a:pPr>
            <a:lnSpc>
              <a:spcPct val="100000"/>
            </a:lnSpc>
            <a:defRPr cap="all"/>
          </a:pPr>
          <a:r>
            <a:rPr lang="en-US" sz="1200" dirty="0"/>
            <a:t>System Integration,</a:t>
          </a:r>
        </a:p>
        <a:p>
          <a:pPr>
            <a:lnSpc>
              <a:spcPct val="100000"/>
            </a:lnSpc>
            <a:defRPr cap="all"/>
          </a:pPr>
          <a:r>
            <a:rPr lang="en-US" sz="1200" dirty="0"/>
            <a:t>Project Video</a:t>
          </a:r>
        </a:p>
      </dgm:t>
    </dgm:pt>
    <dgm:pt modelId="{B5756494-F79F-4D8B-BB21-FD352811B375}" type="parTrans" cxnId="{1E3B7B4C-D55F-4E40-88E9-CB186EDDCF5F}">
      <dgm:prSet/>
      <dgm:spPr/>
      <dgm:t>
        <a:bodyPr/>
        <a:lstStyle/>
        <a:p>
          <a:endParaRPr lang="en-US"/>
        </a:p>
      </dgm:t>
    </dgm:pt>
    <dgm:pt modelId="{D1441476-7E5C-41B3-8E7A-E81EEB1D0A5A}" type="sibTrans" cxnId="{1E3B7B4C-D55F-4E40-88E9-CB186EDDCF5F}">
      <dgm:prSet/>
      <dgm:spPr/>
      <dgm:t>
        <a:bodyPr/>
        <a:lstStyle/>
        <a:p>
          <a:endParaRPr lang="en-US"/>
        </a:p>
      </dgm:t>
    </dgm:pt>
    <dgm:pt modelId="{6F948747-A720-44C3-B032-573FD594DE1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dirty="0"/>
            <a:t>Dawood Mehmood</a:t>
          </a:r>
        </a:p>
        <a:p>
          <a:pPr>
            <a:lnSpc>
              <a:spcPct val="100000"/>
            </a:lnSpc>
            <a:defRPr cap="all"/>
          </a:pPr>
          <a:r>
            <a:rPr lang="en-US" sz="1200" dirty="0"/>
            <a:t>Data Capture and Processing, Feedback System Integration,</a:t>
          </a:r>
        </a:p>
        <a:p>
          <a:pPr>
            <a:lnSpc>
              <a:spcPct val="100000"/>
            </a:lnSpc>
            <a:defRPr cap="all"/>
          </a:pPr>
          <a:r>
            <a:rPr lang="en-US" sz="1200" dirty="0"/>
            <a:t>Project Poster</a:t>
          </a:r>
        </a:p>
      </dgm:t>
    </dgm:pt>
    <dgm:pt modelId="{772BBC47-8315-40D0-A90C-67F960116036}" type="parTrans" cxnId="{7FC1AA12-36D5-46ED-B113-4FBAC53872BF}">
      <dgm:prSet/>
      <dgm:spPr/>
      <dgm:t>
        <a:bodyPr/>
        <a:lstStyle/>
        <a:p>
          <a:endParaRPr lang="en-US"/>
        </a:p>
      </dgm:t>
    </dgm:pt>
    <dgm:pt modelId="{FF27BD7D-B356-4CF9-9F4A-F74CE0A878DD}" type="sibTrans" cxnId="{7FC1AA12-36D5-46ED-B113-4FBAC53872BF}">
      <dgm:prSet/>
      <dgm:spPr/>
      <dgm:t>
        <a:bodyPr/>
        <a:lstStyle/>
        <a:p>
          <a:endParaRPr lang="en-US"/>
        </a:p>
      </dgm:t>
    </dgm:pt>
    <dgm:pt modelId="{EDB209E3-E5C4-451D-B060-946C6813AB9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dirty="0"/>
            <a:t>Ali Raza Dar</a:t>
          </a:r>
          <a:r>
            <a:rPr lang="en-US" sz="1200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sz="1200" dirty="0"/>
            <a:t>Feedback Visualization and Mobile App Integration,</a:t>
          </a:r>
        </a:p>
        <a:p>
          <a:pPr>
            <a:lnSpc>
              <a:spcPct val="100000"/>
            </a:lnSpc>
            <a:defRPr cap="all"/>
          </a:pPr>
          <a:r>
            <a:rPr lang="en-US" sz="1200" dirty="0"/>
            <a:t>SRS document</a:t>
          </a:r>
        </a:p>
      </dgm:t>
    </dgm:pt>
    <dgm:pt modelId="{5E4AB7ED-06CA-4510-AA75-7E6029FE56BC}" type="parTrans" cxnId="{5FFCAFE5-F767-4CBD-AF37-B432BAC2AD23}">
      <dgm:prSet/>
      <dgm:spPr/>
      <dgm:t>
        <a:bodyPr/>
        <a:lstStyle/>
        <a:p>
          <a:endParaRPr lang="en-US"/>
        </a:p>
      </dgm:t>
    </dgm:pt>
    <dgm:pt modelId="{415402CE-C0D9-4DF6-BD25-44F4240B785F}" type="sibTrans" cxnId="{5FFCAFE5-F767-4CBD-AF37-B432BAC2AD23}">
      <dgm:prSet/>
      <dgm:spPr/>
      <dgm:t>
        <a:bodyPr/>
        <a:lstStyle/>
        <a:p>
          <a:endParaRPr lang="en-US"/>
        </a:p>
      </dgm:t>
    </dgm:pt>
    <dgm:pt modelId="{284025C1-8138-4821-84C0-76AD3BD63BE2}" type="pres">
      <dgm:prSet presAssocID="{A08E1A62-E61D-4A55-B482-C54F5771A486}" presName="root" presStyleCnt="0">
        <dgm:presLayoutVars>
          <dgm:dir/>
          <dgm:resizeHandles val="exact"/>
        </dgm:presLayoutVars>
      </dgm:prSet>
      <dgm:spPr/>
    </dgm:pt>
    <dgm:pt modelId="{8CA08A7B-9F64-4A28-AECB-F528EEAD89EB}" type="pres">
      <dgm:prSet presAssocID="{DA537686-AA52-4314-B154-473D877FA783}" presName="compNode" presStyleCnt="0"/>
      <dgm:spPr/>
    </dgm:pt>
    <dgm:pt modelId="{4EA6B93D-FFE6-45EA-9856-7D9496F2EDDF}" type="pres">
      <dgm:prSet presAssocID="{DA537686-AA52-4314-B154-473D877FA783}" presName="iconBgRect" presStyleLbl="bgShp" presStyleIdx="0" presStyleCnt="3"/>
      <dgm:spPr/>
    </dgm:pt>
    <dgm:pt modelId="{0A51A8D6-1B4C-47F8-B827-98943D5A0990}" type="pres">
      <dgm:prSet presAssocID="{DA537686-AA52-4314-B154-473D877FA7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D5E2117C-CF74-4218-BDE7-CC2B08B98030}" type="pres">
      <dgm:prSet presAssocID="{DA537686-AA52-4314-B154-473D877FA783}" presName="spaceRect" presStyleCnt="0"/>
      <dgm:spPr/>
    </dgm:pt>
    <dgm:pt modelId="{8AC0418B-D223-4473-959C-8F57974CB214}" type="pres">
      <dgm:prSet presAssocID="{DA537686-AA52-4314-B154-473D877FA783}" presName="textRect" presStyleLbl="revTx" presStyleIdx="0" presStyleCnt="3" custScaleY="86864" custLinFactNeighborX="2981" custLinFactNeighborY="-61542">
        <dgm:presLayoutVars>
          <dgm:chMax val="1"/>
          <dgm:chPref val="1"/>
        </dgm:presLayoutVars>
      </dgm:prSet>
      <dgm:spPr/>
    </dgm:pt>
    <dgm:pt modelId="{3C3D4621-F5BD-41A7-9A06-8B4B2DF05885}" type="pres">
      <dgm:prSet presAssocID="{D1441476-7E5C-41B3-8E7A-E81EEB1D0A5A}" presName="sibTrans" presStyleCnt="0"/>
      <dgm:spPr/>
    </dgm:pt>
    <dgm:pt modelId="{4383CE15-26B5-4955-A6D3-366DA3C0AC6C}" type="pres">
      <dgm:prSet presAssocID="{6F948747-A720-44C3-B032-573FD594DE1B}" presName="compNode" presStyleCnt="0"/>
      <dgm:spPr/>
    </dgm:pt>
    <dgm:pt modelId="{67044CE3-7B03-4788-AD5E-AADE7A4D570C}" type="pres">
      <dgm:prSet presAssocID="{6F948747-A720-44C3-B032-573FD594DE1B}" presName="iconBgRect" presStyleLbl="bgShp" presStyleIdx="1" presStyleCnt="3"/>
      <dgm:spPr/>
    </dgm:pt>
    <dgm:pt modelId="{34CD3BBF-581D-4A81-B397-63E57CD69585}" type="pres">
      <dgm:prSet presAssocID="{6F948747-A720-44C3-B032-573FD594DE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9611626-DA81-41D6-9BFF-BA94E0CC4807}" type="pres">
      <dgm:prSet presAssocID="{6F948747-A720-44C3-B032-573FD594DE1B}" presName="spaceRect" presStyleCnt="0"/>
      <dgm:spPr/>
    </dgm:pt>
    <dgm:pt modelId="{7EC398D5-4C53-443F-9B38-4797FF690DD2}" type="pres">
      <dgm:prSet presAssocID="{6F948747-A720-44C3-B032-573FD594DE1B}" presName="textRect" presStyleLbl="revTx" presStyleIdx="1" presStyleCnt="3" custLinFactNeighborX="-371" custLinFactNeighborY="-51358">
        <dgm:presLayoutVars>
          <dgm:chMax val="1"/>
          <dgm:chPref val="1"/>
        </dgm:presLayoutVars>
      </dgm:prSet>
      <dgm:spPr/>
    </dgm:pt>
    <dgm:pt modelId="{168C25A8-72D2-45BF-8FFC-7E8B5B8EE129}" type="pres">
      <dgm:prSet presAssocID="{FF27BD7D-B356-4CF9-9F4A-F74CE0A878DD}" presName="sibTrans" presStyleCnt="0"/>
      <dgm:spPr/>
    </dgm:pt>
    <dgm:pt modelId="{C4D6667A-3DB8-4734-9705-607B369599C5}" type="pres">
      <dgm:prSet presAssocID="{EDB209E3-E5C4-451D-B060-946C6813AB90}" presName="compNode" presStyleCnt="0"/>
      <dgm:spPr/>
    </dgm:pt>
    <dgm:pt modelId="{72B92F2A-90BF-41CC-BC3B-C8B35C418C12}" type="pres">
      <dgm:prSet presAssocID="{EDB209E3-E5C4-451D-B060-946C6813AB90}" presName="iconBgRect" presStyleLbl="bgShp" presStyleIdx="2" presStyleCnt="3"/>
      <dgm:spPr/>
    </dgm:pt>
    <dgm:pt modelId="{723E92BD-FD9F-4151-B8CA-3B1EDC018970}" type="pres">
      <dgm:prSet presAssocID="{EDB209E3-E5C4-451D-B060-946C6813AB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5435EBD-86E0-49D6-857F-1061E42EF0C3}" type="pres">
      <dgm:prSet presAssocID="{EDB209E3-E5C4-451D-B060-946C6813AB90}" presName="spaceRect" presStyleCnt="0"/>
      <dgm:spPr/>
    </dgm:pt>
    <dgm:pt modelId="{3FD89FA5-A434-418C-9729-D85201D2FBD9}" type="pres">
      <dgm:prSet presAssocID="{EDB209E3-E5C4-451D-B060-946C6813AB90}" presName="textRect" presStyleLbl="revTx" presStyleIdx="2" presStyleCnt="3" custLinFactNeighborX="-2922" custLinFactNeighborY="-51358">
        <dgm:presLayoutVars>
          <dgm:chMax val="1"/>
          <dgm:chPref val="1"/>
        </dgm:presLayoutVars>
      </dgm:prSet>
      <dgm:spPr/>
    </dgm:pt>
  </dgm:ptLst>
  <dgm:cxnLst>
    <dgm:cxn modelId="{7FC1AA12-36D5-46ED-B113-4FBAC53872BF}" srcId="{A08E1A62-E61D-4A55-B482-C54F5771A486}" destId="{6F948747-A720-44C3-B032-573FD594DE1B}" srcOrd="1" destOrd="0" parTransId="{772BBC47-8315-40D0-A90C-67F960116036}" sibTransId="{FF27BD7D-B356-4CF9-9F4A-F74CE0A878DD}"/>
    <dgm:cxn modelId="{8F779A64-D5D5-45B2-8321-6C691A8ECD35}" type="presOf" srcId="{EDB209E3-E5C4-451D-B060-946C6813AB90}" destId="{3FD89FA5-A434-418C-9729-D85201D2FBD9}" srcOrd="0" destOrd="0" presId="urn:microsoft.com/office/officeart/2018/5/layout/IconCircleLabelList"/>
    <dgm:cxn modelId="{7336BB68-1BB0-4C38-AF3C-FBAED1F84557}" type="presOf" srcId="{A08E1A62-E61D-4A55-B482-C54F5771A486}" destId="{284025C1-8138-4821-84C0-76AD3BD63BE2}" srcOrd="0" destOrd="0" presId="urn:microsoft.com/office/officeart/2018/5/layout/IconCircleLabelList"/>
    <dgm:cxn modelId="{1E3B7B4C-D55F-4E40-88E9-CB186EDDCF5F}" srcId="{A08E1A62-E61D-4A55-B482-C54F5771A486}" destId="{DA537686-AA52-4314-B154-473D877FA783}" srcOrd="0" destOrd="0" parTransId="{B5756494-F79F-4D8B-BB21-FD352811B375}" sibTransId="{D1441476-7E5C-41B3-8E7A-E81EEB1D0A5A}"/>
    <dgm:cxn modelId="{908951B4-6B04-4189-A1BA-543F24F0DB14}" type="presOf" srcId="{6F948747-A720-44C3-B032-573FD594DE1B}" destId="{7EC398D5-4C53-443F-9B38-4797FF690DD2}" srcOrd="0" destOrd="0" presId="urn:microsoft.com/office/officeart/2018/5/layout/IconCircleLabelList"/>
    <dgm:cxn modelId="{6BED47C5-5942-43F3-90B5-5643ABA6B39F}" type="presOf" srcId="{DA537686-AA52-4314-B154-473D877FA783}" destId="{8AC0418B-D223-4473-959C-8F57974CB214}" srcOrd="0" destOrd="0" presId="urn:microsoft.com/office/officeart/2018/5/layout/IconCircleLabelList"/>
    <dgm:cxn modelId="{5FFCAFE5-F767-4CBD-AF37-B432BAC2AD23}" srcId="{A08E1A62-E61D-4A55-B482-C54F5771A486}" destId="{EDB209E3-E5C4-451D-B060-946C6813AB90}" srcOrd="2" destOrd="0" parTransId="{5E4AB7ED-06CA-4510-AA75-7E6029FE56BC}" sibTransId="{415402CE-C0D9-4DF6-BD25-44F4240B785F}"/>
    <dgm:cxn modelId="{14B40F16-43E6-46CB-AAE7-1C78FA4B58DB}" type="presParOf" srcId="{284025C1-8138-4821-84C0-76AD3BD63BE2}" destId="{8CA08A7B-9F64-4A28-AECB-F528EEAD89EB}" srcOrd="0" destOrd="0" presId="urn:microsoft.com/office/officeart/2018/5/layout/IconCircleLabelList"/>
    <dgm:cxn modelId="{9DEB776B-8776-4EAF-8523-A72E14FFAB40}" type="presParOf" srcId="{8CA08A7B-9F64-4A28-AECB-F528EEAD89EB}" destId="{4EA6B93D-FFE6-45EA-9856-7D9496F2EDDF}" srcOrd="0" destOrd="0" presId="urn:microsoft.com/office/officeart/2018/5/layout/IconCircleLabelList"/>
    <dgm:cxn modelId="{60FB7878-06BD-4C8D-B4BF-AFF6FB31D388}" type="presParOf" srcId="{8CA08A7B-9F64-4A28-AECB-F528EEAD89EB}" destId="{0A51A8D6-1B4C-47F8-B827-98943D5A0990}" srcOrd="1" destOrd="0" presId="urn:microsoft.com/office/officeart/2018/5/layout/IconCircleLabelList"/>
    <dgm:cxn modelId="{FE1D88FD-BD77-4D4E-9436-8E046F748CA7}" type="presParOf" srcId="{8CA08A7B-9F64-4A28-AECB-F528EEAD89EB}" destId="{D5E2117C-CF74-4218-BDE7-CC2B08B98030}" srcOrd="2" destOrd="0" presId="urn:microsoft.com/office/officeart/2018/5/layout/IconCircleLabelList"/>
    <dgm:cxn modelId="{164DE621-1999-471A-A5BE-C32A0E7ADB6A}" type="presParOf" srcId="{8CA08A7B-9F64-4A28-AECB-F528EEAD89EB}" destId="{8AC0418B-D223-4473-959C-8F57974CB214}" srcOrd="3" destOrd="0" presId="urn:microsoft.com/office/officeart/2018/5/layout/IconCircleLabelList"/>
    <dgm:cxn modelId="{2A664669-0222-46F0-8212-258CA75AF34D}" type="presParOf" srcId="{284025C1-8138-4821-84C0-76AD3BD63BE2}" destId="{3C3D4621-F5BD-41A7-9A06-8B4B2DF05885}" srcOrd="1" destOrd="0" presId="urn:microsoft.com/office/officeart/2018/5/layout/IconCircleLabelList"/>
    <dgm:cxn modelId="{55181A0E-978D-4600-B7A9-B8F641F8EBA9}" type="presParOf" srcId="{284025C1-8138-4821-84C0-76AD3BD63BE2}" destId="{4383CE15-26B5-4955-A6D3-366DA3C0AC6C}" srcOrd="2" destOrd="0" presId="urn:microsoft.com/office/officeart/2018/5/layout/IconCircleLabelList"/>
    <dgm:cxn modelId="{B3E07FCB-32BC-40C7-864D-FD3F12D7F9B5}" type="presParOf" srcId="{4383CE15-26B5-4955-A6D3-366DA3C0AC6C}" destId="{67044CE3-7B03-4788-AD5E-AADE7A4D570C}" srcOrd="0" destOrd="0" presId="urn:microsoft.com/office/officeart/2018/5/layout/IconCircleLabelList"/>
    <dgm:cxn modelId="{E0BAF74C-4472-48FD-AD9C-E045BA2351F5}" type="presParOf" srcId="{4383CE15-26B5-4955-A6D3-366DA3C0AC6C}" destId="{34CD3BBF-581D-4A81-B397-63E57CD69585}" srcOrd="1" destOrd="0" presId="urn:microsoft.com/office/officeart/2018/5/layout/IconCircleLabelList"/>
    <dgm:cxn modelId="{C33D04E8-B4D5-492B-A505-B451BD297C9B}" type="presParOf" srcId="{4383CE15-26B5-4955-A6D3-366DA3C0AC6C}" destId="{49611626-DA81-41D6-9BFF-BA94E0CC4807}" srcOrd="2" destOrd="0" presId="urn:microsoft.com/office/officeart/2018/5/layout/IconCircleLabelList"/>
    <dgm:cxn modelId="{22141A85-9CB4-4F38-9366-D65DDEC1A9DB}" type="presParOf" srcId="{4383CE15-26B5-4955-A6D3-366DA3C0AC6C}" destId="{7EC398D5-4C53-443F-9B38-4797FF690DD2}" srcOrd="3" destOrd="0" presId="urn:microsoft.com/office/officeart/2018/5/layout/IconCircleLabelList"/>
    <dgm:cxn modelId="{A9689B10-6D99-4E60-B630-8BE8185F5291}" type="presParOf" srcId="{284025C1-8138-4821-84C0-76AD3BD63BE2}" destId="{168C25A8-72D2-45BF-8FFC-7E8B5B8EE129}" srcOrd="3" destOrd="0" presId="urn:microsoft.com/office/officeart/2018/5/layout/IconCircleLabelList"/>
    <dgm:cxn modelId="{67C5118F-4BA7-4099-B5A3-3BF764E4C7A2}" type="presParOf" srcId="{284025C1-8138-4821-84C0-76AD3BD63BE2}" destId="{C4D6667A-3DB8-4734-9705-607B369599C5}" srcOrd="4" destOrd="0" presId="urn:microsoft.com/office/officeart/2018/5/layout/IconCircleLabelList"/>
    <dgm:cxn modelId="{AA275035-627F-44E7-89A2-858A0E716217}" type="presParOf" srcId="{C4D6667A-3DB8-4734-9705-607B369599C5}" destId="{72B92F2A-90BF-41CC-BC3B-C8B35C418C12}" srcOrd="0" destOrd="0" presId="urn:microsoft.com/office/officeart/2018/5/layout/IconCircleLabelList"/>
    <dgm:cxn modelId="{A837C286-4F66-4F9F-8651-600FCB324D60}" type="presParOf" srcId="{C4D6667A-3DB8-4734-9705-607B369599C5}" destId="{723E92BD-FD9F-4151-B8CA-3B1EDC018970}" srcOrd="1" destOrd="0" presId="urn:microsoft.com/office/officeart/2018/5/layout/IconCircleLabelList"/>
    <dgm:cxn modelId="{AB421526-B155-4657-84B2-EA5953CBBC68}" type="presParOf" srcId="{C4D6667A-3DB8-4734-9705-607B369599C5}" destId="{05435EBD-86E0-49D6-857F-1061E42EF0C3}" srcOrd="2" destOrd="0" presId="urn:microsoft.com/office/officeart/2018/5/layout/IconCircleLabelList"/>
    <dgm:cxn modelId="{7B06CB65-744E-477F-BD02-B468AE900669}" type="presParOf" srcId="{C4D6667A-3DB8-4734-9705-607B369599C5}" destId="{3FD89FA5-A434-418C-9729-D85201D2FB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E5522-4ED4-4690-A665-E3A65813656D}">
      <dsp:nvSpPr>
        <dsp:cNvPr id="0" name=""/>
        <dsp:cNvSpPr/>
      </dsp:nvSpPr>
      <dsp:spPr>
        <a:xfrm>
          <a:off x="0" y="410"/>
          <a:ext cx="8101600" cy="959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7A57F-1E4A-4B38-81A8-B27867E0532D}">
      <dsp:nvSpPr>
        <dsp:cNvPr id="0" name=""/>
        <dsp:cNvSpPr/>
      </dsp:nvSpPr>
      <dsp:spPr>
        <a:xfrm>
          <a:off x="290286" y="216325"/>
          <a:ext cx="527794" cy="5277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5352A-7345-4EF1-9180-1C0BA1B447C4}">
      <dsp:nvSpPr>
        <dsp:cNvPr id="0" name=""/>
        <dsp:cNvSpPr/>
      </dsp:nvSpPr>
      <dsp:spPr>
        <a:xfrm>
          <a:off x="1108367" y="410"/>
          <a:ext cx="6993232" cy="95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60" tIns="101560" rIns="101560" bIns="1015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Enhance communication skills</a:t>
          </a:r>
        </a:p>
      </dsp:txBody>
      <dsp:txXfrm>
        <a:off x="1108367" y="410"/>
        <a:ext cx="6993232" cy="959625"/>
      </dsp:txXfrm>
    </dsp:sp>
    <dsp:sp modelId="{061B6067-D366-4B65-B6F8-53CEC10FC47A}">
      <dsp:nvSpPr>
        <dsp:cNvPr id="0" name=""/>
        <dsp:cNvSpPr/>
      </dsp:nvSpPr>
      <dsp:spPr>
        <a:xfrm>
          <a:off x="0" y="1199942"/>
          <a:ext cx="8101600" cy="959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F5C25-02D8-4A8D-8754-F5939FE6272A}">
      <dsp:nvSpPr>
        <dsp:cNvPr id="0" name=""/>
        <dsp:cNvSpPr/>
      </dsp:nvSpPr>
      <dsp:spPr>
        <a:xfrm>
          <a:off x="290286" y="1415857"/>
          <a:ext cx="527794" cy="5277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82E66-ABE5-4608-A0B8-8114D2D87578}">
      <dsp:nvSpPr>
        <dsp:cNvPr id="0" name=""/>
        <dsp:cNvSpPr/>
      </dsp:nvSpPr>
      <dsp:spPr>
        <a:xfrm>
          <a:off x="1108367" y="1199942"/>
          <a:ext cx="6993232" cy="95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60" tIns="101560" rIns="101560" bIns="1015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Provide realistic simulation of presentation &amp; interview scenarios</a:t>
          </a:r>
        </a:p>
      </dsp:txBody>
      <dsp:txXfrm>
        <a:off x="1108367" y="1199942"/>
        <a:ext cx="6993232" cy="959625"/>
      </dsp:txXfrm>
    </dsp:sp>
    <dsp:sp modelId="{388B8EAF-6FFA-4FE6-97F9-CD5D738319E0}">
      <dsp:nvSpPr>
        <dsp:cNvPr id="0" name=""/>
        <dsp:cNvSpPr/>
      </dsp:nvSpPr>
      <dsp:spPr>
        <a:xfrm>
          <a:off x="0" y="2399474"/>
          <a:ext cx="8101600" cy="959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3D89B-0170-4381-9158-40154B005E62}">
      <dsp:nvSpPr>
        <dsp:cNvPr id="0" name=""/>
        <dsp:cNvSpPr/>
      </dsp:nvSpPr>
      <dsp:spPr>
        <a:xfrm>
          <a:off x="290286" y="2615390"/>
          <a:ext cx="527794" cy="5277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3A815-1D9B-40DF-942D-433C4606D40B}">
      <dsp:nvSpPr>
        <dsp:cNvPr id="0" name=""/>
        <dsp:cNvSpPr/>
      </dsp:nvSpPr>
      <dsp:spPr>
        <a:xfrm>
          <a:off x="1108367" y="2399474"/>
          <a:ext cx="6993232" cy="95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60" tIns="101560" rIns="101560" bIns="1015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Offer personalised feedback through fine-tuned Large Language model</a:t>
          </a:r>
        </a:p>
      </dsp:txBody>
      <dsp:txXfrm>
        <a:off x="1108367" y="2399474"/>
        <a:ext cx="6993232" cy="959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6B93D-FFE6-45EA-9856-7D9496F2EDDF}">
      <dsp:nvSpPr>
        <dsp:cNvPr id="0" name=""/>
        <dsp:cNvSpPr/>
      </dsp:nvSpPr>
      <dsp:spPr>
        <a:xfrm>
          <a:off x="518185" y="241167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1A8D6-1B4C-47F8-B827-98943D5A0990}">
      <dsp:nvSpPr>
        <dsp:cNvPr id="0" name=""/>
        <dsp:cNvSpPr/>
      </dsp:nvSpPr>
      <dsp:spPr>
        <a:xfrm>
          <a:off x="832623" y="555605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0418B-D223-4473-959C-8F57974CB214}">
      <dsp:nvSpPr>
        <dsp:cNvPr id="0" name=""/>
        <dsp:cNvSpPr/>
      </dsp:nvSpPr>
      <dsp:spPr>
        <a:xfrm>
          <a:off x="118632" y="1748253"/>
          <a:ext cx="2418750" cy="676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Tanzeel Ur Rehman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VR Environment,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System Integration,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Project Video</a:t>
          </a:r>
        </a:p>
      </dsp:txBody>
      <dsp:txXfrm>
        <a:off x="118632" y="1748253"/>
        <a:ext cx="2418750" cy="676143"/>
      </dsp:txXfrm>
    </dsp:sp>
    <dsp:sp modelId="{67044CE3-7B03-4788-AD5E-AADE7A4D570C}">
      <dsp:nvSpPr>
        <dsp:cNvPr id="0" name=""/>
        <dsp:cNvSpPr/>
      </dsp:nvSpPr>
      <dsp:spPr>
        <a:xfrm>
          <a:off x="3360216" y="215605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D3BBF-581D-4A81-B397-63E57CD69585}">
      <dsp:nvSpPr>
        <dsp:cNvPr id="0" name=""/>
        <dsp:cNvSpPr/>
      </dsp:nvSpPr>
      <dsp:spPr>
        <a:xfrm>
          <a:off x="3674654" y="530042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398D5-4C53-443F-9B38-4797FF690DD2}">
      <dsp:nvSpPr>
        <dsp:cNvPr id="0" name=""/>
        <dsp:cNvSpPr/>
      </dsp:nvSpPr>
      <dsp:spPr>
        <a:xfrm>
          <a:off x="2879586" y="1750838"/>
          <a:ext cx="2418750" cy="77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Dawood Mehmood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Data Capture and Processing, Feedback System Integration,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Project Poster</a:t>
          </a:r>
        </a:p>
      </dsp:txBody>
      <dsp:txXfrm>
        <a:off x="2879586" y="1750838"/>
        <a:ext cx="2418750" cy="778393"/>
      </dsp:txXfrm>
    </dsp:sp>
    <dsp:sp modelId="{72B92F2A-90BF-41CC-BC3B-C8B35C418C12}">
      <dsp:nvSpPr>
        <dsp:cNvPr id="0" name=""/>
        <dsp:cNvSpPr/>
      </dsp:nvSpPr>
      <dsp:spPr>
        <a:xfrm>
          <a:off x="6202248" y="215605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E92BD-FD9F-4151-B8CA-3B1EDC018970}">
      <dsp:nvSpPr>
        <dsp:cNvPr id="0" name=""/>
        <dsp:cNvSpPr/>
      </dsp:nvSpPr>
      <dsp:spPr>
        <a:xfrm>
          <a:off x="6516685" y="530042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89FA5-A434-418C-9729-D85201D2FBD9}">
      <dsp:nvSpPr>
        <dsp:cNvPr id="0" name=""/>
        <dsp:cNvSpPr/>
      </dsp:nvSpPr>
      <dsp:spPr>
        <a:xfrm>
          <a:off x="5659915" y="1750838"/>
          <a:ext cx="2418750" cy="77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Ali Raza Dar</a:t>
          </a:r>
          <a:r>
            <a:rPr lang="en-US" sz="1200" kern="1200" dirty="0"/>
            <a:t>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Feedback Visualization and Mobile App Integration,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SRS document</a:t>
          </a:r>
        </a:p>
      </dsp:txBody>
      <dsp:txXfrm>
        <a:off x="5659915" y="1750838"/>
        <a:ext cx="2418750" cy="778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3435" y="1350110"/>
            <a:ext cx="8093365" cy="173888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436" y="3097610"/>
            <a:ext cx="8093364" cy="74481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376239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2432"/>
            <a:ext cx="6252670" cy="357616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357748"/>
            <a:ext cx="8076896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691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4155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691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4155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911" y="4133757"/>
            <a:ext cx="2221855" cy="770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8" y="0"/>
            <a:ext cx="9121256" cy="278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l="15851" t="57900" r="58069" b="11514"/>
          <a:stretch/>
        </p:blipFill>
        <p:spPr>
          <a:xfrm flipH="1">
            <a:off x="5340267" y="2804806"/>
            <a:ext cx="3792413" cy="235974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11311" y="3371025"/>
            <a:ext cx="6673275" cy="13725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endParaRPr sz="135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1311" y="3555356"/>
            <a:ext cx="6351975" cy="35280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b="1" dirty="0">
              <a:solidFill>
                <a:srgbClr val="07376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0" y="2710072"/>
            <a:ext cx="9121256" cy="771544"/>
          </a:xfrm>
          <a:prstGeom prst="rect">
            <a:avLst/>
          </a:prstGeom>
          <a:solidFill>
            <a:srgbClr val="003E6C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950" b="1" dirty="0">
              <a:solidFill>
                <a:srgbClr val="EFEDE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ctr"/>
            <a:r>
              <a:rPr lang="en-US" sz="1950" b="1" dirty="0" err="1">
                <a:solidFill>
                  <a:srgbClr val="EFEDE1"/>
                </a:solidFill>
                <a:latin typeface="Gill Sans"/>
                <a:ea typeface="Gill Sans"/>
                <a:cs typeface="Gill Sans"/>
                <a:sym typeface="Gill Sans"/>
              </a:rPr>
              <a:t>PrepVRse</a:t>
            </a:r>
            <a:r>
              <a:rPr lang="en-US" sz="1950" b="1" dirty="0">
                <a:solidFill>
                  <a:srgbClr val="EFEDE1"/>
                </a:solidFill>
                <a:latin typeface="Gill Sans"/>
                <a:ea typeface="Gill Sans"/>
                <a:cs typeface="Gill Sans"/>
                <a:sym typeface="Gill Sans"/>
              </a:rPr>
              <a:t>: Enhancing Communication Skills through Virtual Reality and Large Language Model based Feedback System</a:t>
            </a:r>
          </a:p>
          <a:p>
            <a:pPr algn="ctr"/>
            <a:r>
              <a:rPr lang="en-US" sz="1950" b="1" dirty="0">
                <a:solidFill>
                  <a:srgbClr val="EFEDE1"/>
                </a:solidFill>
                <a:latin typeface="Gill Sans"/>
                <a:ea typeface="Gill Sans"/>
                <a:cs typeface="Gill Sans"/>
                <a:sym typeface="Gill Sans"/>
              </a:rPr>
              <a:t>﻿</a:t>
            </a:r>
            <a:endParaRPr lang="en-US" sz="1950" dirty="0">
              <a:solidFill>
                <a:srgbClr val="EFEDE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1367" y="2300100"/>
            <a:ext cx="9121275" cy="44955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School of Electrical Engineering and Computer Science (SEECS) NUST</a:t>
            </a:r>
            <a:endParaRPr sz="1350"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337255" y="4767263"/>
            <a:ext cx="653901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/>
              <a:t>1</a:t>
            </a:fld>
            <a:endParaRPr sz="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C3FFA-E76A-1C38-6B11-0406E18E9BD0}"/>
              </a:ext>
            </a:extLst>
          </p:cNvPr>
          <p:cNvSpPr txBox="1"/>
          <p:nvPr/>
        </p:nvSpPr>
        <p:spPr>
          <a:xfrm>
            <a:off x="6862575" y="4187583"/>
            <a:ext cx="215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FYDP-1 Mid Defense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A8297-67DF-B2A9-4356-96FDA72A8DEC}"/>
              </a:ext>
            </a:extLst>
          </p:cNvPr>
          <p:cNvSpPr txBox="1"/>
          <p:nvPr/>
        </p:nvSpPr>
        <p:spPr>
          <a:xfrm>
            <a:off x="2746231" y="3953751"/>
            <a:ext cx="462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Funded by:</a:t>
            </a:r>
            <a:endParaRPr lang="en-PK" dirty="0"/>
          </a:p>
        </p:txBody>
      </p:sp>
      <p:pic>
        <p:nvPicPr>
          <p:cNvPr id="8" name="Picture 7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38CC3DD5-2669-9748-6797-C2D8E07A91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77" y="4045223"/>
            <a:ext cx="1457531" cy="819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F3AFB4-5BAF-20AE-042F-60B53F4C8EFD}"/>
              </a:ext>
            </a:extLst>
          </p:cNvPr>
          <p:cNvSpPr txBox="1"/>
          <p:nvPr/>
        </p:nvSpPr>
        <p:spPr>
          <a:xfrm>
            <a:off x="3140540" y="4518971"/>
            <a:ext cx="462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47474"/>
                </a:solidFill>
              </a:rPr>
              <a:t>Startup Program</a:t>
            </a:r>
            <a:endParaRPr lang="en-PK" dirty="0">
              <a:solidFill>
                <a:srgbClr val="74747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AA505-B10F-2787-6B4C-334D6D77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29B493-8345-6010-8267-2084B382C9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1139" y="1474719"/>
            <a:ext cx="7461720" cy="33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2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595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AA505-B10F-2787-6B4C-334D6D77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Feedback Generation Mechanism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02E721-1F73-E878-582F-E227427638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67218" y="721359"/>
            <a:ext cx="4314613" cy="36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Progress &amp;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2432"/>
            <a:ext cx="6863490" cy="357616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Literature Review completed</a:t>
            </a:r>
          </a:p>
          <a:p>
            <a:r>
              <a:rPr lang="en-US" sz="2400" dirty="0"/>
              <a:t>Locally deployed &amp; configured models for inferencing</a:t>
            </a:r>
          </a:p>
          <a:p>
            <a:pPr lvl="1"/>
            <a:r>
              <a:rPr lang="en-US" sz="2400" dirty="0"/>
              <a:t>Llama 2 7b (Text to Text) </a:t>
            </a:r>
          </a:p>
          <a:p>
            <a:pPr lvl="1"/>
            <a:r>
              <a:rPr lang="en-US" sz="2400" dirty="0"/>
              <a:t>Falcon 7b (Text to Text) </a:t>
            </a:r>
          </a:p>
          <a:p>
            <a:pPr lvl="1"/>
            <a:r>
              <a:rPr lang="en-US" sz="2400" dirty="0" err="1"/>
              <a:t>Vosk</a:t>
            </a:r>
            <a:r>
              <a:rPr lang="en-US" sz="2400" dirty="0"/>
              <a:t> model (Speech to Text) </a:t>
            </a:r>
          </a:p>
          <a:p>
            <a:pPr lvl="1"/>
            <a:r>
              <a:rPr lang="en-US" sz="2400" dirty="0" err="1"/>
              <a:t>gTTS</a:t>
            </a:r>
            <a:r>
              <a:rPr lang="en-US" sz="2400" dirty="0"/>
              <a:t> (Text to Speech) </a:t>
            </a:r>
          </a:p>
          <a:p>
            <a:r>
              <a:rPr lang="en-US" sz="2400" dirty="0"/>
              <a:t>Flutter App started</a:t>
            </a:r>
          </a:p>
          <a:p>
            <a:r>
              <a:rPr lang="en-US" sz="2400" dirty="0"/>
              <a:t>VR environment setup</a:t>
            </a:r>
          </a:p>
          <a:p>
            <a:r>
              <a:rPr lang="en-US" sz="2400" dirty="0"/>
              <a:t>Dataset collection started</a:t>
            </a:r>
          </a:p>
          <a:p>
            <a:pPr lvl="1"/>
            <a:r>
              <a:rPr lang="en-US" sz="2400" dirty="0"/>
              <a:t>both for Audio &amp; Video as well as Presentation slides &amp; Resume samples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98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OCR for text extraction from presentation slides &amp; resumes</a:t>
            </a:r>
          </a:p>
          <a:p>
            <a:r>
              <a:rPr lang="en-US" dirty="0"/>
              <a:t>Dataset Collection &amp; Preprocessing</a:t>
            </a:r>
          </a:p>
          <a:p>
            <a:r>
              <a:rPr lang="en-US" dirty="0"/>
              <a:t>Fine tuning models for our context</a:t>
            </a:r>
          </a:p>
          <a:p>
            <a:r>
              <a:rPr lang="en-US" dirty="0"/>
              <a:t>Scenario creation in VR environment</a:t>
            </a:r>
          </a:p>
          <a:p>
            <a:r>
              <a:rPr lang="en-US" dirty="0"/>
              <a:t>Flutter App Development &amp; Models integration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7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Resource constraints e.g. GPUs.</a:t>
            </a:r>
          </a:p>
          <a:p>
            <a:r>
              <a:rPr lang="en-US" sz="2400" dirty="0"/>
              <a:t>Multi model integration</a:t>
            </a:r>
          </a:p>
          <a:p>
            <a:r>
              <a:rPr lang="en-US" sz="2400" dirty="0"/>
              <a:t>Dataset collection</a:t>
            </a:r>
          </a:p>
          <a:p>
            <a:r>
              <a:rPr lang="en-US" sz="2400" dirty="0"/>
              <a:t>Realistic VR environment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58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6063B-EA56-45D3-0F1F-DC7EA8BF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Text To Speech Model: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4B3C63-3AB3-54A6-D4AD-F080ED678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472955"/>
            <a:ext cx="8178799" cy="28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9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6063B-EA56-45D3-0F1F-DC7EA8BF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Speech to Text Model: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625822D-AA5E-0432-6772-28E1B5CE8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1655520"/>
            <a:ext cx="7779720" cy="2771525"/>
          </a:xfrm>
        </p:spPr>
      </p:pic>
    </p:spTree>
    <p:extLst>
      <p:ext uri="{BB962C8B-B14F-4D97-AF65-F5344CB8AC3E}">
        <p14:creationId xmlns:p14="http://schemas.microsoft.com/office/powerpoint/2010/main" val="411726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6063B-EA56-45D3-0F1F-DC7EA8BF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Home Screen</a:t>
            </a:r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8F5D2F05-C8FA-5D46-DD10-69B21124F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94" y="482599"/>
            <a:ext cx="2349311" cy="41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9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Background">
            <a:extLst>
              <a:ext uri="{FF2B5EF4-FFF2-40B4-BE49-F238E27FC236}">
                <a16:creationId xmlns:a16="http://schemas.microsoft.com/office/drawing/2014/main" id="{B50D074C-5457-4294-A181-6B67F4146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47377"/>
            <a:ext cx="9143999" cy="129014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6063B-EA56-45D3-0F1F-DC7EA8BF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8" y="4072494"/>
            <a:ext cx="5230016" cy="8399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 SETUP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56CEA6-04FE-EF4B-6A05-ED5F9F958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91"/>
          <a:stretch/>
        </p:blipFill>
        <p:spPr>
          <a:xfrm>
            <a:off x="1197968" y="431320"/>
            <a:ext cx="6747767" cy="30364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986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656F-B42D-9172-1128-C894CA77F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0" y="1702305"/>
            <a:ext cx="3512215" cy="1738889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591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D8570A-7D7D-4C51-45AC-31825F8D9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92926"/>
              </p:ext>
            </p:extLst>
          </p:nvPr>
        </p:nvGraphicFramePr>
        <p:xfrm>
          <a:off x="296260" y="2419045"/>
          <a:ext cx="4428446" cy="12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23">
                  <a:extLst>
                    <a:ext uri="{9D8B030D-6E8A-4147-A177-3AD203B41FA5}">
                      <a16:colId xmlns:a16="http://schemas.microsoft.com/office/drawing/2014/main" val="183043130"/>
                    </a:ext>
                  </a:extLst>
                </a:gridCol>
                <a:gridCol w="2214223">
                  <a:extLst>
                    <a:ext uri="{9D8B030D-6E8A-4147-A177-3AD203B41FA5}">
                      <a16:colId xmlns:a16="http://schemas.microsoft.com/office/drawing/2014/main" val="496531675"/>
                    </a:ext>
                  </a:extLst>
                </a:gridCol>
              </a:tblGrid>
              <a:tr h="30541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Name</a:t>
                      </a:r>
                      <a:endParaRPr lang="en-PK" sz="1300" dirty="0"/>
                    </a:p>
                  </a:txBody>
                  <a:tcPr marL="65893" marR="65893" marT="32947" marB="32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CMSID</a:t>
                      </a:r>
                      <a:endParaRPr lang="en-PK" sz="1300" dirty="0"/>
                    </a:p>
                  </a:txBody>
                  <a:tcPr marL="65893" marR="65893" marT="32947" marB="32947"/>
                </a:tc>
                <a:extLst>
                  <a:ext uri="{0D108BD9-81ED-4DB2-BD59-A6C34878D82A}">
                    <a16:rowId xmlns:a16="http://schemas.microsoft.com/office/drawing/2014/main" val="938756145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Tanzeel Ur Rehman</a:t>
                      </a:r>
                      <a:endParaRPr lang="en-PK" sz="1300" dirty="0"/>
                    </a:p>
                  </a:txBody>
                  <a:tcPr marL="65893" marR="65893" marT="32947" marB="32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345510</a:t>
                      </a:r>
                      <a:endParaRPr lang="en-PK" sz="1300" dirty="0"/>
                    </a:p>
                  </a:txBody>
                  <a:tcPr marL="65893" marR="65893" marT="32947" marB="32947"/>
                </a:tc>
                <a:extLst>
                  <a:ext uri="{0D108BD9-81ED-4DB2-BD59-A6C34878D82A}">
                    <a16:rowId xmlns:a16="http://schemas.microsoft.com/office/drawing/2014/main" val="1135972504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Dawood Mehmood</a:t>
                      </a:r>
                      <a:endParaRPr lang="en-PK" sz="1300" dirty="0"/>
                    </a:p>
                  </a:txBody>
                  <a:tcPr marL="65893" marR="65893" marT="32947" marB="32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341706</a:t>
                      </a:r>
                      <a:endParaRPr lang="en-PK" sz="1300" dirty="0"/>
                    </a:p>
                  </a:txBody>
                  <a:tcPr marL="65893" marR="65893" marT="32947" marB="32947"/>
                </a:tc>
                <a:extLst>
                  <a:ext uri="{0D108BD9-81ED-4DB2-BD59-A6C34878D82A}">
                    <a16:rowId xmlns:a16="http://schemas.microsoft.com/office/drawing/2014/main" val="513044217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Ali Raza Dar</a:t>
                      </a:r>
                      <a:endParaRPr lang="en-PK" sz="1300" dirty="0"/>
                    </a:p>
                  </a:txBody>
                  <a:tcPr marL="65893" marR="65893" marT="32947" marB="32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343375</a:t>
                      </a:r>
                      <a:endParaRPr lang="en-PK" sz="1300" dirty="0"/>
                    </a:p>
                  </a:txBody>
                  <a:tcPr marL="65893" marR="65893" marT="32947" marB="32947"/>
                </a:tc>
                <a:extLst>
                  <a:ext uri="{0D108BD9-81ED-4DB2-BD59-A6C34878D82A}">
                    <a16:rowId xmlns:a16="http://schemas.microsoft.com/office/drawing/2014/main" val="357654513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FBF4A8C-6E05-FAD9-1A56-9084D3C5E33D}"/>
              </a:ext>
            </a:extLst>
          </p:cNvPr>
          <p:cNvSpPr txBox="1">
            <a:spLocks/>
          </p:cNvSpPr>
          <p:nvPr/>
        </p:nvSpPr>
        <p:spPr>
          <a:xfrm>
            <a:off x="448965" y="1022489"/>
            <a:ext cx="3428390" cy="13255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Group Members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350109"/>
            <a:ext cx="8101600" cy="341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Bridging the gap between theoretical knowledge and practical application in communication skills development and training. In an increasingly communication-driven world, individuals often struggle to develop effective communication skills. Traditional methods lack immersive and personalized training. According to </a:t>
            </a:r>
            <a:r>
              <a:rPr lang="en-US" sz="1400" b="1" dirty="0"/>
              <a:t>Gartner</a:t>
            </a:r>
            <a:r>
              <a:rPr lang="en-US" sz="1400" dirty="0"/>
              <a:t>, poor communication is responsible for </a:t>
            </a:r>
            <a:r>
              <a:rPr lang="en-US" sz="1400" b="1" dirty="0"/>
              <a:t>70%</a:t>
            </a:r>
            <a:r>
              <a:rPr lang="en-US" sz="1400" dirty="0"/>
              <a:t> of corporate errors.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Communication's Crucial Role: </a:t>
            </a:r>
          </a:p>
          <a:p>
            <a:pPr marL="0" indent="0">
              <a:buNone/>
            </a:pPr>
            <a:r>
              <a:rPr lang="en-US" sz="1400" dirty="0"/>
              <a:t>Proficiency in communication across personal and professional settings.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Limitations of Traditional Methods: </a:t>
            </a:r>
          </a:p>
          <a:p>
            <a:pPr marL="0" indent="0">
              <a:buNone/>
            </a:pPr>
            <a:r>
              <a:rPr lang="en-US" sz="1400" dirty="0"/>
              <a:t>Lack of immersive experience and personalized feedback.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Core Objective: </a:t>
            </a:r>
          </a:p>
          <a:p>
            <a:pPr marL="0" indent="0">
              <a:buNone/>
            </a:pPr>
            <a:r>
              <a:rPr lang="en-US" sz="1400" dirty="0"/>
              <a:t>Revolutionize communication skill enhancement through VR and LLM-based feedback system.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Unmet Need &amp;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350109"/>
            <a:ext cx="8101600" cy="341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Unmet Need</a:t>
            </a:r>
            <a:r>
              <a:rPr lang="en-US" sz="1400" dirty="0"/>
              <a:t>: </a:t>
            </a:r>
          </a:p>
          <a:p>
            <a:r>
              <a:rPr lang="en-US" sz="1400" dirty="0"/>
              <a:t>Filling the void in comprehensive communication skill development and training.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Significance:</a:t>
            </a:r>
            <a:r>
              <a:rPr lang="en-US" sz="1400" dirty="0"/>
              <a:t> </a:t>
            </a:r>
          </a:p>
          <a:p>
            <a:r>
              <a:rPr lang="en-US" sz="1400" dirty="0"/>
              <a:t>Communication skills ranked among top desired qualities by employers and key to personal growth.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Target Audience:</a:t>
            </a:r>
            <a:r>
              <a:rPr lang="en-US" sz="1400" dirty="0"/>
              <a:t> </a:t>
            </a:r>
          </a:p>
          <a:p>
            <a:r>
              <a:rPr lang="en-US" sz="1400" dirty="0"/>
              <a:t>Students, Professionals, Educational Institutions, Training Centers, Personal Development Enthusiasts.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Potential Market Size: </a:t>
            </a:r>
          </a:p>
          <a:p>
            <a:r>
              <a:rPr lang="en-US" sz="1400" dirty="0"/>
              <a:t>Millions of students, diverse industries, personal development seekers.</a:t>
            </a:r>
          </a:p>
        </p:txBody>
      </p:sp>
    </p:spTree>
    <p:extLst>
      <p:ext uri="{BB962C8B-B14F-4D97-AF65-F5344CB8AC3E}">
        <p14:creationId xmlns:p14="http://schemas.microsoft.com/office/powerpoint/2010/main" val="169566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D1E74EA-09E7-082E-D674-4B1A84A6C6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120568"/>
              </p:ext>
            </p:extLst>
          </p:nvPr>
        </p:nvGraphicFramePr>
        <p:xfrm>
          <a:off x="583597" y="1502815"/>
          <a:ext cx="8101600" cy="3359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98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350110"/>
            <a:ext cx="8101600" cy="3359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 err="1"/>
              <a:t>PrepVRse</a:t>
            </a:r>
            <a:r>
              <a:rPr lang="en-US" sz="1600" dirty="0"/>
              <a:t> offers VR environment for users to practice presentations and interviews while an LLM offers personalized feedback.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A mobile app enables users to review their performance, enhancing their communication skills.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core solution involves:</a:t>
            </a:r>
          </a:p>
          <a:p>
            <a:r>
              <a:rPr lang="en-US" sz="1600" dirty="0"/>
              <a:t> A VR environment where users can engage in interactive simulations of presentations and interviews. </a:t>
            </a:r>
          </a:p>
          <a:p>
            <a:r>
              <a:rPr lang="en-US" sz="1600" dirty="0"/>
              <a:t>A combination of Computer Vision and LLM technologies continuously monitors the user's gestures, body language, tone, and speech patterns. </a:t>
            </a:r>
          </a:p>
          <a:p>
            <a:r>
              <a:rPr lang="en-US" sz="1600" dirty="0"/>
              <a:t>Feedback is provided through the LLM, enhancing the user's performance as they progress.</a:t>
            </a:r>
          </a:p>
        </p:txBody>
      </p:sp>
    </p:spTree>
    <p:extLst>
      <p:ext uri="{BB962C8B-B14F-4D97-AF65-F5344CB8AC3E}">
        <p14:creationId xmlns:p14="http://schemas.microsoft.com/office/powerpoint/2010/main" val="54378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522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Development Methodology &amp;</a:t>
            </a:r>
            <a:b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Operational Workflow</a:t>
            </a:r>
          </a:p>
        </p:txBody>
      </p:sp>
      <p:pic>
        <p:nvPicPr>
          <p:cNvPr id="7" name="Content Placeholder 6" descr="A diagram of a system&#10;&#10;Description automatically generated">
            <a:extLst>
              <a:ext uri="{FF2B5EF4-FFF2-40B4-BE49-F238E27FC236}">
                <a16:creationId xmlns:a16="http://schemas.microsoft.com/office/drawing/2014/main" id="{45D55FE1-835D-A84E-DB1D-65388FFD2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0" y="966613"/>
            <a:ext cx="5391149" cy="320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CC61B-5A14-4665-18F3-BB54620A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Work Division:</a:t>
            </a:r>
            <a:endParaRPr lang="en-PK" sz="3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0069ED-EEA0-0F53-0FD2-EC8FDF28E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087197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22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08114" y="290385"/>
            <a:ext cx="2887738" cy="4903967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674" y="1663991"/>
            <a:ext cx="3257766" cy="120462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chemeClr val="tx1"/>
                </a:solidFill>
              </a:rPr>
              <a:t>Tools &amp; Technologies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12C4A8-DE69-7855-E8C8-E46F7C7E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251" y="357411"/>
            <a:ext cx="3278367" cy="1122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FFA38E-5B4A-74E9-91DB-1BBCCFD8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512" y="1718997"/>
            <a:ext cx="2227844" cy="1462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93F3A2-1732-A111-88F3-4E01C68BD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251" y="3452746"/>
            <a:ext cx="3278367" cy="105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On-screen Show (16:9)</PresentationFormat>
  <Paragraphs>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</vt:lpstr>
      <vt:lpstr>Libre Baskerville</vt:lpstr>
      <vt:lpstr>Wingdings</vt:lpstr>
      <vt:lpstr>Office Theme</vt:lpstr>
      <vt:lpstr>PowerPoint Presentation</vt:lpstr>
      <vt:lpstr>PowerPoint Presentation</vt:lpstr>
      <vt:lpstr>Problem Statement </vt:lpstr>
      <vt:lpstr>Unmet Need &amp; Target Audience</vt:lpstr>
      <vt:lpstr>Project Objectives</vt:lpstr>
      <vt:lpstr>Proposed Solution</vt:lpstr>
      <vt:lpstr>Development Methodology &amp; Operational Workflow</vt:lpstr>
      <vt:lpstr>Work Division:</vt:lpstr>
      <vt:lpstr>Tools &amp; Technologies</vt:lpstr>
      <vt:lpstr>System Architecture</vt:lpstr>
      <vt:lpstr>Feedback Generation Mechanism</vt:lpstr>
      <vt:lpstr>Progress &amp; Development</vt:lpstr>
      <vt:lpstr>Next steps</vt:lpstr>
      <vt:lpstr>Challenges</vt:lpstr>
      <vt:lpstr>Text To Speech Model:</vt:lpstr>
      <vt:lpstr>Speech to Text Model:</vt:lpstr>
      <vt:lpstr>Mobile Home Screen</vt:lpstr>
      <vt:lpstr>VR SETUP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2023-11-14T15:00:44Z</dcterms:modified>
</cp:coreProperties>
</file>