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99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10/07/2023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10/07/2023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10/07/2023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113051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Por: Omer Benitez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Luis Sarango </a:t>
            </a:r>
          </a:p>
          <a:p>
            <a:pPr rtl="0"/>
            <a:r>
              <a:rPr lang="es-ES" sz="1800" dirty="0">
                <a:solidFill>
                  <a:schemeClr val="tx1"/>
                </a:solidFill>
              </a:rPr>
              <a:t>Carlos </a:t>
            </a:r>
            <a:r>
              <a:rPr lang="es-ES" sz="1800" dirty="0" err="1">
                <a:solidFill>
                  <a:schemeClr val="tx1"/>
                </a:solidFill>
              </a:rPr>
              <a:t>Mejia</a:t>
            </a:r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 err="1">
                <a:solidFill>
                  <a:srgbClr val="FFFFFF"/>
                </a:solidFill>
              </a:rPr>
              <a:t>GrAFOS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38D295-023D-CF6D-710D-5BFE2E21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37" y="2118499"/>
            <a:ext cx="6458126" cy="3101983"/>
          </a:xfrm>
        </p:spPr>
        <p:txBody>
          <a:bodyPr/>
          <a:lstStyle/>
          <a:p>
            <a:pPr algn="l"/>
            <a:endParaRPr lang="es-EC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s-EC" sz="1800" b="1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Grafo: 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Un conjunto no vacío de objetos llamados </a:t>
            </a:r>
            <a:r>
              <a:rPr lang="es-EC" sz="1800" b="0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vértices o nodos 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y una selección de pares de vértices, llamados </a:t>
            </a:r>
            <a:r>
              <a:rPr lang="es-EC" sz="1800" b="0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aristas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, los mismos que pueden ser orientados o no.</a:t>
            </a:r>
          </a:p>
          <a:p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Normalmente un grafo está representado por una serie de puntos (</a:t>
            </a:r>
            <a:r>
              <a:rPr lang="es-EC" sz="1800" b="0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vértices o nodos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) conectados por líneas (</a:t>
            </a:r>
            <a:r>
              <a:rPr lang="es-EC" sz="1800" b="0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aristas</a:t>
            </a:r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), ello define un par de conjuntos de la forma G = (V, E) donde V= conjunto de vértices (v) y E= conjunto de aristas (e).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Adyacencia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E5202-801B-A3BB-5DD6-C0C55176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763708"/>
            <a:ext cx="6448736" cy="3101983"/>
          </a:xfrm>
        </p:spPr>
        <p:txBody>
          <a:bodyPr/>
          <a:lstStyle/>
          <a:p>
            <a:pPr algn="l"/>
            <a:endParaRPr lang="es-EC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algn="just"/>
            <a:r>
              <a:rPr lang="es-EC" sz="1800" b="1" i="1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Adyacencia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.-Se dice que </a:t>
            </a:r>
            <a:r>
              <a:rPr lang="es-EC" sz="1800" b="0" i="1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dos vértices 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de un grafo a y b son adyacentes si {</a:t>
            </a:r>
            <a:r>
              <a:rPr lang="es-EC" sz="1800" b="0" i="1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a,b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}</a:t>
            </a:r>
            <a:r>
              <a:rPr lang="es-EC" dirty="0" err="1">
                <a:solidFill>
                  <a:srgbClr val="000000"/>
                </a:solidFill>
                <a:latin typeface="Tw Cen MT" panose="020B0602020104020603" pitchFamily="34" charset="0"/>
              </a:rPr>
              <a:t>e</a:t>
            </a:r>
            <a:r>
              <a:rPr lang="es-EC" sz="1800" b="0" i="1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A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, es decir, </a:t>
            </a:r>
            <a:r>
              <a:rPr lang="es-EC" sz="1800" b="0" i="1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están unidos por una arista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. En ese caso, decimos que a y b son los extremos de la arista {</a:t>
            </a:r>
            <a:r>
              <a:rPr lang="es-EC" sz="1800" b="0" i="1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a,b</a:t>
            </a:r>
            <a:r>
              <a:rPr lang="es-EC" sz="1800" b="0" i="1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}.</a:t>
            </a:r>
            <a:endParaRPr lang="es-EC" sz="1800" b="0" i="0" u="none" strike="noStrike" baseline="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algn="just"/>
            <a:r>
              <a:rPr lang="es-EC" sz="1800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Dos vértices son adyacentes si están unidos por una arista.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C597543-54FD-72C9-CA33-60320C0BB0A2}"/>
              </a:ext>
            </a:extLst>
          </p:cNvPr>
          <p:cNvSpPr/>
          <p:nvPr/>
        </p:nvSpPr>
        <p:spPr>
          <a:xfrm>
            <a:off x="6338316" y="2542093"/>
            <a:ext cx="4592782" cy="2596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39BC8D6-7B99-DB42-2AF0-45B4E2DD5C61}"/>
              </a:ext>
            </a:extLst>
          </p:cNvPr>
          <p:cNvSpPr/>
          <p:nvPr/>
        </p:nvSpPr>
        <p:spPr>
          <a:xfrm>
            <a:off x="1503218" y="2542093"/>
            <a:ext cx="4592782" cy="25967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04D76B3-B718-8426-E51B-5F6821529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800" b="1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Grafos Dirigidos</a:t>
            </a:r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5CC145-932C-817B-8469-617FEBE2DE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Las aristas en el grafo no tienen una dirección particular, es decir, son bidireccionales. Sus aristas son pares no ordenados de vértices, el camino del vértice 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𝑢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al vértice 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𝑣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es el mismo que de 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𝑣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a al vértice 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𝑢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33E80D-AF06-4120-0D1C-CD53158EE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C" sz="1800" b="1" i="0" u="none" strike="noStrike" baseline="0" dirty="0">
                <a:solidFill>
                  <a:srgbClr val="006FC0"/>
                </a:solidFill>
                <a:latin typeface="Tw Cen MT" panose="020B0602020104020603" pitchFamily="34" charset="0"/>
              </a:rPr>
              <a:t>Grafos No Dirigidos</a:t>
            </a:r>
            <a:endParaRPr lang="es-EC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34307B1-0FA9-19ED-B3A5-6ACC5A49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52D17-E9A1-2312-61E0-8AEEBF9E39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Las aristas en el grafo tienen una dirección asociada (orientación). Cada arista está asociada a un par ordenado (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𝑢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,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Cambria Math" panose="02040503050406030204" pitchFamily="18" charset="0"/>
              </a:rPr>
              <a:t>𝑣</a:t>
            </a:r>
            <a:r>
              <a:rPr lang="es-EC" sz="1800" b="0" i="0" u="none" strike="noStrike" baseline="0" dirty="0">
                <a:solidFill>
                  <a:schemeClr val="bg1"/>
                </a:solidFill>
                <a:latin typeface="Tw Cen MT" panose="020B0602020104020603" pitchFamily="34" charset="0"/>
              </a:rPr>
              <a:t>) de vértices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3D1F3-221A-DFD7-857F-4A852606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Grafo </a:t>
            </a:r>
            <a:r>
              <a:rPr lang="es-EC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Dirigido con Listas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B40F86-E8BB-56C2-70BE-7B5DFD6C5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6"/>
          <a:stretch/>
        </p:blipFill>
        <p:spPr>
          <a:xfrm>
            <a:off x="3355572" y="2317172"/>
            <a:ext cx="5730240" cy="36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2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9F2BB-27EA-289D-F9CB-41631F8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Grafo No Dirigido con Matrices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0B30D2-63D7-F030-7CC0-CDDCD557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27"/>
          <a:stretch/>
        </p:blipFill>
        <p:spPr>
          <a:xfrm>
            <a:off x="3492625" y="2246930"/>
            <a:ext cx="5017529" cy="440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7D6A4-2512-F605-8F3A-6FA390E0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Gafo Dirigido con una clase Nodo y una lista Adyacencia</a:t>
            </a:r>
            <a:endParaRPr lang="es-EC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49042FD-F628-5C6E-94C7-CC7888563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6" b="1"/>
          <a:stretch/>
        </p:blipFill>
        <p:spPr>
          <a:xfrm>
            <a:off x="3656398" y="2325940"/>
            <a:ext cx="5186634" cy="44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2766012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financiero</Template>
  <TotalTime>59</TotalTime>
  <Words>262</Words>
  <Application>Microsoft Office PowerPoint</Application>
  <PresentationFormat>Panorámica</PresentationFormat>
  <Paragraphs>25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Tw Cen MT</vt:lpstr>
      <vt:lpstr>Paquete</vt:lpstr>
      <vt:lpstr>Grafos</vt:lpstr>
      <vt:lpstr>GrAFOS</vt:lpstr>
      <vt:lpstr>Adyacencia</vt:lpstr>
      <vt:lpstr>Tipos</vt:lpstr>
      <vt:lpstr>Grafo Dirigido con Listas</vt:lpstr>
      <vt:lpstr>Grafo No Dirigido con Matrices</vt:lpstr>
      <vt:lpstr>Gafo Dirigido con una clase Nodo y una lista Adyacencia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OMER ALEXIS BENITEZ CABRERA</dc:creator>
  <cp:lastModifiedBy>OMER ALEXIS BENITEZ CABRERA</cp:lastModifiedBy>
  <cp:revision>4</cp:revision>
  <dcterms:created xsi:type="dcterms:W3CDTF">2023-07-09T01:01:34Z</dcterms:created>
  <dcterms:modified xsi:type="dcterms:W3CDTF">2023-07-10T21:15:54Z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