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84" r:id="rId5"/>
    <p:sldId id="286" r:id="rId6"/>
    <p:sldId id="287" r:id="rId7"/>
    <p:sldId id="288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7" autoAdjust="0"/>
  </p:normalViewPr>
  <p:slideViewPr>
    <p:cSldViewPr snapToGrid="0">
      <p:cViewPr>
        <p:scale>
          <a:sx n="66" d="100"/>
          <a:sy n="66" d="100"/>
        </p:scale>
        <p:origin x="7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5582-3877-434A-9C35-DD0C72A49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35BD2-698C-4B9D-98EE-60BBF2FD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37603-F96F-40BB-8902-491569B8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36CC-8C31-4C7D-8536-E796949EB74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2AECB-E32C-4CC3-8930-C1D2B050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E7DBA-DAA3-4AC2-A31A-FC55B6BD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6BE8-990F-4FAC-AF8E-9EC09F9B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EE72-ED37-40BB-813D-3FB3CE4A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68411-3CF5-4066-8007-01E9B7D44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8C9FD-C2BE-4328-A5C3-4DEBF8D6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36CC-8C31-4C7D-8536-E796949EB74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51443-582A-47E9-A003-816D2D63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F76EE-40F7-474D-9F2C-F0A38BBC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6BE8-990F-4FAC-AF8E-9EC09F9B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7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1C376E-1168-45AB-A4D3-4BEC0B162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23CC1-D5C2-4ED0-A39E-E6631D4DB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17471-4627-4AE9-9676-394CFDB2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36CC-8C31-4C7D-8536-E796949EB74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F715D-338D-4E8E-BCC9-2617279A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CAB9-A89F-4619-8F3B-9AD57B87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6BE8-990F-4FAC-AF8E-9EC09F9B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7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816B-1E32-4505-A38F-D9EF6BD2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7F3E7-A22F-4E73-BFDB-8EC42450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7F3C-1E78-415A-93B2-E0DCD118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36CC-8C31-4C7D-8536-E796949EB74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73709-6963-484C-A44E-5396CDBE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79782-57A5-4A83-8B44-EE636999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6BE8-990F-4FAC-AF8E-9EC09F9B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9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CB77-B80C-4FCF-A642-77ED0659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1247C-B778-407A-A817-628232304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1AA8A-6DA6-4A8F-97C5-A460AA79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36CC-8C31-4C7D-8536-E796949EB74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19536-30B5-47C6-B40C-EAA7B0E6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C407B-CCE6-4805-A1A8-3526A3D7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6BE8-990F-4FAC-AF8E-9EC09F9B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6C36-22F7-48A5-A83D-49AB2B2C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006D-FB1D-4DC6-B577-463EF75BE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2F2F0-E0A9-4710-B59F-ACE2B24A6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77B57-8402-4BE9-81E8-B3608491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36CC-8C31-4C7D-8536-E796949EB74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2C0D7-D6BB-44A3-9560-E4684AC6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F74D3-BCBC-4924-A169-8E01C3A7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6BE8-990F-4FAC-AF8E-9EC09F9B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6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1EBB-54AA-4974-B64A-6257F7DF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FF642-A1D2-4C34-9B3A-54A25CC12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ADBB3-E942-49F2-AF97-88DBA2A1A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FE8FB-8E1F-4608-9080-3BF677666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95C40-5601-447C-946C-4E1CCDA0D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7091DC-C8A7-40C5-A4A2-B9B77475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36CC-8C31-4C7D-8536-E796949EB74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D995B-D244-4A3F-8F1F-C6B98FC9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06315-FC5F-4793-A324-D9DE5B52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6BE8-990F-4FAC-AF8E-9EC09F9B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DA62-42FD-4909-8E20-94666AE6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25CF1-6847-41AD-9C71-E74240CD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36CC-8C31-4C7D-8536-E796949EB74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3632E-243A-469C-A6A6-ABC239C7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6BD3C-9B0D-4362-A34A-603C9A66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6BE8-990F-4FAC-AF8E-9EC09F9B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7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E1C2D-4D88-4B31-A2BC-83CC1D82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36CC-8C31-4C7D-8536-E796949EB74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080AF-1D03-4FE8-BBAC-62B1A21F2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27427-60A3-418A-A90F-DB20D149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6BE8-990F-4FAC-AF8E-9EC09F9B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1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4205-6C53-452D-8724-1D4F1CC2E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A9CF-5CF2-4281-830B-49B886A6C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74766-CA60-4B8B-8131-048299260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D7031-91DC-4AD8-ADBD-6D4DDF18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36CC-8C31-4C7D-8536-E796949EB74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F5266-207E-416B-B913-E066973C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BEAF5-B687-4A2C-B24C-6FFFA8AC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6BE8-990F-4FAC-AF8E-9EC09F9B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FC6F-908F-4E56-B341-02BBA50D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59ED9D-0732-4F6A-968A-2F0444E8E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831E4-25E5-44A0-8A96-21222CB4A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21B-0011-48FB-8A77-4CD0B1C2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36CC-8C31-4C7D-8536-E796949EB74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20369-263A-44A1-AC01-E8FF0C7D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DC1CC-1A95-45EF-97E5-AB9A04F7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6BE8-990F-4FAC-AF8E-9EC09F9B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6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13285-E363-403F-8340-655DAA4E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9A2F2-FF60-4243-99FD-42F09EECC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469A7-74CF-40E8-B589-BFB99DA46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836CC-8C31-4C7D-8536-E796949EB74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4FA95-C994-491D-A0E4-98943E0F7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B71C4-7235-48AA-B5D7-AC1D9CA69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06BE8-990F-4FAC-AF8E-9EC09F9B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7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1924-A733-4203-A82E-05E56F4A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Learning Blue Print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02BDCA9-74AE-4BDB-93AD-BD8206CE42D4}"/>
              </a:ext>
            </a:extLst>
          </p:cNvPr>
          <p:cNvSpPr txBox="1">
            <a:spLocks/>
          </p:cNvSpPr>
          <p:nvPr/>
        </p:nvSpPr>
        <p:spPr>
          <a:xfrm>
            <a:off x="838200" y="1189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Sea Ice Extent</a:t>
            </a:r>
          </a:p>
        </p:txBody>
      </p:sp>
    </p:spTree>
    <p:extLst>
      <p:ext uri="{BB962C8B-B14F-4D97-AF65-F5344CB8AC3E}">
        <p14:creationId xmlns:p14="http://schemas.microsoft.com/office/powerpoint/2010/main" val="371138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1859-668F-45FD-A3BC-67628549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Details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DFDBF-12BE-4702-A0CD-ADC19EC00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Model</a:t>
            </a:r>
          </a:p>
          <a:p>
            <a:r>
              <a:rPr lang="en-US" dirty="0"/>
              <a:t>Multivariate Linear Regression – predict the sea ice extent size and when it will reach 0, based on features such as temperature</a:t>
            </a:r>
          </a:p>
          <a:p>
            <a:r>
              <a:rPr lang="en-US" dirty="0"/>
              <a:t>Fit (Train) the Model</a:t>
            </a:r>
          </a:p>
          <a:p>
            <a:r>
              <a:rPr lang="en-US" dirty="0"/>
              <a:t>Predict</a:t>
            </a:r>
          </a:p>
          <a:p>
            <a:r>
              <a:rPr lang="en-US" dirty="0"/>
              <a:t>Use Random Forest Classifier or Other Classifiers</a:t>
            </a:r>
          </a:p>
          <a:p>
            <a:r>
              <a:rPr lang="en-US" dirty="0"/>
              <a:t>Using Tensor Flow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BB5B-B3B1-4A0A-9A95-33FBA33E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Dependecies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E010-268E-4FF8-96D7-0B0F1D5CC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 Import our dependencies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StandardScaler,OneHotEncoder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tensorflow</a:t>
            </a:r>
            <a:r>
              <a:rPr lang="en-US" dirty="0"/>
              <a:t> as </a:t>
            </a:r>
            <a:r>
              <a:rPr lang="en-US" dirty="0" err="1"/>
              <a:t>tf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 Import and read the </a:t>
            </a:r>
            <a:r>
              <a:rPr lang="en-US" dirty="0" err="1">
                <a:solidFill>
                  <a:srgbClr val="FF0000"/>
                </a:solidFill>
              </a:rPr>
              <a:t>DataFile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file_df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(“……..csv")</a:t>
            </a:r>
          </a:p>
          <a:p>
            <a:pPr marL="0" indent="0">
              <a:buNone/>
            </a:pPr>
            <a:r>
              <a:rPr lang="en-US" dirty="0" err="1"/>
              <a:t>file_df.head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9150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C043-4EE5-48CA-BD16-2045995F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	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8B6FC-8AFC-4F17-A4E6-9C520E77D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columns not required</a:t>
            </a:r>
          </a:p>
          <a:p>
            <a:r>
              <a:rPr lang="en-US" dirty="0"/>
              <a:t>Identify unique values in each column (if relevant to the data)</a:t>
            </a:r>
          </a:p>
          <a:p>
            <a:r>
              <a:rPr lang="en-US" dirty="0"/>
              <a:t>Drop null values</a:t>
            </a:r>
          </a:p>
          <a:p>
            <a:r>
              <a:rPr lang="en-US" dirty="0"/>
              <a:t>Value counts for binning</a:t>
            </a:r>
          </a:p>
          <a:p>
            <a:r>
              <a:rPr lang="en-US" dirty="0"/>
              <a:t>Determine if any values require replacing</a:t>
            </a:r>
          </a:p>
          <a:p>
            <a:r>
              <a:rPr lang="en-US" dirty="0"/>
              <a:t>Look at CLASSIFICATION value counts for binning</a:t>
            </a:r>
          </a:p>
          <a:p>
            <a:r>
              <a:rPr lang="en-US" dirty="0"/>
              <a:t>Use visualizations for value counts </a:t>
            </a:r>
          </a:p>
          <a:p>
            <a:r>
              <a:rPr lang="en-US" dirty="0"/>
              <a:t>Generate categorical variable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2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C043-4EE5-48CA-BD16-2045995F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	Data Pre-processing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8B6FC-8AFC-4F17-A4E6-9C520E77D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OneHotEncoder</a:t>
            </a:r>
            <a:r>
              <a:rPr lang="en-US" dirty="0"/>
              <a:t> instance</a:t>
            </a:r>
          </a:p>
          <a:p>
            <a:r>
              <a:rPr lang="en-US" dirty="0"/>
              <a:t>Fit &amp; Transform </a:t>
            </a:r>
            <a:r>
              <a:rPr lang="en-US" dirty="0" err="1"/>
              <a:t>OnHotEncoder</a:t>
            </a:r>
            <a:endParaRPr lang="en-US" dirty="0"/>
          </a:p>
          <a:p>
            <a:r>
              <a:rPr lang="en-US" dirty="0"/>
              <a:t>Add encoded variable names to the DF</a:t>
            </a:r>
          </a:p>
          <a:p>
            <a:r>
              <a:rPr lang="en-US" dirty="0"/>
              <a:t>Merge one-hot encoded features and drop originals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8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C043-4EE5-48CA-BD16-2045995F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	Data Pre-processing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8B6FC-8AFC-4F17-A4E6-9C520E77D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our preprocessed data into our features and target arrays</a:t>
            </a:r>
          </a:p>
          <a:p>
            <a:r>
              <a:rPr lang="en-US" dirty="0"/>
              <a:t>Split the preprocessed data into a training and testing dataset</a:t>
            </a:r>
          </a:p>
          <a:p>
            <a:r>
              <a:rPr lang="en-US" dirty="0"/>
              <a:t>Create </a:t>
            </a:r>
            <a:r>
              <a:rPr lang="en-US" dirty="0" err="1"/>
              <a:t>StandardScaler</a:t>
            </a:r>
            <a:r>
              <a:rPr lang="en-US" dirty="0"/>
              <a:t> instances</a:t>
            </a:r>
          </a:p>
          <a:p>
            <a:r>
              <a:rPr lang="en-US" dirty="0"/>
              <a:t>Fit the </a:t>
            </a:r>
            <a:r>
              <a:rPr lang="en-US" dirty="0" err="1"/>
              <a:t>StandardScaler</a:t>
            </a:r>
            <a:endParaRPr lang="en-US" dirty="0"/>
          </a:p>
          <a:p>
            <a:r>
              <a:rPr lang="en-US" dirty="0"/>
              <a:t>Scale the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6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91CD-9625-421B-9445-84A4AF3F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dirty="0"/>
              <a:t>Using Ensemble Learners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9945-AA91-4C1A-B569-832116CF8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Compare two ensemble algorithms to determine which algorithm results in the best performance. Train a Balanced Random Forest Classifier and an Easy Ensemble AdaBoost classifier.</a:t>
            </a:r>
          </a:p>
          <a:p>
            <a:pPr lvl="1"/>
            <a:r>
              <a:rPr lang="en-US" dirty="0"/>
              <a:t>Train the model using the training data.</a:t>
            </a:r>
          </a:p>
          <a:p>
            <a:pPr lvl="1"/>
            <a:r>
              <a:rPr lang="en-US" dirty="0"/>
              <a:t>Calculate the balanced accuracy score from </a:t>
            </a:r>
            <a:r>
              <a:rPr lang="en-US" dirty="0" err="1"/>
              <a:t>sklearn.metrics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Print the confusion matrix from </a:t>
            </a:r>
            <a:r>
              <a:rPr lang="en-US" dirty="0" err="1"/>
              <a:t>sklearn.metrics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Generate a classification report using the </a:t>
            </a:r>
            <a:r>
              <a:rPr lang="en-US" dirty="0" err="1"/>
              <a:t>imbalanced_classification_report</a:t>
            </a:r>
            <a:r>
              <a:rPr lang="en-US" dirty="0"/>
              <a:t> from imbalanced-learn.</a:t>
            </a:r>
          </a:p>
          <a:p>
            <a:pPr lvl="1"/>
            <a:r>
              <a:rPr lang="en-US" dirty="0"/>
              <a:t>For the Balanced Random Forest Classifier, print the feature importance sorted in descending order (most important feature to least important) along with the feature score</a:t>
            </a:r>
          </a:p>
        </p:txBody>
      </p:sp>
    </p:spTree>
    <p:extLst>
      <p:ext uri="{BB962C8B-B14F-4D97-AF65-F5344CB8AC3E}">
        <p14:creationId xmlns:p14="http://schemas.microsoft.com/office/powerpoint/2010/main" val="28465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2005-B094-4D44-8B39-8070FF29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Compile, Train &amp; Evaluate the Model</a:t>
            </a:r>
            <a:br>
              <a:rPr lang="en-US" dirty="0"/>
            </a:br>
            <a:r>
              <a:rPr lang="en-US" dirty="0"/>
              <a:t>(Using Tensor Flow)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60FF0-3CB0-4A0E-947F-FDF88ECFC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Define the model - deep neural net, i.e., the number of input features and hidden nodes for each layer.</a:t>
            </a:r>
          </a:p>
          <a:p>
            <a:r>
              <a:rPr lang="en-US" dirty="0"/>
              <a:t>Add layers (input, hidden, output)</a:t>
            </a:r>
          </a:p>
          <a:p>
            <a:r>
              <a:rPr lang="en-US" dirty="0"/>
              <a:t>Check model structure</a:t>
            </a:r>
          </a:p>
          <a:p>
            <a:r>
              <a:rPr lang="en-US" dirty="0"/>
              <a:t>Compile (add checkpoints, create callback to save weights)</a:t>
            </a:r>
          </a:p>
          <a:p>
            <a:r>
              <a:rPr lang="en-US" dirty="0"/>
              <a:t>Train the model</a:t>
            </a:r>
          </a:p>
          <a:p>
            <a:r>
              <a:rPr lang="en-US" dirty="0"/>
              <a:t>Evaluate the model </a:t>
            </a:r>
          </a:p>
          <a:p>
            <a:r>
              <a:rPr lang="en-US" dirty="0"/>
              <a:t>Optimize the model – drop noisy variables, change layer, neurons, epochs</a:t>
            </a:r>
          </a:p>
          <a:p>
            <a:r>
              <a:rPr lang="en-US" dirty="0"/>
              <a:t>Export to HDF5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8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413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Machine Learning Blue Print</vt:lpstr>
      <vt:lpstr>Model Details </vt:lpstr>
      <vt:lpstr>Import Dependecies </vt:lpstr>
      <vt:lpstr>STEP 1: Data Pre-processing</vt:lpstr>
      <vt:lpstr>STEP 1: Data Pre-processing </vt:lpstr>
      <vt:lpstr>STEP 1: Data Pre-processing </vt:lpstr>
      <vt:lpstr>Using Ensemble Learners</vt:lpstr>
      <vt:lpstr>STEP 2: Compile, Train &amp; Evaluate the Model (Using Tensor Flow)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Blue Print</dc:title>
  <dc:creator>Yasir Naushahi</dc:creator>
  <cp:lastModifiedBy>Yasir Naushahi</cp:lastModifiedBy>
  <cp:revision>2</cp:revision>
  <dcterms:created xsi:type="dcterms:W3CDTF">2022-01-13T00:06:53Z</dcterms:created>
  <dcterms:modified xsi:type="dcterms:W3CDTF">2022-01-13T00:51:22Z</dcterms:modified>
</cp:coreProperties>
</file>