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sldIdLst>
    <p:sldId id="266" r:id="rId5"/>
    <p:sldId id="313" r:id="rId6"/>
    <p:sldId id="310" r:id="rId7"/>
    <p:sldId id="312" r:id="rId8"/>
    <p:sldId id="309" r:id="rId9"/>
    <p:sldId id="311" r:id="rId10"/>
    <p:sldId id="319" r:id="rId11"/>
    <p:sldId id="320" r:id="rId12"/>
    <p:sldId id="318" r:id="rId13"/>
    <p:sldId id="314" r:id="rId14"/>
    <p:sldId id="323" r:id="rId15"/>
    <p:sldId id="322" r:id="rId16"/>
    <p:sldId id="324" r:id="rId17"/>
    <p:sldId id="321" r:id="rId18"/>
    <p:sldId id="316" r:id="rId19"/>
    <p:sldId id="31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ir Naushahi" initials="YN" lastIdx="1" clrIdx="0">
    <p:extLst>
      <p:ext uri="{19B8F6BF-5375-455C-9EA6-DF929625EA0E}">
        <p15:presenceInfo xmlns:p15="http://schemas.microsoft.com/office/powerpoint/2012/main" userId="3e26bbb8778ac4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45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30T14:19:19.663" idx="1">
    <p:pos x="7680" y="48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6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32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947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215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06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94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87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842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713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6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743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222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886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6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127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vingatlas.arcgis.com/sea-ice/" TargetMode="External"/><Relationship Id="rId2" Type="http://schemas.openxmlformats.org/officeDocument/2006/relationships/hyperlink" Target="http://nsidc.org/data/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ds.climate.copernicus.eu/cdsapp#!/search?type=data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186" y="672564"/>
            <a:ext cx="11368278" cy="90414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7321" y="4438650"/>
            <a:ext cx="2724679" cy="2334175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Group 2</a:t>
            </a:r>
          </a:p>
          <a:p>
            <a:pPr algn="l"/>
            <a:r>
              <a:rPr lang="en-US" sz="1600" b="1" dirty="0" err="1">
                <a:solidFill>
                  <a:schemeClr val="tx1"/>
                </a:solidFill>
              </a:rPr>
              <a:t>Aryam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Misgina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Leslie </a:t>
            </a:r>
            <a:r>
              <a:rPr lang="en-US" sz="1600" b="1" dirty="0" err="1">
                <a:solidFill>
                  <a:schemeClr val="tx1"/>
                </a:solidFill>
              </a:rPr>
              <a:t>Debassige</a:t>
            </a:r>
            <a:r>
              <a:rPr lang="en-US" sz="1600" b="1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Yu-</a:t>
            </a:r>
            <a:r>
              <a:rPr lang="en-US" sz="1600" b="1" dirty="0" err="1">
                <a:solidFill>
                  <a:schemeClr val="tx1"/>
                </a:solidFill>
              </a:rPr>
              <a:t>Hsuan</a:t>
            </a:r>
            <a:r>
              <a:rPr lang="en-US" sz="1600" b="1" dirty="0">
                <a:solidFill>
                  <a:schemeClr val="tx1"/>
                </a:solidFill>
              </a:rPr>
              <a:t> Lin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 Amber Waqar NAUSHAHI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1C259D-2090-401A-8B59-E1F6AD83F45C}"/>
              </a:ext>
            </a:extLst>
          </p:cNvPr>
          <p:cNvSpPr txBox="1">
            <a:spLocks/>
          </p:cNvSpPr>
          <p:nvPr/>
        </p:nvSpPr>
        <p:spPr>
          <a:xfrm>
            <a:off x="411861" y="1250509"/>
            <a:ext cx="11368278" cy="692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/>
              <a:t>SEGMENT 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BD1CAD-137F-40C6-91E3-21EEE4328F22}"/>
              </a:ext>
            </a:extLst>
          </p:cNvPr>
          <p:cNvSpPr txBox="1">
            <a:spLocks/>
          </p:cNvSpPr>
          <p:nvPr/>
        </p:nvSpPr>
        <p:spPr>
          <a:xfrm>
            <a:off x="1295400" y="2194481"/>
            <a:ext cx="9429750" cy="1205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/>
              <a:t>PREDICTING SEA ICE EXTENT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2699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DATA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403350"/>
            <a:ext cx="10364451" cy="5353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cap="none" dirty="0"/>
              <a:t>METHOD 1: using vector autoregression (VAR)</a:t>
            </a:r>
          </a:p>
          <a:p>
            <a:pPr marL="0" indent="0">
              <a:buNone/>
            </a:pPr>
            <a:endParaRPr lang="en-US" b="1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Causality testing: used granger causality test to investigate the causality between all combinations of variables in the time series 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Cointegration test: to establish the presence of a statistically significant connection between two or more time series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Stationary test: augmented dickey-fuller test (ADF test) to check the stationary of each variable in the dataset. Where stationarity is not achieved, we used differencing and seasonal decomposition.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Check for serial correlation of residuals (errors) using Durbin Watson statistic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0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775" y="-7806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DATA FORECASTING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3278978-9377-42A6-990F-E2FA2191E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189436"/>
            <a:ext cx="8953500" cy="56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0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126D-9D8F-4581-A3D0-1CD0DA3B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DATA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13F5-B899-4821-B037-A1F736FA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1418"/>
            <a:ext cx="10706707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/>
              <a:t>METHOD 2: Time-series forecasting using tensor flow, including convolutional and recurrent neural networks (CNN and RNN)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Data split and normalized(scaled) and mapped distribution of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C57110B1-2DF6-476B-87BA-E59D4657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574" y="2864327"/>
            <a:ext cx="5690226" cy="408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95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126D-9D8F-4581-A3D0-1CD0DA3B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DATA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13F5-B899-4821-B037-A1F736FA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Data Windowing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400630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NEXT STEPS FOR SEGMENT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96176"/>
            <a:ext cx="10364452" cy="52618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Work On Dashboard To Finalize The HTML And Deploy On </a:t>
            </a:r>
            <a:r>
              <a:rPr lang="en-US" cap="none" dirty="0" err="1"/>
              <a:t>Github</a:t>
            </a:r>
            <a:endParaRPr lang="en-US" cap="non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Scrape From NASA Climate Website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Scrape To See If Animal Extinction Can Be Incorporated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Final Results Can Be Visualized Using Tableau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Fix Machine Learning Model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Update Google Slides Based On Any Changes And Updates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407275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75" y="0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96177"/>
            <a:ext cx="10364452" cy="4791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Data Sourcing And ETL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The Data Was Very Scientific In Nature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The Data Was Not Available In CSV, And Had To Be Converted From A NET CDF (.Nc) 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Consistency Of Data (Uniform Dates) Across Different Time Sets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Data Pre-processing For Time Series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cap="none" dirty="0"/>
              <a:t>Time-series Was A New Concept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Limitation Of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9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75" y="0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NEW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87" y="1460501"/>
            <a:ext cx="11278225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How To Use Time-series Forecasting – Tools Such As ARIMA And VAR That Incorporate Autoregression And Moving Averages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Working With non-CSV files and large data sets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6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CF0E-26A4-4695-BCAF-3CB482DF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269" y="300318"/>
            <a:ext cx="9404723" cy="995082"/>
          </a:xfrm>
        </p:spPr>
        <p:txBody>
          <a:bodyPr/>
          <a:lstStyle/>
          <a:p>
            <a:pPr algn="ctr"/>
            <a:r>
              <a:rPr lang="en-US" b="1" dirty="0"/>
              <a:t>TOPIC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D872-476B-44FB-855E-A58AA13B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66850"/>
            <a:ext cx="7364413" cy="47815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cap="none" dirty="0"/>
              <a:t>Predicting sea-ice extent on the Arctic (north pole) using time series forecasting</a:t>
            </a:r>
          </a:p>
          <a:p>
            <a:pPr marL="0" indent="0" algn="ctr">
              <a:buNone/>
            </a:pPr>
            <a:endParaRPr lang="en-US" sz="2800" b="1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Polar sea ice is a resource that impacts global climate change by regulating global temperature, affecting ocean currents and wildlife habitat.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As a region, the Arctic is showing more dramatic signs of climate change than any other part of the planet. These include a warming of air temperatures at a rate two to three times greater than the rest of the planet, and the loss of September sea ice extent at a rate of 13 percent per decade.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512AB-9FA4-42CE-AE97-870A15E7B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034" y="3124200"/>
            <a:ext cx="2793916" cy="226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45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976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QUESTIONS WE HOPE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673"/>
            <a:ext cx="11753850" cy="4395151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Based on past trends, how will the sea-ice diminish in the future and what factors are contributing to it.</a:t>
            </a:r>
          </a:p>
          <a:p>
            <a:pPr marL="0" indent="0" algn="ctr">
              <a:buNone/>
            </a:pPr>
            <a:endParaRPr lang="en-US" sz="3200" dirty="0"/>
          </a:p>
          <a:p>
            <a:endParaRPr lang="en-US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E21A8B3-2BB9-4D60-A6B2-684F504A77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2" t="5994" r="1016" b="11696"/>
          <a:stretch/>
        </p:blipFill>
        <p:spPr bwMode="auto">
          <a:xfrm>
            <a:off x="6667499" y="2787491"/>
            <a:ext cx="2219325" cy="367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387C4340-E784-4826-BF55-EEF4F206BB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6" t="17983" r="45937" b="13012"/>
          <a:stretch/>
        </p:blipFill>
        <p:spPr bwMode="auto">
          <a:xfrm>
            <a:off x="3543299" y="3339084"/>
            <a:ext cx="2552701" cy="24997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8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34939-57CC-4697-A72B-2A1E4A3E5625}"/>
              </a:ext>
            </a:extLst>
          </p:cNvPr>
          <p:cNvSpPr/>
          <p:nvPr/>
        </p:nvSpPr>
        <p:spPr>
          <a:xfrm>
            <a:off x="764152" y="1419502"/>
            <a:ext cx="4992688" cy="237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&amp; Data Analysis Preprocessing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Building 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41" y="-52674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TECHNOLOGIES / TOOLS USED</a:t>
            </a:r>
          </a:p>
        </p:txBody>
      </p:sp>
      <p:pic>
        <p:nvPicPr>
          <p:cNvPr id="9226" name="Picture 10" descr="Plotting with Matplotlib - Janmeppe.com">
            <a:extLst>
              <a:ext uri="{FF2B5EF4-FFF2-40B4-BE49-F238E27FC236}">
                <a16:creationId xmlns:a16="http://schemas.microsoft.com/office/drawing/2014/main" id="{C57A8009-0B62-4A1C-AF4B-49CFEE82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110" y="2365204"/>
            <a:ext cx="1415095" cy="671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Python Logo, history, meaning, symbol, PNG">
            <a:extLst>
              <a:ext uri="{FF2B5EF4-FFF2-40B4-BE49-F238E27FC236}">
                <a16:creationId xmlns:a16="http://schemas.microsoft.com/office/drawing/2014/main" id="{9DE70E68-06BD-4C3F-9C96-08A6AFA6E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62" y="2365205"/>
            <a:ext cx="1199127" cy="6715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886179-4637-41B2-9840-70F3A3A574DA}"/>
              </a:ext>
            </a:extLst>
          </p:cNvPr>
          <p:cNvSpPr/>
          <p:nvPr/>
        </p:nvSpPr>
        <p:spPr>
          <a:xfrm>
            <a:off x="6178734" y="1419502"/>
            <a:ext cx="4992688" cy="237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55A9AD-C8FF-4454-BA2A-338F3C4E843C}"/>
              </a:ext>
            </a:extLst>
          </p:cNvPr>
          <p:cNvSpPr/>
          <p:nvPr/>
        </p:nvSpPr>
        <p:spPr>
          <a:xfrm>
            <a:off x="764152" y="4120185"/>
            <a:ext cx="4992688" cy="237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CE3BA9-8B51-4958-9257-0CE693109134}"/>
              </a:ext>
            </a:extLst>
          </p:cNvPr>
          <p:cNvSpPr/>
          <p:nvPr/>
        </p:nvSpPr>
        <p:spPr>
          <a:xfrm>
            <a:off x="6178734" y="4120185"/>
            <a:ext cx="4992688" cy="237144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</a:t>
            </a:r>
          </a:p>
        </p:txBody>
      </p:sp>
      <p:pic>
        <p:nvPicPr>
          <p:cNvPr id="9232" name="Picture 16" descr="aws-logo - Futurum Research">
            <a:extLst>
              <a:ext uri="{FF2B5EF4-FFF2-40B4-BE49-F238E27FC236}">
                <a16:creationId xmlns:a16="http://schemas.microsoft.com/office/drawing/2014/main" id="{DB2D2499-3542-4925-8CD6-3197D2CB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65" y="2257816"/>
            <a:ext cx="1233488" cy="9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pgAdmin | Download [45.9 MB]">
            <a:extLst>
              <a:ext uri="{FF2B5EF4-FFF2-40B4-BE49-F238E27FC236}">
                <a16:creationId xmlns:a16="http://schemas.microsoft.com/office/drawing/2014/main" id="{A499F2F4-B013-4574-9B14-EBB15760A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5" t="12682" r="14806" b="15762"/>
          <a:stretch/>
        </p:blipFill>
        <p:spPr bwMode="auto">
          <a:xfrm>
            <a:off x="10050834" y="2267141"/>
            <a:ext cx="856944" cy="938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Mastering SQLAlchemy Series">
            <a:extLst>
              <a:ext uri="{FF2B5EF4-FFF2-40B4-BE49-F238E27FC236}">
                <a16:creationId xmlns:a16="http://schemas.microsoft.com/office/drawing/2014/main" id="{D7581C43-34D9-4453-BB08-B957586E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84" y="2274561"/>
            <a:ext cx="2043650" cy="92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 descr="TensorFlow">
            <a:extLst>
              <a:ext uri="{FF2B5EF4-FFF2-40B4-BE49-F238E27FC236}">
                <a16:creationId xmlns:a16="http://schemas.microsoft.com/office/drawing/2014/main" id="{EB827110-B852-4539-BC7E-96F2207F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15" y="5038448"/>
            <a:ext cx="1428750" cy="80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scikit-learn - Wikipedia">
            <a:extLst>
              <a:ext uri="{FF2B5EF4-FFF2-40B4-BE49-F238E27FC236}">
                <a16:creationId xmlns:a16="http://schemas.microsoft.com/office/drawing/2014/main" id="{60E7B8BA-121A-4DC1-BF70-F0ECEBC6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630" y="2938773"/>
            <a:ext cx="1316008" cy="709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 descr="Keras Reviews 2022: Details, Pricing, &amp; Features | G2">
            <a:extLst>
              <a:ext uri="{FF2B5EF4-FFF2-40B4-BE49-F238E27FC236}">
                <a16:creationId xmlns:a16="http://schemas.microsoft.com/office/drawing/2014/main" id="{FCC30850-B839-4767-A836-F106820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59" y="5038448"/>
            <a:ext cx="1521662" cy="800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4" name="Picture 28" descr="Media Download Center">
            <a:extLst>
              <a:ext uri="{FF2B5EF4-FFF2-40B4-BE49-F238E27FC236}">
                <a16:creationId xmlns:a16="http://schemas.microsoft.com/office/drawing/2014/main" id="{ABA9BB21-8EF3-493F-B3BE-5C71DB4D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370" y="4758159"/>
            <a:ext cx="2506728" cy="560577"/>
          </a:xfrm>
          <a:prstGeom prst="roundRect">
            <a:avLst>
              <a:gd name="adj" fmla="val 859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46" name="Picture 30" descr="How to deploy React App to GitHub Pages | by Madhavan Nagarajan | Medium">
            <a:extLst>
              <a:ext uri="{FF2B5EF4-FFF2-40B4-BE49-F238E27FC236}">
                <a16:creationId xmlns:a16="http://schemas.microsoft.com/office/drawing/2014/main" id="{0AE4783B-8CD4-4982-AD4B-D62631E7A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3" t="22669" r="28867" b="13435"/>
          <a:stretch/>
        </p:blipFill>
        <p:spPr bwMode="auto">
          <a:xfrm>
            <a:off x="7383909" y="5548812"/>
            <a:ext cx="650798" cy="579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 descr="What is the official JavaScript logo? - Community - SitePoint Forums | Web  Development &amp; Design Community">
            <a:extLst>
              <a:ext uri="{FF2B5EF4-FFF2-40B4-BE49-F238E27FC236}">
                <a16:creationId xmlns:a16="http://schemas.microsoft.com/office/drawing/2014/main" id="{8136E005-63D1-42BD-B206-B1369705D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325" y="5548811"/>
            <a:ext cx="1199809" cy="579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2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5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SOURCE DATA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9D832D8-9F62-4C75-B344-F3BD153CBCA5}"/>
              </a:ext>
            </a:extLst>
          </p:cNvPr>
          <p:cNvSpPr txBox="1">
            <a:spLocks/>
          </p:cNvSpPr>
          <p:nvPr/>
        </p:nvSpPr>
        <p:spPr>
          <a:xfrm>
            <a:off x="724510" y="1526521"/>
            <a:ext cx="10364178" cy="2766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dirty="0"/>
              <a:t>National Snow and Ice Data Center	</a:t>
            </a:r>
            <a:r>
              <a:rPr lang="en-US" b="1" dirty="0">
                <a:hlinkClick r:id="rId2"/>
              </a:rPr>
              <a:t>http://nsidc.org/data/</a:t>
            </a:r>
            <a:endParaRPr lang="en-US" b="1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dirty="0"/>
              <a:t>The daily Sea Ice Index provides a quick look at Arctic-wide changes in sea ice.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dirty="0"/>
              <a:t>The daily Sea Ice Index provides a quick look at Antarctic-wide changes in sea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dirty="0"/>
              <a:t>Visualize Arctic and Antarctic Sea Ice </a:t>
            </a:r>
            <a:r>
              <a:rPr lang="en-US" b="1" dirty="0">
                <a:hlinkClick r:id="rId3"/>
              </a:rPr>
              <a:t>https://livingatlas.arcgis.com/sea-ice/</a:t>
            </a:r>
            <a:endParaRPr lang="en-US" b="1" dirty="0"/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US" b="1" dirty="0"/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+mj-ea"/>
                <a:cs typeface="+mj-cs"/>
              </a:rPr>
              <a:t>Climate Data Store </a:t>
            </a:r>
            <a:r>
              <a:rPr lang="en-US" sz="1600" b="1" dirty="0">
                <a:hlinkClick r:id="rId4"/>
              </a:rPr>
              <a:t>https://cds.climate.copernicus.eu/cdsapp#!/search?type=dataset</a:t>
            </a:r>
            <a:endParaRPr lang="en-US" sz="1600" b="1" dirty="0"/>
          </a:p>
          <a:p>
            <a:pPr marL="457200" lvl="1" indent="0">
              <a:buNone/>
            </a:pPr>
            <a:endParaRPr lang="en-US" sz="1600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A36089B-FEC5-4B7E-8F1F-83FC1C32E9CD}"/>
              </a:ext>
            </a:extLst>
          </p:cNvPr>
          <p:cNvSpPr txBox="1">
            <a:spLocks/>
          </p:cNvSpPr>
          <p:nvPr/>
        </p:nvSpPr>
        <p:spPr>
          <a:xfrm>
            <a:off x="646111" y="3956701"/>
            <a:ext cx="10148889" cy="2088499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2m Temperature (K)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Sea Ice Concentration(0 to 1)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Snow Albedo (0 to 1)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Snow Melt (m of water)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Surface Pressure (Pa)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Total Column Ozone (kg m2)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Extent (sq km)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Average Atmospheric Carbon di oxide mixing ratio (ppm	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r>
              <a:rPr lang="en-US" sz="1400" dirty="0"/>
              <a:t>Average Atmospheric Methane mixing ratio (ppm)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1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1293"/>
            <a:ext cx="9404723" cy="795057"/>
          </a:xfrm>
        </p:spPr>
        <p:txBody>
          <a:bodyPr/>
          <a:lstStyle/>
          <a:p>
            <a:pPr algn="ctr"/>
            <a:r>
              <a:rPr lang="en-US" b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56" y="1503493"/>
            <a:ext cx="10364452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We used R and pandas to determine the relationship between the target and features to assess correlation and evolution over time: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pPr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cap="none" dirty="0"/>
              <a:t>Sea ice sq km vs daily</a:t>
            </a:r>
          </a:p>
          <a:p>
            <a:pPr lvl="1" indent="-28575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cap="none" dirty="0"/>
              <a:t>Daily analysis of the amount per sq km of sea ice extent shown by the annual average polar sea-ice illustrates the extent of declining in both the Antarctic- southern region, and the Arctic- northern region of the globe.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8D7D637-863D-4F5A-ACED-55735B4C3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54604" r="3241" b="4410"/>
          <a:stretch/>
        </p:blipFill>
        <p:spPr bwMode="auto">
          <a:xfrm>
            <a:off x="1355249" y="4543144"/>
            <a:ext cx="4331177" cy="18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8811BB-1B6F-457F-99AB-CA4E4E215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" t="3322" r="2298" b="53663"/>
          <a:stretch/>
        </p:blipFill>
        <p:spPr bwMode="auto">
          <a:xfrm>
            <a:off x="6096000" y="4543143"/>
            <a:ext cx="4134656" cy="1833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9488-F90F-4928-A7F9-1F1258C3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17189" cy="852207"/>
          </a:xfrm>
        </p:spPr>
        <p:txBody>
          <a:bodyPr/>
          <a:lstStyle/>
          <a:p>
            <a:r>
              <a:rPr lang="en-US" b="1" dirty="0"/>
              <a:t>DATA EXPLORATION – 2003 - 2020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95D6F90-DEFB-4AB1-BE4B-3CC511616E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1" y="1174750"/>
            <a:ext cx="9483498" cy="553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0146-935A-4C5E-91FE-894D7252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20" y="184087"/>
            <a:ext cx="10555289" cy="1400530"/>
          </a:xfrm>
        </p:spPr>
        <p:txBody>
          <a:bodyPr/>
          <a:lstStyle/>
          <a:p>
            <a:pPr algn="ctr"/>
            <a:r>
              <a:rPr lang="en-US" b="1" dirty="0"/>
              <a:t>DATA EXPLORATION – Feature vs Target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5CAB9C8-6B33-48EE-9CB6-4FA94839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5" y="1364910"/>
            <a:ext cx="2634782" cy="2064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21A2C3D-209E-48FF-BFEF-834A50FD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93" y="1364910"/>
            <a:ext cx="2705272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906C0A3D-273F-4AD8-840F-9771E9BF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34" y="1378435"/>
            <a:ext cx="2705271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5E7F3E63-EC37-42E8-AD5A-5C3F3E00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4" y="3964780"/>
            <a:ext cx="2698784" cy="2064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AB88DCC8-FA12-4702-B33D-CBC313C8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54" y="3964780"/>
            <a:ext cx="2628131" cy="2058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>
            <a:extLst>
              <a:ext uri="{FF2B5EF4-FFF2-40B4-BE49-F238E27FC236}">
                <a16:creationId xmlns:a16="http://schemas.microsoft.com/office/drawing/2014/main" id="{A264B902-9357-495D-BBA0-F067BB02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34" y="3964780"/>
            <a:ext cx="2705271" cy="211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D5B077B-CB08-41C4-BEDE-17982E45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566" y="1378435"/>
            <a:ext cx="2739079" cy="21457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281A7FC-6083-4A5F-8808-AF0833CB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272" y="3964780"/>
            <a:ext cx="2705271" cy="21193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80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AA8-FD49-4EF3-BDFE-85BFB2A3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 algn="ctr"/>
            <a:r>
              <a:rPr lang="en-US" b="1" dirty="0"/>
              <a:t>DASHBOARD BLUEPRINT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1AE2-C8AA-41E3-865E-F8F748BC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281394"/>
            <a:ext cx="4468813" cy="5157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Using JavaScript and APIs to display google earth map 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 err="1"/>
              <a:t>Github</a:t>
            </a:r>
            <a:r>
              <a:rPr lang="en-US" cap="none" dirty="0"/>
              <a:t> deploy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 err="1"/>
              <a:t>Webscrape</a:t>
            </a:r>
            <a:r>
              <a:rPr lang="en-US" cap="none" dirty="0"/>
              <a:t> from NASA's website to get the latest climate change news on the website</a:t>
            </a:r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/>
              <a:t>Links to other sections for team information, dataset and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2D61D-3A41-4975-AC2F-8C21929E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47" y="1700493"/>
            <a:ext cx="6079011" cy="392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727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182</TotalTime>
  <Words>714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Tw Cen MT</vt:lpstr>
      <vt:lpstr>Wingdings</vt:lpstr>
      <vt:lpstr>Wingdings 3</vt:lpstr>
      <vt:lpstr>Droplet</vt:lpstr>
      <vt:lpstr>CAPSTONE PROJECT</vt:lpstr>
      <vt:lpstr>TOPIC SELECTED</vt:lpstr>
      <vt:lpstr>QUESTIONS WE HOPE TO ANSWER</vt:lpstr>
      <vt:lpstr>TECHNOLOGIES / TOOLS USED</vt:lpstr>
      <vt:lpstr>SOURCE DATA</vt:lpstr>
      <vt:lpstr>DATA EXPLORATION</vt:lpstr>
      <vt:lpstr>DATA EXPLORATION – 2003 - 2020</vt:lpstr>
      <vt:lpstr>DATA EXPLORATION – Feature vs Target</vt:lpstr>
      <vt:lpstr>DASHBOARD BLUEPRINT</vt:lpstr>
      <vt:lpstr>DATA FORECASTING</vt:lpstr>
      <vt:lpstr>DATA FORECASTING</vt:lpstr>
      <vt:lpstr>DATA FORECASTING</vt:lpstr>
      <vt:lpstr>DATA FORECASTING</vt:lpstr>
      <vt:lpstr>NEXT STEPS FOR SEGMENT 3 &amp; 4</vt:lpstr>
      <vt:lpstr>CHALLENGES</vt:lpstr>
      <vt:lpstr>NEW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Yasir Naushahi</dc:creator>
  <cp:lastModifiedBy>Yasir Naushahi</cp:lastModifiedBy>
  <cp:revision>9</cp:revision>
  <dcterms:created xsi:type="dcterms:W3CDTF">2022-01-30T17:18:55Z</dcterms:created>
  <dcterms:modified xsi:type="dcterms:W3CDTF">2022-01-30T20:21:10Z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