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4" r:id="rId3"/>
    <p:sldId id="257" r:id="rId4"/>
    <p:sldId id="260" r:id="rId5"/>
    <p:sldId id="261" r:id="rId6"/>
    <p:sldId id="262" r:id="rId7"/>
    <p:sldId id="266"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63F366-8D73-4801-8E7C-F21BE62DDD81}" v="3423" dt="2022-12-08T00:10:27.361"/>
    <p1510:client id="{DB86BC73-94CB-4FAA-B712-28E88FF624FE}" v="276" dt="2022-12-08T00:34:37.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00:11:10.575"/>
    </inkml:context>
    <inkml:brush xml:id="br0">
      <inkml:brushProperty name="width" value="0.1" units="cm"/>
      <inkml:brushProperty name="height" value="0.1" units="cm"/>
      <inkml:brushProperty name="color" value="#CC0066"/>
    </inkml:brush>
  </inkml:definitions>
  <inkml:trace contextRef="#ctx0" brushRef="#br0">16457 2593 0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7T23:41:46.427"/>
    </inkml:context>
    <inkml:brush xml:id="br0">
      <inkml:brushProperty name="width" value="0.1" units="cm"/>
      <inkml:brushProperty name="height" value="0.1" units="cm"/>
      <inkml:brushProperty name="color" value="#CC0066"/>
    </inkml:brush>
  </inkml:definitions>
  <inkml:trace contextRef="#ctx0" brushRef="#br0">16457 2593 0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7T23:41:46.427"/>
    </inkml:context>
    <inkml:brush xml:id="br0">
      <inkml:brushProperty name="width" value="0.1" units="cm"/>
      <inkml:brushProperty name="height" value="0.1" units="cm"/>
      <inkml:brushProperty name="color" value="#CC0066"/>
    </inkml:brush>
  </inkml:definitions>
  <inkml:trace contextRef="#ctx0" brushRef="#br0">16457 2593 0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7T23:41:46.427"/>
    </inkml:context>
    <inkml:brush xml:id="br0">
      <inkml:brushProperty name="width" value="0.1" units="cm"/>
      <inkml:brushProperty name="height" value="0.1" units="cm"/>
      <inkml:brushProperty name="color" value="#CC0066"/>
    </inkml:brush>
  </inkml:definitions>
  <inkml:trace contextRef="#ctx0" brushRef="#br0">16457 2593 0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7T23:41:46.427"/>
    </inkml:context>
    <inkml:brush xml:id="br0">
      <inkml:brushProperty name="width" value="0.1" units="cm"/>
      <inkml:brushProperty name="height" value="0.1" units="cm"/>
      <inkml:brushProperty name="color" value="#CC0066"/>
    </inkml:brush>
  </inkml:definitions>
  <inkml:trace contextRef="#ctx0" brushRef="#br0">16457 2593 0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3391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0522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7105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209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42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7456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1754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995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7277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3166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12/8/2022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6682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12/8/2022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43758307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3900" y="1079500"/>
            <a:ext cx="6119131" cy="2138400"/>
          </a:xfrm>
        </p:spPr>
        <p:txBody>
          <a:bodyPr>
            <a:normAutofit/>
          </a:bodyPr>
          <a:lstStyle/>
          <a:p>
            <a:r>
              <a:rPr lang="en-US" dirty="0">
                <a:cs typeface="Calibri Light"/>
              </a:rPr>
              <a:t> detection </a:t>
            </a:r>
            <a:r>
              <a:rPr lang="en-US" dirty="0" err="1">
                <a:cs typeface="Calibri Light"/>
              </a:rPr>
              <a:t>BOt</a:t>
            </a:r>
            <a:br>
              <a:rPr lang="en-US" dirty="0">
                <a:cs typeface="Calibri Light"/>
              </a:rPr>
            </a:br>
            <a:r>
              <a:rPr lang="en-US" dirty="0">
                <a:cs typeface="Calibri Light"/>
              </a:rPr>
              <a:t>for Cheque</a:t>
            </a:r>
          </a:p>
        </p:txBody>
      </p:sp>
      <p:sp>
        <p:nvSpPr>
          <p:cNvPr id="3" name="Subtitle 2"/>
          <p:cNvSpPr>
            <a:spLocks noGrp="1"/>
          </p:cNvSpPr>
          <p:nvPr>
            <p:ph type="subTitle" idx="1"/>
          </p:nvPr>
        </p:nvSpPr>
        <p:spPr>
          <a:xfrm>
            <a:off x="4980779" y="4113213"/>
            <a:ext cx="6125372" cy="1655762"/>
          </a:xfrm>
        </p:spPr>
        <p:txBody>
          <a:bodyPr>
            <a:normAutofit/>
          </a:bodyPr>
          <a:lstStyle/>
          <a:p>
            <a:r>
              <a:rPr lang="en-US" dirty="0">
                <a:solidFill>
                  <a:srgbClr val="FFFFFF">
                    <a:alpha val="70000"/>
                  </a:srgbClr>
                </a:solidFill>
              </a:rPr>
              <a:t>Alice Zhang</a:t>
            </a:r>
          </a:p>
          <a:p>
            <a:r>
              <a:rPr lang="en-US" dirty="0">
                <a:solidFill>
                  <a:srgbClr val="FFFFFF">
                    <a:alpha val="70000"/>
                  </a:srgbClr>
                </a:solidFill>
              </a:rPr>
              <a:t>Dec 7, 2022</a:t>
            </a:r>
          </a:p>
        </p:txBody>
      </p:sp>
      <p:pic>
        <p:nvPicPr>
          <p:cNvPr id="25" name="Picture 3">
            <a:extLst>
              <a:ext uri="{FF2B5EF4-FFF2-40B4-BE49-F238E27FC236}">
                <a16:creationId xmlns:a16="http://schemas.microsoft.com/office/drawing/2014/main" id="{9AA470D4-60E5-3F3C-9230-9B52F77CA627}"/>
              </a:ext>
            </a:extLst>
          </p:cNvPr>
          <p:cNvPicPr>
            <a:picLocks noChangeAspect="1"/>
          </p:cNvPicPr>
          <p:nvPr/>
        </p:nvPicPr>
        <p:blipFill rotWithShape="1">
          <a:blip r:embed="rId2"/>
          <a:srcRect l="26846" r="35956" b="-9"/>
          <a:stretch/>
        </p:blipFill>
        <p:spPr>
          <a:xfrm>
            <a:off x="20" y="10"/>
            <a:ext cx="3863955" cy="6857989"/>
          </a:xfrm>
          <a:prstGeom prst="rect">
            <a:avLst/>
          </a:prstGeom>
        </p:spPr>
      </p:pic>
      <p:cxnSp>
        <p:nvCxnSpPr>
          <p:cNvPr id="26"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169B-F62E-4BCA-C2CA-EAAA85BF4769}"/>
              </a:ext>
            </a:extLst>
          </p:cNvPr>
          <p:cNvSpPr>
            <a:spLocks noGrp="1"/>
          </p:cNvSpPr>
          <p:nvPr>
            <p:ph type="title"/>
          </p:nvPr>
        </p:nvSpPr>
        <p:spPr/>
        <p:txBody>
          <a:bodyPr/>
          <a:lstStyle/>
          <a:p>
            <a:r>
              <a:rPr lang="en-US" dirty="0"/>
              <a:t>Cheque Sample</a:t>
            </a:r>
          </a:p>
        </p:txBody>
      </p:sp>
      <p:pic>
        <p:nvPicPr>
          <p:cNvPr id="4" name="Picture 4" descr="Timeline&#10;&#10;Description automatically generated">
            <a:extLst>
              <a:ext uri="{FF2B5EF4-FFF2-40B4-BE49-F238E27FC236}">
                <a16:creationId xmlns:a16="http://schemas.microsoft.com/office/drawing/2014/main" id="{4D672B0A-DE2A-2468-4C54-F7ABF8A6D9AD}"/>
              </a:ext>
            </a:extLst>
          </p:cNvPr>
          <p:cNvPicPr>
            <a:picLocks noGrp="1" noChangeAspect="1"/>
          </p:cNvPicPr>
          <p:nvPr>
            <p:ph idx="1"/>
          </p:nvPr>
        </p:nvPicPr>
        <p:blipFill>
          <a:blip r:embed="rId2"/>
          <a:stretch>
            <a:fillRect/>
          </a:stretch>
        </p:blipFill>
        <p:spPr>
          <a:xfrm>
            <a:off x="1178496" y="1790700"/>
            <a:ext cx="10217765" cy="3978275"/>
          </a:xfrm>
        </p:spPr>
      </p:pic>
    </p:spTree>
    <p:extLst>
      <p:ext uri="{BB962C8B-B14F-4D97-AF65-F5344CB8AC3E}">
        <p14:creationId xmlns:p14="http://schemas.microsoft.com/office/powerpoint/2010/main" val="311446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1666874"/>
            <a:ext cx="4457200" cy="3521075"/>
          </a:xfrm>
        </p:spPr>
        <p:txBody>
          <a:bodyPr vert="horz" lIns="0" tIns="0" rIns="0" bIns="0" rtlCol="0" anchor="ctr" anchorCtr="0">
            <a:normAutofit/>
          </a:bodyPr>
          <a:lstStyle/>
          <a:p>
            <a:pPr algn="ctr"/>
            <a:endParaRPr lang="en-US"/>
          </a:p>
          <a:p>
            <a:pPr algn="ctr"/>
            <a:endParaRPr lang="en-US"/>
          </a:p>
        </p:txBody>
      </p:sp>
      <p:grpSp>
        <p:nvGrpSpPr>
          <p:cNvPr id="24" name="Group 23">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25" name="Group 24">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32" name="Freeform: Shape 31">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 name="Group 25">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27" name="Freeform: Shape 26">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 name="Group 28">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30" name="Straight Connector 29">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5" name="TextBox 4">
            <a:extLst>
              <a:ext uri="{FF2B5EF4-FFF2-40B4-BE49-F238E27FC236}">
                <a16:creationId xmlns:a16="http://schemas.microsoft.com/office/drawing/2014/main" id="{BEECC4AC-7162-F9E1-D35E-D3F259A0FC08}"/>
              </a:ext>
            </a:extLst>
          </p:cNvPr>
          <p:cNvSpPr txBox="1"/>
          <p:nvPr/>
        </p:nvSpPr>
        <p:spPr>
          <a:xfrm>
            <a:off x="6654801" y="1079499"/>
            <a:ext cx="4451350" cy="4689476"/>
          </a:xfrm>
          <a:prstGeom prst="rect">
            <a:avLst/>
          </a:prstGeom>
        </p:spPr>
        <p:txBody>
          <a:bodyPr rot="0" spcFirstLastPara="0" vertOverflow="overflow" horzOverflow="overflow" vert="horz" lIns="0" tIns="0" rIns="0" bIns="0" numCol="1" spcCol="0" rtlCol="0" fromWordArt="0" anchor="ctr" anchorCtr="0" forceAA="0" compatLnSpc="1">
            <a:prstTxWarp prst="textNoShape">
              <a:avLst/>
            </a:prstTxWarp>
            <a:normAutofit/>
          </a:bodyPr>
          <a:lstStyle/>
          <a:p>
            <a:pPr>
              <a:lnSpc>
                <a:spcPct val="115000"/>
              </a:lnSpc>
              <a:spcAft>
                <a:spcPts val="600"/>
              </a:spcAft>
              <a:buClr>
                <a:schemeClr val="accent1">
                  <a:lumMod val="60000"/>
                  <a:lumOff val="40000"/>
                </a:schemeClr>
              </a:buClr>
            </a:pPr>
            <a:r>
              <a:rPr lang="en-US" sz="2000">
                <a:solidFill>
                  <a:schemeClr val="tx1">
                    <a:alpha val="70000"/>
                  </a:schemeClr>
                </a:solidFill>
              </a:rPr>
              <a:t>Peter is a self-employed Fintech professional. He receives a cheque from Company A for his exceptional data analysis rendered on the 29th of every month. He decides to purchase a vacation package for his family which will need to be paid in full on the 30th of this month to get a 15% discount. He got the cheque in the office on the 29th and took a picture of the cheque with Bank's mobile app. </a:t>
            </a:r>
          </a:p>
          <a:p>
            <a:pPr>
              <a:lnSpc>
                <a:spcPct val="115000"/>
              </a:lnSpc>
              <a:spcAft>
                <a:spcPts val="600"/>
              </a:spcAft>
              <a:buClr>
                <a:schemeClr val="accent1">
                  <a:lumMod val="60000"/>
                  <a:lumOff val="40000"/>
                </a:schemeClr>
              </a:buClr>
            </a:pPr>
            <a:r>
              <a:rPr lang="en-US" sz="2000">
                <a:solidFill>
                  <a:schemeClr val="tx1">
                    <a:alpha val="70000"/>
                  </a:schemeClr>
                </a:solidFill>
              </a:rPr>
              <a:t>Do you think he will be able to get the 15% discount?</a:t>
            </a:r>
          </a:p>
        </p:txBody>
      </p:sp>
      <p:grpSp>
        <p:nvGrpSpPr>
          <p:cNvPr id="35" name="Group 34">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36" name="Group 35">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43" name="Freeform: Shape 42">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7" name="Group 36">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38" name="Freeform: Shape 37">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6" name="Picture 6">
            <a:extLst>
              <a:ext uri="{FF2B5EF4-FFF2-40B4-BE49-F238E27FC236}">
                <a16:creationId xmlns:a16="http://schemas.microsoft.com/office/drawing/2014/main" id="{5DBB191E-8B3E-7440-8706-9CEAE5D7F3B7}"/>
              </a:ext>
            </a:extLst>
          </p:cNvPr>
          <p:cNvPicPr>
            <a:picLocks noChangeAspect="1"/>
          </p:cNvPicPr>
          <p:nvPr/>
        </p:nvPicPr>
        <p:blipFill>
          <a:blip r:embed="rId2"/>
          <a:stretch>
            <a:fillRect/>
          </a:stretch>
        </p:blipFill>
        <p:spPr>
          <a:xfrm>
            <a:off x="2200621" y="2013134"/>
            <a:ext cx="2219325" cy="2552700"/>
          </a:xfrm>
          <a:prstGeom prst="rect">
            <a:avLst/>
          </a:prstGeom>
        </p:spPr>
      </p:pic>
      <p:sp>
        <p:nvSpPr>
          <p:cNvPr id="7" name="TextBox 6">
            <a:extLst>
              <a:ext uri="{FF2B5EF4-FFF2-40B4-BE49-F238E27FC236}">
                <a16:creationId xmlns:a16="http://schemas.microsoft.com/office/drawing/2014/main" id="{1580451A-BC13-83C7-83F6-6456227F2D3B}"/>
              </a:ext>
            </a:extLst>
          </p:cNvPr>
          <p:cNvSpPr txBox="1"/>
          <p:nvPr/>
        </p:nvSpPr>
        <p:spPr>
          <a:xfrm>
            <a:off x="2199673" y="1528266"/>
            <a:ext cx="3583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Peter</a:t>
            </a:r>
          </a:p>
        </p:txBody>
      </p:sp>
      <p:sp>
        <p:nvSpPr>
          <p:cNvPr id="3" name="TextBox 2">
            <a:extLst>
              <a:ext uri="{FF2B5EF4-FFF2-40B4-BE49-F238E27FC236}">
                <a16:creationId xmlns:a16="http://schemas.microsoft.com/office/drawing/2014/main" id="{5F30A922-2492-9595-0E9E-7B47673863AB}"/>
              </a:ext>
            </a:extLst>
          </p:cNvPr>
          <p:cNvSpPr txBox="1"/>
          <p:nvPr/>
        </p:nvSpPr>
        <p:spPr>
          <a:xfrm>
            <a:off x="2199105" y="614947"/>
            <a:ext cx="374315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dirty="0"/>
              <a:t>Persona</a:t>
            </a:r>
          </a:p>
          <a:p>
            <a:pPr algn="l"/>
            <a:endParaRPr lang="en-US"/>
          </a:p>
        </p:txBody>
      </p:sp>
    </p:spTree>
    <p:extLst>
      <p:ext uri="{BB962C8B-B14F-4D97-AF65-F5344CB8AC3E}">
        <p14:creationId xmlns:p14="http://schemas.microsoft.com/office/powerpoint/2010/main" val="8111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1666874"/>
            <a:ext cx="4457200" cy="3521075"/>
          </a:xfrm>
        </p:spPr>
        <p:txBody>
          <a:bodyPr vert="horz" lIns="0" tIns="0" rIns="0" bIns="0" rtlCol="0" anchor="ctr" anchorCtr="0">
            <a:normAutofit/>
          </a:bodyPr>
          <a:lstStyle/>
          <a:p>
            <a:pPr algn="ctr"/>
            <a:endParaRPr lang="en-US"/>
          </a:p>
          <a:p>
            <a:pPr algn="ctr"/>
            <a:endParaRPr lang="en-US"/>
          </a:p>
        </p:txBody>
      </p:sp>
      <p:grpSp>
        <p:nvGrpSpPr>
          <p:cNvPr id="24" name="Group 23">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25" name="Group 24">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32" name="Freeform: Shape 31">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 name="Group 25">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27" name="Freeform: Shape 26">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 name="Group 28">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30" name="Straight Connector 29">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5" name="TextBox 4">
            <a:extLst>
              <a:ext uri="{FF2B5EF4-FFF2-40B4-BE49-F238E27FC236}">
                <a16:creationId xmlns:a16="http://schemas.microsoft.com/office/drawing/2014/main" id="{BEECC4AC-7162-F9E1-D35E-D3F259A0FC08}"/>
              </a:ext>
            </a:extLst>
          </p:cNvPr>
          <p:cNvSpPr txBox="1"/>
          <p:nvPr/>
        </p:nvSpPr>
        <p:spPr>
          <a:xfrm>
            <a:off x="6654801" y="1079499"/>
            <a:ext cx="4451350" cy="4689476"/>
          </a:xfrm>
          <a:prstGeom prst="rect">
            <a:avLst/>
          </a:prstGeom>
        </p:spPr>
        <p:txBody>
          <a:bodyPr rot="0" spcFirstLastPara="0" vertOverflow="overflow" horzOverflow="overflow" vert="horz" lIns="0" tIns="0" rIns="0" bIns="0" numCol="1" spcCol="0" rtlCol="0" fromWordArt="0" anchor="ctr" anchorCtr="0" forceAA="0" compatLnSpc="1">
            <a:prstTxWarp prst="textNoShape">
              <a:avLst/>
            </a:prstTxWarp>
            <a:normAutofit/>
          </a:bodyPr>
          <a:lstStyle/>
          <a:p>
            <a:pPr>
              <a:lnSpc>
                <a:spcPct val="115000"/>
              </a:lnSpc>
              <a:spcAft>
                <a:spcPts val="600"/>
              </a:spcAft>
              <a:buClr>
                <a:schemeClr val="accent1">
                  <a:lumMod val="60000"/>
                  <a:lumOff val="40000"/>
                </a:schemeClr>
              </a:buClr>
            </a:pPr>
            <a:r>
              <a:rPr lang="en-US" sz="2000" dirty="0">
                <a:solidFill>
                  <a:schemeClr val="tx1">
                    <a:alpha val="70000"/>
                  </a:schemeClr>
                </a:solidFill>
              </a:rPr>
              <a:t>Kevin is Bank C's fraud prevention manager. He's concerned one startup company reported fraud cheques named to be from the company being electronic deposited. The owner is very upset that his months' efforts might go to vain. </a:t>
            </a:r>
          </a:p>
          <a:p>
            <a:pPr>
              <a:lnSpc>
                <a:spcPct val="115000"/>
              </a:lnSpc>
              <a:spcAft>
                <a:spcPts val="600"/>
              </a:spcAft>
              <a:buClr>
                <a:schemeClr val="accent1">
                  <a:lumMod val="60000"/>
                  <a:lumOff val="40000"/>
                </a:schemeClr>
              </a:buClr>
            </a:pPr>
            <a:r>
              <a:rPr lang="en-US" sz="2000" dirty="0">
                <a:solidFill>
                  <a:schemeClr val="tx1">
                    <a:alpha val="70000"/>
                  </a:schemeClr>
                </a:solidFill>
              </a:rPr>
              <a:t> Will Kevin's department had seen this coming? Will the bank end up paying all the loss? </a:t>
            </a:r>
          </a:p>
        </p:txBody>
      </p:sp>
      <p:grpSp>
        <p:nvGrpSpPr>
          <p:cNvPr id="35" name="Group 34">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36" name="Group 35">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43" name="Freeform: Shape 42">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7" name="Group 36">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38" name="Freeform: Shape 37">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 name="TextBox 6">
            <a:extLst>
              <a:ext uri="{FF2B5EF4-FFF2-40B4-BE49-F238E27FC236}">
                <a16:creationId xmlns:a16="http://schemas.microsoft.com/office/drawing/2014/main" id="{1580451A-BC13-83C7-83F6-6456227F2D3B}"/>
              </a:ext>
            </a:extLst>
          </p:cNvPr>
          <p:cNvSpPr txBox="1"/>
          <p:nvPr/>
        </p:nvSpPr>
        <p:spPr>
          <a:xfrm>
            <a:off x="2540568" y="1822372"/>
            <a:ext cx="3583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Kevin</a:t>
            </a:r>
          </a:p>
        </p:txBody>
      </p:sp>
      <p:pic>
        <p:nvPicPr>
          <p:cNvPr id="4" name="Picture 5">
            <a:extLst>
              <a:ext uri="{FF2B5EF4-FFF2-40B4-BE49-F238E27FC236}">
                <a16:creationId xmlns:a16="http://schemas.microsoft.com/office/drawing/2014/main" id="{65B2ECB8-3414-92EB-1D12-58B2934CBB92}"/>
              </a:ext>
            </a:extLst>
          </p:cNvPr>
          <p:cNvPicPr>
            <a:picLocks noChangeAspect="1"/>
          </p:cNvPicPr>
          <p:nvPr/>
        </p:nvPicPr>
        <p:blipFill>
          <a:blip r:embed="rId2"/>
          <a:stretch>
            <a:fillRect/>
          </a:stretch>
        </p:blipFill>
        <p:spPr>
          <a:xfrm>
            <a:off x="2540484" y="2354953"/>
            <a:ext cx="1876425" cy="2386633"/>
          </a:xfrm>
          <a:prstGeom prst="rect">
            <a:avLst/>
          </a:prstGeom>
        </p:spPr>
      </p:pic>
      <p:sp>
        <p:nvSpPr>
          <p:cNvPr id="6" name="TextBox 5">
            <a:extLst>
              <a:ext uri="{FF2B5EF4-FFF2-40B4-BE49-F238E27FC236}">
                <a16:creationId xmlns:a16="http://schemas.microsoft.com/office/drawing/2014/main" id="{85695EC1-E2D1-D384-8C64-1E8716F88040}"/>
              </a:ext>
            </a:extLst>
          </p:cNvPr>
          <p:cNvSpPr txBox="1"/>
          <p:nvPr/>
        </p:nvSpPr>
        <p:spPr>
          <a:xfrm>
            <a:off x="1864894" y="641684"/>
            <a:ext cx="374315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dirty="0"/>
              <a:t>Persona</a:t>
            </a:r>
          </a:p>
          <a:p>
            <a:pPr algn="l"/>
            <a:endParaRPr lang="en-US"/>
          </a:p>
        </p:txBody>
      </p:sp>
    </p:spTree>
    <p:extLst>
      <p:ext uri="{BB962C8B-B14F-4D97-AF65-F5344CB8AC3E}">
        <p14:creationId xmlns:p14="http://schemas.microsoft.com/office/powerpoint/2010/main" val="345560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2252663"/>
            <a:ext cx="4457200" cy="2349500"/>
          </a:xfrm>
        </p:spPr>
        <p:txBody>
          <a:bodyPr vert="horz" lIns="0" tIns="0" rIns="0" bIns="0" rtlCol="0" anchor="ctr" anchorCtr="0">
            <a:normAutofit/>
          </a:bodyPr>
          <a:lstStyle/>
          <a:p>
            <a:pPr algn="ctr"/>
            <a:endParaRPr lang="en-US"/>
          </a:p>
          <a:p>
            <a:pPr algn="ctr"/>
            <a:endParaRPr lang="en-US"/>
          </a:p>
        </p:txBody>
      </p:sp>
      <p:grpSp>
        <p:nvGrpSpPr>
          <p:cNvPr id="51" name="Group 50">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52" name="Group 51">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56" name="Group 55">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63" name="Freeform: Shape 62">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7" name="Group 56">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58" name="Freeform: Shape 57">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Freeform: Shape 58">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61" name="Straight Connector 60">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 name="Group 52">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54" name="Oval 53">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Oval 54">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TextBox 2">
            <a:extLst>
              <a:ext uri="{FF2B5EF4-FFF2-40B4-BE49-F238E27FC236}">
                <a16:creationId xmlns:a16="http://schemas.microsoft.com/office/drawing/2014/main" id="{8C7E9367-C533-2E6C-C976-9FD6D3C90692}"/>
              </a:ext>
            </a:extLst>
          </p:cNvPr>
          <p:cNvSpPr txBox="1"/>
          <p:nvPr/>
        </p:nvSpPr>
        <p:spPr>
          <a:xfrm>
            <a:off x="2320985" y="986133"/>
            <a:ext cx="48314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Rockwell Nova Light"/>
              </a:rPr>
              <a:t>Objective of this project</a:t>
            </a:r>
          </a:p>
        </p:txBody>
      </p:sp>
      <p:sp>
        <p:nvSpPr>
          <p:cNvPr id="4" name="TextBox 3">
            <a:extLst>
              <a:ext uri="{FF2B5EF4-FFF2-40B4-BE49-F238E27FC236}">
                <a16:creationId xmlns:a16="http://schemas.microsoft.com/office/drawing/2014/main" id="{D89C2A4F-8284-C719-9941-B19AE1182339}"/>
              </a:ext>
            </a:extLst>
          </p:cNvPr>
          <p:cNvSpPr txBox="1"/>
          <p:nvPr/>
        </p:nvSpPr>
        <p:spPr>
          <a:xfrm>
            <a:off x="2398889" y="2017889"/>
            <a:ext cx="83678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objective of the Fraud Detecting Bot is retrieving the information on the cheques and cash the cheque right away upon the information is verified. </a:t>
            </a:r>
            <a:endParaRPr lang="en-US" dirty="0"/>
          </a:p>
        </p:txBody>
      </p:sp>
      <p:sp>
        <p:nvSpPr>
          <p:cNvPr id="5" name="Rectangle: Rounded Corners 4">
            <a:extLst>
              <a:ext uri="{FF2B5EF4-FFF2-40B4-BE49-F238E27FC236}">
                <a16:creationId xmlns:a16="http://schemas.microsoft.com/office/drawing/2014/main" id="{46DEF252-3B09-FEC9-6AD3-FA7FE5A55BF1}"/>
              </a:ext>
            </a:extLst>
          </p:cNvPr>
          <p:cNvSpPr/>
          <p:nvPr/>
        </p:nvSpPr>
        <p:spPr>
          <a:xfrm>
            <a:off x="430389" y="3097389"/>
            <a:ext cx="1749778" cy="860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Cheque image captured </a:t>
            </a:r>
          </a:p>
        </p:txBody>
      </p:sp>
      <p:sp>
        <p:nvSpPr>
          <p:cNvPr id="6" name="Rectangle: Rounded Corners 5">
            <a:extLst>
              <a:ext uri="{FF2B5EF4-FFF2-40B4-BE49-F238E27FC236}">
                <a16:creationId xmlns:a16="http://schemas.microsoft.com/office/drawing/2014/main" id="{BF1B8079-CF92-1E11-3011-73EE3A3C8994}"/>
              </a:ext>
            </a:extLst>
          </p:cNvPr>
          <p:cNvSpPr/>
          <p:nvPr/>
        </p:nvSpPr>
        <p:spPr>
          <a:xfrm>
            <a:off x="2398888" y="3083278"/>
            <a:ext cx="1735666" cy="87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OCR retrieve information</a:t>
            </a:r>
          </a:p>
        </p:txBody>
      </p:sp>
      <p:sp>
        <p:nvSpPr>
          <p:cNvPr id="7" name="Rectangle: Rounded Corners 6">
            <a:extLst>
              <a:ext uri="{FF2B5EF4-FFF2-40B4-BE49-F238E27FC236}">
                <a16:creationId xmlns:a16="http://schemas.microsoft.com/office/drawing/2014/main" id="{114D5194-98FA-075B-0CE2-1EABCFB7E1E5}"/>
              </a:ext>
            </a:extLst>
          </p:cNvPr>
          <p:cNvSpPr/>
          <p:nvPr/>
        </p:nvSpPr>
        <p:spPr>
          <a:xfrm>
            <a:off x="4360333" y="3097389"/>
            <a:ext cx="1806222" cy="87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the bank logo</a:t>
            </a:r>
          </a:p>
        </p:txBody>
      </p:sp>
      <p:sp>
        <p:nvSpPr>
          <p:cNvPr id="8" name="Rectangle: Rounded Corners 7">
            <a:extLst>
              <a:ext uri="{FF2B5EF4-FFF2-40B4-BE49-F238E27FC236}">
                <a16:creationId xmlns:a16="http://schemas.microsoft.com/office/drawing/2014/main" id="{214A836B-168E-3868-5219-95FE3D03DC5C}"/>
              </a:ext>
            </a:extLst>
          </p:cNvPr>
          <p:cNvSpPr/>
          <p:nvPr/>
        </p:nvSpPr>
        <p:spPr>
          <a:xfrm>
            <a:off x="6335887" y="3090333"/>
            <a:ext cx="1509888" cy="867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the MICR line pattern</a:t>
            </a:r>
          </a:p>
        </p:txBody>
      </p:sp>
      <p:sp>
        <p:nvSpPr>
          <p:cNvPr id="9" name="Rectangle: Rounded Corners 8">
            <a:extLst>
              <a:ext uri="{FF2B5EF4-FFF2-40B4-BE49-F238E27FC236}">
                <a16:creationId xmlns:a16="http://schemas.microsoft.com/office/drawing/2014/main" id="{7CF5E8B5-E037-894B-991F-6AD2FF1952A8}"/>
              </a:ext>
            </a:extLst>
          </p:cNvPr>
          <p:cNvSpPr/>
          <p:nvPr/>
        </p:nvSpPr>
        <p:spPr>
          <a:xfrm>
            <a:off x="7986888" y="3026832"/>
            <a:ext cx="1679221" cy="1756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 information from bank logo and MICR pattern</a:t>
            </a:r>
          </a:p>
        </p:txBody>
      </p:sp>
      <p:sp>
        <p:nvSpPr>
          <p:cNvPr id="10" name="Rectangle: Rounded Corners 9">
            <a:extLst>
              <a:ext uri="{FF2B5EF4-FFF2-40B4-BE49-F238E27FC236}">
                <a16:creationId xmlns:a16="http://schemas.microsoft.com/office/drawing/2014/main" id="{C200556A-973A-7848-5172-4DCC95D12C7F}"/>
              </a:ext>
            </a:extLst>
          </p:cNvPr>
          <p:cNvSpPr/>
          <p:nvPr/>
        </p:nvSpPr>
        <p:spPr>
          <a:xfrm>
            <a:off x="10040057" y="3026834"/>
            <a:ext cx="1453443" cy="1199444"/>
          </a:xfrm>
          <a:prstGeom prst="round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Validating info with positive pay file</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7FD1587-16A3-CB51-48E0-D7A023A606E4}"/>
                  </a:ext>
                </a:extLst>
              </p14:cNvPr>
              <p14:cNvContentPartPr/>
              <p14:nvPr/>
            </p14:nvContentPartPr>
            <p14:xfrm>
              <a:off x="6886221" y="987777"/>
              <a:ext cx="14111" cy="14111"/>
            </p14:xfrm>
          </p:contentPart>
        </mc:Choice>
        <mc:Fallback xmlns="">
          <p:pic>
            <p:nvPicPr>
              <p:cNvPr id="11" name="Ink 10">
                <a:extLst>
                  <a:ext uri="{FF2B5EF4-FFF2-40B4-BE49-F238E27FC236}">
                    <a16:creationId xmlns:a16="http://schemas.microsoft.com/office/drawing/2014/main" id="{57FD1587-16A3-CB51-48E0-D7A023A606E4}"/>
                  </a:ext>
                </a:extLst>
              </p:cNvPr>
              <p:cNvPicPr/>
              <p:nvPr/>
            </p:nvPicPr>
            <p:blipFill>
              <a:blip r:embed="rId3"/>
              <a:stretch>
                <a:fillRect/>
              </a:stretch>
            </p:blipFill>
            <p:spPr>
              <a:xfrm>
                <a:off x="6180671" y="296338"/>
                <a:ext cx="1411100" cy="1411100"/>
              </a:xfrm>
              <a:prstGeom prst="rect">
                <a:avLst/>
              </a:prstGeom>
            </p:spPr>
          </p:pic>
        </mc:Fallback>
      </mc:AlternateContent>
      <p:sp>
        <p:nvSpPr>
          <p:cNvPr id="13" name="Rectangle: Rounded Corners 12">
            <a:extLst>
              <a:ext uri="{FF2B5EF4-FFF2-40B4-BE49-F238E27FC236}">
                <a16:creationId xmlns:a16="http://schemas.microsoft.com/office/drawing/2014/main" id="{1D3EE744-7EA3-381F-73F3-DF277B170B9D}"/>
              </a:ext>
            </a:extLst>
          </p:cNvPr>
          <p:cNvSpPr/>
          <p:nvPr/>
        </p:nvSpPr>
        <p:spPr>
          <a:xfrm>
            <a:off x="10378722" y="5023554"/>
            <a:ext cx="776111" cy="66322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Cashed</a:t>
            </a:r>
          </a:p>
        </p:txBody>
      </p:sp>
    </p:spTree>
    <p:extLst>
      <p:ext uri="{BB962C8B-B14F-4D97-AF65-F5344CB8AC3E}">
        <p14:creationId xmlns:p14="http://schemas.microsoft.com/office/powerpoint/2010/main" val="217488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2252663"/>
            <a:ext cx="4457200" cy="2349500"/>
          </a:xfrm>
        </p:spPr>
        <p:txBody>
          <a:bodyPr vert="horz" lIns="0" tIns="0" rIns="0" bIns="0" rtlCol="0" anchor="ctr" anchorCtr="0">
            <a:normAutofit/>
          </a:bodyPr>
          <a:lstStyle/>
          <a:p>
            <a:pPr algn="ctr"/>
            <a:endParaRPr lang="en-US"/>
          </a:p>
          <a:p>
            <a:pPr algn="ctr"/>
            <a:endParaRPr lang="en-US"/>
          </a:p>
        </p:txBody>
      </p:sp>
      <p:grpSp>
        <p:nvGrpSpPr>
          <p:cNvPr id="51" name="Group 50">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52" name="Group 51">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56" name="Group 55">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63" name="Freeform: Shape 62">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7" name="Group 56">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58" name="Freeform: Shape 57">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Freeform: Shape 58">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61" name="Straight Connector 60">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 name="Group 52">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54" name="Oval 53">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Oval 54">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TextBox 2">
            <a:extLst>
              <a:ext uri="{FF2B5EF4-FFF2-40B4-BE49-F238E27FC236}">
                <a16:creationId xmlns:a16="http://schemas.microsoft.com/office/drawing/2014/main" id="{8C7E9367-C533-2E6C-C976-9FD6D3C90692}"/>
              </a:ext>
            </a:extLst>
          </p:cNvPr>
          <p:cNvSpPr txBox="1"/>
          <p:nvPr/>
        </p:nvSpPr>
        <p:spPr>
          <a:xfrm>
            <a:off x="2561617" y="972765"/>
            <a:ext cx="4831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7FD1587-16A3-CB51-48E0-D7A023A606E4}"/>
                  </a:ext>
                </a:extLst>
              </p14:cNvPr>
              <p14:cNvContentPartPr/>
              <p14:nvPr/>
            </p14:nvContentPartPr>
            <p14:xfrm>
              <a:off x="6886221" y="987777"/>
              <a:ext cx="14111" cy="14111"/>
            </p14:xfrm>
          </p:contentPart>
        </mc:Choice>
        <mc:Fallback xmlns="">
          <p:pic>
            <p:nvPicPr>
              <p:cNvPr id="11" name="Ink 10">
                <a:extLst>
                  <a:ext uri="{FF2B5EF4-FFF2-40B4-BE49-F238E27FC236}">
                    <a16:creationId xmlns:a16="http://schemas.microsoft.com/office/drawing/2014/main" id="{57FD1587-16A3-CB51-48E0-D7A023A606E4}"/>
                  </a:ext>
                </a:extLst>
              </p:cNvPr>
              <p:cNvPicPr/>
              <p:nvPr/>
            </p:nvPicPr>
            <p:blipFill>
              <a:blip r:embed="rId3"/>
              <a:stretch>
                <a:fillRect/>
              </a:stretch>
            </p:blipFill>
            <p:spPr>
              <a:xfrm>
                <a:off x="6180671" y="282227"/>
                <a:ext cx="1411100" cy="1411100"/>
              </a:xfrm>
              <a:prstGeom prst="rect">
                <a:avLst/>
              </a:prstGeom>
            </p:spPr>
          </p:pic>
        </mc:Fallback>
      </mc:AlternateContent>
      <p:sp>
        <p:nvSpPr>
          <p:cNvPr id="12" name="TextBox 11">
            <a:extLst>
              <a:ext uri="{FF2B5EF4-FFF2-40B4-BE49-F238E27FC236}">
                <a16:creationId xmlns:a16="http://schemas.microsoft.com/office/drawing/2014/main" id="{2A54DD48-7168-8425-33FF-1136CC0E32D2}"/>
              </a:ext>
            </a:extLst>
          </p:cNvPr>
          <p:cNvSpPr txBox="1"/>
          <p:nvPr/>
        </p:nvSpPr>
        <p:spPr>
          <a:xfrm>
            <a:off x="2571129" y="1511246"/>
            <a:ext cx="79370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Dependencies were used: </a:t>
            </a:r>
            <a:r>
              <a:rPr lang="en-US" sz="2400" dirty="0" err="1"/>
              <a:t>Tensorflow</a:t>
            </a:r>
            <a:r>
              <a:rPr lang="en-US" sz="2400" dirty="0"/>
              <a:t>; OpenCV, etc.</a:t>
            </a:r>
          </a:p>
          <a:p>
            <a:r>
              <a:rPr lang="en-US" sz="2400" dirty="0"/>
              <a:t>Step 1, getting the data</a:t>
            </a:r>
          </a:p>
          <a:p>
            <a:r>
              <a:rPr lang="en-US" sz="2400" dirty="0"/>
              <a:t>Step 2, scaling the images</a:t>
            </a:r>
          </a:p>
        </p:txBody>
      </p:sp>
      <p:sp>
        <p:nvSpPr>
          <p:cNvPr id="16" name="TextBox 15">
            <a:extLst>
              <a:ext uri="{FF2B5EF4-FFF2-40B4-BE49-F238E27FC236}">
                <a16:creationId xmlns:a16="http://schemas.microsoft.com/office/drawing/2014/main" id="{006EA829-989D-E7B4-8F69-B489DBA34906}"/>
              </a:ext>
            </a:extLst>
          </p:cNvPr>
          <p:cNvSpPr txBox="1"/>
          <p:nvPr/>
        </p:nvSpPr>
        <p:spPr>
          <a:xfrm>
            <a:off x="2582333" y="903111"/>
            <a:ext cx="59125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Nova Light"/>
              </a:rPr>
              <a:t>Training of Bank Logo</a:t>
            </a:r>
          </a:p>
        </p:txBody>
      </p:sp>
      <p:sp>
        <p:nvSpPr>
          <p:cNvPr id="18" name="TextBox 17">
            <a:extLst>
              <a:ext uri="{FF2B5EF4-FFF2-40B4-BE49-F238E27FC236}">
                <a16:creationId xmlns:a16="http://schemas.microsoft.com/office/drawing/2014/main" id="{52F18669-97E4-AA7A-71ED-D3FCF5813501}"/>
              </a:ext>
            </a:extLst>
          </p:cNvPr>
          <p:cNvSpPr txBox="1"/>
          <p:nvPr/>
        </p:nvSpPr>
        <p:spPr>
          <a:xfrm>
            <a:off x="7767052" y="116305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9" name="Picture 19" descr="Graphical user interface&#10;&#10;Description automatically generated">
            <a:extLst>
              <a:ext uri="{FF2B5EF4-FFF2-40B4-BE49-F238E27FC236}">
                <a16:creationId xmlns:a16="http://schemas.microsoft.com/office/drawing/2014/main" id="{2816E241-CA06-5708-95D2-384450FFC907}"/>
              </a:ext>
            </a:extLst>
          </p:cNvPr>
          <p:cNvPicPr>
            <a:picLocks noChangeAspect="1"/>
          </p:cNvPicPr>
          <p:nvPr/>
        </p:nvPicPr>
        <p:blipFill>
          <a:blip r:embed="rId4"/>
          <a:stretch>
            <a:fillRect/>
          </a:stretch>
        </p:blipFill>
        <p:spPr>
          <a:xfrm>
            <a:off x="1914614" y="3011417"/>
            <a:ext cx="9186777" cy="2873849"/>
          </a:xfrm>
          <a:prstGeom prst="rect">
            <a:avLst/>
          </a:prstGeom>
        </p:spPr>
      </p:pic>
    </p:spTree>
    <p:extLst>
      <p:ext uri="{BB962C8B-B14F-4D97-AF65-F5344CB8AC3E}">
        <p14:creationId xmlns:p14="http://schemas.microsoft.com/office/powerpoint/2010/main" val="129581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2252663"/>
            <a:ext cx="4457200" cy="2349500"/>
          </a:xfrm>
        </p:spPr>
        <p:txBody>
          <a:bodyPr vert="horz" lIns="0" tIns="0" rIns="0" bIns="0" rtlCol="0" anchor="ctr" anchorCtr="0">
            <a:normAutofit/>
          </a:bodyPr>
          <a:lstStyle/>
          <a:p>
            <a:pPr algn="ctr"/>
            <a:endParaRPr lang="en-US"/>
          </a:p>
          <a:p>
            <a:pPr algn="ctr"/>
            <a:endParaRPr lang="en-US"/>
          </a:p>
        </p:txBody>
      </p:sp>
      <p:grpSp>
        <p:nvGrpSpPr>
          <p:cNvPr id="51" name="Group 50">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52" name="Group 51">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56" name="Group 55">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63" name="Freeform: Shape 62">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7" name="Group 56">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58" name="Freeform: Shape 57">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Freeform: Shape 58">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61" name="Straight Connector 60">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 name="Group 52">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54" name="Oval 53">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Oval 54">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TextBox 2">
            <a:extLst>
              <a:ext uri="{FF2B5EF4-FFF2-40B4-BE49-F238E27FC236}">
                <a16:creationId xmlns:a16="http://schemas.microsoft.com/office/drawing/2014/main" id="{8C7E9367-C533-2E6C-C976-9FD6D3C90692}"/>
              </a:ext>
            </a:extLst>
          </p:cNvPr>
          <p:cNvSpPr txBox="1"/>
          <p:nvPr/>
        </p:nvSpPr>
        <p:spPr>
          <a:xfrm>
            <a:off x="2561617" y="972765"/>
            <a:ext cx="4831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7FD1587-16A3-CB51-48E0-D7A023A606E4}"/>
                  </a:ext>
                </a:extLst>
              </p14:cNvPr>
              <p14:cNvContentPartPr/>
              <p14:nvPr/>
            </p14:nvContentPartPr>
            <p14:xfrm>
              <a:off x="6886221" y="987777"/>
              <a:ext cx="14111" cy="14111"/>
            </p14:xfrm>
          </p:contentPart>
        </mc:Choice>
        <mc:Fallback xmlns="">
          <p:pic>
            <p:nvPicPr>
              <p:cNvPr id="11" name="Ink 10">
                <a:extLst>
                  <a:ext uri="{FF2B5EF4-FFF2-40B4-BE49-F238E27FC236}">
                    <a16:creationId xmlns:a16="http://schemas.microsoft.com/office/drawing/2014/main" id="{57FD1587-16A3-CB51-48E0-D7A023A606E4}"/>
                  </a:ext>
                </a:extLst>
              </p:cNvPr>
              <p:cNvPicPr/>
              <p:nvPr/>
            </p:nvPicPr>
            <p:blipFill>
              <a:blip r:embed="rId3"/>
              <a:stretch>
                <a:fillRect/>
              </a:stretch>
            </p:blipFill>
            <p:spPr>
              <a:xfrm>
                <a:off x="6180671" y="282227"/>
                <a:ext cx="1411100" cy="1411100"/>
              </a:xfrm>
              <a:prstGeom prst="rect">
                <a:avLst/>
              </a:prstGeom>
            </p:spPr>
          </p:pic>
        </mc:Fallback>
      </mc:AlternateContent>
      <p:sp>
        <p:nvSpPr>
          <p:cNvPr id="12" name="TextBox 11">
            <a:extLst>
              <a:ext uri="{FF2B5EF4-FFF2-40B4-BE49-F238E27FC236}">
                <a16:creationId xmlns:a16="http://schemas.microsoft.com/office/drawing/2014/main" id="{2A54DD48-7168-8425-33FF-1136CC0E32D2}"/>
              </a:ext>
            </a:extLst>
          </p:cNvPr>
          <p:cNvSpPr txBox="1"/>
          <p:nvPr/>
        </p:nvSpPr>
        <p:spPr>
          <a:xfrm>
            <a:off x="2563023" y="1495034"/>
            <a:ext cx="7831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Dependencies were used: </a:t>
            </a:r>
            <a:r>
              <a:rPr lang="en-US" dirty="0" err="1"/>
              <a:t>Tensorflow</a:t>
            </a:r>
            <a:r>
              <a:rPr lang="en-US" dirty="0"/>
              <a:t>; OpenCV, etc.</a:t>
            </a:r>
          </a:p>
        </p:txBody>
      </p:sp>
      <p:sp>
        <p:nvSpPr>
          <p:cNvPr id="16" name="TextBox 15">
            <a:extLst>
              <a:ext uri="{FF2B5EF4-FFF2-40B4-BE49-F238E27FC236}">
                <a16:creationId xmlns:a16="http://schemas.microsoft.com/office/drawing/2014/main" id="{006EA829-989D-E7B4-8F69-B489DBA34906}"/>
              </a:ext>
            </a:extLst>
          </p:cNvPr>
          <p:cNvSpPr txBox="1"/>
          <p:nvPr/>
        </p:nvSpPr>
        <p:spPr>
          <a:xfrm>
            <a:off x="2582333" y="903111"/>
            <a:ext cx="59125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Nova Light"/>
              </a:rPr>
              <a:t>Training of Bank Logo</a:t>
            </a:r>
          </a:p>
        </p:txBody>
      </p:sp>
      <p:sp>
        <p:nvSpPr>
          <p:cNvPr id="18" name="TextBox 17">
            <a:extLst>
              <a:ext uri="{FF2B5EF4-FFF2-40B4-BE49-F238E27FC236}">
                <a16:creationId xmlns:a16="http://schemas.microsoft.com/office/drawing/2014/main" id="{52F18669-97E4-AA7A-71ED-D3FCF5813501}"/>
              </a:ext>
            </a:extLst>
          </p:cNvPr>
          <p:cNvSpPr txBox="1"/>
          <p:nvPr/>
        </p:nvSpPr>
        <p:spPr>
          <a:xfrm>
            <a:off x="7767052" y="116305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08458438-DDE4-B8D5-5B4C-6B80EB2C08F7}"/>
              </a:ext>
            </a:extLst>
          </p:cNvPr>
          <p:cNvSpPr txBox="1"/>
          <p:nvPr/>
        </p:nvSpPr>
        <p:spPr>
          <a:xfrm>
            <a:off x="2480552" y="2415701"/>
            <a:ext cx="726331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Step 3, Create the </a:t>
            </a:r>
            <a:r>
              <a:rPr lang="en-US" sz="2400" dirty="0" err="1"/>
              <a:t>Convolutiontional</a:t>
            </a:r>
            <a:r>
              <a:rPr lang="en-US" sz="2400" dirty="0"/>
              <a:t> base</a:t>
            </a:r>
          </a:p>
          <a:p>
            <a:r>
              <a:rPr lang="en-US" sz="2400" dirty="0"/>
              <a:t>Step 4, Convo2D and Maxpooling2D </a:t>
            </a:r>
          </a:p>
          <a:p>
            <a:r>
              <a:rPr lang="en-US" sz="2400" dirty="0"/>
              <a:t>Step 5, 2D to 3D to vector</a:t>
            </a:r>
          </a:p>
          <a:p>
            <a:r>
              <a:rPr lang="en-US" sz="2400" dirty="0"/>
              <a:t>Step 6, Train and get to accuracy</a:t>
            </a:r>
          </a:p>
        </p:txBody>
      </p:sp>
    </p:spTree>
    <p:extLst>
      <p:ext uri="{BB962C8B-B14F-4D97-AF65-F5344CB8AC3E}">
        <p14:creationId xmlns:p14="http://schemas.microsoft.com/office/powerpoint/2010/main" val="91186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2252663"/>
            <a:ext cx="4457200" cy="2349500"/>
          </a:xfrm>
        </p:spPr>
        <p:txBody>
          <a:bodyPr vert="horz" lIns="0" tIns="0" rIns="0" bIns="0" rtlCol="0" anchor="ctr" anchorCtr="0">
            <a:normAutofit/>
          </a:bodyPr>
          <a:lstStyle/>
          <a:p>
            <a:pPr algn="ctr"/>
            <a:endParaRPr lang="en-US"/>
          </a:p>
          <a:p>
            <a:pPr algn="ctr"/>
            <a:endParaRPr lang="en-US"/>
          </a:p>
        </p:txBody>
      </p:sp>
      <p:grpSp>
        <p:nvGrpSpPr>
          <p:cNvPr id="51" name="Group 50">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52" name="Group 51">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56" name="Group 55">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63" name="Freeform: Shape 62">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7" name="Group 56">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58" name="Freeform: Shape 57">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Freeform: Shape 58">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61" name="Straight Connector 60">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 name="Group 52">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54" name="Oval 53">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Oval 54">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TextBox 2">
            <a:extLst>
              <a:ext uri="{FF2B5EF4-FFF2-40B4-BE49-F238E27FC236}">
                <a16:creationId xmlns:a16="http://schemas.microsoft.com/office/drawing/2014/main" id="{8C7E9367-C533-2E6C-C976-9FD6D3C90692}"/>
              </a:ext>
            </a:extLst>
          </p:cNvPr>
          <p:cNvSpPr txBox="1"/>
          <p:nvPr/>
        </p:nvSpPr>
        <p:spPr>
          <a:xfrm>
            <a:off x="2561617" y="972765"/>
            <a:ext cx="4831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7FD1587-16A3-CB51-48E0-D7A023A606E4}"/>
                  </a:ext>
                </a:extLst>
              </p14:cNvPr>
              <p14:cNvContentPartPr/>
              <p14:nvPr/>
            </p14:nvContentPartPr>
            <p14:xfrm>
              <a:off x="6886221" y="987777"/>
              <a:ext cx="14111" cy="14111"/>
            </p14:xfrm>
          </p:contentPart>
        </mc:Choice>
        <mc:Fallback xmlns="">
          <p:pic>
            <p:nvPicPr>
              <p:cNvPr id="11" name="Ink 10">
                <a:extLst>
                  <a:ext uri="{FF2B5EF4-FFF2-40B4-BE49-F238E27FC236}">
                    <a16:creationId xmlns:a16="http://schemas.microsoft.com/office/drawing/2014/main" id="{57FD1587-16A3-CB51-48E0-D7A023A606E4}"/>
                  </a:ext>
                </a:extLst>
              </p:cNvPr>
              <p:cNvPicPr/>
              <p:nvPr/>
            </p:nvPicPr>
            <p:blipFill>
              <a:blip r:embed="rId3"/>
              <a:stretch>
                <a:fillRect/>
              </a:stretch>
            </p:blipFill>
            <p:spPr>
              <a:xfrm>
                <a:off x="6180671" y="282227"/>
                <a:ext cx="1411100" cy="1411100"/>
              </a:xfrm>
              <a:prstGeom prst="rect">
                <a:avLst/>
              </a:prstGeom>
            </p:spPr>
          </p:pic>
        </mc:Fallback>
      </mc:AlternateContent>
      <p:sp>
        <p:nvSpPr>
          <p:cNvPr id="12" name="TextBox 11">
            <a:extLst>
              <a:ext uri="{FF2B5EF4-FFF2-40B4-BE49-F238E27FC236}">
                <a16:creationId xmlns:a16="http://schemas.microsoft.com/office/drawing/2014/main" id="{2A54DD48-7168-8425-33FF-1136CC0E32D2}"/>
              </a:ext>
            </a:extLst>
          </p:cNvPr>
          <p:cNvSpPr txBox="1"/>
          <p:nvPr/>
        </p:nvSpPr>
        <p:spPr>
          <a:xfrm>
            <a:off x="2723444" y="1100666"/>
            <a:ext cx="7831666" cy="94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006EA829-989D-E7B4-8F69-B489DBA34906}"/>
              </a:ext>
            </a:extLst>
          </p:cNvPr>
          <p:cNvSpPr txBox="1"/>
          <p:nvPr/>
        </p:nvSpPr>
        <p:spPr>
          <a:xfrm>
            <a:off x="2582333" y="903111"/>
            <a:ext cx="59125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Nova Light"/>
              </a:rPr>
              <a:t>MICR Line Pattern</a:t>
            </a:r>
          </a:p>
        </p:txBody>
      </p:sp>
      <p:pic>
        <p:nvPicPr>
          <p:cNvPr id="17" name="Picture 17">
            <a:extLst>
              <a:ext uri="{FF2B5EF4-FFF2-40B4-BE49-F238E27FC236}">
                <a16:creationId xmlns:a16="http://schemas.microsoft.com/office/drawing/2014/main" id="{BB24BAD3-B82C-74FB-8571-5910A1C108CC}"/>
              </a:ext>
            </a:extLst>
          </p:cNvPr>
          <p:cNvPicPr>
            <a:picLocks noChangeAspect="1"/>
          </p:cNvPicPr>
          <p:nvPr/>
        </p:nvPicPr>
        <p:blipFill>
          <a:blip r:embed="rId4"/>
          <a:stretch>
            <a:fillRect/>
          </a:stretch>
        </p:blipFill>
        <p:spPr>
          <a:xfrm>
            <a:off x="2084879" y="2252338"/>
            <a:ext cx="8605251" cy="3689050"/>
          </a:xfrm>
          <a:prstGeom prst="rect">
            <a:avLst/>
          </a:prstGeom>
        </p:spPr>
      </p:pic>
    </p:spTree>
    <p:extLst>
      <p:ext uri="{BB962C8B-B14F-4D97-AF65-F5344CB8AC3E}">
        <p14:creationId xmlns:p14="http://schemas.microsoft.com/office/powerpoint/2010/main" val="261052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0761-F47C-0D20-42DF-5C9BD7396245}"/>
              </a:ext>
            </a:extLst>
          </p:cNvPr>
          <p:cNvSpPr>
            <a:spLocks noGrp="1"/>
          </p:cNvSpPr>
          <p:nvPr>
            <p:ph type="title"/>
          </p:nvPr>
        </p:nvSpPr>
        <p:spPr>
          <a:xfrm>
            <a:off x="1080000" y="2252663"/>
            <a:ext cx="4457200" cy="2349500"/>
          </a:xfrm>
        </p:spPr>
        <p:txBody>
          <a:bodyPr vert="horz" lIns="0" tIns="0" rIns="0" bIns="0" rtlCol="0" anchor="ctr" anchorCtr="0">
            <a:normAutofit/>
          </a:bodyPr>
          <a:lstStyle/>
          <a:p>
            <a:pPr algn="ctr"/>
            <a:endParaRPr lang="en-US"/>
          </a:p>
          <a:p>
            <a:pPr algn="ctr"/>
            <a:endParaRPr lang="en-US"/>
          </a:p>
        </p:txBody>
      </p:sp>
      <p:grpSp>
        <p:nvGrpSpPr>
          <p:cNvPr id="51" name="Group 50">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52" name="Group 51">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56" name="Group 55">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63" name="Freeform: Shape 62">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7" name="Group 56">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58" name="Freeform: Shape 57">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Freeform: Shape 58">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61" name="Straight Connector 60">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 name="Group 52">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54" name="Oval 53">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Oval 54">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TextBox 2">
            <a:extLst>
              <a:ext uri="{FF2B5EF4-FFF2-40B4-BE49-F238E27FC236}">
                <a16:creationId xmlns:a16="http://schemas.microsoft.com/office/drawing/2014/main" id="{8C7E9367-C533-2E6C-C976-9FD6D3C90692}"/>
              </a:ext>
            </a:extLst>
          </p:cNvPr>
          <p:cNvSpPr txBox="1"/>
          <p:nvPr/>
        </p:nvSpPr>
        <p:spPr>
          <a:xfrm>
            <a:off x="2561617" y="972765"/>
            <a:ext cx="4831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7FD1587-16A3-CB51-48E0-D7A023A606E4}"/>
                  </a:ext>
                </a:extLst>
              </p14:cNvPr>
              <p14:cNvContentPartPr/>
              <p14:nvPr/>
            </p14:nvContentPartPr>
            <p14:xfrm>
              <a:off x="6886221" y="987777"/>
              <a:ext cx="14111" cy="14111"/>
            </p14:xfrm>
          </p:contentPart>
        </mc:Choice>
        <mc:Fallback xmlns="">
          <p:pic>
            <p:nvPicPr>
              <p:cNvPr id="11" name="Ink 10">
                <a:extLst>
                  <a:ext uri="{FF2B5EF4-FFF2-40B4-BE49-F238E27FC236}">
                    <a16:creationId xmlns:a16="http://schemas.microsoft.com/office/drawing/2014/main" id="{57FD1587-16A3-CB51-48E0-D7A023A606E4}"/>
                  </a:ext>
                </a:extLst>
              </p:cNvPr>
              <p:cNvPicPr/>
              <p:nvPr/>
            </p:nvPicPr>
            <p:blipFill>
              <a:blip r:embed="rId3"/>
              <a:stretch>
                <a:fillRect/>
              </a:stretch>
            </p:blipFill>
            <p:spPr>
              <a:xfrm>
                <a:off x="6180671" y="282227"/>
                <a:ext cx="1411100" cy="1411100"/>
              </a:xfrm>
              <a:prstGeom prst="rect">
                <a:avLst/>
              </a:prstGeom>
            </p:spPr>
          </p:pic>
        </mc:Fallback>
      </mc:AlternateContent>
      <p:sp>
        <p:nvSpPr>
          <p:cNvPr id="12" name="TextBox 11">
            <a:extLst>
              <a:ext uri="{FF2B5EF4-FFF2-40B4-BE49-F238E27FC236}">
                <a16:creationId xmlns:a16="http://schemas.microsoft.com/office/drawing/2014/main" id="{2A54DD48-7168-8425-33FF-1136CC0E32D2}"/>
              </a:ext>
            </a:extLst>
          </p:cNvPr>
          <p:cNvSpPr txBox="1"/>
          <p:nvPr/>
        </p:nvSpPr>
        <p:spPr>
          <a:xfrm>
            <a:off x="2723444" y="1100666"/>
            <a:ext cx="7831666" cy="94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006EA829-989D-E7B4-8F69-B489DBA34906}"/>
              </a:ext>
            </a:extLst>
          </p:cNvPr>
          <p:cNvSpPr txBox="1"/>
          <p:nvPr/>
        </p:nvSpPr>
        <p:spPr>
          <a:xfrm>
            <a:off x="2582333" y="903111"/>
            <a:ext cx="59125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Nova Light"/>
              </a:rPr>
              <a:t>Future</a:t>
            </a:r>
          </a:p>
        </p:txBody>
      </p:sp>
      <p:sp>
        <p:nvSpPr>
          <p:cNvPr id="4" name="TextBox 3">
            <a:extLst>
              <a:ext uri="{FF2B5EF4-FFF2-40B4-BE49-F238E27FC236}">
                <a16:creationId xmlns:a16="http://schemas.microsoft.com/office/drawing/2014/main" id="{A29BFC2B-5039-64A2-68B3-926B730F0DF1}"/>
              </a:ext>
            </a:extLst>
          </p:cNvPr>
          <p:cNvSpPr txBox="1"/>
          <p:nvPr/>
        </p:nvSpPr>
        <p:spPr>
          <a:xfrm>
            <a:off x="2606842" y="1737894"/>
            <a:ext cx="76868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Document validation</a:t>
            </a:r>
          </a:p>
          <a:p>
            <a:r>
              <a:rPr lang="en-US" dirty="0"/>
              <a:t>Open Banking</a:t>
            </a:r>
          </a:p>
          <a:p>
            <a:endParaRPr lang="en-US" dirty="0"/>
          </a:p>
        </p:txBody>
      </p:sp>
    </p:spTree>
    <p:extLst>
      <p:ext uri="{BB962C8B-B14F-4D97-AF65-F5344CB8AC3E}">
        <p14:creationId xmlns:p14="http://schemas.microsoft.com/office/powerpoint/2010/main" val="1477857942"/>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1D31"/>
      </a:dk2>
      <a:lt2>
        <a:srgbClr val="F0F3F3"/>
      </a:lt2>
      <a:accent1>
        <a:srgbClr val="C34D59"/>
      </a:accent1>
      <a:accent2>
        <a:srgbClr val="B13B79"/>
      </a:accent2>
      <a:accent3>
        <a:srgbClr val="C34DBC"/>
      </a:accent3>
      <a:accent4>
        <a:srgbClr val="873BB1"/>
      </a:accent4>
      <a:accent5>
        <a:srgbClr val="684DC3"/>
      </a:accent5>
      <a:accent6>
        <a:srgbClr val="3B51B1"/>
      </a:accent6>
      <a:hlink>
        <a:srgbClr val="7F51C5"/>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LeafVTI</vt:lpstr>
      <vt:lpstr> detection BOt for Cheque</vt:lpstr>
      <vt:lpstr>Cheque Sample</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383</cp:revision>
  <dcterms:created xsi:type="dcterms:W3CDTF">2022-12-07T20:33:01Z</dcterms:created>
  <dcterms:modified xsi:type="dcterms:W3CDTF">2022-12-08T22:20:21Z</dcterms:modified>
</cp:coreProperties>
</file>