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4" r:id="rId1"/>
  </p:sldMasterIdLst>
  <p:sldIdLst>
    <p:sldId id="256" r:id="rId2"/>
    <p:sldId id="267" r:id="rId3"/>
    <p:sldId id="268" r:id="rId4"/>
    <p:sldId id="270" r:id="rId5"/>
    <p:sldId id="257" r:id="rId6"/>
    <p:sldId id="258" r:id="rId7"/>
    <p:sldId id="259" r:id="rId8"/>
    <p:sldId id="260" r:id="rId9"/>
    <p:sldId id="261" r:id="rId10"/>
    <p:sldId id="262" r:id="rId11"/>
    <p:sldId id="263" r:id="rId12"/>
    <p:sldId id="264" r:id="rId13"/>
    <p:sldId id="265" r:id="rId14"/>
    <p:sldId id="266" r:id="rId15"/>
    <p:sldId id="271"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6327"/>
  </p:normalViewPr>
  <p:slideViewPr>
    <p:cSldViewPr snapToGrid="0">
      <p:cViewPr varScale="1">
        <p:scale>
          <a:sx n="86" d="100"/>
          <a:sy n="86" d="100"/>
        </p:scale>
        <p:origin x="50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90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926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114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1058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75279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6965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4320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9053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041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629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602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399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724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1347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340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838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2273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6/30/2023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2184458"/>
      </p:ext>
    </p:extLst>
  </p:cSld>
  <p:clrMap bg1="dk1" tx1="lt1" bg2="dk2"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EAC3-FB41-6010-F468-E233F0775737}"/>
              </a:ext>
            </a:extLst>
          </p:cNvPr>
          <p:cNvSpPr>
            <a:spLocks noGrp="1"/>
          </p:cNvSpPr>
          <p:nvPr>
            <p:ph type="ctrTitle"/>
          </p:nvPr>
        </p:nvSpPr>
        <p:spPr>
          <a:xfrm>
            <a:off x="2497137" y="1261536"/>
            <a:ext cx="7197726" cy="885763"/>
          </a:xfrm>
        </p:spPr>
        <p:txBody>
          <a:bodyPr>
            <a:normAutofit/>
          </a:bodyPr>
          <a:lstStyle/>
          <a:p>
            <a:pPr algn="ctr"/>
            <a:r>
              <a:rPr lang="en-US" dirty="0">
                <a:solidFill>
                  <a:srgbClr val="FFFF00"/>
                </a:solidFill>
              </a:rPr>
              <a:t>Basic computer</a:t>
            </a:r>
          </a:p>
        </p:txBody>
      </p:sp>
      <p:sp>
        <p:nvSpPr>
          <p:cNvPr id="3" name="Subtitle 2">
            <a:extLst>
              <a:ext uri="{FF2B5EF4-FFF2-40B4-BE49-F238E27FC236}">
                <a16:creationId xmlns:a16="http://schemas.microsoft.com/office/drawing/2014/main" id="{B38CD504-794D-8A5B-D0FB-FEF409F00473}"/>
              </a:ext>
            </a:extLst>
          </p:cNvPr>
          <p:cNvSpPr>
            <a:spLocks noGrp="1"/>
          </p:cNvSpPr>
          <p:nvPr>
            <p:ph type="subTitle" idx="1"/>
          </p:nvPr>
        </p:nvSpPr>
        <p:spPr>
          <a:xfrm>
            <a:off x="2497137" y="2809126"/>
            <a:ext cx="7197726" cy="1095053"/>
          </a:xfrm>
        </p:spPr>
        <p:txBody>
          <a:bodyPr>
            <a:normAutofit fontScale="62500" lnSpcReduction="20000"/>
          </a:bodyPr>
          <a:lstStyle/>
          <a:p>
            <a:pPr marL="0" indent="0" algn="ctr" defTabSz="457200" rtl="1" eaLnBrk="1" latinLnBrk="0" hangingPunct="1">
              <a:spcBef>
                <a:spcPts val="0"/>
              </a:spcBef>
              <a:spcAft>
                <a:spcPts val="1000"/>
              </a:spcAft>
              <a:buClr>
                <a:schemeClr val="tx1"/>
              </a:buClr>
              <a:buSzPct val="100000"/>
              <a:buFont typeface="Arial"/>
              <a:buNone/>
            </a:pPr>
            <a:r>
              <a:rPr lang="fa-IR" b="1" dirty="0"/>
              <a:t>پروژه </a:t>
            </a:r>
            <a:r>
              <a:rPr lang="en-AU" b="1" dirty="0"/>
              <a:t>FPGA</a:t>
            </a:r>
          </a:p>
          <a:p>
            <a:pPr marL="0" indent="0" algn="ctr" defTabSz="457200" rtl="1" eaLnBrk="1" latinLnBrk="0" hangingPunct="1">
              <a:spcBef>
                <a:spcPts val="0"/>
              </a:spcBef>
              <a:spcAft>
                <a:spcPts val="1000"/>
              </a:spcAft>
              <a:buClr>
                <a:schemeClr val="tx1"/>
              </a:buClr>
              <a:buSzPct val="100000"/>
              <a:buFont typeface="Arial"/>
              <a:buNone/>
            </a:pPr>
            <a:r>
              <a:rPr lang="en-AU" dirty="0" err="1"/>
              <a:t>ش</a:t>
            </a:r>
            <a:r>
              <a:rPr lang="fa-IR" dirty="0" err="1"/>
              <a:t>نتیا</a:t>
            </a:r>
            <a:r>
              <a:rPr lang="fa-IR" dirty="0"/>
              <a:t> </a:t>
            </a:r>
            <a:r>
              <a:rPr lang="en-AU" dirty="0" err="1"/>
              <a:t>س</a:t>
            </a:r>
            <a:r>
              <a:rPr lang="fa-IR" dirty="0" err="1"/>
              <a:t>لطانی</a:t>
            </a:r>
            <a:r>
              <a:rPr lang="fa-IR" dirty="0"/>
              <a:t> – علی طاهری – امیرحسین </a:t>
            </a:r>
            <a:r>
              <a:rPr lang="fa-IR" dirty="0" err="1"/>
              <a:t>لوافی</a:t>
            </a:r>
            <a:r>
              <a:rPr lang="fa-IR" dirty="0"/>
              <a:t>  </a:t>
            </a:r>
            <a:endParaRPr lang="en-US" dirty="0"/>
          </a:p>
          <a:p>
            <a:pPr marL="0" indent="0" algn="ctr" defTabSz="457200" rtl="1" eaLnBrk="1" latinLnBrk="0" hangingPunct="1">
              <a:spcBef>
                <a:spcPts val="0"/>
              </a:spcBef>
              <a:spcAft>
                <a:spcPts val="1000"/>
              </a:spcAft>
              <a:buClr>
                <a:schemeClr val="tx1"/>
              </a:buClr>
              <a:buSzPct val="100000"/>
              <a:buFont typeface="Arial"/>
              <a:buNone/>
            </a:pPr>
            <a:r>
              <a:rPr lang="fa-IR" dirty="0"/>
              <a:t>پدرام صالحی – محمد بلدی - مسیح </a:t>
            </a:r>
            <a:r>
              <a:rPr lang="fa-IR" dirty="0" err="1"/>
              <a:t>تنورساز</a:t>
            </a:r>
            <a:endParaRPr lang="en-US" dirty="0"/>
          </a:p>
        </p:txBody>
      </p:sp>
    </p:spTree>
    <p:extLst>
      <p:ext uri="{BB962C8B-B14F-4D97-AF65-F5344CB8AC3E}">
        <p14:creationId xmlns:p14="http://schemas.microsoft.com/office/powerpoint/2010/main" val="11225637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C5ED-8B36-C5A7-4046-3AF1FB5C5F4E}"/>
              </a:ext>
            </a:extLst>
          </p:cNvPr>
          <p:cNvSpPr>
            <a:spLocks noGrp="1"/>
          </p:cNvSpPr>
          <p:nvPr>
            <p:ph type="title"/>
          </p:nvPr>
        </p:nvSpPr>
        <p:spPr/>
        <p:txBody>
          <a:bodyPr>
            <a:normAutofit/>
          </a:bodyPr>
          <a:lstStyle/>
          <a:p>
            <a:pPr algn="r" defTabSz="457200" rtl="1" eaLnBrk="1" latinLnBrk="0" hangingPunct="1">
              <a:spcBef>
                <a:spcPct val="0"/>
              </a:spcBef>
              <a:buNone/>
            </a:pPr>
            <a:r>
              <a:rPr lang="en-US" sz="4000" i="0" dirty="0">
                <a:solidFill>
                  <a:srgbClr val="FF0000"/>
                </a:solidFill>
                <a:effectLst/>
                <a:latin typeface="+mn-lt"/>
              </a:rPr>
              <a:t>Sequence Counter</a:t>
            </a:r>
            <a:r>
              <a:rPr lang="en-AU" sz="4000" dirty="0">
                <a:solidFill>
                  <a:srgbClr val="FF0000"/>
                </a:solidFill>
                <a:latin typeface="+mn-lt"/>
              </a:rPr>
              <a:t> </a:t>
            </a:r>
            <a:r>
              <a:rPr lang="en-US" sz="4000" i="0" dirty="0">
                <a:solidFill>
                  <a:srgbClr val="FF0000"/>
                </a:solidFill>
                <a:effectLst/>
                <a:latin typeface="+mn-lt"/>
              </a:rPr>
              <a:t>Section</a:t>
            </a:r>
            <a:br>
              <a:rPr lang="en-US" sz="4000" dirty="0">
                <a:solidFill>
                  <a:srgbClr val="FF0000"/>
                </a:solidFill>
                <a:latin typeface="+mn-lt"/>
              </a:rPr>
            </a:br>
            <a:endParaRPr lang="en-US" sz="4000" dirty="0">
              <a:solidFill>
                <a:srgbClr val="FF0000"/>
              </a:solidFill>
              <a:latin typeface="+mn-lt"/>
            </a:endParaRPr>
          </a:p>
        </p:txBody>
      </p:sp>
      <p:sp>
        <p:nvSpPr>
          <p:cNvPr id="3" name="Content Placeholder 2">
            <a:extLst>
              <a:ext uri="{FF2B5EF4-FFF2-40B4-BE49-F238E27FC236}">
                <a16:creationId xmlns:a16="http://schemas.microsoft.com/office/drawing/2014/main" id="{D9B113E1-4129-CB9B-E3E6-135313061A82}"/>
              </a:ext>
            </a:extLst>
          </p:cNvPr>
          <p:cNvSpPr>
            <a:spLocks noGrp="1"/>
          </p:cNvSpPr>
          <p:nvPr>
            <p:ph idx="1"/>
          </p:nvPr>
        </p:nvSpPr>
        <p:spPr>
          <a:xfrm>
            <a:off x="685801" y="1474248"/>
            <a:ext cx="10131425" cy="2604594"/>
          </a:xfrm>
        </p:spPr>
        <p:txBody>
          <a:bodyPr>
            <a:normAutofit fontScale="92500"/>
          </a:bodyPr>
          <a:lstStyle/>
          <a:p>
            <a:pPr marL="0" indent="0" algn="r" defTabSz="457200" rtl="1" eaLnBrk="1" latinLnBrk="0" hangingPunct="1">
              <a:spcBef>
                <a:spcPts val="0"/>
              </a:spcBef>
              <a:spcAft>
                <a:spcPts val="1000"/>
              </a:spcAft>
              <a:buClr>
                <a:schemeClr val="tx1"/>
              </a:buClr>
              <a:buSzPct val="100000"/>
              <a:buNone/>
            </a:pPr>
            <a:r>
              <a:rPr lang="fa-IR" sz="2000" i="0" dirty="0">
                <a:effectLst/>
                <a:latin typeface="Vazirmatn"/>
              </a:rPr>
              <a:t>میدانیم ما باید دستورات را بطور متوالی و با زمان بندی مناسب باید اجرا کنیم</a:t>
            </a:r>
            <a:br>
              <a:rPr lang="fa-IR" sz="2000" dirty="0"/>
            </a:br>
            <a:r>
              <a:rPr lang="fa-IR" sz="2000" i="0" dirty="0">
                <a:effectLst/>
                <a:latin typeface="Vazirmatn"/>
              </a:rPr>
              <a:t>و این </a:t>
            </a:r>
            <a:r>
              <a:rPr lang="fa-IR" sz="2000" i="0" dirty="0" err="1">
                <a:effectLst/>
                <a:latin typeface="Vazirmatn"/>
              </a:rPr>
              <a:t>ماژول</a:t>
            </a:r>
            <a:r>
              <a:rPr lang="fa-IR" sz="2000" i="0" dirty="0">
                <a:effectLst/>
                <a:latin typeface="Vazirmatn"/>
              </a:rPr>
              <a:t> دقیقا همین کار را برای ما انجام میدهد یعنی میگوید </a:t>
            </a:r>
            <a:r>
              <a:rPr lang="fa-IR" sz="2000" i="0">
                <a:effectLst/>
                <a:latin typeface="Vazirmatn"/>
              </a:rPr>
              <a:t>تا کجای هر دستور </a:t>
            </a:r>
            <a:r>
              <a:rPr lang="fa-IR" sz="2000" i="0" dirty="0">
                <a:effectLst/>
                <a:latin typeface="Vazirmatn"/>
              </a:rPr>
              <a:t>را اجرا کرده ایم</a:t>
            </a:r>
            <a:br>
              <a:rPr lang="fa-IR" sz="2000" dirty="0"/>
            </a:br>
            <a:br>
              <a:rPr lang="fa-IR" sz="2000" dirty="0"/>
            </a:br>
            <a:br>
              <a:rPr lang="fa-IR" sz="2000" dirty="0"/>
            </a:br>
            <a:r>
              <a:rPr lang="fa-IR" sz="2000" i="0" dirty="0">
                <a:effectLst/>
                <a:latin typeface="Vazirmatn"/>
              </a:rPr>
              <a:t>وقتی سیگنال </a:t>
            </a:r>
            <a:r>
              <a:rPr lang="en-US" sz="2000" i="0" dirty="0">
                <a:effectLst/>
                <a:latin typeface="Vazirmatn"/>
              </a:rPr>
              <a:t>enable </a:t>
            </a:r>
            <a:r>
              <a:rPr lang="fa-IR" sz="2000" i="0" dirty="0">
                <a:effectLst/>
                <a:latin typeface="Vazirmatn"/>
              </a:rPr>
              <a:t> فعال </a:t>
            </a:r>
            <a:r>
              <a:rPr lang="fa-IR" sz="2000" i="0" dirty="0" err="1">
                <a:effectLst/>
                <a:latin typeface="Vazirmatn"/>
              </a:rPr>
              <a:t>می‌شود</a:t>
            </a:r>
            <a:r>
              <a:rPr lang="fa-IR" sz="2000" i="0" dirty="0">
                <a:effectLst/>
                <a:latin typeface="Vazirmatn"/>
              </a:rPr>
              <a:t>، </a:t>
            </a:r>
            <a:r>
              <a:rPr lang="fa-IR" sz="2000" i="0" dirty="0" err="1">
                <a:effectLst/>
                <a:latin typeface="Vazirmatn"/>
              </a:rPr>
              <a:t>شمارنده</a:t>
            </a:r>
            <a:r>
              <a:rPr lang="fa-IR" sz="2000" i="0" dirty="0">
                <a:effectLst/>
                <a:latin typeface="Vazirmatn"/>
              </a:rPr>
              <a:t> شروع به شمارش </a:t>
            </a:r>
            <a:r>
              <a:rPr lang="fa-IR" sz="2000" i="0" dirty="0" err="1">
                <a:effectLst/>
                <a:latin typeface="Vazirmatn"/>
              </a:rPr>
              <a:t>می‌کند</a:t>
            </a:r>
            <a:r>
              <a:rPr lang="fa-IR" sz="2000" i="0" dirty="0">
                <a:effectLst/>
                <a:latin typeface="Vazirmatn"/>
              </a:rPr>
              <a:t> و در هر مرحله، مقدار ۱ را به </a:t>
            </a:r>
            <a:r>
              <a:rPr lang="fa-IR" sz="2000" i="0" dirty="0" err="1">
                <a:effectLst/>
                <a:latin typeface="Vazirmatn"/>
              </a:rPr>
              <a:t>شمارنده</a:t>
            </a:r>
            <a:r>
              <a:rPr lang="fa-IR" sz="2000" i="0" dirty="0">
                <a:effectLst/>
                <a:latin typeface="Vazirmatn"/>
              </a:rPr>
              <a:t> اضافه </a:t>
            </a:r>
            <a:r>
              <a:rPr lang="fa-IR" sz="2000" i="0" dirty="0" err="1">
                <a:effectLst/>
                <a:latin typeface="Vazirmatn"/>
              </a:rPr>
              <a:t>می‌کند</a:t>
            </a:r>
            <a:r>
              <a:rPr lang="fa-IR" sz="2000" i="0" dirty="0">
                <a:effectLst/>
                <a:latin typeface="Vazirmatn"/>
              </a:rPr>
              <a:t>.</a:t>
            </a:r>
            <a:br>
              <a:rPr lang="fa-IR" sz="2000" dirty="0"/>
            </a:br>
            <a:br>
              <a:rPr lang="fa-IR" sz="2000" dirty="0"/>
            </a:br>
            <a:r>
              <a:rPr lang="fa-IR" sz="2000" i="0" dirty="0">
                <a:effectLst/>
                <a:latin typeface="Vazirmatn"/>
              </a:rPr>
              <a:t>همچنین، در صورت فعال شدن سیگنال </a:t>
            </a:r>
            <a:r>
              <a:rPr lang="en-AU" sz="2000" i="0" dirty="0">
                <a:effectLst/>
                <a:latin typeface="Vazirmatn"/>
              </a:rPr>
              <a:t> </a:t>
            </a:r>
            <a:r>
              <a:rPr lang="en-US" sz="2000" i="0" dirty="0" err="1">
                <a:effectLst/>
                <a:latin typeface="Vazirmatn"/>
              </a:rPr>
              <a:t>rst</a:t>
            </a:r>
            <a:r>
              <a:rPr lang="fa-IR" sz="2000" i="0" dirty="0" err="1">
                <a:effectLst/>
                <a:latin typeface="Vazirmatn"/>
              </a:rPr>
              <a:t>شمارنده</a:t>
            </a:r>
            <a:r>
              <a:rPr lang="fa-IR" sz="2000" i="0" dirty="0">
                <a:effectLst/>
                <a:latin typeface="Vazirmatn"/>
              </a:rPr>
              <a:t> صفر </a:t>
            </a:r>
            <a:r>
              <a:rPr lang="fa-IR" sz="2000" i="0" dirty="0" err="1">
                <a:effectLst/>
                <a:latin typeface="Vazirmatn"/>
              </a:rPr>
              <a:t>می‌شود</a:t>
            </a:r>
            <a:r>
              <a:rPr lang="fa-IR" sz="2000" i="0" dirty="0">
                <a:effectLst/>
                <a:latin typeface="Vazirmatn"/>
              </a:rPr>
              <a:t>.</a:t>
            </a:r>
            <a:endParaRPr lang="en-US" sz="2000" dirty="0"/>
          </a:p>
        </p:txBody>
      </p:sp>
    </p:spTree>
    <p:extLst>
      <p:ext uri="{BB962C8B-B14F-4D97-AF65-F5344CB8AC3E}">
        <p14:creationId xmlns:p14="http://schemas.microsoft.com/office/powerpoint/2010/main" val="90098078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C5ED-8B36-C5A7-4046-3AF1FB5C5F4E}"/>
              </a:ext>
            </a:extLst>
          </p:cNvPr>
          <p:cNvSpPr>
            <a:spLocks noGrp="1"/>
          </p:cNvSpPr>
          <p:nvPr>
            <p:ph type="title"/>
          </p:nvPr>
        </p:nvSpPr>
        <p:spPr>
          <a:xfrm>
            <a:off x="694678" y="24781"/>
            <a:ext cx="10131425" cy="1209215"/>
          </a:xfrm>
        </p:spPr>
        <p:txBody>
          <a:bodyPr>
            <a:normAutofit/>
          </a:bodyPr>
          <a:lstStyle/>
          <a:p>
            <a:pPr algn="r" defTabSz="457200" rtl="1" eaLnBrk="1" latinLnBrk="0" hangingPunct="1">
              <a:spcBef>
                <a:spcPct val="0"/>
              </a:spcBef>
              <a:buNone/>
            </a:pPr>
            <a:r>
              <a:rPr lang="en-US" sz="4000" i="0" dirty="0">
                <a:solidFill>
                  <a:srgbClr val="FF0000"/>
                </a:solidFill>
                <a:effectLst/>
                <a:latin typeface="+mn-lt"/>
              </a:rPr>
              <a:t>Control Section</a:t>
            </a:r>
            <a:endParaRPr lang="en-US" sz="4000" dirty="0">
              <a:solidFill>
                <a:srgbClr val="FF0000"/>
              </a:solidFill>
              <a:latin typeface="+mn-lt"/>
            </a:endParaRPr>
          </a:p>
        </p:txBody>
      </p:sp>
      <p:sp>
        <p:nvSpPr>
          <p:cNvPr id="3" name="Content Placeholder 2">
            <a:extLst>
              <a:ext uri="{FF2B5EF4-FFF2-40B4-BE49-F238E27FC236}">
                <a16:creationId xmlns:a16="http://schemas.microsoft.com/office/drawing/2014/main" id="{D9B113E1-4129-CB9B-E3E6-135313061A82}"/>
              </a:ext>
            </a:extLst>
          </p:cNvPr>
          <p:cNvSpPr>
            <a:spLocks noGrp="1"/>
          </p:cNvSpPr>
          <p:nvPr>
            <p:ph idx="1"/>
          </p:nvPr>
        </p:nvSpPr>
        <p:spPr>
          <a:xfrm>
            <a:off x="943252" y="1233996"/>
            <a:ext cx="10131425" cy="5122233"/>
          </a:xfrm>
        </p:spPr>
        <p:txBody>
          <a:bodyPr>
            <a:noAutofit/>
          </a:bodyPr>
          <a:lstStyle/>
          <a:p>
            <a:pPr marL="0" indent="0" algn="r" defTabSz="457200" rtl="1" eaLnBrk="1" latinLnBrk="0" hangingPunct="1">
              <a:spcBef>
                <a:spcPts val="0"/>
              </a:spcBef>
              <a:spcAft>
                <a:spcPts val="1000"/>
              </a:spcAft>
              <a:buClr>
                <a:schemeClr val="tx1"/>
              </a:buClr>
              <a:buSzPct val="100000"/>
              <a:buNone/>
            </a:pPr>
            <a:r>
              <a:rPr lang="fa-IR" sz="1600" b="1" i="0" dirty="0">
                <a:effectLst/>
                <a:latin typeface="Vazirmatn"/>
              </a:rPr>
              <a:t>به طور کلی، </a:t>
            </a:r>
            <a:r>
              <a:rPr lang="fa-IR" sz="1600" b="1" i="0" dirty="0" err="1">
                <a:effectLst/>
                <a:latin typeface="Vazirmatn"/>
              </a:rPr>
              <a:t>ماژول</a:t>
            </a:r>
            <a:r>
              <a:rPr lang="fa-IR" sz="1600" b="1" i="0" dirty="0">
                <a:effectLst/>
                <a:latin typeface="Vazirmatn"/>
              </a:rPr>
              <a:t> کنترل وظیفه سیستماتیک کنترل و مدیریت عملیات مختلف سیستم را بر عهده دارد، از جمله تعیین </a:t>
            </a:r>
            <a:r>
              <a:rPr lang="fa-IR" sz="1600" b="1" i="0" dirty="0" err="1">
                <a:effectLst/>
                <a:latin typeface="Vazirmatn"/>
              </a:rPr>
              <a:t>سیگنال‌های</a:t>
            </a:r>
            <a:r>
              <a:rPr lang="fa-IR" sz="1600" b="1" i="0" dirty="0">
                <a:effectLst/>
                <a:latin typeface="Vazirmatn"/>
              </a:rPr>
              <a:t> کنترلی، فعال یا غیرفعال کردن واحدها، و اجرای محاسبات مورد نیاز توسط </a:t>
            </a:r>
            <a:r>
              <a:rPr lang="en-US" sz="1600" b="1" i="0" dirty="0">
                <a:effectLst/>
                <a:latin typeface="Vazirmatn"/>
              </a:rPr>
              <a:t>ALU، </a:t>
            </a:r>
            <a:r>
              <a:rPr lang="fa-IR" sz="1600" b="1" i="0" dirty="0">
                <a:effectLst/>
                <a:latin typeface="Vazirmatn"/>
              </a:rPr>
              <a:t>حافظه و </a:t>
            </a:r>
            <a:r>
              <a:rPr lang="fa-IR" sz="1600" b="1" i="0" dirty="0" err="1">
                <a:effectLst/>
                <a:latin typeface="Vazirmatn"/>
              </a:rPr>
              <a:t>رجیسترها</a:t>
            </a:r>
            <a:r>
              <a:rPr lang="fa-IR" sz="1600" b="1" i="0" dirty="0">
                <a:effectLst/>
                <a:latin typeface="Vazirmatn"/>
              </a:rPr>
              <a:t>.</a:t>
            </a:r>
            <a:br>
              <a:rPr lang="fa-IR" sz="1600" dirty="0"/>
            </a:br>
            <a:br>
              <a:rPr lang="fa-IR" sz="1600" dirty="0"/>
            </a:br>
            <a:r>
              <a:rPr lang="fa-IR" sz="1600" b="1" i="0" dirty="0">
                <a:effectLst/>
                <a:latin typeface="Vazirmatn"/>
              </a:rPr>
              <a:t>از جمله عملکرد های این </a:t>
            </a:r>
            <a:r>
              <a:rPr lang="fa-IR" sz="1600" b="1" i="0" dirty="0" err="1">
                <a:effectLst/>
                <a:latin typeface="Vazirmatn"/>
              </a:rPr>
              <a:t>ماژول</a:t>
            </a:r>
            <a:r>
              <a:rPr lang="fa-IR" sz="1600" b="1" i="0" dirty="0">
                <a:effectLst/>
                <a:latin typeface="Vazirmatn"/>
              </a:rPr>
              <a:t> میتوان به موارد زیر نام برد:</a:t>
            </a:r>
            <a:br>
              <a:rPr lang="fa-IR" sz="1600" dirty="0"/>
            </a:br>
            <a:br>
              <a:rPr lang="fa-IR" sz="1600" dirty="0"/>
            </a:br>
            <a:r>
              <a:rPr lang="fa-IR" sz="1600" b="1" i="0" dirty="0" err="1">
                <a:effectLst/>
                <a:latin typeface="Vazirmatn"/>
              </a:rPr>
              <a:t>سیگنال‌های</a:t>
            </a:r>
            <a:r>
              <a:rPr lang="fa-IR" sz="1600" b="1" i="0" dirty="0">
                <a:effectLst/>
                <a:latin typeface="Vazirmatn"/>
              </a:rPr>
              <a:t> کنترلی برای واحدهای </a:t>
            </a:r>
            <a:r>
              <a:rPr lang="en-US" sz="1600" b="1" i="0" dirty="0">
                <a:effectLst/>
                <a:latin typeface="Vazirmatn"/>
              </a:rPr>
              <a:t>ALU، AC، DR،IR </a:t>
            </a:r>
            <a:r>
              <a:rPr lang="fa-IR" sz="1600" b="1" i="0" dirty="0">
                <a:effectLst/>
                <a:latin typeface="Vazirmatn"/>
              </a:rPr>
              <a:t> و</a:t>
            </a:r>
            <a:r>
              <a:rPr lang="en-US" sz="1600" b="1" i="0" dirty="0">
                <a:effectLst/>
                <a:latin typeface="Vazirmatn"/>
              </a:rPr>
              <a:t> AR </a:t>
            </a:r>
            <a:r>
              <a:rPr lang="fa-IR" sz="1600" b="1" i="0" dirty="0" err="1">
                <a:effectLst/>
                <a:latin typeface="Vazirmatn"/>
              </a:rPr>
              <a:t>رجیسترها</a:t>
            </a:r>
            <a:r>
              <a:rPr lang="fa-IR" sz="1600" b="1" i="0" dirty="0">
                <a:effectLst/>
                <a:latin typeface="Vazirmatn"/>
              </a:rPr>
              <a:t>: </a:t>
            </a:r>
            <a:r>
              <a:rPr lang="fa-IR" sz="1600" b="1" i="0" dirty="0" err="1">
                <a:effectLst/>
                <a:latin typeface="Vazirmatn"/>
              </a:rPr>
              <a:t>ماژول</a:t>
            </a:r>
            <a:r>
              <a:rPr lang="fa-IR" sz="1600" b="1" i="0" dirty="0">
                <a:effectLst/>
                <a:latin typeface="Vazirmatn"/>
              </a:rPr>
              <a:t> کنترل </a:t>
            </a:r>
            <a:r>
              <a:rPr lang="fa-IR" sz="1600" b="1" i="0" dirty="0" err="1">
                <a:effectLst/>
                <a:latin typeface="Vazirmatn"/>
              </a:rPr>
              <a:t>سیگنال‌های</a:t>
            </a:r>
            <a:r>
              <a:rPr lang="fa-IR" sz="1600" b="1" i="0" dirty="0">
                <a:effectLst/>
                <a:latin typeface="Vazirmatn"/>
              </a:rPr>
              <a:t> مورد نیاز را فراهم </a:t>
            </a:r>
            <a:r>
              <a:rPr lang="fa-IR" sz="1600" b="1" i="0" dirty="0" err="1">
                <a:effectLst/>
                <a:latin typeface="Vazirmatn"/>
              </a:rPr>
              <a:t>می‌کند</a:t>
            </a:r>
            <a:r>
              <a:rPr lang="fa-IR" sz="1600" b="1" i="0" dirty="0">
                <a:effectLst/>
                <a:latin typeface="Vazirmatn"/>
              </a:rPr>
              <a:t> تا به طور همزمان با </a:t>
            </a:r>
            <a:r>
              <a:rPr lang="fa-IR" sz="1600" b="1" i="0" dirty="0" err="1">
                <a:effectLst/>
                <a:latin typeface="Vazirmatn"/>
              </a:rPr>
              <a:t>عملیات‌های</a:t>
            </a:r>
            <a:r>
              <a:rPr lang="fa-IR" sz="1600" b="1" i="0" dirty="0">
                <a:effectLst/>
                <a:latin typeface="Vazirmatn"/>
              </a:rPr>
              <a:t> دیگر انجام شوند. برای مثال، این سیگنال‌ها می‌توانند کنترل وظیفه‌های خواندن و نوشتن از رجیسترها</a:t>
            </a:r>
            <a:r>
              <a:rPr lang="en-US" sz="1600" b="1" i="0" dirty="0">
                <a:effectLst/>
                <a:latin typeface="Vazirmatn"/>
              </a:rPr>
              <a:t> </a:t>
            </a:r>
            <a:r>
              <a:rPr lang="fa-IR" sz="1600" b="1" i="0" dirty="0">
                <a:effectLst/>
                <a:latin typeface="Vazirmatn"/>
              </a:rPr>
              <a:t>و نحوه برخورداری از سیگنال‌های </a:t>
            </a:r>
            <a:r>
              <a:rPr lang="en-US" sz="1600" b="1" i="0" dirty="0">
                <a:effectLst/>
                <a:latin typeface="Vazirmatn"/>
              </a:rPr>
              <a:t>ALU </a:t>
            </a:r>
            <a:r>
              <a:rPr lang="fa-IR" sz="1600" b="1" i="0" dirty="0">
                <a:effectLst/>
                <a:latin typeface="Vazirmatn"/>
              </a:rPr>
              <a:t> را تعیین کنند.</a:t>
            </a:r>
            <a:br>
              <a:rPr lang="fa-IR" sz="1600" dirty="0"/>
            </a:br>
            <a:br>
              <a:rPr lang="fa-IR" sz="1600" dirty="0"/>
            </a:br>
            <a:r>
              <a:rPr lang="fa-IR" sz="1600" b="1" i="0" dirty="0">
                <a:effectLst/>
                <a:latin typeface="Vazirmatn"/>
              </a:rPr>
              <a:t>سیگنال </a:t>
            </a:r>
            <a:r>
              <a:rPr lang="en-US" sz="1600" b="1" i="0" dirty="0">
                <a:effectLst/>
                <a:latin typeface="Vazirmatn"/>
              </a:rPr>
              <a:t>Enable Write </a:t>
            </a:r>
            <a:r>
              <a:rPr lang="fa-IR" sz="1600" b="1" i="0" dirty="0">
                <a:effectLst/>
                <a:latin typeface="Vazirmatn"/>
              </a:rPr>
              <a:t> برای </a:t>
            </a:r>
            <a:r>
              <a:rPr lang="fa-IR" sz="1600" b="1" i="0" dirty="0" err="1">
                <a:effectLst/>
                <a:latin typeface="Vazirmatn"/>
              </a:rPr>
              <a:t>رجیسترها</a:t>
            </a:r>
            <a:r>
              <a:rPr lang="fa-IR" sz="1600" b="1" i="0" dirty="0">
                <a:effectLst/>
                <a:latin typeface="Vazirmatn"/>
              </a:rPr>
              <a:t>: این </a:t>
            </a:r>
            <a:r>
              <a:rPr lang="fa-IR" sz="1600" b="1" i="0" dirty="0" err="1">
                <a:effectLst/>
                <a:latin typeface="Vazirmatn"/>
              </a:rPr>
              <a:t>سیگنال‌ها</a:t>
            </a:r>
            <a:r>
              <a:rPr lang="fa-IR" sz="1600" b="1" i="0" dirty="0">
                <a:effectLst/>
                <a:latin typeface="Vazirmatn"/>
              </a:rPr>
              <a:t> برای کنترل فعال یا غیرفعال شدن عملیات نوشتن در </a:t>
            </a:r>
            <a:r>
              <a:rPr lang="fa-IR" sz="1600" b="1" i="0" dirty="0" err="1">
                <a:effectLst/>
                <a:latin typeface="Vazirmatn"/>
              </a:rPr>
              <a:t>رجیسترها</a:t>
            </a:r>
            <a:r>
              <a:rPr lang="fa-IR" sz="1600" b="1" i="0" dirty="0">
                <a:effectLst/>
                <a:latin typeface="Vazirmatn"/>
              </a:rPr>
              <a:t> استفاده </a:t>
            </a:r>
            <a:r>
              <a:rPr lang="fa-IR" sz="1600" b="1" i="0" dirty="0" err="1">
                <a:effectLst/>
                <a:latin typeface="Vazirmatn"/>
              </a:rPr>
              <a:t>می‌شوند</a:t>
            </a:r>
            <a:r>
              <a:rPr lang="fa-IR" sz="1600" b="1" i="0" dirty="0">
                <a:effectLst/>
                <a:latin typeface="Vazirmatn"/>
              </a:rPr>
              <a:t>. بر اساس این </a:t>
            </a:r>
            <a:r>
              <a:rPr lang="fa-IR" sz="1600" b="1" i="0" dirty="0" err="1">
                <a:effectLst/>
                <a:latin typeface="Vazirmatn"/>
              </a:rPr>
              <a:t>سیگنال‌ها</a:t>
            </a:r>
            <a:r>
              <a:rPr lang="fa-IR" sz="1600" b="1" i="0" dirty="0">
                <a:effectLst/>
                <a:latin typeface="Vazirmatn"/>
              </a:rPr>
              <a:t>، </a:t>
            </a:r>
            <a:r>
              <a:rPr lang="fa-IR" sz="1600" b="1" i="0" dirty="0" err="1">
                <a:effectLst/>
                <a:latin typeface="Vazirmatn"/>
              </a:rPr>
              <a:t>ماژول</a:t>
            </a:r>
            <a:r>
              <a:rPr lang="fa-IR" sz="1600" b="1" i="0" dirty="0">
                <a:effectLst/>
                <a:latin typeface="Vazirmatn"/>
              </a:rPr>
              <a:t> کنترل قادر است تعیین کند که آیا باید اطلاعات در </a:t>
            </a:r>
            <a:r>
              <a:rPr lang="fa-IR" sz="1600" b="1" i="0" dirty="0" err="1">
                <a:effectLst/>
                <a:latin typeface="Vazirmatn"/>
              </a:rPr>
              <a:t>رجیسترها</a:t>
            </a:r>
            <a:r>
              <a:rPr lang="fa-IR" sz="1600" b="1" i="0" dirty="0">
                <a:effectLst/>
                <a:latin typeface="Vazirmatn"/>
              </a:rPr>
              <a:t> ذخیره شوند یا خیر. به عبارت دیگر، این سیگنال‌ها می‌توانند کنترل کنند که رجیسترها در عملیات خواندن و نوشتن در حافظه </a:t>
            </a:r>
            <a:r>
              <a:rPr lang="en-US" sz="1600" b="1" i="0" dirty="0">
                <a:effectLst/>
                <a:latin typeface="Vazirmatn"/>
              </a:rPr>
              <a:t>memory </a:t>
            </a:r>
            <a:r>
              <a:rPr lang="fa-IR" sz="1600" b="1" i="0" dirty="0">
                <a:effectLst/>
                <a:latin typeface="Vazirmatn"/>
              </a:rPr>
              <a:t> و دسترسی به داده‌ها فعال یا غیرفعال باشند</a:t>
            </a:r>
            <a:br>
              <a:rPr lang="fa-IR" sz="1600" dirty="0"/>
            </a:br>
            <a:br>
              <a:rPr lang="fa-IR" sz="1600" dirty="0"/>
            </a:br>
            <a:r>
              <a:rPr lang="fa-IR" sz="1600" b="1" i="0" dirty="0">
                <a:effectLst/>
                <a:latin typeface="Vazirmatn"/>
              </a:rPr>
              <a:t>سیگنال‌های کنترلی برای حافظه: این سیگنال‌ها به عنوان سیگنال</a:t>
            </a:r>
            <a:r>
              <a:rPr lang="en-US" sz="1600" b="1" i="0" dirty="0">
                <a:effectLst/>
                <a:latin typeface="Vazirmatn"/>
              </a:rPr>
              <a:t>Enable Write </a:t>
            </a:r>
            <a:r>
              <a:rPr lang="fa-IR" sz="1600" b="1" i="0" dirty="0">
                <a:effectLst/>
                <a:latin typeface="Vazirmatn"/>
              </a:rPr>
              <a:t> در مورد قبلی هم عمل میکنند اما با این تفاوت که می‌توانند فقط بر روی حافظه</a:t>
            </a:r>
            <a:r>
              <a:rPr lang="fa-IR" sz="1600" b="1" dirty="0">
                <a:effectLst/>
                <a:latin typeface="Vazirmatn"/>
              </a:rPr>
              <a:t> </a:t>
            </a:r>
            <a:r>
              <a:rPr lang="fa-IR" sz="1600" b="1" i="0" dirty="0">
                <a:effectLst/>
                <a:latin typeface="Vazirmatn"/>
              </a:rPr>
              <a:t>تمرکز داشته باشند. این سیگنال‌ها مشخص می‌کنند که به رجیسترها یا حافظه در عملیات خواندن و نوشتن در حافظه نیاز است یا خیر.</a:t>
            </a:r>
            <a:endParaRPr lang="en-US" sz="1600" dirty="0"/>
          </a:p>
        </p:txBody>
      </p:sp>
    </p:spTree>
    <p:extLst>
      <p:ext uri="{BB962C8B-B14F-4D97-AF65-F5344CB8AC3E}">
        <p14:creationId xmlns:p14="http://schemas.microsoft.com/office/powerpoint/2010/main" val="2357609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C2B97A-6DCE-6C0E-152E-7D8A15CF29BF}"/>
              </a:ext>
            </a:extLst>
          </p:cNvPr>
          <p:cNvSpPr>
            <a:spLocks noGrp="1"/>
          </p:cNvSpPr>
          <p:nvPr>
            <p:ph idx="1"/>
          </p:nvPr>
        </p:nvSpPr>
        <p:spPr>
          <a:xfrm>
            <a:off x="1485142" y="1321452"/>
            <a:ext cx="10131425" cy="2661006"/>
          </a:xfrm>
        </p:spPr>
        <p:txBody>
          <a:bodyPr>
            <a:noAutofit/>
          </a:bodyPr>
          <a:lstStyle/>
          <a:p>
            <a:pPr marL="0" indent="0">
              <a:buNone/>
            </a:pPr>
            <a:r>
              <a:rPr lang="en-US" sz="2000" b="0" i="0" dirty="0">
                <a:effectLst/>
              </a:rPr>
              <a:t>ORG 0</a:t>
            </a:r>
            <a:br>
              <a:rPr lang="en-US" sz="2000" dirty="0"/>
            </a:br>
            <a:r>
              <a:rPr lang="en-US" sz="2000" b="0" i="0" dirty="0">
                <a:effectLst/>
              </a:rPr>
              <a:t>LDA a</a:t>
            </a:r>
            <a:br>
              <a:rPr lang="en-US" sz="2000" dirty="0"/>
            </a:br>
            <a:r>
              <a:rPr lang="en-US" sz="2000" b="0" i="0" dirty="0">
                <a:effectLst/>
              </a:rPr>
              <a:t>ADD b</a:t>
            </a:r>
            <a:br>
              <a:rPr lang="en-US" sz="2000" dirty="0"/>
            </a:br>
            <a:r>
              <a:rPr lang="en-US" sz="2000" b="0" i="0" dirty="0">
                <a:effectLst/>
              </a:rPr>
              <a:t>STA c</a:t>
            </a:r>
            <a:br>
              <a:rPr lang="en-US" sz="2000" dirty="0"/>
            </a:br>
            <a:r>
              <a:rPr lang="en-US" sz="2000" b="0" i="0" dirty="0">
                <a:effectLst/>
              </a:rPr>
              <a:t>LDA c</a:t>
            </a:r>
            <a:br>
              <a:rPr lang="en-US" sz="2000" dirty="0"/>
            </a:br>
            <a:r>
              <a:rPr lang="en-US" sz="2000" b="0" i="0" dirty="0">
                <a:effectLst/>
              </a:rPr>
              <a:t>INC</a:t>
            </a:r>
            <a:br>
              <a:rPr lang="en-US" sz="2000" dirty="0"/>
            </a:br>
            <a:r>
              <a:rPr lang="en-US" sz="2000" b="0" i="0" dirty="0">
                <a:effectLst/>
              </a:rPr>
              <a:t>CLE</a:t>
            </a:r>
            <a:br>
              <a:rPr lang="en-US" sz="2000" dirty="0"/>
            </a:br>
            <a:r>
              <a:rPr lang="en-US" sz="2000" b="0" i="0" dirty="0">
                <a:effectLst/>
              </a:rPr>
              <a:t>CIR</a:t>
            </a:r>
            <a:br>
              <a:rPr lang="en-US" sz="2000" dirty="0"/>
            </a:br>
            <a:r>
              <a:rPr lang="en-US" sz="2000" b="0" i="0" dirty="0">
                <a:effectLst/>
              </a:rPr>
              <a:t>CMA</a:t>
            </a:r>
            <a:br>
              <a:rPr lang="en-US" sz="2000" dirty="0"/>
            </a:br>
            <a:r>
              <a:rPr lang="en-US" sz="2000" b="0" i="0" dirty="0">
                <a:effectLst/>
              </a:rPr>
              <a:t>CLA</a:t>
            </a:r>
            <a:br>
              <a:rPr lang="en-US" sz="2000" dirty="0"/>
            </a:br>
            <a:r>
              <a:rPr lang="en-US" sz="2000" b="0" i="0" dirty="0">
                <a:effectLst/>
              </a:rPr>
              <a:t>a, HEX 0e03</a:t>
            </a:r>
            <a:br>
              <a:rPr lang="en-US" sz="2000" dirty="0"/>
            </a:br>
            <a:r>
              <a:rPr lang="en-US" sz="2000" b="0" i="0" dirty="0">
                <a:effectLst/>
              </a:rPr>
              <a:t>b, HEX 00fa</a:t>
            </a:r>
            <a:br>
              <a:rPr lang="en-US" sz="2000" dirty="0"/>
            </a:br>
            <a:r>
              <a:rPr lang="en-US" sz="2000" b="0" i="0" dirty="0">
                <a:effectLst/>
              </a:rPr>
              <a:t>END</a:t>
            </a:r>
            <a:endParaRPr lang="en-US" sz="2000" dirty="0"/>
          </a:p>
        </p:txBody>
      </p:sp>
      <p:sp>
        <p:nvSpPr>
          <p:cNvPr id="4" name="Content Placeholder 2">
            <a:extLst>
              <a:ext uri="{FF2B5EF4-FFF2-40B4-BE49-F238E27FC236}">
                <a16:creationId xmlns:a16="http://schemas.microsoft.com/office/drawing/2014/main" id="{EB393471-1605-5624-D318-7059BF1A25A9}"/>
              </a:ext>
            </a:extLst>
          </p:cNvPr>
          <p:cNvSpPr txBox="1">
            <a:spLocks/>
          </p:cNvSpPr>
          <p:nvPr/>
        </p:nvSpPr>
        <p:spPr>
          <a:xfrm>
            <a:off x="1030287" y="619778"/>
            <a:ext cx="10131425" cy="62339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r" rtl="1">
              <a:buFont typeface="Arial"/>
              <a:buNone/>
            </a:pPr>
            <a:r>
              <a:rPr lang="fa-IR" sz="2000" dirty="0"/>
              <a:t>برای تست پروژه از مثال زیر استفاده </a:t>
            </a:r>
            <a:r>
              <a:rPr lang="fa-IR" sz="2000" dirty="0" err="1"/>
              <a:t>می‌کنیم</a:t>
            </a:r>
            <a:endParaRPr lang="fa-IR" sz="2000" dirty="0"/>
          </a:p>
          <a:p>
            <a:pPr marL="0" indent="0" algn="r" rtl="1">
              <a:buFont typeface="Arial"/>
              <a:buNone/>
            </a:pPr>
            <a:r>
              <a:rPr lang="fa-IR" sz="2000" dirty="0"/>
              <a:t>سمت راست معادل کد </a:t>
            </a:r>
            <a:r>
              <a:rPr lang="fa-IR" sz="2000" dirty="0" err="1"/>
              <a:t>اسمبلی</a:t>
            </a:r>
            <a:r>
              <a:rPr lang="fa-IR" sz="2000" dirty="0"/>
              <a:t> </a:t>
            </a:r>
            <a:r>
              <a:rPr lang="fa-IR" sz="2000" dirty="0" err="1"/>
              <a:t>کدهای</a:t>
            </a:r>
            <a:r>
              <a:rPr lang="fa-IR" sz="2000" dirty="0"/>
              <a:t> سمت چپ می باشد </a:t>
            </a:r>
            <a:endParaRPr lang="en-US" sz="2000" dirty="0"/>
          </a:p>
        </p:txBody>
      </p:sp>
      <p:sp>
        <p:nvSpPr>
          <p:cNvPr id="6" name="Content Placeholder 2">
            <a:extLst>
              <a:ext uri="{FF2B5EF4-FFF2-40B4-BE49-F238E27FC236}">
                <a16:creationId xmlns:a16="http://schemas.microsoft.com/office/drawing/2014/main" id="{2AC2BDDB-4B20-2145-110B-C804F72A36DF}"/>
              </a:ext>
            </a:extLst>
          </p:cNvPr>
          <p:cNvSpPr txBox="1">
            <a:spLocks/>
          </p:cNvSpPr>
          <p:nvPr/>
        </p:nvSpPr>
        <p:spPr>
          <a:xfrm>
            <a:off x="997755" y="2098497"/>
            <a:ext cx="10131425" cy="2661006"/>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r" rtl="1">
              <a:buFont typeface="Arial"/>
              <a:buNone/>
            </a:pPr>
            <a:r>
              <a:rPr lang="en-US" sz="2000" b="0" i="0" dirty="0">
                <a:effectLst/>
                <a:latin typeface="Vazirmatn"/>
              </a:rPr>
              <a:t>200a</a:t>
            </a:r>
            <a:br>
              <a:rPr lang="en-US" sz="2000" dirty="0"/>
            </a:br>
            <a:r>
              <a:rPr lang="en-US" sz="2000" b="0" i="0" dirty="0">
                <a:effectLst/>
                <a:latin typeface="Vazirmatn"/>
              </a:rPr>
              <a:t>100b</a:t>
            </a:r>
            <a:br>
              <a:rPr lang="en-US" sz="2000" dirty="0"/>
            </a:br>
            <a:r>
              <a:rPr lang="en-US" sz="2000" b="0" i="0" dirty="0">
                <a:effectLst/>
                <a:latin typeface="Vazirmatn"/>
              </a:rPr>
              <a:t>300c</a:t>
            </a:r>
            <a:br>
              <a:rPr lang="en-US" sz="2000" dirty="0"/>
            </a:br>
            <a:r>
              <a:rPr lang="en-US" sz="2000" b="0" i="0" dirty="0">
                <a:effectLst/>
                <a:latin typeface="Vazirmatn"/>
              </a:rPr>
              <a:t>200c</a:t>
            </a:r>
            <a:br>
              <a:rPr lang="en-US" sz="2000" dirty="0"/>
            </a:br>
            <a:r>
              <a:rPr lang="en-US" sz="2000" b="0" i="0" dirty="0">
                <a:effectLst/>
                <a:latin typeface="Vazirmatn"/>
              </a:rPr>
              <a:t>7020</a:t>
            </a:r>
            <a:br>
              <a:rPr lang="en-US" sz="2000" dirty="0"/>
            </a:br>
            <a:r>
              <a:rPr lang="en-US" sz="2000" b="0" i="0" dirty="0">
                <a:effectLst/>
                <a:latin typeface="Vazirmatn"/>
              </a:rPr>
              <a:t>7400</a:t>
            </a:r>
            <a:br>
              <a:rPr lang="en-US" sz="2000" dirty="0"/>
            </a:br>
            <a:r>
              <a:rPr lang="en-US" sz="2000" b="0" i="0" dirty="0">
                <a:effectLst/>
                <a:latin typeface="Vazirmatn"/>
              </a:rPr>
              <a:t>7080</a:t>
            </a:r>
            <a:br>
              <a:rPr lang="en-US" sz="2000" dirty="0"/>
            </a:br>
            <a:r>
              <a:rPr lang="en-US" sz="2000" b="0" i="0" dirty="0">
                <a:effectLst/>
                <a:latin typeface="Vazirmatn"/>
              </a:rPr>
              <a:t>7200</a:t>
            </a:r>
            <a:br>
              <a:rPr lang="en-US" sz="2000" dirty="0"/>
            </a:br>
            <a:r>
              <a:rPr lang="en-US" sz="2000" b="0" i="0" dirty="0">
                <a:effectLst/>
                <a:latin typeface="Vazirmatn"/>
              </a:rPr>
              <a:t>7800</a:t>
            </a:r>
            <a:br>
              <a:rPr lang="en-US" sz="2000" dirty="0"/>
            </a:br>
            <a:r>
              <a:rPr lang="en-US" sz="2000" b="0" i="0" dirty="0">
                <a:effectLst/>
                <a:latin typeface="Vazirmatn"/>
              </a:rPr>
              <a:t>0000</a:t>
            </a:r>
            <a:br>
              <a:rPr lang="en-US" sz="2000" dirty="0"/>
            </a:br>
            <a:r>
              <a:rPr lang="en-US" sz="2000" b="0" i="0" dirty="0">
                <a:effectLst/>
                <a:latin typeface="Vazirmatn"/>
              </a:rPr>
              <a:t>0e03</a:t>
            </a:r>
            <a:br>
              <a:rPr lang="en-US" sz="2000" dirty="0"/>
            </a:br>
            <a:r>
              <a:rPr lang="en-US" sz="2000" b="0" i="0" dirty="0">
                <a:effectLst/>
                <a:latin typeface="Vazirmatn"/>
              </a:rPr>
              <a:t>00fa</a:t>
            </a:r>
            <a:br>
              <a:rPr lang="en-US" sz="2000" dirty="0"/>
            </a:br>
            <a:r>
              <a:rPr lang="en-US" sz="2000" b="0" i="0" dirty="0">
                <a:effectLst/>
                <a:latin typeface="Vazirmatn"/>
              </a:rPr>
              <a:t>0000</a:t>
            </a:r>
            <a:endParaRPr lang="en-US" sz="2000" dirty="0"/>
          </a:p>
        </p:txBody>
      </p:sp>
    </p:spTree>
    <p:extLst>
      <p:ext uri="{BB962C8B-B14F-4D97-AF65-F5344CB8AC3E}">
        <p14:creationId xmlns:p14="http://schemas.microsoft.com/office/powerpoint/2010/main" val="2793032700"/>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01FC2A-FCAA-A377-D6EC-21CDC556DA53}"/>
              </a:ext>
            </a:extLst>
          </p:cNvPr>
          <p:cNvPicPr>
            <a:picLocks noChangeAspect="1"/>
          </p:cNvPicPr>
          <p:nvPr/>
        </p:nvPicPr>
        <p:blipFill>
          <a:blip r:embed="rId2"/>
          <a:stretch>
            <a:fillRect/>
          </a:stretch>
        </p:blipFill>
        <p:spPr>
          <a:xfrm>
            <a:off x="1095481" y="736012"/>
            <a:ext cx="10001037" cy="5385975"/>
          </a:xfrm>
          <a:prstGeom prst="rect">
            <a:avLst/>
          </a:prstGeom>
        </p:spPr>
      </p:pic>
    </p:spTree>
    <p:extLst>
      <p:ext uri="{BB962C8B-B14F-4D97-AF65-F5344CB8AC3E}">
        <p14:creationId xmlns:p14="http://schemas.microsoft.com/office/powerpoint/2010/main" val="18218724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C2B97A-6DCE-6C0E-152E-7D8A15CF29BF}"/>
              </a:ext>
            </a:extLst>
          </p:cNvPr>
          <p:cNvSpPr>
            <a:spLocks noGrp="1"/>
          </p:cNvSpPr>
          <p:nvPr>
            <p:ph idx="1"/>
          </p:nvPr>
        </p:nvSpPr>
        <p:spPr>
          <a:xfrm>
            <a:off x="1502897" y="585628"/>
            <a:ext cx="10131425" cy="4483522"/>
          </a:xfrm>
        </p:spPr>
        <p:txBody>
          <a:bodyPr>
            <a:noAutofit/>
          </a:bodyPr>
          <a:lstStyle/>
          <a:p>
            <a:pPr marL="0" indent="0" algn="r" rtl="1">
              <a:buNone/>
            </a:pPr>
            <a:r>
              <a:rPr lang="fa-IR" sz="2400" b="1" dirty="0">
                <a:latin typeface="Vazirmatn"/>
              </a:rPr>
              <a:t>توضیحات کد صفحه قبل(که با استفاده از سیمولاتور </a:t>
            </a:r>
            <a:r>
              <a:rPr lang="en-US" sz="2400" b="1" dirty="0" err="1">
                <a:latin typeface="Vazirmatn"/>
              </a:rPr>
              <a:t>ise</a:t>
            </a:r>
            <a:r>
              <a:rPr lang="en-US" sz="2400" b="1" dirty="0">
                <a:latin typeface="Vazirmatn"/>
              </a:rPr>
              <a:t> </a:t>
            </a:r>
            <a:r>
              <a:rPr lang="fa-IR" sz="2400" b="1" dirty="0">
                <a:latin typeface="Vazirmatn"/>
              </a:rPr>
              <a:t>  ران شده):</a:t>
            </a:r>
            <a:endParaRPr lang="en-AU" sz="2400" b="1" i="0" dirty="0">
              <a:effectLst/>
              <a:latin typeface="Vazirmatn"/>
            </a:endParaRPr>
          </a:p>
          <a:p>
            <a:pPr marL="0" indent="0" algn="r" rtl="1">
              <a:buNone/>
            </a:pPr>
            <a:r>
              <a:rPr lang="fa-IR" sz="2000" b="0" i="0" dirty="0">
                <a:effectLst/>
                <a:latin typeface="Vazirmatn"/>
              </a:rPr>
              <a:t>ابتدا مقدار </a:t>
            </a:r>
            <a:r>
              <a:rPr lang="fa-IR" dirty="0">
                <a:effectLst/>
                <a:latin typeface="Vazirmatn"/>
              </a:rPr>
              <a:t>دیدرون آدرس</a:t>
            </a:r>
            <a:r>
              <a:rPr lang="en-US" dirty="0">
                <a:effectLst/>
                <a:latin typeface="Vazirmatn"/>
              </a:rPr>
              <a:t>a </a:t>
            </a:r>
            <a:r>
              <a:rPr lang="fa-IR" dirty="0">
                <a:effectLst/>
                <a:latin typeface="Vazirmatn"/>
              </a:rPr>
              <a:t> حافظه قرار دارد را درون اکومولاتور</a:t>
            </a:r>
            <a:r>
              <a:rPr lang="en-US" dirty="0">
                <a:effectLst/>
                <a:latin typeface="Vazirmatn"/>
              </a:rPr>
              <a:t>load </a:t>
            </a:r>
            <a:r>
              <a:rPr lang="fa-IR" dirty="0">
                <a:effectLst/>
                <a:latin typeface="Vazirmatn"/>
              </a:rPr>
              <a:t> میکنیم.</a:t>
            </a:r>
            <a:br>
              <a:rPr lang="fa-IR" dirty="0"/>
            </a:br>
            <a:r>
              <a:rPr lang="fa-IR" dirty="0">
                <a:effectLst/>
                <a:latin typeface="Vazirmatn"/>
              </a:rPr>
              <a:t>مقدار دیتایی که درون آدرس </a:t>
            </a:r>
            <a:r>
              <a:rPr lang="en-US" dirty="0">
                <a:effectLst/>
                <a:latin typeface="Vazirmatn"/>
              </a:rPr>
              <a:t>b </a:t>
            </a:r>
            <a:r>
              <a:rPr lang="fa-IR" dirty="0">
                <a:effectLst/>
                <a:latin typeface="Vazirmatn"/>
              </a:rPr>
              <a:t> حافظه قرار دارد را با مقدار اکومولاتور جمع میکنیم.</a:t>
            </a:r>
            <a:br>
              <a:rPr lang="fa-IR" dirty="0"/>
            </a:br>
            <a:r>
              <a:rPr lang="fa-IR" dirty="0">
                <a:effectLst/>
                <a:latin typeface="Vazirmatn"/>
              </a:rPr>
              <a:t>مقدار درون اکومولاتور را درون آدرس </a:t>
            </a:r>
            <a:r>
              <a:rPr lang="en-US" dirty="0">
                <a:effectLst/>
                <a:latin typeface="Vazirmatn"/>
              </a:rPr>
              <a:t>c </a:t>
            </a:r>
            <a:r>
              <a:rPr lang="fa-IR" dirty="0">
                <a:effectLst/>
                <a:latin typeface="Vazirmatn"/>
              </a:rPr>
              <a:t> حافظه میریزیم.</a:t>
            </a:r>
            <a:br>
              <a:rPr lang="fa-IR" dirty="0"/>
            </a:br>
            <a:r>
              <a:rPr lang="fa-IR" dirty="0">
                <a:effectLst/>
                <a:latin typeface="Vazirmatn"/>
              </a:rPr>
              <a:t>مقدار درون آدرس</a:t>
            </a:r>
            <a:r>
              <a:rPr lang="en-US" dirty="0">
                <a:effectLst/>
                <a:latin typeface="Vazirmatn"/>
              </a:rPr>
              <a:t>c </a:t>
            </a:r>
            <a:r>
              <a:rPr lang="fa-IR" dirty="0">
                <a:effectLst/>
                <a:latin typeface="Vazirmatn"/>
              </a:rPr>
              <a:t> را درون اکومولاتور میریزیم.</a:t>
            </a:r>
            <a:br>
              <a:rPr lang="fa-IR" dirty="0"/>
            </a:br>
            <a:r>
              <a:rPr lang="fa-IR" dirty="0">
                <a:effectLst/>
                <a:latin typeface="Vazirmatn"/>
              </a:rPr>
              <a:t>مقدار اکومولاتور را یک واحد افزایش میدهیم.</a:t>
            </a:r>
            <a:br>
              <a:rPr lang="fa-IR" dirty="0"/>
            </a:br>
            <a:r>
              <a:rPr lang="fa-IR" dirty="0">
                <a:effectLst/>
                <a:latin typeface="Vazirmatn"/>
              </a:rPr>
              <a:t>فلگ </a:t>
            </a:r>
            <a:r>
              <a:rPr lang="en-US" dirty="0">
                <a:effectLst/>
                <a:latin typeface="Vazirmatn"/>
              </a:rPr>
              <a:t>carry </a:t>
            </a:r>
            <a:r>
              <a:rPr lang="fa-IR" dirty="0">
                <a:effectLst/>
                <a:latin typeface="Vazirmatn"/>
              </a:rPr>
              <a:t> را صفر میکنیم.</a:t>
            </a:r>
            <a:br>
              <a:rPr lang="fa-IR" dirty="0"/>
            </a:br>
            <a:r>
              <a:rPr lang="fa-IR" dirty="0">
                <a:effectLst/>
                <a:latin typeface="Vazirmatn"/>
              </a:rPr>
              <a:t>مقدار اکومولاتور را یک واحد شیفت چرخشی به راست میدهیم.</a:t>
            </a:r>
            <a:br>
              <a:rPr lang="fa-IR" dirty="0"/>
            </a:br>
            <a:r>
              <a:rPr lang="fa-IR" dirty="0">
                <a:effectLst/>
                <a:latin typeface="Vazirmatn"/>
              </a:rPr>
              <a:t>مقدار درون اکومولاتور را مکمل یک میکنیم.</a:t>
            </a:r>
            <a:br>
              <a:rPr lang="fa-IR" dirty="0"/>
            </a:br>
            <a:r>
              <a:rPr lang="fa-IR" dirty="0">
                <a:effectLst/>
                <a:latin typeface="Vazirmatn"/>
              </a:rPr>
              <a:t>مقدار درون اکومولاتور را صفر میکنیم.</a:t>
            </a:r>
            <a:br>
              <a:rPr lang="fa-IR" dirty="0"/>
            </a:br>
            <a:r>
              <a:rPr lang="fa-IR" dirty="0">
                <a:effectLst/>
                <a:latin typeface="Vazirmatn"/>
              </a:rPr>
              <a:t>و در نهایت برنامه پایان می یابد.</a:t>
            </a:r>
            <a:endParaRPr lang="en-US" sz="2000" dirty="0"/>
          </a:p>
        </p:txBody>
      </p:sp>
    </p:spTree>
    <p:extLst>
      <p:ext uri="{BB962C8B-B14F-4D97-AF65-F5344CB8AC3E}">
        <p14:creationId xmlns:p14="http://schemas.microsoft.com/office/powerpoint/2010/main" val="192093404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FA66-DC82-4B46-6DFD-5C92B9BCB88C}"/>
              </a:ext>
            </a:extLst>
          </p:cNvPr>
          <p:cNvSpPr>
            <a:spLocks noGrp="1"/>
          </p:cNvSpPr>
          <p:nvPr>
            <p:ph type="title"/>
          </p:nvPr>
        </p:nvSpPr>
        <p:spPr/>
        <p:txBody>
          <a:bodyPr/>
          <a:lstStyle/>
          <a:p>
            <a:pPr algn="r"/>
            <a:r>
              <a:rPr lang="fa-IR" dirty="0">
                <a:solidFill>
                  <a:srgbClr val="FFFF00"/>
                </a:solidFill>
              </a:rPr>
              <a:t>چالش هایی که تیم ما با آن روبه رو شد:</a:t>
            </a:r>
            <a:endParaRPr lang="en-US" dirty="0">
              <a:solidFill>
                <a:srgbClr val="FFFF00"/>
              </a:solidFill>
            </a:endParaRPr>
          </a:p>
        </p:txBody>
      </p:sp>
      <p:sp>
        <p:nvSpPr>
          <p:cNvPr id="3" name="Content Placeholder 2">
            <a:extLst>
              <a:ext uri="{FF2B5EF4-FFF2-40B4-BE49-F238E27FC236}">
                <a16:creationId xmlns:a16="http://schemas.microsoft.com/office/drawing/2014/main" id="{7D151A8A-3C3F-8B9B-77FF-A9ADB1694914}"/>
              </a:ext>
            </a:extLst>
          </p:cNvPr>
          <p:cNvSpPr>
            <a:spLocks noGrp="1"/>
          </p:cNvSpPr>
          <p:nvPr>
            <p:ph idx="1"/>
          </p:nvPr>
        </p:nvSpPr>
        <p:spPr>
          <a:xfrm>
            <a:off x="913795" y="1651247"/>
            <a:ext cx="10353762" cy="4139953"/>
          </a:xfrm>
        </p:spPr>
        <p:txBody>
          <a:bodyPr/>
          <a:lstStyle/>
          <a:p>
            <a:pPr marL="0" indent="0" algn="r">
              <a:buNone/>
            </a:pPr>
            <a:r>
              <a:rPr lang="fa-IR" dirty="0"/>
              <a:t>در کل ما در این پروژه به مشکلات زیادی برخوردیم، که در ادامه برخی از آنها را بیان میکنیم:</a:t>
            </a:r>
          </a:p>
          <a:p>
            <a:pPr marL="0" indent="0" algn="r">
              <a:buNone/>
            </a:pPr>
            <a:r>
              <a:rPr lang="fa-IR" dirty="0"/>
              <a:t>1.وقتی کد ماژول های مختلف توسط افراد مختلف زده شد، ادغام کردن آنها مشکل ساز شد، برای مثال ترتیب پایه ها متفاوت بود یا بعضا ادغام آنها دچار خطا میشد(ناسازگاری ماژول ها با هم دیگر)</a:t>
            </a:r>
          </a:p>
          <a:p>
            <a:pPr marL="0" indent="0" algn="r">
              <a:buNone/>
            </a:pPr>
            <a:r>
              <a:rPr lang="fa-IR" dirty="0"/>
              <a:t>2.ابتدا ما سعی کردیم دستورات را از روی فایل تکست بخوانیم، اما بعد متوجه شدیم که قابل سنتز نیست و برای اینکه روی رم بریزیم و از روی ان بخوانیم در برخی فایل ها ساختار بطور کلی عوض شد و دچار مشکلات زیادی شدیم.</a:t>
            </a:r>
          </a:p>
          <a:p>
            <a:pPr marL="0" indent="0" algn="r">
              <a:buNone/>
            </a:pPr>
            <a:r>
              <a:rPr lang="fa-IR" dirty="0"/>
              <a:t>3.یکی از مشکلات اساسی ما خواندن از روی رم بود و چون تا الان با آن کار نکرده بودیم برایمان خیلی دشوار بود.</a:t>
            </a:r>
          </a:p>
          <a:p>
            <a:pPr marL="0" indent="0" algn="r">
              <a:buNone/>
            </a:pPr>
            <a:r>
              <a:rPr lang="fa-IR" dirty="0"/>
              <a:t>4.مشکل اصلی و اساسی ما این بود که لب تاپ ما کابل جی تگ را نمیشناخت و اپدیت کردن درایور و ... خیلی از ما زمان برد.</a:t>
            </a:r>
          </a:p>
        </p:txBody>
      </p:sp>
    </p:spTree>
    <p:extLst>
      <p:ext uri="{BB962C8B-B14F-4D97-AF65-F5344CB8AC3E}">
        <p14:creationId xmlns:p14="http://schemas.microsoft.com/office/powerpoint/2010/main" val="418116939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CB02AE-EF12-BFE4-7DC5-EB69A1016F57}"/>
              </a:ext>
            </a:extLst>
          </p:cNvPr>
          <p:cNvSpPr>
            <a:spLocks noGrp="1"/>
          </p:cNvSpPr>
          <p:nvPr>
            <p:ph idx="1"/>
          </p:nvPr>
        </p:nvSpPr>
        <p:spPr/>
        <p:txBody>
          <a:bodyPr>
            <a:normAutofit/>
          </a:bodyPr>
          <a:lstStyle/>
          <a:p>
            <a:pPr marL="0" indent="0" algn="ctr">
              <a:buNone/>
            </a:pPr>
            <a:r>
              <a:rPr lang="fa-IR" sz="11000" dirty="0">
                <a:latin typeface="Zar" panose="02000500000000000000" pitchFamily="2" charset="-78"/>
                <a:cs typeface="Zar" panose="00000400000000000000" pitchFamily="2" charset="-78"/>
              </a:rPr>
              <a:t>پایان</a:t>
            </a:r>
            <a:endParaRPr lang="en-US" sz="11000" dirty="0">
              <a:latin typeface="Zar" panose="02000500000000000000" pitchFamily="2" charset="-78"/>
              <a:cs typeface="Zar" panose="00000400000000000000" pitchFamily="2" charset="-78"/>
            </a:endParaRPr>
          </a:p>
        </p:txBody>
      </p:sp>
    </p:spTree>
    <p:extLst>
      <p:ext uri="{BB962C8B-B14F-4D97-AF65-F5344CB8AC3E}">
        <p14:creationId xmlns:p14="http://schemas.microsoft.com/office/powerpoint/2010/main" val="2304450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3350-5C6C-AE48-FD1E-3775C00EADCC}"/>
              </a:ext>
            </a:extLst>
          </p:cNvPr>
          <p:cNvSpPr>
            <a:spLocks noGrp="1"/>
          </p:cNvSpPr>
          <p:nvPr>
            <p:ph type="title"/>
          </p:nvPr>
        </p:nvSpPr>
        <p:spPr/>
        <p:txBody>
          <a:bodyPr/>
          <a:lstStyle/>
          <a:p>
            <a:pPr algn="r"/>
            <a:r>
              <a:rPr lang="fa-IR" dirty="0"/>
              <a:t>فایل های پروژه:</a:t>
            </a:r>
            <a:endParaRPr lang="en-US" dirty="0"/>
          </a:p>
        </p:txBody>
      </p:sp>
      <p:sp>
        <p:nvSpPr>
          <p:cNvPr id="3" name="Content Placeholder 2">
            <a:extLst>
              <a:ext uri="{FF2B5EF4-FFF2-40B4-BE49-F238E27FC236}">
                <a16:creationId xmlns:a16="http://schemas.microsoft.com/office/drawing/2014/main" id="{9226E9E6-2D95-87D1-3481-BD313F41AAFF}"/>
              </a:ext>
            </a:extLst>
          </p:cNvPr>
          <p:cNvSpPr>
            <a:spLocks noGrp="1"/>
          </p:cNvSpPr>
          <p:nvPr>
            <p:ph idx="1"/>
          </p:nvPr>
        </p:nvSpPr>
        <p:spPr/>
        <p:txBody>
          <a:bodyPr>
            <a:normAutofit/>
          </a:bodyPr>
          <a:lstStyle/>
          <a:p>
            <a:r>
              <a:rPr lang="en-US" dirty="0" err="1"/>
              <a:t>ALU_Section</a:t>
            </a:r>
            <a:endParaRPr lang="fa-IR" dirty="0"/>
          </a:p>
          <a:p>
            <a:r>
              <a:rPr lang="en-US" dirty="0" err="1"/>
              <a:t>call_Section</a:t>
            </a:r>
            <a:endParaRPr lang="fa-IR" dirty="0"/>
          </a:p>
          <a:p>
            <a:r>
              <a:rPr lang="en-US" dirty="0" err="1"/>
              <a:t>Control_Section</a:t>
            </a:r>
            <a:endParaRPr lang="fa-IR" dirty="0"/>
          </a:p>
          <a:p>
            <a:r>
              <a:rPr lang="en-US" dirty="0" err="1"/>
              <a:t>DataPath_Section</a:t>
            </a:r>
            <a:endParaRPr lang="fa-IR" dirty="0"/>
          </a:p>
          <a:p>
            <a:r>
              <a:rPr lang="en-US" dirty="0" err="1"/>
              <a:t>Decoder_Section</a:t>
            </a:r>
            <a:endParaRPr lang="fa-IR" dirty="0"/>
          </a:p>
          <a:p>
            <a:r>
              <a:rPr lang="en-US" dirty="0" err="1"/>
              <a:t>FilipFlop_Section</a:t>
            </a:r>
            <a:endParaRPr lang="en-US" dirty="0"/>
          </a:p>
          <a:p>
            <a:r>
              <a:rPr lang="en-US" dirty="0" err="1"/>
              <a:t>Memory_Section</a:t>
            </a:r>
            <a:endParaRPr lang="fa-IR" dirty="0"/>
          </a:p>
        </p:txBody>
      </p:sp>
    </p:spTree>
    <p:extLst>
      <p:ext uri="{BB962C8B-B14F-4D97-AF65-F5344CB8AC3E}">
        <p14:creationId xmlns:p14="http://schemas.microsoft.com/office/powerpoint/2010/main" val="1897448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9E96E-F2D9-8246-8704-66AD63F71B02}"/>
              </a:ext>
            </a:extLst>
          </p:cNvPr>
          <p:cNvSpPr>
            <a:spLocks noGrp="1"/>
          </p:cNvSpPr>
          <p:nvPr>
            <p:ph idx="1"/>
          </p:nvPr>
        </p:nvSpPr>
        <p:spPr>
          <a:xfrm>
            <a:off x="913795" y="843379"/>
            <a:ext cx="10353762" cy="4971495"/>
          </a:xfrm>
        </p:spPr>
        <p:txBody>
          <a:bodyPr>
            <a:normAutofit lnSpcReduction="10000"/>
          </a:bodyPr>
          <a:lstStyle/>
          <a:p>
            <a:endParaRPr lang="fa-IR" dirty="0"/>
          </a:p>
          <a:p>
            <a:r>
              <a:rPr lang="en-US" dirty="0" err="1"/>
              <a:t>TopModule</a:t>
            </a:r>
            <a:endParaRPr lang="fa-IR" dirty="0"/>
          </a:p>
          <a:p>
            <a:r>
              <a:rPr lang="en-US" dirty="0"/>
              <a:t>test1.coe</a:t>
            </a:r>
            <a:endParaRPr lang="fa-IR" dirty="0"/>
          </a:p>
          <a:p>
            <a:r>
              <a:rPr lang="en-US" dirty="0" err="1"/>
              <a:t>SequenceCounter_Section</a:t>
            </a:r>
            <a:endParaRPr lang="fa-IR" dirty="0"/>
          </a:p>
          <a:p>
            <a:r>
              <a:rPr lang="en-US" dirty="0" err="1"/>
              <a:t>Register_Section</a:t>
            </a:r>
            <a:endParaRPr lang="fa-IR" dirty="0"/>
          </a:p>
          <a:p>
            <a:r>
              <a:rPr lang="en-US" dirty="0" err="1"/>
              <a:t>Opcode_Section</a:t>
            </a:r>
            <a:endParaRPr lang="fa-IR" dirty="0"/>
          </a:p>
          <a:p>
            <a:pPr marL="0" indent="0" algn="r">
              <a:buNone/>
            </a:pPr>
            <a:endParaRPr lang="fa-IR" dirty="0"/>
          </a:p>
          <a:p>
            <a:pPr marL="0" indent="0" algn="r">
              <a:buNone/>
            </a:pPr>
            <a:endParaRPr lang="fa-IR" dirty="0"/>
          </a:p>
          <a:p>
            <a:pPr marL="0" indent="0" algn="r">
              <a:buNone/>
            </a:pPr>
            <a:r>
              <a:rPr lang="fa-IR" dirty="0"/>
              <a:t>در این پروژه ما سعی کرده ایم که آنرا به ماژول های کوچک تر تقسیم کرده تا هم بتوان کار تیمی را راحت‌ تر کرد و هم خوانایی کد بالا برود و مهم تر از همه ممکن است </a:t>
            </a:r>
            <a:r>
              <a:rPr lang="fa-IR" dirty="0">
                <a:solidFill>
                  <a:srgbClr val="FF0000"/>
                </a:solidFill>
              </a:rPr>
              <a:t>بخش های مختلف این کد در پروژه های دیگر مورد استفاده قرار گیرد و به راحتی میتوان از آن ماژول استفاده کرد و در وقت صرفه جویی کرد.</a:t>
            </a:r>
          </a:p>
          <a:p>
            <a:endParaRPr lang="fa-IR" dirty="0"/>
          </a:p>
          <a:p>
            <a:endParaRPr lang="en-US" dirty="0"/>
          </a:p>
          <a:p>
            <a:endParaRPr lang="fa-IR" dirty="0"/>
          </a:p>
          <a:p>
            <a:endParaRPr lang="en-US" dirty="0"/>
          </a:p>
        </p:txBody>
      </p:sp>
    </p:spTree>
    <p:extLst>
      <p:ext uri="{BB962C8B-B14F-4D97-AF65-F5344CB8AC3E}">
        <p14:creationId xmlns:p14="http://schemas.microsoft.com/office/powerpoint/2010/main" val="16147337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1F46-146E-7137-7D56-2347CA990DCC}"/>
              </a:ext>
            </a:extLst>
          </p:cNvPr>
          <p:cNvSpPr>
            <a:spLocks noGrp="1"/>
          </p:cNvSpPr>
          <p:nvPr>
            <p:ph type="title"/>
          </p:nvPr>
        </p:nvSpPr>
        <p:spPr/>
        <p:txBody>
          <a:bodyPr/>
          <a:lstStyle/>
          <a:p>
            <a:pPr algn="r"/>
            <a:r>
              <a:rPr lang="fa-IR" dirty="0">
                <a:solidFill>
                  <a:srgbClr val="FF0000"/>
                </a:solidFill>
              </a:rPr>
              <a:t>ساختار کامپیوتر پایه:</a:t>
            </a:r>
            <a:endParaRPr lang="en-US" dirty="0">
              <a:solidFill>
                <a:srgbClr val="FF0000"/>
              </a:solidFill>
            </a:endParaRPr>
          </a:p>
        </p:txBody>
      </p:sp>
      <p:pic>
        <p:nvPicPr>
          <p:cNvPr id="5" name="Content Placeholder 4">
            <a:extLst>
              <a:ext uri="{FF2B5EF4-FFF2-40B4-BE49-F238E27FC236}">
                <a16:creationId xmlns:a16="http://schemas.microsoft.com/office/drawing/2014/main" id="{154EBEB5-D5EB-73A9-C8D8-313F0D498587}"/>
              </a:ext>
            </a:extLst>
          </p:cNvPr>
          <p:cNvPicPr>
            <a:picLocks noGrp="1" noChangeAspect="1"/>
          </p:cNvPicPr>
          <p:nvPr>
            <p:ph idx="1"/>
          </p:nvPr>
        </p:nvPicPr>
        <p:blipFill>
          <a:blip r:embed="rId2"/>
          <a:stretch>
            <a:fillRect/>
          </a:stretch>
        </p:blipFill>
        <p:spPr>
          <a:xfrm>
            <a:off x="1379310" y="609600"/>
            <a:ext cx="4720227" cy="5861503"/>
          </a:xfrm>
        </p:spPr>
      </p:pic>
    </p:spTree>
    <p:extLst>
      <p:ext uri="{BB962C8B-B14F-4D97-AF65-F5344CB8AC3E}">
        <p14:creationId xmlns:p14="http://schemas.microsoft.com/office/powerpoint/2010/main" val="479403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159F-EF27-4FE5-A9E5-9C44CEBCE3EF}"/>
              </a:ext>
            </a:extLst>
          </p:cNvPr>
          <p:cNvSpPr>
            <a:spLocks noGrp="1"/>
          </p:cNvSpPr>
          <p:nvPr>
            <p:ph type="title"/>
          </p:nvPr>
        </p:nvSpPr>
        <p:spPr>
          <a:xfrm>
            <a:off x="685801" y="722614"/>
            <a:ext cx="10131425" cy="777411"/>
          </a:xfrm>
        </p:spPr>
        <p:txBody>
          <a:bodyPr>
            <a:normAutofit/>
          </a:bodyPr>
          <a:lstStyle/>
          <a:p>
            <a:pPr algn="r" defTabSz="457200" rtl="1" eaLnBrk="1" latinLnBrk="0" hangingPunct="1">
              <a:spcBef>
                <a:spcPct val="0"/>
              </a:spcBef>
              <a:buNone/>
            </a:pPr>
            <a:r>
              <a:rPr lang="fa-IR" sz="4000" b="1" dirty="0" err="1">
                <a:solidFill>
                  <a:srgbClr val="FF0000"/>
                </a:solidFill>
              </a:rPr>
              <a:t>A</a:t>
            </a:r>
            <a:r>
              <a:rPr lang="en-AU" sz="4000" b="1" dirty="0">
                <a:solidFill>
                  <a:srgbClr val="FF0000"/>
                </a:solidFill>
              </a:rPr>
              <a:t>Lu</a:t>
            </a:r>
            <a:endParaRPr lang="en-US" sz="4000" b="1" dirty="0">
              <a:solidFill>
                <a:srgbClr val="FF0000"/>
              </a:solidFill>
            </a:endParaRPr>
          </a:p>
        </p:txBody>
      </p:sp>
      <p:sp>
        <p:nvSpPr>
          <p:cNvPr id="3" name="Content Placeholder 2">
            <a:extLst>
              <a:ext uri="{FF2B5EF4-FFF2-40B4-BE49-F238E27FC236}">
                <a16:creationId xmlns:a16="http://schemas.microsoft.com/office/drawing/2014/main" id="{77395F1E-D1B2-2AA6-53BC-0C24399C5FD6}"/>
              </a:ext>
            </a:extLst>
          </p:cNvPr>
          <p:cNvSpPr>
            <a:spLocks noGrp="1"/>
          </p:cNvSpPr>
          <p:nvPr>
            <p:ph idx="1"/>
          </p:nvPr>
        </p:nvSpPr>
        <p:spPr>
          <a:xfrm>
            <a:off x="541963" y="1643008"/>
            <a:ext cx="10131425" cy="777411"/>
          </a:xfrm>
        </p:spPr>
        <p:txBody>
          <a:bodyPr>
            <a:normAutofit lnSpcReduction="10000"/>
          </a:bodyPr>
          <a:lstStyle/>
          <a:p>
            <a:pPr marL="0" indent="0" algn="r" defTabSz="457200" rtl="1" eaLnBrk="1" latinLnBrk="0" hangingPunct="1">
              <a:spcBef>
                <a:spcPts val="0"/>
              </a:spcBef>
              <a:spcAft>
                <a:spcPts val="1000"/>
              </a:spcAft>
              <a:buClr>
                <a:schemeClr val="tx1"/>
              </a:buClr>
              <a:buSzPct val="100000"/>
              <a:buNone/>
            </a:pPr>
            <a:r>
              <a:rPr lang="fa-IR" sz="2000" i="0" dirty="0">
                <a:effectLst/>
                <a:latin typeface="Vazirmatn"/>
              </a:rPr>
              <a:t>وظیفه این ماژول انجام محاسباتی مانند شیفت به راست و چپ، جمع،</a:t>
            </a:r>
            <a:r>
              <a:rPr lang="en-US" sz="2000" i="0" dirty="0">
                <a:effectLst/>
                <a:latin typeface="Vazirmatn"/>
              </a:rPr>
              <a:t>and</a:t>
            </a:r>
            <a:r>
              <a:rPr lang="fa-IR" dirty="0">
                <a:effectLst/>
                <a:latin typeface="Vazirmatn"/>
              </a:rPr>
              <a:t>، </a:t>
            </a:r>
            <a:r>
              <a:rPr lang="en-US" dirty="0">
                <a:effectLst/>
                <a:latin typeface="Vazirmatn"/>
              </a:rPr>
              <a:t>increment</a:t>
            </a:r>
            <a:r>
              <a:rPr lang="fa-IR" dirty="0">
                <a:effectLst/>
                <a:latin typeface="Vazirmatn"/>
              </a:rPr>
              <a:t> و</a:t>
            </a:r>
            <a:r>
              <a:rPr lang="fa-IR" sz="2000" i="0" dirty="0">
                <a:effectLst/>
                <a:latin typeface="Vazirmatn"/>
              </a:rPr>
              <a:t>.... </a:t>
            </a:r>
            <a:r>
              <a:rPr lang="fa-IR" dirty="0">
                <a:effectLst/>
                <a:latin typeface="Vazirmatn"/>
              </a:rPr>
              <a:t>با استفاده از یک سری شرط ها(با توجه به مقداری که ماژول کنترل در اختیار ما قرار میدهد) است.</a:t>
            </a:r>
            <a:endParaRPr lang="en-US" sz="2000" dirty="0"/>
          </a:p>
        </p:txBody>
      </p:sp>
      <p:sp>
        <p:nvSpPr>
          <p:cNvPr id="4" name="Title 1">
            <a:extLst>
              <a:ext uri="{FF2B5EF4-FFF2-40B4-BE49-F238E27FC236}">
                <a16:creationId xmlns:a16="http://schemas.microsoft.com/office/drawing/2014/main" id="{EFF6D815-06DE-F714-238E-CF4690887364}"/>
              </a:ext>
            </a:extLst>
          </p:cNvPr>
          <p:cNvSpPr txBox="1">
            <a:spLocks/>
          </p:cNvSpPr>
          <p:nvPr/>
        </p:nvSpPr>
        <p:spPr>
          <a:xfrm>
            <a:off x="685801" y="2559976"/>
            <a:ext cx="10131425" cy="777411"/>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4000" b="1" i="0" dirty="0">
                <a:solidFill>
                  <a:srgbClr val="FF0000"/>
                </a:solidFill>
                <a:effectLst/>
              </a:rPr>
              <a:t>Decoder Section</a:t>
            </a:r>
            <a:endParaRPr lang="en-US" sz="4000" b="1" dirty="0">
              <a:solidFill>
                <a:srgbClr val="FF0000"/>
              </a:solidFill>
            </a:endParaRPr>
          </a:p>
        </p:txBody>
      </p:sp>
      <p:sp>
        <p:nvSpPr>
          <p:cNvPr id="5" name="Content Placeholder 2">
            <a:extLst>
              <a:ext uri="{FF2B5EF4-FFF2-40B4-BE49-F238E27FC236}">
                <a16:creationId xmlns:a16="http://schemas.microsoft.com/office/drawing/2014/main" id="{3DDD0283-0453-436D-C931-F47732060B3D}"/>
              </a:ext>
            </a:extLst>
          </p:cNvPr>
          <p:cNvSpPr txBox="1">
            <a:spLocks/>
          </p:cNvSpPr>
          <p:nvPr/>
        </p:nvSpPr>
        <p:spPr>
          <a:xfrm>
            <a:off x="685801" y="3325399"/>
            <a:ext cx="10131425" cy="1254304"/>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r" rtl="1">
              <a:buNone/>
            </a:pPr>
            <a:r>
              <a:rPr lang="en-AU" sz="2000" i="0" dirty="0">
                <a:effectLst/>
                <a:latin typeface="+mj-lt"/>
              </a:rPr>
              <a:t> </a:t>
            </a:r>
            <a:r>
              <a:rPr lang="fa-IR" sz="2000" i="0" dirty="0">
                <a:effectLst/>
                <a:latin typeface="+mj-lt"/>
              </a:rPr>
              <a:t>با استفاده از خروجی ای که ماژول </a:t>
            </a:r>
            <a:r>
              <a:rPr lang="en-US" sz="2400" b="1" dirty="0" err="1">
                <a:solidFill>
                  <a:schemeClr val="accent1">
                    <a:lumMod val="75000"/>
                  </a:schemeClr>
                </a:solidFill>
                <a:effectLst/>
                <a:latin typeface="Consolas" panose="020B0609020204030204" pitchFamily="49" charset="0"/>
              </a:rPr>
              <a:t>SequenceCounter</a:t>
            </a:r>
            <a:r>
              <a:rPr lang="fa-IR" sz="2000" i="0" dirty="0">
                <a:effectLst/>
                <a:latin typeface="+mj-lt"/>
              </a:rPr>
              <a:t> به ما میدهد، آن را با استفاده از یک سری شرط دیکود کرده</a:t>
            </a:r>
            <a:r>
              <a:rPr lang="en-AU" sz="2000" i="0" dirty="0">
                <a:effectLst/>
                <a:latin typeface="+mj-lt"/>
              </a:rPr>
              <a:t>.</a:t>
            </a:r>
            <a:r>
              <a:rPr lang="fa-IR" sz="2000" i="0" dirty="0">
                <a:effectLst/>
                <a:latin typeface="+mj-lt"/>
              </a:rPr>
              <a:t>(میدانیم این دیکود کردن به نحوی است که هر بار فقط یکی از بیت های ما 1 هست و رمزگشایی کردن را آسانتر میکند</a:t>
            </a:r>
            <a:r>
              <a:rPr lang="en-AU" sz="2000" i="0" dirty="0">
                <a:effectLst/>
                <a:latin typeface="+mj-lt"/>
              </a:rPr>
              <a:t>(</a:t>
            </a:r>
            <a:endParaRPr lang="en-US" sz="2000" dirty="0">
              <a:latin typeface="+mj-lt"/>
            </a:endParaRPr>
          </a:p>
        </p:txBody>
      </p:sp>
    </p:spTree>
    <p:extLst>
      <p:ext uri="{BB962C8B-B14F-4D97-AF65-F5344CB8AC3E}">
        <p14:creationId xmlns:p14="http://schemas.microsoft.com/office/powerpoint/2010/main" val="3258468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1594-B9BB-AE94-45A5-B42C00B23C54}"/>
              </a:ext>
            </a:extLst>
          </p:cNvPr>
          <p:cNvSpPr>
            <a:spLocks noGrp="1"/>
          </p:cNvSpPr>
          <p:nvPr>
            <p:ph type="title"/>
          </p:nvPr>
        </p:nvSpPr>
        <p:spPr/>
        <p:txBody>
          <a:bodyPr>
            <a:normAutofit/>
          </a:bodyPr>
          <a:lstStyle/>
          <a:p>
            <a:pPr algn="r" rtl="1"/>
            <a:r>
              <a:rPr lang="en-US" sz="4000" i="0" dirty="0">
                <a:solidFill>
                  <a:srgbClr val="FF0000"/>
                </a:solidFill>
                <a:effectLst/>
                <a:latin typeface="+mn-lt"/>
              </a:rPr>
              <a:t>Opcode Section</a:t>
            </a:r>
            <a:endParaRPr lang="en-US" sz="4000" dirty="0">
              <a:solidFill>
                <a:srgbClr val="FF0000"/>
              </a:solidFill>
              <a:latin typeface="+mn-lt"/>
            </a:endParaRPr>
          </a:p>
        </p:txBody>
      </p:sp>
      <p:sp>
        <p:nvSpPr>
          <p:cNvPr id="3" name="Content Placeholder 2">
            <a:extLst>
              <a:ext uri="{FF2B5EF4-FFF2-40B4-BE49-F238E27FC236}">
                <a16:creationId xmlns:a16="http://schemas.microsoft.com/office/drawing/2014/main" id="{B7C6CBA5-2008-97DE-74C9-B9EF0E1EE270}"/>
              </a:ext>
            </a:extLst>
          </p:cNvPr>
          <p:cNvSpPr>
            <a:spLocks noGrp="1"/>
          </p:cNvSpPr>
          <p:nvPr>
            <p:ph idx="1"/>
          </p:nvPr>
        </p:nvSpPr>
        <p:spPr>
          <a:xfrm>
            <a:off x="685800" y="1803020"/>
            <a:ext cx="10131425" cy="868261"/>
          </a:xfrm>
        </p:spPr>
        <p:txBody>
          <a:bodyPr>
            <a:normAutofit/>
          </a:bodyPr>
          <a:lstStyle/>
          <a:p>
            <a:pPr marL="0" indent="0" algn="r" rtl="1">
              <a:buNone/>
            </a:pPr>
            <a:r>
              <a:rPr lang="fa-IR" sz="2000" i="0" dirty="0">
                <a:effectLst/>
                <a:latin typeface="Vazirmatn"/>
              </a:rPr>
              <a:t>این </a:t>
            </a:r>
            <a:r>
              <a:rPr lang="fa-IR" sz="2000" i="0" dirty="0" err="1">
                <a:effectLst/>
                <a:latin typeface="Vazirmatn"/>
              </a:rPr>
              <a:t>ماژول</a:t>
            </a:r>
            <a:r>
              <a:rPr lang="fa-IR" sz="2000" i="0" dirty="0">
                <a:effectLst/>
                <a:latin typeface="Vazirmatn"/>
              </a:rPr>
              <a:t> با استفاده از سه بیت </a:t>
            </a:r>
            <a:r>
              <a:rPr lang="fa-IR" sz="2000" i="0" dirty="0" err="1">
                <a:effectLst/>
                <a:latin typeface="Vazirmatn"/>
              </a:rPr>
              <a:t>رجیستر</a:t>
            </a:r>
            <a:r>
              <a:rPr lang="en-AU" sz="2000" i="0" dirty="0">
                <a:effectLst/>
                <a:latin typeface="Vazirmatn"/>
              </a:rPr>
              <a:t>) </a:t>
            </a:r>
            <a:r>
              <a:rPr lang="en-US" sz="2000" i="0" dirty="0">
                <a:effectLst/>
                <a:latin typeface="Vazirmatn"/>
              </a:rPr>
              <a:t>IR </a:t>
            </a:r>
            <a:r>
              <a:rPr lang="fa-IR" sz="2000" i="0" dirty="0">
                <a:effectLst/>
                <a:latin typeface="Vazirmatn"/>
              </a:rPr>
              <a:t>به ترتیب بیت های چهاردهم و سیزدهم و دوازدهم) که جمعا 8 حالت میشود</a:t>
            </a:r>
            <a:r>
              <a:rPr lang="en-AU" sz="2000" i="0" dirty="0">
                <a:effectLst/>
                <a:latin typeface="Vazirmatn"/>
              </a:rPr>
              <a:t> </a:t>
            </a:r>
            <a:r>
              <a:rPr lang="fa-IR" sz="2000" i="0" dirty="0">
                <a:effectLst/>
                <a:latin typeface="Vazirmatn"/>
              </a:rPr>
              <a:t>و با استفاده از یک سری شرط ها(8 عدد شرط برای هر حالت) خروجی را برای استفاده در واحد کنترل فراهم میکند.</a:t>
            </a:r>
            <a:endParaRPr lang="en-US" sz="2000" dirty="0"/>
          </a:p>
        </p:txBody>
      </p:sp>
      <p:sp>
        <p:nvSpPr>
          <p:cNvPr id="4" name="Title 1">
            <a:extLst>
              <a:ext uri="{FF2B5EF4-FFF2-40B4-BE49-F238E27FC236}">
                <a16:creationId xmlns:a16="http://schemas.microsoft.com/office/drawing/2014/main" id="{A630D950-CF60-79F8-694C-7758B305D925}"/>
              </a:ext>
            </a:extLst>
          </p:cNvPr>
          <p:cNvSpPr txBox="1">
            <a:spLocks/>
          </p:cNvSpPr>
          <p:nvPr/>
        </p:nvSpPr>
        <p:spPr>
          <a:xfrm>
            <a:off x="685800" y="2733306"/>
            <a:ext cx="10131425" cy="86826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AU" sz="4000" i="0" dirty="0">
                <a:solidFill>
                  <a:srgbClr val="FF0000"/>
                </a:solidFill>
                <a:effectLst/>
                <a:latin typeface="+mn-lt"/>
                <a:cs typeface="+mn-cs"/>
              </a:rPr>
              <a:t>Register </a:t>
            </a:r>
            <a:r>
              <a:rPr lang="fa-IR" sz="4000" dirty="0" err="1">
                <a:solidFill>
                  <a:srgbClr val="FF0000"/>
                </a:solidFill>
                <a:latin typeface="+mn-lt"/>
                <a:cs typeface="+mn-cs"/>
              </a:rPr>
              <a:t>s</a:t>
            </a:r>
            <a:r>
              <a:rPr lang="en-AU" sz="4000" dirty="0" err="1">
                <a:solidFill>
                  <a:srgbClr val="FF0000"/>
                </a:solidFill>
                <a:latin typeface="+mn-lt"/>
                <a:cs typeface="+mn-cs"/>
              </a:rPr>
              <a:t>ection</a:t>
            </a:r>
            <a:endParaRPr lang="en-US" sz="4000" dirty="0">
              <a:solidFill>
                <a:srgbClr val="FF0000"/>
              </a:solidFill>
              <a:latin typeface="+mn-lt"/>
              <a:cs typeface="+mn-cs"/>
            </a:endParaRPr>
          </a:p>
        </p:txBody>
      </p:sp>
      <p:sp>
        <p:nvSpPr>
          <p:cNvPr id="6" name="Content Placeholder 2">
            <a:extLst>
              <a:ext uri="{FF2B5EF4-FFF2-40B4-BE49-F238E27FC236}">
                <a16:creationId xmlns:a16="http://schemas.microsoft.com/office/drawing/2014/main" id="{9E1E7B45-AD90-3E6B-3C29-062AF4492194}"/>
              </a:ext>
            </a:extLst>
          </p:cNvPr>
          <p:cNvSpPr txBox="1">
            <a:spLocks/>
          </p:cNvSpPr>
          <p:nvPr/>
        </p:nvSpPr>
        <p:spPr>
          <a:xfrm>
            <a:off x="858750" y="3601567"/>
            <a:ext cx="10131425" cy="2727313"/>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r" rtl="1">
              <a:buFont typeface="Arial"/>
              <a:buNone/>
            </a:pPr>
            <a:r>
              <a:rPr lang="fa-IR" sz="2000" b="0" i="0" dirty="0">
                <a:effectLst/>
                <a:latin typeface="Vazirmatn"/>
              </a:rPr>
              <a:t>همانطور که از اسمش مشخص است، وظیفه این </a:t>
            </a:r>
            <a:r>
              <a:rPr lang="fa-IR" sz="2000" b="0" i="0" dirty="0" err="1">
                <a:effectLst/>
                <a:latin typeface="Vazirmatn"/>
              </a:rPr>
              <a:t>ماژول</a:t>
            </a:r>
            <a:r>
              <a:rPr lang="fa-IR" sz="2000" b="0" i="0" dirty="0">
                <a:effectLst/>
                <a:latin typeface="Vazirmatn"/>
              </a:rPr>
              <a:t> فراهم کردن </a:t>
            </a:r>
            <a:r>
              <a:rPr lang="fa-IR" sz="2000" b="0" i="0" dirty="0" err="1">
                <a:effectLst/>
                <a:latin typeface="Vazirmatn"/>
              </a:rPr>
              <a:t>رجیسترهای</a:t>
            </a:r>
            <a:r>
              <a:rPr lang="fa-IR" sz="2000" b="0" i="0" dirty="0">
                <a:effectLst/>
                <a:latin typeface="Vazirmatn"/>
              </a:rPr>
              <a:t> درون کامپیوتر پایه است.</a:t>
            </a:r>
            <a:br>
              <a:rPr lang="fa-IR" sz="2000" dirty="0"/>
            </a:br>
            <a:r>
              <a:rPr lang="fa-IR" sz="2000" b="0" i="0" dirty="0">
                <a:effectLst/>
                <a:latin typeface="Vazirmatn"/>
              </a:rPr>
              <a:t>با توجه به اینکه درون کامپیوتر </a:t>
            </a:r>
            <a:r>
              <a:rPr lang="fa-IR" sz="2000" b="0" i="0" dirty="0" err="1">
                <a:effectLst/>
                <a:latin typeface="Vazirmatn"/>
              </a:rPr>
              <a:t>مانو</a:t>
            </a:r>
            <a:r>
              <a:rPr lang="fa-IR" sz="2000" b="0" i="0" dirty="0">
                <a:effectLst/>
                <a:latin typeface="Vazirmatn"/>
              </a:rPr>
              <a:t> ما به </a:t>
            </a:r>
            <a:r>
              <a:rPr lang="fa-IR" sz="2000" b="0" i="0" dirty="0" err="1">
                <a:effectLst/>
                <a:latin typeface="Vazirmatn"/>
              </a:rPr>
              <a:t>رجیستر</a:t>
            </a:r>
            <a:r>
              <a:rPr lang="fa-IR" sz="2000" b="0" i="0" dirty="0">
                <a:effectLst/>
                <a:latin typeface="Vazirmatn"/>
              </a:rPr>
              <a:t> با طول های مختلف نیاز داریم یک پارامتر به نام </a:t>
            </a:r>
            <a:r>
              <a:rPr lang="en-US" sz="2000" b="0" i="0" dirty="0">
                <a:effectLst/>
                <a:latin typeface="Vazirmatn"/>
              </a:rPr>
              <a:t>WIDTH </a:t>
            </a:r>
            <a:r>
              <a:rPr lang="fa-IR" sz="2000" b="0" i="0" dirty="0">
                <a:effectLst/>
                <a:latin typeface="Vazirmatn"/>
              </a:rPr>
              <a:t>تعریف میکنیم که میتوانیم با تغییر آن عرض </a:t>
            </a:r>
            <a:r>
              <a:rPr lang="fa-IR" sz="2000" b="0" i="0" dirty="0" err="1">
                <a:effectLst/>
                <a:latin typeface="Vazirmatn"/>
              </a:rPr>
              <a:t>رجیستر</a:t>
            </a:r>
            <a:r>
              <a:rPr lang="fa-IR" sz="2000" b="0" i="0" dirty="0">
                <a:effectLst/>
                <a:latin typeface="Vazirmatn"/>
              </a:rPr>
              <a:t> را مشخص کنیم.</a:t>
            </a:r>
            <a:br>
              <a:rPr lang="fa-IR" sz="2000" dirty="0"/>
            </a:br>
            <a:r>
              <a:rPr lang="fa-IR" sz="2000" b="0" i="0" dirty="0">
                <a:effectLst/>
                <a:latin typeface="Vazirmatn"/>
              </a:rPr>
              <a:t>هر </a:t>
            </a:r>
            <a:r>
              <a:rPr lang="fa-IR" sz="2000" b="0" i="0" dirty="0" err="1">
                <a:effectLst/>
                <a:latin typeface="Vazirmatn"/>
              </a:rPr>
              <a:t>رجیستر</a:t>
            </a:r>
            <a:r>
              <a:rPr lang="fa-IR" sz="2000" b="0" i="0" dirty="0">
                <a:effectLst/>
                <a:latin typeface="Vazirmatn"/>
              </a:rPr>
              <a:t> سه پایه دارد که با آمدن لبه مثبت پالس ساعت و یا </a:t>
            </a:r>
            <a:r>
              <a:rPr lang="en-US" sz="2000" b="0" i="0" dirty="0">
                <a:effectLst/>
                <a:latin typeface="Vazirmatn"/>
              </a:rPr>
              <a:t>clear </a:t>
            </a:r>
            <a:r>
              <a:rPr lang="fa-IR" sz="2000" b="0" i="0" dirty="0">
                <a:effectLst/>
                <a:latin typeface="Vazirmatn"/>
              </a:rPr>
              <a:t>شرایط اعمال</a:t>
            </a:r>
            <a:r>
              <a:rPr lang="en-AU" sz="2000" b="0" i="0" dirty="0">
                <a:effectLst/>
                <a:latin typeface="Vazirmatn"/>
              </a:rPr>
              <a:t> </a:t>
            </a:r>
            <a:r>
              <a:rPr lang="fa-IR" sz="2000" b="0" i="0" dirty="0">
                <a:effectLst/>
                <a:latin typeface="Vazirmatn"/>
              </a:rPr>
              <a:t>میشود :</a:t>
            </a:r>
            <a:br>
              <a:rPr lang="fa-IR" sz="2000" dirty="0"/>
            </a:br>
            <a:br>
              <a:rPr lang="fa-IR" sz="2000" dirty="0"/>
            </a:br>
            <a:r>
              <a:rPr lang="en-AU" sz="2000" dirty="0"/>
              <a:t> :</a:t>
            </a:r>
            <a:r>
              <a:rPr lang="en-US" sz="2000" b="0" i="0" dirty="0">
                <a:effectLst/>
                <a:latin typeface="Vazirmatn"/>
              </a:rPr>
              <a:t>clear - </a:t>
            </a:r>
            <a:r>
              <a:rPr lang="fa-IR" sz="2000" b="0" i="0" dirty="0">
                <a:effectLst/>
                <a:latin typeface="Vazirmatn"/>
              </a:rPr>
              <a:t>با یک شدن آن، تمام بیت های </a:t>
            </a:r>
            <a:r>
              <a:rPr lang="fa-IR" sz="2000" b="0" i="0" dirty="0" err="1">
                <a:effectLst/>
                <a:latin typeface="Vazirmatn"/>
              </a:rPr>
              <a:t>رجیستر</a:t>
            </a:r>
            <a:r>
              <a:rPr lang="fa-IR" sz="2000" b="0" i="0" dirty="0">
                <a:effectLst/>
                <a:latin typeface="Vazirmatn"/>
              </a:rPr>
              <a:t> صفر میشوند.</a:t>
            </a:r>
            <a:br>
              <a:rPr lang="fa-IR" sz="2000" dirty="0"/>
            </a:br>
            <a:r>
              <a:rPr lang="en-AU" sz="2000" dirty="0"/>
              <a:t> :</a:t>
            </a:r>
            <a:r>
              <a:rPr lang="en-US" sz="2000" b="0" i="0" dirty="0">
                <a:effectLst/>
                <a:latin typeface="Vazirmatn"/>
              </a:rPr>
              <a:t>Increment - </a:t>
            </a:r>
            <a:r>
              <a:rPr lang="fa-IR" sz="2000" b="0" i="0" dirty="0">
                <a:effectLst/>
                <a:latin typeface="Vazirmatn"/>
              </a:rPr>
              <a:t>اگر فعال باشد، یک واحد به مقدار درون </a:t>
            </a:r>
            <a:r>
              <a:rPr lang="fa-IR" sz="2000" b="0" i="0" dirty="0" err="1">
                <a:effectLst/>
                <a:latin typeface="Vazirmatn"/>
              </a:rPr>
              <a:t>رجیستر</a:t>
            </a:r>
            <a:r>
              <a:rPr lang="fa-IR" sz="2000" b="0" i="0" dirty="0">
                <a:effectLst/>
                <a:latin typeface="Vazirmatn"/>
              </a:rPr>
              <a:t> اضافه میشود.</a:t>
            </a:r>
            <a:br>
              <a:rPr lang="fa-IR" sz="2000" dirty="0"/>
            </a:br>
            <a:r>
              <a:rPr lang="en-AU" sz="2000" dirty="0"/>
              <a:t> :</a:t>
            </a:r>
            <a:r>
              <a:rPr lang="en-US" sz="2000" b="0" i="0" dirty="0">
                <a:effectLst/>
                <a:latin typeface="Vazirmatn"/>
              </a:rPr>
              <a:t>enable write -</a:t>
            </a:r>
            <a:r>
              <a:rPr lang="fa-IR" sz="2000" b="0" i="0" dirty="0">
                <a:effectLst/>
                <a:latin typeface="Vazirmatn"/>
              </a:rPr>
              <a:t>درصورتی که یک باشد مقدار </a:t>
            </a:r>
            <a:r>
              <a:rPr lang="en-US" sz="2000" b="0" i="0" dirty="0" err="1">
                <a:effectLst/>
                <a:latin typeface="Vazirmatn"/>
              </a:rPr>
              <a:t>input_data</a:t>
            </a:r>
            <a:r>
              <a:rPr lang="en-US" sz="2000" b="0" i="0" dirty="0">
                <a:effectLst/>
                <a:latin typeface="Vazirmatn"/>
              </a:rPr>
              <a:t> </a:t>
            </a:r>
            <a:r>
              <a:rPr lang="fa-IR" sz="2000" b="0" i="0" dirty="0">
                <a:effectLst/>
                <a:latin typeface="Vazirmatn"/>
              </a:rPr>
              <a:t> را میتوان به درون </a:t>
            </a:r>
            <a:r>
              <a:rPr lang="fa-IR" sz="2000" b="0" i="0" dirty="0" err="1">
                <a:effectLst/>
                <a:latin typeface="Vazirmatn"/>
              </a:rPr>
              <a:t>رجیستر</a:t>
            </a:r>
            <a:r>
              <a:rPr lang="fa-IR" sz="2000" b="0" i="0" dirty="0">
                <a:effectLst/>
                <a:latin typeface="Vazirmatn"/>
              </a:rPr>
              <a:t> انتقال داد.</a:t>
            </a:r>
            <a:endParaRPr lang="en-US" sz="2000" dirty="0"/>
          </a:p>
        </p:txBody>
      </p:sp>
    </p:spTree>
    <p:extLst>
      <p:ext uri="{BB962C8B-B14F-4D97-AF65-F5344CB8AC3E}">
        <p14:creationId xmlns:p14="http://schemas.microsoft.com/office/powerpoint/2010/main" val="980250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E426-D042-6D3A-CE93-6F71D7CBFD3F}"/>
              </a:ext>
            </a:extLst>
          </p:cNvPr>
          <p:cNvSpPr>
            <a:spLocks noGrp="1"/>
          </p:cNvSpPr>
          <p:nvPr>
            <p:ph type="title"/>
          </p:nvPr>
        </p:nvSpPr>
        <p:spPr/>
        <p:txBody>
          <a:bodyPr>
            <a:normAutofit/>
          </a:bodyPr>
          <a:lstStyle/>
          <a:p>
            <a:pPr algn="r" rtl="1"/>
            <a:r>
              <a:rPr lang="en-US" sz="4000" b="1" dirty="0">
                <a:solidFill>
                  <a:srgbClr val="FF0000"/>
                </a:solidFill>
              </a:rPr>
              <a:t>Memory section</a:t>
            </a:r>
          </a:p>
        </p:txBody>
      </p:sp>
      <p:sp>
        <p:nvSpPr>
          <p:cNvPr id="3" name="Content Placeholder 2">
            <a:extLst>
              <a:ext uri="{FF2B5EF4-FFF2-40B4-BE49-F238E27FC236}">
                <a16:creationId xmlns:a16="http://schemas.microsoft.com/office/drawing/2014/main" id="{6A311A64-3FD5-8339-9EB9-A0D9560A307E}"/>
              </a:ext>
            </a:extLst>
          </p:cNvPr>
          <p:cNvSpPr>
            <a:spLocks noGrp="1"/>
          </p:cNvSpPr>
          <p:nvPr>
            <p:ph idx="1"/>
          </p:nvPr>
        </p:nvSpPr>
        <p:spPr>
          <a:xfrm>
            <a:off x="685801" y="2025532"/>
            <a:ext cx="10131425" cy="981277"/>
          </a:xfrm>
        </p:spPr>
        <p:txBody>
          <a:bodyPr>
            <a:normAutofit/>
          </a:bodyPr>
          <a:lstStyle/>
          <a:p>
            <a:pPr marL="0" indent="0" algn="r" rtl="1">
              <a:buNone/>
            </a:pPr>
            <a:r>
              <a:rPr lang="fa-IR" sz="2000" i="0" dirty="0">
                <a:effectLst/>
                <a:latin typeface="Vazirmatn"/>
              </a:rPr>
              <a:t>در این </a:t>
            </a:r>
            <a:r>
              <a:rPr lang="fa-IR" sz="2000" i="0" dirty="0" err="1">
                <a:effectLst/>
                <a:latin typeface="Vazirmatn"/>
              </a:rPr>
              <a:t>ماژول</a:t>
            </a:r>
            <a:r>
              <a:rPr lang="fa-IR" sz="2000" i="0" dirty="0">
                <a:effectLst/>
                <a:latin typeface="Vazirmatn"/>
              </a:rPr>
              <a:t> ما از</a:t>
            </a:r>
            <a:r>
              <a:rPr lang="en-US" sz="2000" i="0" dirty="0">
                <a:effectLst/>
                <a:latin typeface="Vazirmatn"/>
              </a:rPr>
              <a:t> instantiate </a:t>
            </a:r>
            <a:r>
              <a:rPr lang="fa-IR" sz="2000" i="0" dirty="0">
                <a:effectLst/>
                <a:latin typeface="Vazirmatn"/>
              </a:rPr>
              <a:t>کور</a:t>
            </a:r>
            <a:r>
              <a:rPr lang="en-US" sz="2000" i="0" dirty="0">
                <a:effectLst/>
                <a:latin typeface="Vazirmatn"/>
              </a:rPr>
              <a:t> Block Memory Generator </a:t>
            </a:r>
            <a:r>
              <a:rPr lang="fa-IR" sz="2000" i="0" dirty="0">
                <a:effectLst/>
                <a:latin typeface="Vazirmatn"/>
              </a:rPr>
              <a:t>استفاده میکنیم زیرا وقتی فایل </a:t>
            </a:r>
            <a:r>
              <a:rPr lang="en-US" sz="2000" i="0" dirty="0" err="1">
                <a:effectLst/>
                <a:latin typeface="Vazirmatn"/>
              </a:rPr>
              <a:t>coe</a:t>
            </a:r>
            <a:r>
              <a:rPr lang="fa-IR" sz="2000" i="0" dirty="0">
                <a:effectLst/>
                <a:latin typeface="Vazirmatn"/>
              </a:rPr>
              <a:t> </a:t>
            </a:r>
            <a:r>
              <a:rPr lang="en-US" sz="2000" i="0" dirty="0">
                <a:effectLst/>
                <a:latin typeface="Vazirmatn"/>
              </a:rPr>
              <a:t> </a:t>
            </a:r>
            <a:r>
              <a:rPr lang="fa-IR" sz="2000" i="0" dirty="0">
                <a:effectLst/>
                <a:latin typeface="Vazirmatn"/>
              </a:rPr>
              <a:t>را آماده کردیم و به رم دادیم، باید از روی رم دستورات را بخوانیم و آنها را اجرا کنیم.</a:t>
            </a:r>
            <a:endParaRPr lang="en-US" sz="2000" dirty="0"/>
          </a:p>
        </p:txBody>
      </p:sp>
      <p:sp>
        <p:nvSpPr>
          <p:cNvPr id="4" name="Title 1">
            <a:extLst>
              <a:ext uri="{FF2B5EF4-FFF2-40B4-BE49-F238E27FC236}">
                <a16:creationId xmlns:a16="http://schemas.microsoft.com/office/drawing/2014/main" id="{6D6B0A42-1CE4-A6F2-ABE0-2CEC527B4525}"/>
              </a:ext>
            </a:extLst>
          </p:cNvPr>
          <p:cNvSpPr txBox="1">
            <a:spLocks/>
          </p:cNvSpPr>
          <p:nvPr/>
        </p:nvSpPr>
        <p:spPr>
          <a:xfrm>
            <a:off x="685801" y="261891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4000" b="1" dirty="0">
                <a:solidFill>
                  <a:srgbClr val="FF0000"/>
                </a:solidFill>
              </a:rPr>
              <a:t>Coe file</a:t>
            </a:r>
          </a:p>
        </p:txBody>
      </p:sp>
      <p:sp>
        <p:nvSpPr>
          <p:cNvPr id="5" name="Content Placeholder 2">
            <a:extLst>
              <a:ext uri="{FF2B5EF4-FFF2-40B4-BE49-F238E27FC236}">
                <a16:creationId xmlns:a16="http://schemas.microsoft.com/office/drawing/2014/main" id="{77D5830A-356F-6312-6748-3F577DD9021A}"/>
              </a:ext>
            </a:extLst>
          </p:cNvPr>
          <p:cNvSpPr txBox="1">
            <a:spLocks/>
          </p:cNvSpPr>
          <p:nvPr/>
        </p:nvSpPr>
        <p:spPr>
          <a:xfrm>
            <a:off x="685801" y="3646947"/>
            <a:ext cx="10131425" cy="98127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r" rtl="1">
              <a:buFont typeface="Arial"/>
              <a:buNone/>
            </a:pPr>
            <a:r>
              <a:rPr lang="fa-IR" sz="2000" i="0" dirty="0">
                <a:effectLst/>
                <a:latin typeface="Vazirmatn"/>
              </a:rPr>
              <a:t>در این فایل ما دستورات را به ساختار مورد نظر(در اینجا </a:t>
            </a:r>
            <a:r>
              <a:rPr lang="fa-IR" sz="2000" i="0" dirty="0" err="1">
                <a:effectLst/>
                <a:latin typeface="Vazirmatn"/>
              </a:rPr>
              <a:t>هگزا</a:t>
            </a:r>
            <a:r>
              <a:rPr lang="fa-IR" sz="2000" i="0" dirty="0">
                <a:effectLst/>
                <a:latin typeface="Vazirmatn"/>
              </a:rPr>
              <a:t> </a:t>
            </a:r>
            <a:r>
              <a:rPr lang="fa-IR" sz="2000" i="0" dirty="0" err="1">
                <a:effectLst/>
                <a:latin typeface="Vazirmatn"/>
              </a:rPr>
              <a:t>دسیمال</a:t>
            </a:r>
            <a:r>
              <a:rPr lang="fa-IR" sz="2000" i="0" dirty="0">
                <a:effectLst/>
                <a:latin typeface="Vazirmatn"/>
              </a:rPr>
              <a:t>) تبدیل کرده و در ساخت یک </a:t>
            </a:r>
            <a:r>
              <a:rPr lang="fa-IR" sz="2000" i="0" dirty="0" err="1">
                <a:effectLst/>
                <a:latin typeface="Vazirmatn"/>
              </a:rPr>
              <a:t>بلاک</a:t>
            </a:r>
            <a:r>
              <a:rPr lang="fa-IR" sz="2000" i="0" dirty="0">
                <a:effectLst/>
                <a:latin typeface="Vazirmatn"/>
              </a:rPr>
              <a:t> رم از آن استفاده میکنیم</a:t>
            </a:r>
            <a:endParaRPr lang="en-US" sz="2000" dirty="0"/>
          </a:p>
        </p:txBody>
      </p:sp>
    </p:spTree>
    <p:extLst>
      <p:ext uri="{BB962C8B-B14F-4D97-AF65-F5344CB8AC3E}">
        <p14:creationId xmlns:p14="http://schemas.microsoft.com/office/powerpoint/2010/main" val="276212614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E426-D042-6D3A-CE93-6F71D7CBFD3F}"/>
              </a:ext>
            </a:extLst>
          </p:cNvPr>
          <p:cNvSpPr>
            <a:spLocks noGrp="1"/>
          </p:cNvSpPr>
          <p:nvPr>
            <p:ph type="title"/>
          </p:nvPr>
        </p:nvSpPr>
        <p:spPr/>
        <p:txBody>
          <a:bodyPr>
            <a:normAutofit/>
          </a:bodyPr>
          <a:lstStyle/>
          <a:p>
            <a:pPr algn="r" rtl="1"/>
            <a:r>
              <a:rPr lang="en-US" sz="4000" i="0" dirty="0">
                <a:solidFill>
                  <a:srgbClr val="FF0000"/>
                </a:solidFill>
                <a:effectLst/>
                <a:latin typeface="+mn-lt"/>
              </a:rPr>
              <a:t>Top Module</a:t>
            </a:r>
            <a:endParaRPr lang="en-US" sz="4000" dirty="0">
              <a:solidFill>
                <a:srgbClr val="FF0000"/>
              </a:solidFill>
              <a:latin typeface="+mn-lt"/>
            </a:endParaRPr>
          </a:p>
        </p:txBody>
      </p:sp>
      <p:sp>
        <p:nvSpPr>
          <p:cNvPr id="3" name="Content Placeholder 2">
            <a:extLst>
              <a:ext uri="{FF2B5EF4-FFF2-40B4-BE49-F238E27FC236}">
                <a16:creationId xmlns:a16="http://schemas.microsoft.com/office/drawing/2014/main" id="{6A311A64-3FD5-8339-9EB9-A0D9560A307E}"/>
              </a:ext>
            </a:extLst>
          </p:cNvPr>
          <p:cNvSpPr>
            <a:spLocks noGrp="1"/>
          </p:cNvSpPr>
          <p:nvPr>
            <p:ph idx="1"/>
          </p:nvPr>
        </p:nvSpPr>
        <p:spPr>
          <a:xfrm>
            <a:off x="685801" y="2025532"/>
            <a:ext cx="10131425" cy="981277"/>
          </a:xfrm>
        </p:spPr>
        <p:txBody>
          <a:bodyPr>
            <a:normAutofit/>
          </a:bodyPr>
          <a:lstStyle/>
          <a:p>
            <a:pPr marL="0" indent="0" algn="r" rtl="1">
              <a:buNone/>
            </a:pPr>
            <a:r>
              <a:rPr lang="fa-IR" sz="2000" i="0" dirty="0">
                <a:effectLst/>
                <a:latin typeface="Zar" panose="02000500000000000000" pitchFamily="2" charset="-78"/>
                <a:cs typeface="Zar" panose="02000500000000000000" pitchFamily="2" charset="-78"/>
              </a:rPr>
              <a:t>در این ماژول ما برای تست پروژه به پایه ها(</a:t>
            </a:r>
            <a:r>
              <a:rPr lang="en-US" sz="2000" i="0" dirty="0">
                <a:effectLst/>
                <a:latin typeface="Zar" panose="02000500000000000000" pitchFamily="2" charset="-78"/>
                <a:cs typeface="Zar" panose="02000500000000000000" pitchFamily="2" charset="-78"/>
              </a:rPr>
              <a:t>reset , Enable</a:t>
            </a:r>
            <a:r>
              <a:rPr lang="fa-IR" sz="2000" i="0" dirty="0">
                <a:effectLst/>
                <a:latin typeface="Zar" panose="02000500000000000000" pitchFamily="2" charset="-78"/>
                <a:cs typeface="Zar" panose="02000500000000000000" pitchFamily="2" charset="-78"/>
              </a:rPr>
              <a:t>) مقدار دهی میکینم و کلاک را با استفاده از </a:t>
            </a:r>
            <a:r>
              <a:rPr lang="en-US" sz="2000" i="0" dirty="0">
                <a:effectLst/>
                <a:latin typeface="Zar" panose="02000500000000000000" pitchFamily="2" charset="-78"/>
                <a:cs typeface="Zar" panose="02000500000000000000" pitchFamily="2" charset="-78"/>
              </a:rPr>
              <a:t>forever</a:t>
            </a:r>
            <a:r>
              <a:rPr lang="fa-IR" sz="2000" i="0" dirty="0">
                <a:effectLst/>
                <a:latin typeface="Zar" panose="02000500000000000000" pitchFamily="2" charset="-78"/>
                <a:cs typeface="Zar" panose="02000500000000000000" pitchFamily="2" charset="-78"/>
              </a:rPr>
              <a:t> تولید میکنیم </a:t>
            </a:r>
            <a:endParaRPr lang="en-US" sz="2000" dirty="0">
              <a:latin typeface="Zar" panose="02000500000000000000" pitchFamily="2" charset="-78"/>
              <a:cs typeface="Zar" panose="02000500000000000000" pitchFamily="2" charset="-78"/>
            </a:endParaRPr>
          </a:p>
        </p:txBody>
      </p:sp>
      <p:sp>
        <p:nvSpPr>
          <p:cNvPr id="4" name="Title 1">
            <a:extLst>
              <a:ext uri="{FF2B5EF4-FFF2-40B4-BE49-F238E27FC236}">
                <a16:creationId xmlns:a16="http://schemas.microsoft.com/office/drawing/2014/main" id="{6D6B0A42-1CE4-A6F2-ABE0-2CEC527B4525}"/>
              </a:ext>
            </a:extLst>
          </p:cNvPr>
          <p:cNvSpPr txBox="1">
            <a:spLocks/>
          </p:cNvSpPr>
          <p:nvPr/>
        </p:nvSpPr>
        <p:spPr>
          <a:xfrm>
            <a:off x="685801" y="261891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4000" i="0" dirty="0">
                <a:solidFill>
                  <a:srgbClr val="FF0000"/>
                </a:solidFill>
                <a:effectLst/>
                <a:latin typeface="+mn-lt"/>
              </a:rPr>
              <a:t>Data Path Section</a:t>
            </a:r>
            <a:endParaRPr lang="en-US" sz="4000" dirty="0">
              <a:solidFill>
                <a:srgbClr val="FF0000"/>
              </a:solidFill>
              <a:latin typeface="+mn-lt"/>
            </a:endParaRPr>
          </a:p>
        </p:txBody>
      </p:sp>
      <p:sp>
        <p:nvSpPr>
          <p:cNvPr id="5" name="Content Placeholder 2">
            <a:extLst>
              <a:ext uri="{FF2B5EF4-FFF2-40B4-BE49-F238E27FC236}">
                <a16:creationId xmlns:a16="http://schemas.microsoft.com/office/drawing/2014/main" id="{77D5830A-356F-6312-6748-3F577DD9021A}"/>
              </a:ext>
            </a:extLst>
          </p:cNvPr>
          <p:cNvSpPr txBox="1">
            <a:spLocks/>
          </p:cNvSpPr>
          <p:nvPr/>
        </p:nvSpPr>
        <p:spPr>
          <a:xfrm>
            <a:off x="685801" y="3646947"/>
            <a:ext cx="10131425" cy="98127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r" rtl="1">
              <a:buFont typeface="Arial"/>
              <a:buNone/>
            </a:pPr>
            <a:r>
              <a:rPr lang="fa-IR" sz="2000" i="0" dirty="0">
                <a:effectLst/>
                <a:latin typeface="Vazirmatn"/>
              </a:rPr>
              <a:t>در این </a:t>
            </a:r>
            <a:r>
              <a:rPr lang="fa-IR" sz="2000" i="0" dirty="0" err="1">
                <a:effectLst/>
                <a:latin typeface="Vazirmatn"/>
              </a:rPr>
              <a:t>ماژول</a:t>
            </a:r>
            <a:r>
              <a:rPr lang="fa-IR" sz="2000" i="0" dirty="0">
                <a:effectLst/>
                <a:latin typeface="Vazirmatn"/>
              </a:rPr>
              <a:t>، بقیه </a:t>
            </a:r>
            <a:r>
              <a:rPr lang="fa-IR" sz="2000" i="0" dirty="0" err="1">
                <a:effectLst/>
                <a:latin typeface="Vazirmatn"/>
              </a:rPr>
              <a:t>ماژول</a:t>
            </a:r>
            <a:r>
              <a:rPr lang="fa-IR" sz="2000" i="0" dirty="0">
                <a:effectLst/>
                <a:latin typeface="Vazirmatn"/>
              </a:rPr>
              <a:t> ها را فراخوانی کرده (بدیهی است که با فراخوانی یک </a:t>
            </a:r>
            <a:r>
              <a:rPr lang="fa-IR" sz="2000" i="0" dirty="0" err="1">
                <a:effectLst/>
                <a:latin typeface="Vazirmatn"/>
              </a:rPr>
              <a:t>ماژول</a:t>
            </a:r>
            <a:r>
              <a:rPr lang="fa-IR" sz="2000" i="0" dirty="0">
                <a:effectLst/>
                <a:latin typeface="Vazirmatn"/>
              </a:rPr>
              <a:t> و فراهم شدن خروجی آن، ورودی یک </a:t>
            </a:r>
            <a:r>
              <a:rPr lang="fa-IR" sz="2000" i="0" dirty="0" err="1">
                <a:effectLst/>
                <a:latin typeface="Vazirmatn"/>
              </a:rPr>
              <a:t>ماژول</a:t>
            </a:r>
            <a:r>
              <a:rPr lang="fa-IR" sz="2000" i="0" dirty="0">
                <a:effectLst/>
                <a:latin typeface="Vazirmatn"/>
              </a:rPr>
              <a:t> دیگر آماده میشود)</a:t>
            </a:r>
            <a:endParaRPr lang="en-US" sz="2000" dirty="0"/>
          </a:p>
        </p:txBody>
      </p:sp>
    </p:spTree>
    <p:extLst>
      <p:ext uri="{BB962C8B-B14F-4D97-AF65-F5344CB8AC3E}">
        <p14:creationId xmlns:p14="http://schemas.microsoft.com/office/powerpoint/2010/main" val="2508196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E426-D042-6D3A-CE93-6F71D7CBFD3F}"/>
              </a:ext>
            </a:extLst>
          </p:cNvPr>
          <p:cNvSpPr>
            <a:spLocks noGrp="1"/>
          </p:cNvSpPr>
          <p:nvPr>
            <p:ph type="title"/>
          </p:nvPr>
        </p:nvSpPr>
        <p:spPr/>
        <p:txBody>
          <a:bodyPr>
            <a:normAutofit/>
          </a:bodyPr>
          <a:lstStyle/>
          <a:p>
            <a:pPr algn="r" rtl="1"/>
            <a:r>
              <a:rPr lang="en-US" sz="4000" i="0" dirty="0">
                <a:solidFill>
                  <a:srgbClr val="FF0000"/>
                </a:solidFill>
                <a:effectLst/>
                <a:latin typeface="+mn-lt"/>
              </a:rPr>
              <a:t>Call Section</a:t>
            </a:r>
            <a:endParaRPr lang="en-US" sz="4000" dirty="0">
              <a:solidFill>
                <a:srgbClr val="FF0000"/>
              </a:solidFill>
              <a:latin typeface="+mn-lt"/>
            </a:endParaRPr>
          </a:p>
        </p:txBody>
      </p:sp>
      <p:sp>
        <p:nvSpPr>
          <p:cNvPr id="3" name="Content Placeholder 2">
            <a:extLst>
              <a:ext uri="{FF2B5EF4-FFF2-40B4-BE49-F238E27FC236}">
                <a16:creationId xmlns:a16="http://schemas.microsoft.com/office/drawing/2014/main" id="{6A311A64-3FD5-8339-9EB9-A0D9560A307E}"/>
              </a:ext>
            </a:extLst>
          </p:cNvPr>
          <p:cNvSpPr>
            <a:spLocks noGrp="1"/>
          </p:cNvSpPr>
          <p:nvPr>
            <p:ph idx="1"/>
          </p:nvPr>
        </p:nvSpPr>
        <p:spPr>
          <a:xfrm>
            <a:off x="685801" y="2025532"/>
            <a:ext cx="10131425" cy="981277"/>
          </a:xfrm>
        </p:spPr>
        <p:txBody>
          <a:bodyPr>
            <a:normAutofit/>
          </a:bodyPr>
          <a:lstStyle/>
          <a:p>
            <a:pPr marL="0" indent="0" algn="r" rtl="1">
              <a:buNone/>
            </a:pPr>
            <a:r>
              <a:rPr lang="fa-IR" dirty="0">
                <a:effectLst/>
                <a:latin typeface="Vazirmatn"/>
              </a:rPr>
              <a:t>در این ماژول با فراخوانی دو ماژول دیگر </a:t>
            </a:r>
            <a:r>
              <a:rPr lang="en-AU" dirty="0">
                <a:effectLst/>
                <a:latin typeface="Vazirmatn"/>
              </a:rPr>
              <a:t> </a:t>
            </a:r>
            <a:r>
              <a:rPr lang="fa-IR" dirty="0">
                <a:latin typeface="Vazirmatn"/>
              </a:rPr>
              <a:t>(</a:t>
            </a:r>
            <a:r>
              <a:rPr lang="en-US" dirty="0" err="1">
                <a:effectLst/>
                <a:latin typeface="Vazirmatn"/>
              </a:rPr>
              <a:t>SequenceCounter</a:t>
            </a:r>
            <a:r>
              <a:rPr lang="fa-IR" dirty="0">
                <a:effectLst/>
                <a:latin typeface="Vazirmatn"/>
              </a:rPr>
              <a:t> </a:t>
            </a:r>
            <a:r>
              <a:rPr lang="en-US" dirty="0">
                <a:effectLst/>
                <a:latin typeface="Vazirmatn"/>
              </a:rPr>
              <a:t> </a:t>
            </a:r>
            <a:r>
              <a:rPr lang="fa-IR" dirty="0">
                <a:effectLst/>
                <a:latin typeface="Vazirmatn"/>
              </a:rPr>
              <a:t>و</a:t>
            </a:r>
            <a:r>
              <a:rPr lang="en-US" dirty="0">
                <a:effectLst/>
                <a:latin typeface="Vazirmatn"/>
              </a:rPr>
              <a:t>decoder </a:t>
            </a:r>
            <a:r>
              <a:rPr lang="fa-IR" dirty="0">
                <a:latin typeface="Vazirmatn"/>
              </a:rPr>
              <a:t>)</a:t>
            </a:r>
            <a:r>
              <a:rPr lang="fa-IR" dirty="0">
                <a:effectLst/>
                <a:latin typeface="Vazirmatn"/>
              </a:rPr>
              <a:t> در واقع، خروجی ماژول </a:t>
            </a:r>
            <a:r>
              <a:rPr lang="en-US" dirty="0" err="1">
                <a:solidFill>
                  <a:srgbClr val="569CD6"/>
                </a:solidFill>
                <a:effectLst/>
                <a:latin typeface="Consolas" panose="020B0609020204030204" pitchFamily="49" charset="0"/>
              </a:rPr>
              <a:t>SequenceCounter</a:t>
            </a:r>
            <a:r>
              <a:rPr lang="fa-IR" dirty="0">
                <a:solidFill>
                  <a:srgbClr val="569CD6"/>
                </a:solidFill>
                <a:effectLst/>
                <a:latin typeface="Consolas" panose="020B0609020204030204" pitchFamily="49" charset="0"/>
              </a:rPr>
              <a:t> </a:t>
            </a:r>
            <a:r>
              <a:rPr lang="fa-IR" dirty="0">
                <a:effectLst/>
                <a:latin typeface="Consolas" panose="020B0609020204030204" pitchFamily="49" charset="0"/>
              </a:rPr>
              <a:t>در ماژول </a:t>
            </a:r>
            <a:r>
              <a:rPr lang="en-US" b="0" dirty="0">
                <a:solidFill>
                  <a:srgbClr val="569CD6"/>
                </a:solidFill>
                <a:effectLst/>
                <a:latin typeface="Consolas" panose="020B0609020204030204" pitchFamily="49" charset="0"/>
              </a:rPr>
              <a:t>Decoder</a:t>
            </a:r>
            <a:r>
              <a:rPr lang="fa-IR" b="0" dirty="0">
                <a:solidFill>
                  <a:srgbClr val="569CD6"/>
                </a:solidFill>
                <a:effectLst/>
                <a:latin typeface="Consolas" panose="020B0609020204030204" pitchFamily="49" charset="0"/>
              </a:rPr>
              <a:t> </a:t>
            </a:r>
            <a:r>
              <a:rPr lang="fa-IR" b="0" dirty="0">
                <a:effectLst/>
                <a:latin typeface="Consolas" panose="020B0609020204030204" pitchFamily="49" charset="0"/>
              </a:rPr>
              <a:t>مورد استفاده قرار میگیرد. </a:t>
            </a:r>
            <a:endParaRPr lang="en-US" b="0" dirty="0">
              <a:effectLst/>
              <a:latin typeface="Consolas" panose="020B0609020204030204" pitchFamily="49" charset="0"/>
            </a:endParaRPr>
          </a:p>
          <a:p>
            <a:pPr marL="0" indent="0" algn="r" rtl="1">
              <a:buNone/>
            </a:pPr>
            <a:endParaRPr lang="en-US" sz="2000" dirty="0"/>
          </a:p>
        </p:txBody>
      </p:sp>
      <p:sp>
        <p:nvSpPr>
          <p:cNvPr id="4" name="Title 1">
            <a:extLst>
              <a:ext uri="{FF2B5EF4-FFF2-40B4-BE49-F238E27FC236}">
                <a16:creationId xmlns:a16="http://schemas.microsoft.com/office/drawing/2014/main" id="{6D6B0A42-1CE4-A6F2-ABE0-2CEC527B4525}"/>
              </a:ext>
            </a:extLst>
          </p:cNvPr>
          <p:cNvSpPr txBox="1">
            <a:spLocks/>
          </p:cNvSpPr>
          <p:nvPr/>
        </p:nvSpPr>
        <p:spPr>
          <a:xfrm>
            <a:off x="685801" y="2618912"/>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endParaRPr lang="en-US" sz="4000" dirty="0">
              <a:latin typeface="+mn-lt"/>
            </a:endParaRPr>
          </a:p>
        </p:txBody>
      </p:sp>
      <p:sp>
        <p:nvSpPr>
          <p:cNvPr id="6" name="Content Placeholder 2">
            <a:extLst>
              <a:ext uri="{FF2B5EF4-FFF2-40B4-BE49-F238E27FC236}">
                <a16:creationId xmlns:a16="http://schemas.microsoft.com/office/drawing/2014/main" id="{CAF63C29-77A0-F4AA-FE5F-345CA5F125B6}"/>
              </a:ext>
            </a:extLst>
          </p:cNvPr>
          <p:cNvSpPr txBox="1">
            <a:spLocks/>
          </p:cNvSpPr>
          <p:nvPr/>
        </p:nvSpPr>
        <p:spPr>
          <a:xfrm>
            <a:off x="685801" y="4075179"/>
            <a:ext cx="10131425" cy="128793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r" rtl="1">
              <a:buFont typeface="Arial"/>
              <a:buNone/>
            </a:pPr>
            <a:r>
              <a:rPr lang="fa-IR" sz="2000" i="0" dirty="0">
                <a:effectLst/>
                <a:latin typeface="Vazirmatn"/>
              </a:rPr>
              <a:t>در این </a:t>
            </a:r>
            <a:r>
              <a:rPr lang="fa-IR" sz="2000" i="0" dirty="0" err="1">
                <a:effectLst/>
                <a:latin typeface="Vazirmatn"/>
              </a:rPr>
              <a:t>ماژول</a:t>
            </a:r>
            <a:r>
              <a:rPr lang="fa-IR" sz="2000" i="0" dirty="0">
                <a:effectLst/>
                <a:latin typeface="Vazirmatn"/>
              </a:rPr>
              <a:t> از خروجی </a:t>
            </a:r>
            <a:r>
              <a:rPr lang="en-AU" sz="2000" i="0" dirty="0">
                <a:effectLst/>
                <a:latin typeface="Vazirmatn"/>
              </a:rPr>
              <a:t> </a:t>
            </a:r>
            <a:r>
              <a:rPr lang="en-US" sz="2000" i="0" dirty="0">
                <a:effectLst/>
                <a:latin typeface="Vazirmatn"/>
              </a:rPr>
              <a:t>ALU </a:t>
            </a:r>
            <a:r>
              <a:rPr lang="fa-IR" sz="2000" i="0" dirty="0">
                <a:effectLst/>
                <a:latin typeface="Vazirmatn"/>
              </a:rPr>
              <a:t>یک سیگنال به نام </a:t>
            </a:r>
            <a:r>
              <a:rPr lang="en-US" sz="2000" i="0" dirty="0">
                <a:effectLst/>
                <a:latin typeface="Vazirmatn"/>
              </a:rPr>
              <a:t> EO</a:t>
            </a:r>
            <a:r>
              <a:rPr lang="fa-IR" sz="2000" i="0" dirty="0">
                <a:effectLst/>
                <a:latin typeface="Vazirmatn"/>
              </a:rPr>
              <a:t>دریافت </a:t>
            </a:r>
            <a:r>
              <a:rPr lang="fa-IR" sz="2000" i="0" dirty="0" err="1">
                <a:effectLst/>
                <a:latin typeface="Vazirmatn"/>
              </a:rPr>
              <a:t>می‌کند</a:t>
            </a:r>
            <a:r>
              <a:rPr lang="fa-IR" sz="2000" i="0" dirty="0">
                <a:effectLst/>
                <a:latin typeface="Vazirmatn"/>
              </a:rPr>
              <a:t> و با تأخیر آن را به عنوان ورودی برای </a:t>
            </a:r>
            <a:r>
              <a:rPr lang="fa-IR" sz="2000" i="0" dirty="0" err="1">
                <a:effectLst/>
                <a:latin typeface="Vazirmatn"/>
              </a:rPr>
              <a:t>ماژول</a:t>
            </a:r>
            <a:r>
              <a:rPr lang="en-US" sz="2000" i="0" dirty="0">
                <a:effectLst/>
                <a:latin typeface="Vazirmatn"/>
              </a:rPr>
              <a:t>ALU </a:t>
            </a:r>
            <a:r>
              <a:rPr lang="fa-IR" sz="2000" dirty="0">
                <a:latin typeface="Vazirmatn"/>
              </a:rPr>
              <a:t> </a:t>
            </a:r>
            <a:r>
              <a:rPr lang="fa-IR" sz="2000" i="0" dirty="0">
                <a:effectLst/>
                <a:latin typeface="Vazirmatn"/>
              </a:rPr>
              <a:t>میفرستد به عبارت دیگر، سیگنال </a:t>
            </a:r>
            <a:r>
              <a:rPr lang="en-AU" sz="2000" i="0" dirty="0">
                <a:effectLst/>
                <a:latin typeface="Vazirmatn"/>
              </a:rPr>
              <a:t> </a:t>
            </a:r>
            <a:r>
              <a:rPr lang="en-US" sz="2000" i="0" dirty="0">
                <a:effectLst/>
                <a:latin typeface="Vazirmatn"/>
              </a:rPr>
              <a:t>EO</a:t>
            </a:r>
            <a:r>
              <a:rPr lang="fa-IR" sz="2000" i="0" dirty="0">
                <a:effectLst/>
                <a:latin typeface="Vazirmatn"/>
              </a:rPr>
              <a:t>که توسط </a:t>
            </a:r>
            <a:r>
              <a:rPr lang="en-AU" sz="2000" i="0" dirty="0">
                <a:effectLst/>
                <a:latin typeface="Vazirmatn"/>
              </a:rPr>
              <a:t> </a:t>
            </a:r>
            <a:r>
              <a:rPr lang="en-US" sz="2000" i="0" dirty="0">
                <a:effectLst/>
                <a:latin typeface="Vazirmatn"/>
              </a:rPr>
              <a:t>ALU </a:t>
            </a:r>
            <a:r>
              <a:rPr lang="fa-IR" sz="2000" i="0" dirty="0">
                <a:effectLst/>
                <a:latin typeface="Vazirmatn"/>
              </a:rPr>
              <a:t>تولید شده است، توسط </a:t>
            </a:r>
            <a:r>
              <a:rPr lang="fa-IR" sz="2000" i="0" dirty="0" err="1">
                <a:effectLst/>
                <a:latin typeface="Vazirmatn"/>
              </a:rPr>
              <a:t>ماژول</a:t>
            </a:r>
            <a:r>
              <a:rPr lang="fa-IR" sz="2000" i="0" dirty="0">
                <a:effectLst/>
                <a:latin typeface="Vazirmatn"/>
              </a:rPr>
              <a:t> </a:t>
            </a:r>
            <a:r>
              <a:rPr lang="en-AU" sz="2000" i="0" dirty="0">
                <a:effectLst/>
                <a:latin typeface="Vazirmatn"/>
              </a:rPr>
              <a:t> </a:t>
            </a:r>
            <a:r>
              <a:rPr lang="en-US" sz="2000" i="0" dirty="0">
                <a:effectLst/>
                <a:latin typeface="Vazirmatn"/>
              </a:rPr>
              <a:t>DFF </a:t>
            </a:r>
            <a:r>
              <a:rPr lang="fa-IR" sz="2000" i="0" dirty="0">
                <a:effectLst/>
                <a:latin typeface="Vazirmatn"/>
              </a:rPr>
              <a:t>به عنوان ورودی برای </a:t>
            </a:r>
            <a:r>
              <a:rPr lang="en-AU" sz="2000" i="0" dirty="0">
                <a:effectLst/>
                <a:latin typeface="Vazirmatn"/>
              </a:rPr>
              <a:t> </a:t>
            </a:r>
            <a:r>
              <a:rPr lang="en-US" sz="2000" i="0" dirty="0">
                <a:effectLst/>
                <a:latin typeface="Vazirmatn"/>
              </a:rPr>
              <a:t>ALU </a:t>
            </a:r>
            <a:r>
              <a:rPr lang="fa-IR" sz="2000" i="0" dirty="0">
                <a:effectLst/>
                <a:latin typeface="Vazirmatn"/>
              </a:rPr>
              <a:t>با تاخیر ارسال میشود.</a:t>
            </a:r>
            <a:br>
              <a:rPr lang="fa-IR" sz="2000" dirty="0"/>
            </a:br>
            <a:r>
              <a:rPr lang="fa-IR" sz="2000" i="0" dirty="0">
                <a:effectLst/>
                <a:latin typeface="Vazirmatn"/>
              </a:rPr>
              <a:t>البته این به شرطی است که پایه </a:t>
            </a:r>
            <a:r>
              <a:rPr lang="en-US" sz="2000" i="0" dirty="0">
                <a:effectLst/>
                <a:latin typeface="Vazirmatn"/>
              </a:rPr>
              <a:t>reset </a:t>
            </a:r>
            <a:r>
              <a:rPr lang="fa-IR" sz="2000" i="0" dirty="0">
                <a:effectLst/>
                <a:latin typeface="Vazirmatn"/>
              </a:rPr>
              <a:t> غیر فعال باشد در غیر این صورت خروجی 0 میشود</a:t>
            </a:r>
            <a:endParaRPr lang="en-US" sz="2000" dirty="0"/>
          </a:p>
        </p:txBody>
      </p:sp>
      <p:sp>
        <p:nvSpPr>
          <p:cNvPr id="8" name="Title 1">
            <a:extLst>
              <a:ext uri="{FF2B5EF4-FFF2-40B4-BE49-F238E27FC236}">
                <a16:creationId xmlns:a16="http://schemas.microsoft.com/office/drawing/2014/main" id="{3A904E8B-FB32-9771-DD16-171EA00FB09E}"/>
              </a:ext>
            </a:extLst>
          </p:cNvPr>
          <p:cNvSpPr txBox="1">
            <a:spLocks/>
          </p:cNvSpPr>
          <p:nvPr/>
        </p:nvSpPr>
        <p:spPr>
          <a:xfrm>
            <a:off x="685801" y="283172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rtl="1"/>
            <a:r>
              <a:rPr lang="en-US" sz="4000" i="0" dirty="0">
                <a:solidFill>
                  <a:srgbClr val="FF0000"/>
                </a:solidFill>
                <a:effectLst/>
                <a:latin typeface="+mn-lt"/>
              </a:rPr>
              <a:t>Filip-Flop Section</a:t>
            </a:r>
            <a:endParaRPr lang="en-US" sz="4000" dirty="0">
              <a:solidFill>
                <a:srgbClr val="FF0000"/>
              </a:solidFill>
              <a:latin typeface="+mn-lt"/>
            </a:endParaRPr>
          </a:p>
        </p:txBody>
      </p:sp>
    </p:spTree>
    <p:extLst>
      <p:ext uri="{BB962C8B-B14F-4D97-AF65-F5344CB8AC3E}">
        <p14:creationId xmlns:p14="http://schemas.microsoft.com/office/powerpoint/2010/main" val="154875754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415</TotalTime>
  <Words>1352</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Consolas</vt:lpstr>
      <vt:lpstr>Rockwell</vt:lpstr>
      <vt:lpstr>Vazirmatn</vt:lpstr>
      <vt:lpstr>Zar</vt:lpstr>
      <vt:lpstr>Damask</vt:lpstr>
      <vt:lpstr>Basic computer</vt:lpstr>
      <vt:lpstr>فایل های پروژه:</vt:lpstr>
      <vt:lpstr>PowerPoint Presentation</vt:lpstr>
      <vt:lpstr>ساختار کامپیوتر پایه:</vt:lpstr>
      <vt:lpstr>ALu</vt:lpstr>
      <vt:lpstr>Opcode Section</vt:lpstr>
      <vt:lpstr>Memory section</vt:lpstr>
      <vt:lpstr>Top Module</vt:lpstr>
      <vt:lpstr>Call Section</vt:lpstr>
      <vt:lpstr>Sequence Counter Section </vt:lpstr>
      <vt:lpstr>Control Section</vt:lpstr>
      <vt:lpstr>PowerPoint Presentation</vt:lpstr>
      <vt:lpstr>PowerPoint Presentation</vt:lpstr>
      <vt:lpstr>PowerPoint Presentation</vt:lpstr>
      <vt:lpstr>چالش هایی که تیم ما با آن روبه رو شد:</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computer</dc:title>
  <dc:creator>Microsoft Office User</dc:creator>
  <cp:lastModifiedBy>digitall home</cp:lastModifiedBy>
  <cp:revision>26</cp:revision>
  <dcterms:created xsi:type="dcterms:W3CDTF">2023-06-29T07:16:46Z</dcterms:created>
  <dcterms:modified xsi:type="dcterms:W3CDTF">2023-06-30T13:11:14Z</dcterms:modified>
</cp:coreProperties>
</file>