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3"/>
  </p:notesMasterIdLst>
  <p:sldIdLst>
    <p:sldId id="256" r:id="rId2"/>
    <p:sldId id="296" r:id="rId3"/>
    <p:sldId id="257" r:id="rId4"/>
    <p:sldId id="297" r:id="rId5"/>
    <p:sldId id="298" r:id="rId6"/>
    <p:sldId id="299" r:id="rId7"/>
    <p:sldId id="300" r:id="rId8"/>
    <p:sldId id="301" r:id="rId9"/>
    <p:sldId id="302" r:id="rId10"/>
    <p:sldId id="303" r:id="rId11"/>
    <p:sldId id="304" r:id="rId12"/>
    <p:sldId id="305" r:id="rId13"/>
    <p:sldId id="307" r:id="rId14"/>
    <p:sldId id="315" r:id="rId15"/>
    <p:sldId id="317" r:id="rId16"/>
    <p:sldId id="306" r:id="rId17"/>
    <p:sldId id="308" r:id="rId18"/>
    <p:sldId id="311" r:id="rId19"/>
    <p:sldId id="312" r:id="rId20"/>
    <p:sldId id="313" r:id="rId21"/>
    <p:sldId id="314" r:id="rId22"/>
    <p:sldId id="318" r:id="rId23"/>
    <p:sldId id="320" r:id="rId24"/>
    <p:sldId id="321" r:id="rId25"/>
    <p:sldId id="322" r:id="rId26"/>
    <p:sldId id="323" r:id="rId27"/>
    <p:sldId id="324" r:id="rId28"/>
    <p:sldId id="325" r:id="rId29"/>
    <p:sldId id="326" r:id="rId30"/>
    <p:sldId id="328" r:id="rId31"/>
    <p:sldId id="329" r:id="rId32"/>
    <p:sldId id="327" r:id="rId33"/>
    <p:sldId id="330" r:id="rId34"/>
    <p:sldId id="331" r:id="rId35"/>
    <p:sldId id="332" r:id="rId36"/>
    <p:sldId id="333" r:id="rId37"/>
    <p:sldId id="334" r:id="rId38"/>
    <p:sldId id="336" r:id="rId39"/>
    <p:sldId id="337" r:id="rId40"/>
    <p:sldId id="338" r:id="rId41"/>
    <p:sldId id="335" r:id="rId42"/>
  </p:sldIdLst>
  <p:sldSz cx="9144000" cy="5143500" type="screen16x9"/>
  <p:notesSz cx="6858000" cy="9144000"/>
  <p:embeddedFontLst>
    <p:embeddedFont>
      <p:font typeface="Adobe Arabic" panose="02040503050201020203" pitchFamily="18" charset="-78"/>
      <p:regular r:id="rId44"/>
      <p:bold r:id="rId45"/>
    </p:embeddedFont>
    <p:embeddedFont>
      <p:font typeface="B Kamran" panose="00000400000000000000" pitchFamily="2" charset="-78"/>
      <p:regular r:id="rId46"/>
      <p:bold r:id="rId47"/>
    </p:embeddedFont>
    <p:embeddedFont>
      <p:font typeface="Roboto Slab" pitchFamily="2" charset="0"/>
      <p:regular r:id="rId48"/>
      <p:bold r:id="rId49"/>
    </p:embeddedFont>
    <p:embeddedFont>
      <p:font typeface="Source Sans Pro" panose="020B0503030403020204" pitchFamily="34" charset="0"/>
      <p:regular r:id="rId50"/>
      <p:bold r:id="rId51"/>
      <p:italic r:id="rId52"/>
      <p:boldItalic r:id="rId53"/>
    </p:embeddedFont>
    <p:embeddedFont>
      <p:font typeface="Vazirmatn" pitchFamily="2" charset="-78"/>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3010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5106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hyperlink" Target="https://hevodata.com/learn/data-mining-tools/" TargetMode="External"/><Relationship Id="rId3" Type="http://schemas.openxmlformats.org/officeDocument/2006/relationships/hyperlink" Target="https://www.geeksforgeeks.org/data-preprocessing-in-data-mining/" TargetMode="External"/><Relationship Id="rId7" Type="http://schemas.openxmlformats.org/officeDocument/2006/relationships/hyperlink" Target="https://www.seldon.io/a-b-testing-for-machine-learning" TargetMode="External"/><Relationship Id="rId2" Type="http://schemas.openxmlformats.org/officeDocument/2006/relationships/hyperlink" Target="https://www.csharp.com/article/data-preprocessing-in-machine-learning/" TargetMode="External"/><Relationship Id="rId1" Type="http://schemas.openxmlformats.org/officeDocument/2006/relationships/slideLayout" Target="../slideLayouts/slideLayout2.xml"/><Relationship Id="rId6" Type="http://schemas.openxmlformats.org/officeDocument/2006/relationships/hyperlink" Target="https://builtin.com/data-science/t-test-vs-chi-square" TargetMode="External"/><Relationship Id="rId5" Type="http://schemas.openxmlformats.org/officeDocument/2006/relationships/hyperlink" Target="https://www.lumenova.ai/blog/fairness-bias-machine-learning/" TargetMode="External"/><Relationship Id="rId4" Type="http://schemas.openxmlformats.org/officeDocument/2006/relationships/hyperlink" Target="https://www.blog.trainindata.com/oversampling-techniques-for-imbalanced-data/"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autoform.com/en/glossary/sensitivity-analysis/" TargetMode="External"/><Relationship Id="rId2" Type="http://schemas.openxmlformats.org/officeDocument/2006/relationships/hyperlink" Target="https://www.blog.trainindata.com/oversampling-techniques-for-imbalanced-data/" TargetMode="External"/><Relationship Id="rId1" Type="http://schemas.openxmlformats.org/officeDocument/2006/relationships/slideLayout" Target="../slideLayouts/slideLayout2.xml"/><Relationship Id="rId6" Type="http://schemas.openxmlformats.org/officeDocument/2006/relationships/hyperlink" Target="https://www.v7labs.com/blog/ensemble-learning-guide" TargetMode="External"/><Relationship Id="rId5" Type="http://schemas.openxmlformats.org/officeDocument/2006/relationships/hyperlink" Target="https://boa.unimib.it/bitstream/10281/466854/1/Marconi-2023-CEUR-VoR.pdf" TargetMode="External"/><Relationship Id="rId4" Type="http://schemas.openxmlformats.org/officeDocument/2006/relationships/hyperlink" Target="https://www.newamerica.org/oti/reports/why-am-i-seeing-this/case-study-netfli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arxiv.org/abs/1601.07539?utm_source=chatgpt.com" TargetMode="External"/><Relationship Id="rId2" Type="http://schemas.openxmlformats.org/officeDocument/2006/relationships/hyperlink" Target="https://hdsr.mitpress.mit.edu/pub/9zhitrw8?utm_source=chatgpt.com" TargetMode="External"/><Relationship Id="rId1" Type="http://schemas.openxmlformats.org/officeDocument/2006/relationships/slideLayout" Target="../slideLayouts/slideLayout2.xml"/><Relationship Id="rId6" Type="http://schemas.openxmlformats.org/officeDocument/2006/relationships/hyperlink" Target="https://www.udemy.com/course/auto-ml-tests/?srsltid=AfmBOoq-VUmHIGbSd3tBk6kI10y8oSOtSkc2K4SbOFQjCrFsWCiwRaHH" TargetMode="External"/><Relationship Id="rId5" Type="http://schemas.openxmlformats.org/officeDocument/2006/relationships/hyperlink" Target="https://www.youtube.com/watch?v=cyWVzAQF9YU" TargetMode="External"/><Relationship Id="rId4" Type="http://schemas.openxmlformats.org/officeDocument/2006/relationships/hyperlink" Target="https://anophel.com/fa/articles/12-tips-optimizing-sql-queri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991606" y="1286218"/>
            <a:ext cx="6986615"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sz="4800" b="1" i="0" dirty="0">
                <a:solidFill>
                  <a:srgbClr val="1D2125"/>
                </a:solidFill>
                <a:effectLst/>
                <a:latin typeface="Vazirmatn"/>
                <a:cs typeface="B Kamran" panose="00000400000000000000" pitchFamily="2" charset="-78"/>
              </a:rPr>
              <a:t>روش‌های کاهش خطاهای ناشی از فرضیات نادرست</a:t>
            </a:r>
            <a:endParaRPr sz="4800" dirty="0">
              <a:cs typeface="B Kamran" panose="00000400000000000000" pitchFamily="2" charset="-78"/>
            </a:endParaRPr>
          </a:p>
        </p:txBody>
      </p:sp>
      <p:sp>
        <p:nvSpPr>
          <p:cNvPr id="3" name="TextBox 2">
            <a:extLst>
              <a:ext uri="{FF2B5EF4-FFF2-40B4-BE49-F238E27FC236}">
                <a16:creationId xmlns:a16="http://schemas.microsoft.com/office/drawing/2014/main" id="{D3BF9BA8-4D6F-5B9A-478B-2B1936D55EA3}"/>
              </a:ext>
            </a:extLst>
          </p:cNvPr>
          <p:cNvSpPr txBox="1"/>
          <p:nvPr/>
        </p:nvSpPr>
        <p:spPr>
          <a:xfrm>
            <a:off x="2286000" y="3204811"/>
            <a:ext cx="4572000" cy="1200329"/>
          </a:xfrm>
          <a:prstGeom prst="rect">
            <a:avLst/>
          </a:prstGeom>
          <a:noFill/>
        </p:spPr>
        <p:txBody>
          <a:bodyPr wrap="square">
            <a:spAutoFit/>
          </a:bodyPr>
          <a:lstStyle/>
          <a:p>
            <a:pPr algn="ctr"/>
            <a:r>
              <a:rPr lang="en-US" sz="2400" dirty="0">
                <a:cs typeface="B Kamran" panose="00000400000000000000" pitchFamily="2" charset="-78"/>
              </a:rPr>
              <a:t>علی طاهری</a:t>
            </a:r>
            <a:br>
              <a:rPr lang="fa-IR" sz="2400" dirty="0">
                <a:cs typeface="B Kamran" panose="00000400000000000000" pitchFamily="2" charset="-78"/>
              </a:rPr>
            </a:br>
            <a:r>
              <a:rPr lang="en-US" sz="2400" dirty="0">
                <a:cs typeface="B Kamran" panose="00000400000000000000" pitchFamily="2" charset="-78"/>
              </a:rPr>
              <a:t>اشکان حافظ</a:t>
            </a:r>
            <a:r>
              <a:rPr lang="fa-IR" sz="2400" dirty="0">
                <a:cs typeface="B Kamran" panose="00000400000000000000" pitchFamily="2" charset="-78"/>
              </a:rPr>
              <a:t>ی</a:t>
            </a:r>
            <a:endParaRPr lang="en-US" sz="2400" dirty="0">
              <a:cs typeface="B Kamran" panose="00000400000000000000" pitchFamily="2" charset="-78"/>
            </a:endParaRPr>
          </a:p>
          <a:p>
            <a:pPr algn="ctr"/>
            <a:r>
              <a:rPr lang="en-US" sz="2400" dirty="0">
                <a:cs typeface="B Kamran" panose="00000400000000000000" pitchFamily="2" charset="-78"/>
              </a:rPr>
              <a:t>زهرا ابوطالب</a:t>
            </a:r>
            <a:r>
              <a:rPr lang="fa-IR" sz="2400" dirty="0">
                <a:cs typeface="B Kamran" panose="00000400000000000000" pitchFamily="2" charset="-78"/>
              </a:rPr>
              <a:t>ی</a:t>
            </a:r>
            <a:endParaRPr lang="en-US" sz="2400" dirty="0">
              <a:cs typeface="B Kamran"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F022-16CE-8EBC-743E-786F87DCE534}"/>
              </a:ext>
            </a:extLst>
          </p:cNvPr>
          <p:cNvSpPr>
            <a:spLocks noGrp="1"/>
          </p:cNvSpPr>
          <p:nvPr>
            <p:ph type="title"/>
          </p:nvPr>
        </p:nvSpPr>
        <p:spPr/>
        <p:txBody>
          <a:bodyPr/>
          <a:lstStyle/>
          <a:p>
            <a:pPr algn="r" rtl="1"/>
            <a:r>
              <a:rPr lang="ar-SA" sz="3000" b="1" dirty="0">
                <a:effectLst/>
                <a:ea typeface="Calibri" panose="020F0502020204030204" pitchFamily="34" charset="0"/>
                <a:cs typeface="B Kamran" panose="00000400000000000000" pitchFamily="2" charset="-78"/>
              </a:rPr>
              <a:t>شناسایی و کاهش بایاس</a:t>
            </a:r>
            <a:endParaRPr lang="en-US" sz="3000" dirty="0">
              <a:cs typeface="B Kamran" panose="00000400000000000000" pitchFamily="2" charset="-78"/>
            </a:endParaRPr>
          </a:p>
        </p:txBody>
      </p:sp>
      <p:sp>
        <p:nvSpPr>
          <p:cNvPr id="3" name="Text Placeholder 2">
            <a:extLst>
              <a:ext uri="{FF2B5EF4-FFF2-40B4-BE49-F238E27FC236}">
                <a16:creationId xmlns:a16="http://schemas.microsoft.com/office/drawing/2014/main" id="{675012AD-9079-2F28-A472-EFF733F5C9E3}"/>
              </a:ext>
            </a:extLst>
          </p:cNvPr>
          <p:cNvSpPr>
            <a:spLocks noGrp="1"/>
          </p:cNvSpPr>
          <p:nvPr>
            <p:ph type="body" idx="1"/>
          </p:nvPr>
        </p:nvSpPr>
        <p:spPr>
          <a:xfrm>
            <a:off x="786150" y="1261700"/>
            <a:ext cx="7571700" cy="588871"/>
          </a:xfrm>
        </p:spPr>
        <p:txBody>
          <a:bodyPr/>
          <a:lstStyle/>
          <a:p>
            <a:pPr algn="r" rtl="1"/>
            <a:r>
              <a:rPr lang="ar-SA" sz="1800" dirty="0">
                <a:solidFill>
                  <a:srgbClr val="000000"/>
                </a:solidFill>
                <a:effectLst/>
                <a:ea typeface="Calibri" panose="020F0502020204030204" pitchFamily="34" charset="0"/>
                <a:cs typeface="B Kamran" panose="00000400000000000000" pitchFamily="2" charset="-78"/>
              </a:rPr>
              <a:t> گاهی فرضیات نادرست باعث ایجاد </a:t>
            </a:r>
            <a:r>
              <a:rPr lang="ar-SA" sz="1800" b="1" dirty="0">
                <a:solidFill>
                  <a:srgbClr val="000000"/>
                </a:solidFill>
                <a:effectLst/>
                <a:ea typeface="Calibri" panose="020F0502020204030204" pitchFamily="34" charset="0"/>
                <a:cs typeface="B Kamran" panose="00000400000000000000" pitchFamily="2" charset="-78"/>
              </a:rPr>
              <a:t>بایاس</a:t>
            </a:r>
            <a:r>
              <a:rPr lang="en-US" sz="1800" b="1"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a:t>
            </a:r>
            <a:r>
              <a:rPr lang="ar-SA" sz="1800" dirty="0">
                <a:solidFill>
                  <a:srgbClr val="000000"/>
                </a:solidFill>
                <a:effectLst/>
                <a:ea typeface="Calibri" panose="020F0502020204030204" pitchFamily="34" charset="0"/>
                <a:cs typeface="B Kamran" panose="00000400000000000000" pitchFamily="2" charset="-78"/>
              </a:rPr>
              <a:t>در مدل می‌شوند.</a:t>
            </a:r>
            <a:endParaRPr lang="en-US" dirty="0">
              <a:cs typeface="B Kamran" panose="00000400000000000000" pitchFamily="2" charset="-78"/>
            </a:endParaRPr>
          </a:p>
        </p:txBody>
      </p:sp>
      <p:sp>
        <p:nvSpPr>
          <p:cNvPr id="4" name="Slide Number Placeholder 3">
            <a:extLst>
              <a:ext uri="{FF2B5EF4-FFF2-40B4-BE49-F238E27FC236}">
                <a16:creationId xmlns:a16="http://schemas.microsoft.com/office/drawing/2014/main" id="{84D2B5B1-5CDD-FD28-1BA8-F512957B0C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81A2991D-4A27-F02A-2082-9B6CA5EFBD9B}"/>
              </a:ext>
            </a:extLst>
          </p:cNvPr>
          <p:cNvSpPr txBox="1"/>
          <p:nvPr/>
        </p:nvSpPr>
        <p:spPr>
          <a:xfrm>
            <a:off x="4064000" y="2010186"/>
            <a:ext cx="3824513" cy="1123128"/>
          </a:xfrm>
          <a:prstGeom prst="rect">
            <a:avLst/>
          </a:prstGeom>
          <a:noFill/>
        </p:spPr>
        <p:txBody>
          <a:bodyPr wrap="square">
            <a:spAutoFit/>
          </a:bodyPr>
          <a:lstStyle/>
          <a:p>
            <a:pPr algn="r" rtl="1">
              <a:lnSpc>
                <a:spcPct val="115000"/>
              </a:lnSpc>
              <a:spcAft>
                <a:spcPts val="1000"/>
              </a:spcAft>
            </a:pPr>
            <a:r>
              <a:rPr lang="ar-SA" sz="1800" b="1"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بررسی تعادل داده‌ها</a:t>
            </a:r>
            <a:r>
              <a:rPr lang="en-US" sz="15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(Data Balancing)</a:t>
            </a:r>
            <a:br>
              <a:rPr lang="fa-IR" sz="1500" b="1" kern="100" dirty="0">
                <a:solidFill>
                  <a:srgbClr val="000000"/>
                </a:solidFill>
                <a:latin typeface="Calibri" panose="020F0502020204030204" pitchFamily="34" charset="0"/>
                <a:ea typeface="Calibri" panose="020F0502020204030204" pitchFamily="34" charset="0"/>
                <a:cs typeface="B Kamran" panose="00000400000000000000" pitchFamily="2" charset="-78"/>
              </a:rPr>
            </a:br>
            <a:r>
              <a:rPr lang="fa-IR" sz="1800" dirty="0">
                <a:solidFill>
                  <a:srgbClr val="000000"/>
                </a:solidFill>
                <a:effectLst/>
                <a:ea typeface="Calibri" panose="020F0502020204030204" pitchFamily="34" charset="0"/>
                <a:cs typeface="B Kamran" panose="00000400000000000000" pitchFamily="2" charset="-78"/>
              </a:rPr>
              <a:t> ا</a:t>
            </a:r>
            <a:r>
              <a:rPr lang="ar-SA" sz="1800" dirty="0">
                <a:solidFill>
                  <a:srgbClr val="000000"/>
                </a:solidFill>
                <a:effectLst/>
                <a:ea typeface="Calibri" panose="020F0502020204030204" pitchFamily="34" charset="0"/>
                <a:cs typeface="B Kamran" panose="00000400000000000000" pitchFamily="2" charset="-78"/>
              </a:rPr>
              <a:t>ستفاده از تکنیک‌های </a:t>
            </a:r>
            <a:r>
              <a:rPr lang="fa-IR" sz="1800" dirty="0">
                <a:solidFill>
                  <a:srgbClr val="000000"/>
                </a:solidFill>
                <a:effectLst/>
                <a:ea typeface="Calibri" panose="020F0502020204030204" pitchFamily="34" charset="0"/>
                <a:cs typeface="B Kamran" panose="00000400000000000000" pitchFamily="2" charset="-78"/>
              </a:rPr>
              <a:t> </a:t>
            </a:r>
            <a:r>
              <a:rPr lang="en-US" sz="15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Oversampling</a:t>
            </a:r>
            <a:r>
              <a:rPr lang="fa-IR" sz="1500" b="1"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a:t>
            </a:r>
            <a:r>
              <a:rPr lang="ar-SA" sz="1500" dirty="0">
                <a:solidFill>
                  <a:srgbClr val="000000"/>
                </a:solidFill>
                <a:effectLst/>
                <a:ea typeface="Calibri" panose="020F0502020204030204" pitchFamily="34" charset="0"/>
                <a:cs typeface="B Kamran" panose="00000400000000000000" pitchFamily="2" charset="-78"/>
              </a:rPr>
              <a:t>یا </a:t>
            </a:r>
            <a:r>
              <a:rPr lang="en-US" sz="15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Undersampling </a:t>
            </a:r>
            <a:endParaRPr lang="en-US" sz="1500" dirty="0">
              <a:cs typeface="B Kamran" panose="00000400000000000000" pitchFamily="2" charset="-78"/>
            </a:endParaRPr>
          </a:p>
          <a:p>
            <a:pPr marR="0" lvl="0" algn="r" rtl="1">
              <a:lnSpc>
                <a:spcPct val="115000"/>
              </a:lnSpc>
              <a:spcAft>
                <a:spcPts val="1000"/>
              </a:spcAft>
            </a:pPr>
            <a:endParaRPr lang="fa-IR" sz="15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endParaRPr>
          </a:p>
        </p:txBody>
      </p:sp>
      <p:sp>
        <p:nvSpPr>
          <p:cNvPr id="8" name="TextBox 7">
            <a:extLst>
              <a:ext uri="{FF2B5EF4-FFF2-40B4-BE49-F238E27FC236}">
                <a16:creationId xmlns:a16="http://schemas.microsoft.com/office/drawing/2014/main" id="{D748AD12-56C3-CA9D-AD5A-EFD519E6CA27}"/>
              </a:ext>
            </a:extLst>
          </p:cNvPr>
          <p:cNvSpPr txBox="1"/>
          <p:nvPr/>
        </p:nvSpPr>
        <p:spPr>
          <a:xfrm>
            <a:off x="3316513" y="3292929"/>
            <a:ext cx="4572000" cy="1093120"/>
          </a:xfrm>
          <a:prstGeom prst="rect">
            <a:avLst/>
          </a:prstGeom>
          <a:noFill/>
        </p:spPr>
        <p:txBody>
          <a:bodyPr wrap="square">
            <a:spAutoFit/>
          </a:bodyPr>
          <a:lstStyle/>
          <a:p>
            <a:pPr marR="0" lvl="0" algn="r" rtl="1">
              <a:lnSpc>
                <a:spcPct val="115000"/>
              </a:lnSpc>
              <a:spcAft>
                <a:spcPts val="1000"/>
              </a:spcAft>
            </a:pPr>
            <a:r>
              <a:rPr lang="ar-SA" sz="1800" b="1"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بررسی تأثیر ویژگی‌های حساس</a:t>
            </a:r>
            <a:r>
              <a:rPr lang="en-US" sz="18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a:t>
            </a:r>
            <a:r>
              <a:rPr lang="en-US" sz="14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(Fairness Analysis)</a:t>
            </a:r>
            <a:endParaRPr lang="en-US" sz="1200" b="1" kern="100" dirty="0">
              <a:effectLst/>
              <a:latin typeface="Calibri" panose="020F0502020204030204" pitchFamily="34" charset="0"/>
              <a:ea typeface="Calibri" panose="020F0502020204030204" pitchFamily="34" charset="0"/>
              <a:cs typeface="B Kamran" panose="00000400000000000000" pitchFamily="2" charset="-78"/>
            </a:endParaRPr>
          </a:p>
          <a:p>
            <a:pPr algn="r"/>
            <a:r>
              <a:rPr lang="ar-SA" sz="1800" dirty="0">
                <a:solidFill>
                  <a:srgbClr val="000000"/>
                </a:solidFill>
                <a:effectLst/>
                <a:ea typeface="Calibri" panose="020F0502020204030204" pitchFamily="34" charset="0"/>
                <a:cs typeface="B Kamran" panose="00000400000000000000" pitchFamily="2" charset="-78"/>
              </a:rPr>
              <a:t>تحلیل اینکه آیا ویژگی‌های حساس مانند جنسیت، سن، نژاد به‌طور ناعادلانه بر خروجی مدل تأثیر گذاشته‌اند یا </a:t>
            </a:r>
            <a:r>
              <a:rPr lang="fa-IR" sz="1800" dirty="0">
                <a:solidFill>
                  <a:srgbClr val="000000"/>
                </a:solidFill>
                <a:effectLst/>
                <a:ea typeface="Calibri" panose="020F0502020204030204" pitchFamily="34" charset="0"/>
                <a:cs typeface="B Kamran" panose="00000400000000000000" pitchFamily="2" charset="-78"/>
              </a:rPr>
              <a:t>خیر.</a:t>
            </a:r>
            <a:r>
              <a:rPr lang="en-US" sz="1800" dirty="0">
                <a:solidFill>
                  <a:srgbClr val="000000"/>
                </a:solidFill>
                <a:effectLst/>
                <a:latin typeface="Adobe Arabic" panose="02040503050201020203" pitchFamily="18" charset="-78"/>
                <a:ea typeface="Calibri" panose="020F0502020204030204" pitchFamily="34" charset="0"/>
              </a:rPr>
              <a:t>. </a:t>
            </a:r>
            <a:endParaRPr lang="en-US" sz="1800" dirty="0"/>
          </a:p>
        </p:txBody>
      </p:sp>
      <p:pic>
        <p:nvPicPr>
          <p:cNvPr id="2050" name="Picture 2">
            <a:extLst>
              <a:ext uri="{FF2B5EF4-FFF2-40B4-BE49-F238E27FC236}">
                <a16:creationId xmlns:a16="http://schemas.microsoft.com/office/drawing/2014/main" id="{FB473582-DA17-F6AB-04F3-AE7531D69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6" y="1007463"/>
            <a:ext cx="2997718" cy="168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985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62DC-F21A-8A75-451D-BD672238B8DB}"/>
              </a:ext>
            </a:extLst>
          </p:cNvPr>
          <p:cNvSpPr>
            <a:spLocks noGrp="1"/>
          </p:cNvSpPr>
          <p:nvPr>
            <p:ph type="title"/>
          </p:nvPr>
        </p:nvSpPr>
        <p:spPr/>
        <p:txBody>
          <a:bodyPr/>
          <a:lstStyle/>
          <a:p>
            <a:pPr algn="r"/>
            <a:r>
              <a:rPr lang="ar-SA" sz="3000" b="1" dirty="0">
                <a:effectLst/>
                <a:ea typeface="Calibri" panose="020F0502020204030204" pitchFamily="34" charset="0"/>
                <a:cs typeface="B Kamran" panose="00000400000000000000" pitchFamily="2" charset="-78"/>
              </a:rPr>
              <a:t>آزمایش فرضیات با روش‌های تجربی </a:t>
            </a:r>
            <a:endParaRPr lang="en-US" sz="3000" dirty="0">
              <a:cs typeface="B Kamran" panose="00000400000000000000" pitchFamily="2" charset="-78"/>
            </a:endParaRPr>
          </a:p>
        </p:txBody>
      </p:sp>
      <p:sp>
        <p:nvSpPr>
          <p:cNvPr id="3" name="Text Placeholder 2">
            <a:extLst>
              <a:ext uri="{FF2B5EF4-FFF2-40B4-BE49-F238E27FC236}">
                <a16:creationId xmlns:a16="http://schemas.microsoft.com/office/drawing/2014/main" id="{89888E2C-98C6-80F3-8A4F-A807C1A9F792}"/>
              </a:ext>
            </a:extLst>
          </p:cNvPr>
          <p:cNvSpPr>
            <a:spLocks noGrp="1"/>
          </p:cNvSpPr>
          <p:nvPr>
            <p:ph type="body" idx="1"/>
          </p:nvPr>
        </p:nvSpPr>
        <p:spPr>
          <a:xfrm>
            <a:off x="786150" y="1261700"/>
            <a:ext cx="7571700" cy="610643"/>
          </a:xfrm>
        </p:spPr>
        <p:txBody>
          <a:bodyPr/>
          <a:lstStyle/>
          <a:p>
            <a:pPr marL="76200" indent="0" algn="r" rtl="1">
              <a:buNone/>
            </a:pPr>
            <a:r>
              <a:rPr lang="ar-SA" sz="1800" dirty="0">
                <a:solidFill>
                  <a:srgbClr val="000000"/>
                </a:solidFill>
                <a:effectLst/>
                <a:ea typeface="Calibri" panose="020F0502020204030204" pitchFamily="34" charset="0"/>
                <a:cs typeface="B Kamran" panose="00000400000000000000" pitchFamily="2" charset="-78"/>
              </a:rPr>
              <a:t>برای بررسی اینکه آیا فرضیات اولیه صحیح هستند، باید از روش‌های آماری و آزمایش‌های تجربی استفاده کرد</a:t>
            </a:r>
            <a:r>
              <a:rPr lang="en-US" sz="1800" dirty="0">
                <a:solidFill>
                  <a:srgbClr val="000000"/>
                </a:solidFill>
                <a:effectLst/>
                <a:ea typeface="Calibri" panose="020F0502020204030204" pitchFamily="34" charset="0"/>
                <a:cs typeface="B Kamran" panose="00000400000000000000" pitchFamily="2" charset="-78"/>
              </a:rPr>
              <a:t>.</a:t>
            </a:r>
            <a:endParaRPr lang="en-US" dirty="0">
              <a:cs typeface="B Kamran" panose="00000400000000000000" pitchFamily="2" charset="-78"/>
            </a:endParaRPr>
          </a:p>
        </p:txBody>
      </p:sp>
      <p:sp>
        <p:nvSpPr>
          <p:cNvPr id="4" name="Slide Number Placeholder 3">
            <a:extLst>
              <a:ext uri="{FF2B5EF4-FFF2-40B4-BE49-F238E27FC236}">
                <a16:creationId xmlns:a16="http://schemas.microsoft.com/office/drawing/2014/main" id="{D77AEE73-B47B-F167-74CC-E94F43C252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7" name="TextBox 6">
            <a:extLst>
              <a:ext uri="{FF2B5EF4-FFF2-40B4-BE49-F238E27FC236}">
                <a16:creationId xmlns:a16="http://schemas.microsoft.com/office/drawing/2014/main" id="{B9A968E7-EDD0-37A1-08E2-DBB0072C265A}"/>
              </a:ext>
            </a:extLst>
          </p:cNvPr>
          <p:cNvSpPr txBox="1"/>
          <p:nvPr/>
        </p:nvSpPr>
        <p:spPr>
          <a:xfrm>
            <a:off x="3730171" y="2162737"/>
            <a:ext cx="4572000" cy="1231106"/>
          </a:xfrm>
          <a:prstGeom prst="rect">
            <a:avLst/>
          </a:prstGeom>
          <a:noFill/>
        </p:spPr>
        <p:txBody>
          <a:bodyPr wrap="square">
            <a:spAutoFit/>
          </a:bodyPr>
          <a:lstStyle/>
          <a:p>
            <a:pPr algn="r" rtl="1"/>
            <a:r>
              <a:rPr lang="fa-IR" sz="2000" b="1" dirty="0">
                <a:solidFill>
                  <a:srgbClr val="000000"/>
                </a:solidFill>
                <a:effectLst/>
                <a:ea typeface="Calibri" panose="020F0502020204030204" pitchFamily="34" charset="0"/>
                <a:cs typeface="B Kamran" panose="00000400000000000000" pitchFamily="2" charset="-78"/>
              </a:rPr>
              <a:t>آزمون های آماری</a:t>
            </a:r>
            <a:br>
              <a:rPr lang="fa-IR" sz="1800" dirty="0">
                <a:solidFill>
                  <a:srgbClr val="000000"/>
                </a:solidFill>
                <a:effectLst/>
                <a:ea typeface="Calibri" panose="020F0502020204030204" pitchFamily="34" charset="0"/>
                <a:cs typeface="B Kamran" panose="00000400000000000000" pitchFamily="2" charset="-78"/>
              </a:rPr>
            </a:br>
            <a:r>
              <a:rPr lang="ar-SA" sz="1800" dirty="0">
                <a:solidFill>
                  <a:srgbClr val="000000"/>
                </a:solidFill>
                <a:effectLst/>
                <a:ea typeface="Calibri" panose="020F0502020204030204" pitchFamily="34" charset="0"/>
                <a:cs typeface="B Kamran" panose="00000400000000000000" pitchFamily="2" charset="-78"/>
              </a:rPr>
              <a:t>استفاده از آزمون‌های </a:t>
            </a:r>
            <a:r>
              <a:rPr lang="en-US" sz="15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t-test</a:t>
            </a:r>
            <a:r>
              <a:rPr lang="ar-SA" sz="1500" dirty="0">
                <a:solidFill>
                  <a:srgbClr val="000000"/>
                </a:solidFill>
                <a:effectLst/>
                <a:ea typeface="Calibri" panose="020F0502020204030204" pitchFamily="34" charset="0"/>
                <a:cs typeface="B Kamran" panose="00000400000000000000" pitchFamily="2" charset="-78"/>
              </a:rPr>
              <a:t>، </a:t>
            </a:r>
            <a:r>
              <a:rPr lang="en-US" sz="15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ANOVA</a:t>
            </a:r>
            <a:r>
              <a:rPr lang="ar-SA" sz="1400" dirty="0">
                <a:solidFill>
                  <a:srgbClr val="000000"/>
                </a:solidFill>
                <a:effectLst/>
                <a:ea typeface="Calibri" panose="020F0502020204030204" pitchFamily="34" charset="0"/>
                <a:cs typeface="B Kamran" panose="00000400000000000000" pitchFamily="2" charset="-78"/>
              </a:rPr>
              <a:t>، </a:t>
            </a:r>
            <a:r>
              <a:rPr lang="en-US"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Chi-Square</a:t>
            </a:r>
            <a:r>
              <a:rPr lang="en-US" sz="14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a:t>
            </a:r>
            <a:r>
              <a:rPr lang="fa-IR" sz="1400" dirty="0">
                <a:solidFill>
                  <a:srgbClr val="000000"/>
                </a:solidFill>
                <a:effectLst/>
                <a:ea typeface="Calibri" panose="020F0502020204030204" pitchFamily="34" charset="0"/>
                <a:cs typeface="B Kamran" panose="00000400000000000000" pitchFamily="2" charset="-78"/>
              </a:rPr>
              <a:t> </a:t>
            </a:r>
            <a:r>
              <a:rPr lang="fa-IR" sz="1800" dirty="0">
                <a:solidFill>
                  <a:srgbClr val="000000"/>
                </a:solidFill>
                <a:effectLst/>
                <a:ea typeface="Calibri" panose="020F0502020204030204" pitchFamily="34" charset="0"/>
                <a:cs typeface="B Kamran" panose="00000400000000000000" pitchFamily="2" charset="-78"/>
              </a:rPr>
              <a:t>برا</a:t>
            </a:r>
            <a:r>
              <a:rPr lang="ar-SA" sz="1800" dirty="0">
                <a:solidFill>
                  <a:srgbClr val="000000"/>
                </a:solidFill>
                <a:effectLst/>
                <a:ea typeface="Calibri" panose="020F0502020204030204" pitchFamily="34" charset="0"/>
                <a:cs typeface="B Kamran" panose="00000400000000000000" pitchFamily="2" charset="-78"/>
              </a:rPr>
              <a:t>ی بررسی اینکه آیا تفاوت‌های مشاهده‌شده در داده‌ها معنادار هستند یا صرفاً تصادفی رخ داده‌اند</a:t>
            </a:r>
            <a:r>
              <a:rPr lang="en-US" sz="18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a:t>
            </a:r>
            <a:endParaRPr lang="en-US" sz="1800" dirty="0">
              <a:cs typeface="B Kamran" panose="00000400000000000000" pitchFamily="2" charset="-78"/>
            </a:endParaRPr>
          </a:p>
        </p:txBody>
      </p:sp>
      <p:sp>
        <p:nvSpPr>
          <p:cNvPr id="9" name="TextBox 8">
            <a:extLst>
              <a:ext uri="{FF2B5EF4-FFF2-40B4-BE49-F238E27FC236}">
                <a16:creationId xmlns:a16="http://schemas.microsoft.com/office/drawing/2014/main" id="{586600C0-8B35-6BCA-EA29-EF8D7038FEF7}"/>
              </a:ext>
            </a:extLst>
          </p:cNvPr>
          <p:cNvSpPr txBox="1"/>
          <p:nvPr/>
        </p:nvSpPr>
        <p:spPr>
          <a:xfrm>
            <a:off x="3785850" y="3513129"/>
            <a:ext cx="4572000" cy="1047979"/>
          </a:xfrm>
          <a:prstGeom prst="rect">
            <a:avLst/>
          </a:prstGeom>
          <a:noFill/>
        </p:spPr>
        <p:txBody>
          <a:bodyPr wrap="square">
            <a:spAutoFit/>
          </a:bodyPr>
          <a:lstStyle/>
          <a:p>
            <a:pPr marR="0" lvl="0" algn="r" rtl="1">
              <a:lnSpc>
                <a:spcPct val="115000"/>
              </a:lnSpc>
              <a:spcAft>
                <a:spcPts val="1000"/>
              </a:spcAft>
            </a:pPr>
            <a:r>
              <a:rPr lang="fa-IR" sz="1800" b="1"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آزمایش‌های</a:t>
            </a:r>
            <a:r>
              <a:rPr lang="fa-IR" b="1"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 </a:t>
            </a:r>
            <a:r>
              <a:rPr lang="en-US"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A/B</a:t>
            </a:r>
            <a:r>
              <a:rPr lang="fa-IR" b="1"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 </a:t>
            </a:r>
            <a:r>
              <a:rPr lang="en-US"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(A/B Testing)</a:t>
            </a:r>
            <a:br>
              <a:rPr lang="fa-IR" kern="100" dirty="0">
                <a:latin typeface="Adobe Arabic" panose="02040503050201020203" pitchFamily="18" charset="-78"/>
                <a:ea typeface="Calibri" panose="020F0502020204030204" pitchFamily="34" charset="0"/>
                <a:cs typeface="B Kamran" panose="00000400000000000000" pitchFamily="2" charset="-78"/>
              </a:rPr>
            </a:br>
            <a:r>
              <a:rPr lang="fa-IR" sz="18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مقایسه دو نسخه مختلف از یک مدل یا مجموعه داده برای بررسی تأثیر تغییرات در فرضیات.</a:t>
            </a:r>
            <a:endParaRPr lang="en-US" sz="1800" kern="100" dirty="0">
              <a:effectLst/>
              <a:latin typeface="Calibri" panose="020F0502020204030204" pitchFamily="34" charset="0"/>
              <a:ea typeface="Calibri" panose="020F0502020204030204" pitchFamily="34" charset="0"/>
              <a:cs typeface="B Kamran" panose="00000400000000000000" pitchFamily="2" charset="-78"/>
            </a:endParaRPr>
          </a:p>
        </p:txBody>
      </p:sp>
      <p:pic>
        <p:nvPicPr>
          <p:cNvPr id="11" name="Picture 10">
            <a:extLst>
              <a:ext uri="{FF2B5EF4-FFF2-40B4-BE49-F238E27FC236}">
                <a16:creationId xmlns:a16="http://schemas.microsoft.com/office/drawing/2014/main" id="{930D8BA3-E532-2B58-17D7-04F9AFB1A9E0}"/>
              </a:ext>
            </a:extLst>
          </p:cNvPr>
          <p:cNvPicPr>
            <a:picLocks noChangeAspect="1"/>
          </p:cNvPicPr>
          <p:nvPr/>
        </p:nvPicPr>
        <p:blipFill>
          <a:blip r:embed="rId2"/>
          <a:stretch>
            <a:fillRect/>
          </a:stretch>
        </p:blipFill>
        <p:spPr>
          <a:xfrm>
            <a:off x="568288" y="3251956"/>
            <a:ext cx="2651735" cy="1570324"/>
          </a:xfrm>
          <a:prstGeom prst="rect">
            <a:avLst/>
          </a:prstGeom>
        </p:spPr>
      </p:pic>
    </p:spTree>
    <p:extLst>
      <p:ext uri="{BB962C8B-B14F-4D97-AF65-F5344CB8AC3E}">
        <p14:creationId xmlns:p14="http://schemas.microsoft.com/office/powerpoint/2010/main" val="30691279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AF3D-9033-9B52-B651-9A7B9100BF2B}"/>
              </a:ext>
            </a:extLst>
          </p:cNvPr>
          <p:cNvSpPr>
            <a:spLocks noGrp="1"/>
          </p:cNvSpPr>
          <p:nvPr>
            <p:ph type="title"/>
          </p:nvPr>
        </p:nvSpPr>
        <p:spPr/>
        <p:txBody>
          <a:bodyPr/>
          <a:lstStyle/>
          <a:p>
            <a:pPr algn="r" rtl="1"/>
            <a:r>
              <a:rPr lang="ar-SA" sz="3200" b="1" dirty="0">
                <a:effectLst/>
                <a:ea typeface="Calibri" panose="020F0502020204030204" pitchFamily="34" charset="0"/>
                <a:cs typeface="B Kamran" panose="00000400000000000000" pitchFamily="2" charset="-78"/>
              </a:rPr>
              <a:t>استفاده از رویکردهای ترکیبی برای کاهش تأثیر فرضیات نادرست</a:t>
            </a:r>
            <a:endParaRPr lang="en-US" sz="3200" dirty="0">
              <a:cs typeface="B Kamran" panose="00000400000000000000" pitchFamily="2" charset="-78"/>
            </a:endParaRPr>
          </a:p>
        </p:txBody>
      </p:sp>
      <p:sp>
        <p:nvSpPr>
          <p:cNvPr id="3" name="Text Placeholder 2">
            <a:extLst>
              <a:ext uri="{FF2B5EF4-FFF2-40B4-BE49-F238E27FC236}">
                <a16:creationId xmlns:a16="http://schemas.microsoft.com/office/drawing/2014/main" id="{89D29950-CA7D-B1C4-2D67-A93641B0B6F7}"/>
              </a:ext>
            </a:extLst>
          </p:cNvPr>
          <p:cNvSpPr>
            <a:spLocks noGrp="1"/>
          </p:cNvSpPr>
          <p:nvPr>
            <p:ph type="body" idx="1"/>
          </p:nvPr>
        </p:nvSpPr>
        <p:spPr>
          <a:xfrm>
            <a:off x="832684" y="1010720"/>
            <a:ext cx="7571700" cy="1546814"/>
          </a:xfrm>
        </p:spPr>
        <p:txBody>
          <a:bodyPr/>
          <a:lstStyle/>
          <a:p>
            <a:pPr algn="just" rtl="1"/>
            <a:r>
              <a:rPr lang="ar-SA" sz="1800" kern="100" dirty="0">
                <a:effectLst/>
                <a:latin typeface="Calibri" panose="020F0502020204030204" pitchFamily="34" charset="0"/>
                <a:ea typeface="Calibri" panose="020F0502020204030204" pitchFamily="34" charset="0"/>
                <a:cs typeface="B Kamran" panose="00000400000000000000" pitchFamily="2" charset="-78"/>
              </a:rPr>
              <a:t>فرضیات نادرست در داده‌کاوی می‌توانند از محدودیت‌های مدل‌های منفرد یا ساده‌سازی بیش‌ازحد در تحلیل داده‌ها ناشی شوند. برای کاهش این خطاها، می‌توان از رویکردهای ترکیبی</a:t>
            </a:r>
            <a:r>
              <a:rPr lang="en-US" sz="1800" kern="100" dirty="0">
                <a:effectLst/>
                <a:latin typeface="Adobe Arabic" panose="02040503050201020203" pitchFamily="18" charset="-78"/>
                <a:ea typeface="Calibri" panose="020F0502020204030204" pitchFamily="34" charset="0"/>
                <a:cs typeface="B Kamran" panose="00000400000000000000" pitchFamily="2" charset="-78"/>
              </a:rPr>
              <a:t> </a:t>
            </a:r>
            <a:r>
              <a:rPr lang="en-US" sz="1400" kern="100" dirty="0">
                <a:effectLst/>
                <a:latin typeface="Adobe Arabic" panose="02040503050201020203" pitchFamily="18" charset="-78"/>
                <a:ea typeface="Calibri" panose="020F0502020204030204" pitchFamily="34" charset="0"/>
                <a:cs typeface="B Kamran" panose="00000400000000000000" pitchFamily="2" charset="-78"/>
              </a:rPr>
              <a:t>(Hybrid Approaches) </a:t>
            </a:r>
            <a:r>
              <a:rPr lang="ar-SA" sz="1800" kern="100" dirty="0">
                <a:effectLst/>
                <a:latin typeface="Calibri" panose="020F0502020204030204" pitchFamily="34" charset="0"/>
                <a:ea typeface="Calibri" panose="020F0502020204030204" pitchFamily="34" charset="0"/>
                <a:cs typeface="B Kamran" panose="00000400000000000000" pitchFamily="2" charset="-78"/>
              </a:rPr>
              <a:t>استفاده کرد که شامل ترکیب چندین مدل و روش‌های هوشمندانه برای تنظیم پارامترها هستند. این رویکردها با کاهش بایاس، کنترل واریانس، و بهینه‌سازی معماری مدل، خروجی‌های بهتری ارائه می‌دهند</a:t>
            </a:r>
            <a:r>
              <a:rPr lang="en-US" sz="1800" kern="100" dirty="0">
                <a:effectLst/>
                <a:latin typeface="Adobe Arabic" panose="02040503050201020203" pitchFamily="18" charset="-78"/>
                <a:ea typeface="Calibri" panose="020F0502020204030204" pitchFamily="34" charset="0"/>
                <a:cs typeface="B Kamran" panose="00000400000000000000" pitchFamily="2" charset="-78"/>
              </a:rPr>
              <a:t>.</a:t>
            </a:r>
            <a:endParaRPr lang="en-US" sz="1800" kern="100" dirty="0">
              <a:effectLst/>
              <a:latin typeface="Calibri" panose="020F0502020204030204" pitchFamily="34" charset="0"/>
              <a:ea typeface="Calibri" panose="020F0502020204030204" pitchFamily="34" charset="0"/>
              <a:cs typeface="B Kamran" panose="00000400000000000000" pitchFamily="2" charset="-78"/>
            </a:endParaRPr>
          </a:p>
          <a:p>
            <a:pPr algn="r" rtl="1"/>
            <a:endParaRPr lang="en-US" dirty="0">
              <a:cs typeface="B Kamran" panose="00000400000000000000" pitchFamily="2" charset="-78"/>
            </a:endParaRPr>
          </a:p>
        </p:txBody>
      </p:sp>
      <p:sp>
        <p:nvSpPr>
          <p:cNvPr id="4" name="Slide Number Placeholder 3">
            <a:extLst>
              <a:ext uri="{FF2B5EF4-FFF2-40B4-BE49-F238E27FC236}">
                <a16:creationId xmlns:a16="http://schemas.microsoft.com/office/drawing/2014/main" id="{A6586994-3160-4873-CCDF-E50276090A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Box 5">
            <a:extLst>
              <a:ext uri="{FF2B5EF4-FFF2-40B4-BE49-F238E27FC236}">
                <a16:creationId xmlns:a16="http://schemas.microsoft.com/office/drawing/2014/main" id="{F6FE975C-841E-0727-F298-B4D29D16DA14}"/>
              </a:ext>
            </a:extLst>
          </p:cNvPr>
          <p:cNvSpPr txBox="1"/>
          <p:nvPr/>
        </p:nvSpPr>
        <p:spPr>
          <a:xfrm>
            <a:off x="3940629" y="2477473"/>
            <a:ext cx="4572000" cy="1047979"/>
          </a:xfrm>
          <a:prstGeom prst="rect">
            <a:avLst/>
          </a:prstGeom>
          <a:noFill/>
        </p:spPr>
        <p:txBody>
          <a:bodyPr wrap="square">
            <a:spAutoFit/>
          </a:bodyPr>
          <a:lstStyle/>
          <a:p>
            <a:pPr marR="0" lvl="0" algn="r" rtl="1">
              <a:lnSpc>
                <a:spcPct val="115000"/>
              </a:lnSpc>
              <a:spcAft>
                <a:spcPts val="1000"/>
              </a:spcAft>
            </a:pPr>
            <a:r>
              <a:rPr lang="ar-SA" sz="1800" b="1" kern="100" dirty="0">
                <a:effectLst/>
                <a:latin typeface="Calibri" panose="020F0502020204030204" pitchFamily="34" charset="0"/>
                <a:ea typeface="Calibri" panose="020F0502020204030204" pitchFamily="34" charset="0"/>
                <a:cs typeface="B Kamran" panose="00000400000000000000" pitchFamily="2" charset="-78"/>
              </a:rPr>
              <a:t>یادگیری مجموعه‌ای </a:t>
            </a:r>
            <a:r>
              <a:rPr lang="en-US" b="1" kern="100" dirty="0">
                <a:latin typeface="Adobe Arabic" panose="02040503050201020203" pitchFamily="18" charset="-78"/>
                <a:ea typeface="Calibri" panose="020F0502020204030204" pitchFamily="34" charset="0"/>
                <a:cs typeface="Adobe Arabic" panose="02040503050201020203" pitchFamily="18" charset="-78"/>
              </a:rPr>
              <a:t>(</a:t>
            </a:r>
            <a:r>
              <a:rPr lang="en-US" b="1" kern="100" dirty="0">
                <a:effectLst/>
                <a:latin typeface="Adobe Arabic" panose="02040503050201020203" pitchFamily="18" charset="-78"/>
                <a:ea typeface="Calibri" panose="020F0502020204030204" pitchFamily="34" charset="0"/>
                <a:cs typeface="Adobe Arabic" panose="02040503050201020203" pitchFamily="18" charset="-78"/>
              </a:rPr>
              <a:t>Ensemble Learning)</a:t>
            </a:r>
            <a:br>
              <a:rPr lang="fa-IR" b="1" kern="100" dirty="0">
                <a:effectLst/>
                <a:latin typeface="Adobe Arabic" panose="02040503050201020203" pitchFamily="18" charset="-78"/>
                <a:ea typeface="Calibri" panose="020F0502020204030204" pitchFamily="34" charset="0"/>
                <a:cs typeface="Adobe Arabic" panose="02040503050201020203" pitchFamily="18" charset="-78"/>
              </a:rPr>
            </a:br>
            <a:r>
              <a:rPr lang="ar-SA" sz="1800" kern="100" dirty="0">
                <a:effectLst/>
                <a:latin typeface="Calibri" panose="020F0502020204030204" pitchFamily="34" charset="0"/>
                <a:ea typeface="Calibri" panose="020F0502020204030204" pitchFamily="34" charset="0"/>
                <a:cs typeface="B Kamran" panose="00000400000000000000" pitchFamily="2" charset="-78"/>
              </a:rPr>
              <a:t>ترکیب مدل‌ها برای افزایش </a:t>
            </a:r>
            <a:r>
              <a:rPr lang="fa-IR" sz="1800" kern="100" dirty="0">
                <a:effectLst/>
                <a:latin typeface="Calibri" panose="020F0502020204030204" pitchFamily="34" charset="0"/>
                <a:ea typeface="Calibri" panose="020F0502020204030204" pitchFamily="34" charset="0"/>
                <a:cs typeface="B Kamran" panose="00000400000000000000" pitchFamily="2" charset="-78"/>
              </a:rPr>
              <a:t>کارایی</a:t>
            </a:r>
            <a:r>
              <a:rPr lang="ar-SA" sz="1800" kern="100" dirty="0">
                <a:effectLst/>
                <a:latin typeface="Calibri" panose="020F0502020204030204" pitchFamily="34" charset="0"/>
                <a:ea typeface="Calibri" panose="020F0502020204030204" pitchFamily="34" charset="0"/>
                <a:cs typeface="B Kamran" panose="00000400000000000000" pitchFamily="2" charset="-78"/>
              </a:rPr>
              <a:t>، این روش چندین مدل یادگیری را ترکیب می‌کند تا نقاط ضعف مدل‌های منفرد را پوشش دهد</a:t>
            </a:r>
            <a:endParaRPr lang="en-US" sz="1800" kern="100" dirty="0">
              <a:effectLst/>
              <a:latin typeface="Calibri" panose="020F0502020204030204" pitchFamily="34" charset="0"/>
              <a:ea typeface="Calibri" panose="020F0502020204030204" pitchFamily="34" charset="0"/>
              <a:cs typeface="B Kamran" panose="00000400000000000000" pitchFamily="2" charset="-78"/>
            </a:endParaRPr>
          </a:p>
        </p:txBody>
      </p:sp>
      <p:sp>
        <p:nvSpPr>
          <p:cNvPr id="8" name="TextBox 7">
            <a:extLst>
              <a:ext uri="{FF2B5EF4-FFF2-40B4-BE49-F238E27FC236}">
                <a16:creationId xmlns:a16="http://schemas.microsoft.com/office/drawing/2014/main" id="{C7EBA0B6-5305-D5AF-68B0-2E3C52DF1CB5}"/>
              </a:ext>
            </a:extLst>
          </p:cNvPr>
          <p:cNvSpPr txBox="1"/>
          <p:nvPr/>
        </p:nvSpPr>
        <p:spPr>
          <a:xfrm>
            <a:off x="2569029" y="3635051"/>
            <a:ext cx="5943600" cy="1200329"/>
          </a:xfrm>
          <a:prstGeom prst="rect">
            <a:avLst/>
          </a:prstGeom>
          <a:noFill/>
        </p:spPr>
        <p:txBody>
          <a:bodyPr wrap="square">
            <a:spAutoFit/>
          </a:bodyPr>
          <a:lstStyle/>
          <a:p>
            <a:pPr algn="r" rtl="1"/>
            <a:r>
              <a:rPr lang="en-US" sz="1800" b="1" dirty="0" err="1">
                <a:cs typeface="B Kamran" panose="00000400000000000000" pitchFamily="2" charset="-78"/>
              </a:rPr>
              <a:t>تنظیم</a:t>
            </a:r>
            <a:r>
              <a:rPr lang="en-US" sz="1800" b="1" dirty="0">
                <a:cs typeface="B Kamran" panose="00000400000000000000" pitchFamily="2" charset="-78"/>
              </a:rPr>
              <a:t> </a:t>
            </a:r>
            <a:r>
              <a:rPr lang="en-US" sz="1800" b="1" dirty="0" err="1">
                <a:cs typeface="B Kamran" panose="00000400000000000000" pitchFamily="2" charset="-78"/>
              </a:rPr>
              <a:t>هوشمند</a:t>
            </a:r>
            <a:r>
              <a:rPr lang="en-US" sz="1800" b="1" dirty="0">
                <a:cs typeface="B Kamran" panose="00000400000000000000" pitchFamily="2" charset="-78"/>
              </a:rPr>
              <a:t> </a:t>
            </a:r>
            <a:r>
              <a:rPr lang="en-US" sz="1800" b="1" dirty="0" err="1">
                <a:cs typeface="B Kamran" panose="00000400000000000000" pitchFamily="2" charset="-78"/>
              </a:rPr>
              <a:t>پارامترها</a:t>
            </a:r>
            <a:r>
              <a:rPr lang="en-US" sz="1800" b="1" dirty="0">
                <a:cs typeface="B Kamran" panose="00000400000000000000" pitchFamily="2" charset="-78"/>
              </a:rPr>
              <a:t> </a:t>
            </a:r>
            <a:r>
              <a:rPr lang="en-US" sz="1800" b="1" dirty="0" err="1">
                <a:cs typeface="B Kamran" panose="00000400000000000000" pitchFamily="2" charset="-78"/>
              </a:rPr>
              <a:t>برای</a:t>
            </a:r>
            <a:r>
              <a:rPr lang="en-US" sz="1800" b="1" dirty="0">
                <a:cs typeface="B Kamran" panose="00000400000000000000" pitchFamily="2" charset="-78"/>
              </a:rPr>
              <a:t> </a:t>
            </a:r>
            <a:r>
              <a:rPr lang="en-US" sz="1800" b="1" dirty="0" err="1">
                <a:cs typeface="B Kamran" panose="00000400000000000000" pitchFamily="2" charset="-78"/>
              </a:rPr>
              <a:t>کاهش</a:t>
            </a:r>
            <a:r>
              <a:rPr lang="en-US" sz="1800" b="1" dirty="0">
                <a:cs typeface="B Kamran" panose="00000400000000000000" pitchFamily="2" charset="-78"/>
              </a:rPr>
              <a:t> </a:t>
            </a:r>
            <a:r>
              <a:rPr lang="en-US" sz="1800" b="1" dirty="0" err="1">
                <a:cs typeface="B Kamran" panose="00000400000000000000" pitchFamily="2" charset="-78"/>
              </a:rPr>
              <a:t>خطا</a:t>
            </a:r>
            <a:endParaRPr lang="en-US" sz="1800" b="1" dirty="0">
              <a:cs typeface="B Kamran" panose="00000400000000000000" pitchFamily="2" charset="-78"/>
            </a:endParaRPr>
          </a:p>
          <a:p>
            <a:pPr algn="r" rtl="1"/>
            <a:r>
              <a:rPr lang="en-US" sz="1800" dirty="0" err="1">
                <a:cs typeface="B Kamran" panose="00000400000000000000" pitchFamily="2" charset="-78"/>
              </a:rPr>
              <a:t>روش‌هایی</a:t>
            </a:r>
            <a:r>
              <a:rPr lang="en-US" sz="1800" dirty="0">
                <a:cs typeface="B Kamran" panose="00000400000000000000" pitchFamily="2" charset="-78"/>
              </a:rPr>
              <a:t> </a:t>
            </a:r>
            <a:r>
              <a:rPr lang="en-US" sz="1800" dirty="0" err="1">
                <a:cs typeface="B Kamran" panose="00000400000000000000" pitchFamily="2" charset="-78"/>
              </a:rPr>
              <a:t>مانند</a:t>
            </a:r>
            <a:r>
              <a:rPr lang="en-US" dirty="0" err="1">
                <a:latin typeface="Adobe Arabic" panose="02040503050201020203" pitchFamily="18" charset="-78"/>
                <a:cs typeface="Adobe Arabic" panose="02040503050201020203" pitchFamily="18" charset="-78"/>
              </a:rPr>
              <a:t>Genetic</a:t>
            </a:r>
            <a:r>
              <a:rPr lang="en-US" dirty="0">
                <a:cs typeface="B Kamran" panose="00000400000000000000" pitchFamily="2" charset="-78"/>
              </a:rPr>
              <a:t> </a:t>
            </a:r>
            <a:r>
              <a:rPr lang="en-US" dirty="0">
                <a:latin typeface="Adobe Arabic" panose="02040503050201020203" pitchFamily="18" charset="-78"/>
                <a:cs typeface="Adobe Arabic" panose="02040503050201020203" pitchFamily="18" charset="-78"/>
              </a:rPr>
              <a:t>Algorithms</a:t>
            </a:r>
            <a:r>
              <a:rPr lang="en-US" sz="1800" dirty="0">
                <a:cs typeface="B Kamran" panose="00000400000000000000" pitchFamily="2" charset="-78"/>
              </a:rPr>
              <a:t> </a:t>
            </a:r>
            <a:r>
              <a:rPr lang="fa-IR" sz="1800" dirty="0">
                <a:cs typeface="B Kamran" panose="00000400000000000000" pitchFamily="2" charset="-78"/>
              </a:rPr>
              <a:t> </a:t>
            </a:r>
            <a:r>
              <a:rPr lang="en-US" sz="1800" dirty="0">
                <a:cs typeface="B Kamran" panose="00000400000000000000" pitchFamily="2" charset="-78"/>
              </a:rPr>
              <a:t>و </a:t>
            </a:r>
            <a:r>
              <a:rPr lang="en-US" dirty="0">
                <a:latin typeface="Adobe Arabic" panose="02040503050201020203" pitchFamily="18" charset="-78"/>
                <a:cs typeface="Adobe Arabic" panose="02040503050201020203" pitchFamily="18" charset="-78"/>
              </a:rPr>
              <a:t>Grid/Random Search</a:t>
            </a:r>
            <a:r>
              <a:rPr lang="fa-IR" sz="1800" dirty="0">
                <a:cs typeface="B Kamran" panose="00000400000000000000" pitchFamily="2" charset="-78"/>
              </a:rPr>
              <a:t> ب</a:t>
            </a:r>
            <a:r>
              <a:rPr lang="en-US" sz="1800" dirty="0" err="1">
                <a:cs typeface="B Kamran" panose="00000400000000000000" pitchFamily="2" charset="-78"/>
              </a:rPr>
              <a:t>رای</a:t>
            </a:r>
            <a:r>
              <a:rPr lang="en-US" sz="1800" dirty="0">
                <a:cs typeface="B Kamran" panose="00000400000000000000" pitchFamily="2" charset="-78"/>
              </a:rPr>
              <a:t> </a:t>
            </a:r>
            <a:r>
              <a:rPr lang="en-US" sz="1800" dirty="0" err="1">
                <a:cs typeface="B Kamran" panose="00000400000000000000" pitchFamily="2" charset="-78"/>
              </a:rPr>
              <a:t>یافتن</a:t>
            </a:r>
            <a:r>
              <a:rPr lang="en-US" sz="1800" dirty="0">
                <a:cs typeface="B Kamran" panose="00000400000000000000" pitchFamily="2" charset="-78"/>
              </a:rPr>
              <a:t> </a:t>
            </a:r>
            <a:r>
              <a:rPr lang="en-US" sz="1800" dirty="0" err="1">
                <a:cs typeface="B Kamran" panose="00000400000000000000" pitchFamily="2" charset="-78"/>
              </a:rPr>
              <a:t>بهترین</a:t>
            </a:r>
            <a:r>
              <a:rPr lang="en-US" sz="1800" dirty="0">
                <a:cs typeface="B Kamran" panose="00000400000000000000" pitchFamily="2" charset="-78"/>
              </a:rPr>
              <a:t> </a:t>
            </a:r>
            <a:r>
              <a:rPr lang="en-US" sz="1800" dirty="0" err="1">
                <a:cs typeface="B Kamran" panose="00000400000000000000" pitchFamily="2" charset="-78"/>
              </a:rPr>
              <a:t>تنظیمات</a:t>
            </a:r>
            <a:r>
              <a:rPr lang="en-US" sz="1800" dirty="0">
                <a:cs typeface="B Kamran" panose="00000400000000000000" pitchFamily="2" charset="-78"/>
              </a:rPr>
              <a:t> </a:t>
            </a:r>
            <a:r>
              <a:rPr lang="en-US" sz="1800" dirty="0" err="1">
                <a:cs typeface="B Kamran" panose="00000400000000000000" pitchFamily="2" charset="-78"/>
              </a:rPr>
              <a:t>مدل</a:t>
            </a:r>
            <a:r>
              <a:rPr lang="en-US" sz="1800" dirty="0">
                <a:cs typeface="B Kamran" panose="00000400000000000000" pitchFamily="2" charset="-78"/>
              </a:rPr>
              <a:t> </a:t>
            </a:r>
            <a:r>
              <a:rPr lang="en-US" sz="1800" dirty="0" err="1">
                <a:cs typeface="B Kamran" panose="00000400000000000000" pitchFamily="2" charset="-78"/>
              </a:rPr>
              <a:t>استفاده</a:t>
            </a:r>
            <a:r>
              <a:rPr lang="en-US" sz="1800" dirty="0">
                <a:cs typeface="B Kamran" panose="00000400000000000000" pitchFamily="2" charset="-78"/>
              </a:rPr>
              <a:t> </a:t>
            </a:r>
            <a:r>
              <a:rPr lang="en-US" sz="1800" dirty="0" err="1">
                <a:cs typeface="B Kamran" panose="00000400000000000000" pitchFamily="2" charset="-78"/>
              </a:rPr>
              <a:t>می‌شوند</a:t>
            </a:r>
            <a:r>
              <a:rPr lang="en-US" sz="1800" dirty="0">
                <a:cs typeface="B Kamran" panose="00000400000000000000" pitchFamily="2" charset="-78"/>
              </a:rPr>
              <a:t>. </a:t>
            </a:r>
            <a:r>
              <a:rPr lang="en-US" sz="1800" dirty="0" err="1">
                <a:cs typeface="B Kamran" panose="00000400000000000000" pitchFamily="2" charset="-78"/>
              </a:rPr>
              <a:t>این</a:t>
            </a:r>
            <a:r>
              <a:rPr lang="en-US" sz="1800" dirty="0">
                <a:cs typeface="B Kamran" panose="00000400000000000000" pitchFamily="2" charset="-78"/>
              </a:rPr>
              <a:t> </a:t>
            </a:r>
            <a:r>
              <a:rPr lang="en-US" sz="1800" dirty="0" err="1">
                <a:cs typeface="B Kamran" panose="00000400000000000000" pitchFamily="2" charset="-78"/>
              </a:rPr>
              <a:t>تکنیک‌ها</a:t>
            </a:r>
            <a:r>
              <a:rPr lang="en-US" sz="1800" dirty="0">
                <a:cs typeface="B Kamran" panose="00000400000000000000" pitchFamily="2" charset="-78"/>
              </a:rPr>
              <a:t> </a:t>
            </a:r>
            <a:r>
              <a:rPr lang="en-US" sz="1800" dirty="0" err="1">
                <a:cs typeface="B Kamran" panose="00000400000000000000" pitchFamily="2" charset="-78"/>
              </a:rPr>
              <a:t>به</a:t>
            </a:r>
            <a:r>
              <a:rPr lang="en-US" sz="1800" dirty="0">
                <a:cs typeface="B Kamran" panose="00000400000000000000" pitchFamily="2" charset="-78"/>
              </a:rPr>
              <a:t> </a:t>
            </a:r>
            <a:r>
              <a:rPr lang="en-US" sz="1800" dirty="0" err="1">
                <a:cs typeface="B Kamran" panose="00000400000000000000" pitchFamily="2" charset="-78"/>
              </a:rPr>
              <a:t>مدل</a:t>
            </a:r>
            <a:r>
              <a:rPr lang="en-US" sz="1800" dirty="0">
                <a:cs typeface="B Kamran" panose="00000400000000000000" pitchFamily="2" charset="-78"/>
              </a:rPr>
              <a:t> </a:t>
            </a:r>
            <a:r>
              <a:rPr lang="en-US" sz="1800" dirty="0" err="1">
                <a:cs typeface="B Kamran" panose="00000400000000000000" pitchFamily="2" charset="-78"/>
              </a:rPr>
              <a:t>کمک</a:t>
            </a:r>
            <a:r>
              <a:rPr lang="en-US" sz="1800" dirty="0">
                <a:cs typeface="B Kamran" panose="00000400000000000000" pitchFamily="2" charset="-78"/>
              </a:rPr>
              <a:t> </a:t>
            </a:r>
            <a:r>
              <a:rPr lang="en-US" sz="1800" dirty="0" err="1">
                <a:cs typeface="B Kamran" panose="00000400000000000000" pitchFamily="2" charset="-78"/>
              </a:rPr>
              <a:t>می‌کنند</a:t>
            </a:r>
            <a:r>
              <a:rPr lang="en-US" sz="1800" dirty="0">
                <a:cs typeface="B Kamran" panose="00000400000000000000" pitchFamily="2" charset="-78"/>
              </a:rPr>
              <a:t> </a:t>
            </a:r>
            <a:r>
              <a:rPr lang="en-US" sz="1800" dirty="0" err="1">
                <a:cs typeface="B Kamran" panose="00000400000000000000" pitchFamily="2" charset="-78"/>
              </a:rPr>
              <a:t>تا</a:t>
            </a:r>
            <a:r>
              <a:rPr lang="en-US" sz="1800" dirty="0">
                <a:cs typeface="B Kamran" panose="00000400000000000000" pitchFamily="2" charset="-78"/>
              </a:rPr>
              <a:t> </a:t>
            </a:r>
            <a:r>
              <a:rPr lang="en-US" sz="1800" dirty="0" err="1">
                <a:cs typeface="B Kamran" panose="00000400000000000000" pitchFamily="2" charset="-78"/>
              </a:rPr>
              <a:t>بدون</a:t>
            </a:r>
            <a:r>
              <a:rPr lang="en-US" sz="1800" dirty="0">
                <a:cs typeface="B Kamran" panose="00000400000000000000" pitchFamily="2" charset="-78"/>
              </a:rPr>
              <a:t> </a:t>
            </a:r>
            <a:r>
              <a:rPr lang="en-US" sz="1800" dirty="0" err="1">
                <a:cs typeface="B Kamran" panose="00000400000000000000" pitchFamily="2" charset="-78"/>
              </a:rPr>
              <a:t>صرف</a:t>
            </a:r>
            <a:r>
              <a:rPr lang="en-US" sz="1800" dirty="0">
                <a:cs typeface="B Kamran" panose="00000400000000000000" pitchFamily="2" charset="-78"/>
              </a:rPr>
              <a:t> </a:t>
            </a:r>
            <a:r>
              <a:rPr lang="en-US" sz="1800" dirty="0" err="1">
                <a:cs typeface="B Kamran" panose="00000400000000000000" pitchFamily="2" charset="-78"/>
              </a:rPr>
              <a:t>اتکا</a:t>
            </a:r>
            <a:r>
              <a:rPr lang="en-US" sz="1800" dirty="0">
                <a:cs typeface="B Kamran" panose="00000400000000000000" pitchFamily="2" charset="-78"/>
              </a:rPr>
              <a:t> </a:t>
            </a:r>
            <a:r>
              <a:rPr lang="en-US" sz="1800" dirty="0" err="1">
                <a:cs typeface="B Kamran" panose="00000400000000000000" pitchFamily="2" charset="-78"/>
              </a:rPr>
              <a:t>به</a:t>
            </a:r>
            <a:r>
              <a:rPr lang="en-US" sz="1800" dirty="0">
                <a:cs typeface="B Kamran" panose="00000400000000000000" pitchFamily="2" charset="-78"/>
              </a:rPr>
              <a:t> </a:t>
            </a:r>
            <a:r>
              <a:rPr lang="en-US" sz="1800" dirty="0" err="1">
                <a:cs typeface="B Kamran" panose="00000400000000000000" pitchFamily="2" charset="-78"/>
              </a:rPr>
              <a:t>فرضیات</a:t>
            </a:r>
            <a:r>
              <a:rPr lang="en-US" sz="1800" dirty="0">
                <a:cs typeface="B Kamran" panose="00000400000000000000" pitchFamily="2" charset="-78"/>
              </a:rPr>
              <a:t> </a:t>
            </a:r>
            <a:r>
              <a:rPr lang="en-US" sz="1800" dirty="0" err="1">
                <a:cs typeface="B Kamran" panose="00000400000000000000" pitchFamily="2" charset="-78"/>
              </a:rPr>
              <a:t>پیش‌فرض</a:t>
            </a:r>
            <a:r>
              <a:rPr lang="en-US" sz="1800" dirty="0">
                <a:cs typeface="B Kamran" panose="00000400000000000000" pitchFamily="2" charset="-78"/>
              </a:rPr>
              <a:t> </a:t>
            </a:r>
            <a:r>
              <a:rPr lang="en-US" sz="1800" dirty="0" err="1">
                <a:cs typeface="B Kamran" panose="00000400000000000000" pitchFamily="2" charset="-78"/>
              </a:rPr>
              <a:t>نادرست</a:t>
            </a:r>
            <a:r>
              <a:rPr lang="en-US" sz="1800" dirty="0">
                <a:cs typeface="B Kamran" panose="00000400000000000000" pitchFamily="2" charset="-78"/>
              </a:rPr>
              <a:t>، </a:t>
            </a:r>
            <a:r>
              <a:rPr lang="en-US" sz="1800" dirty="0" err="1">
                <a:cs typeface="B Kamran" panose="00000400000000000000" pitchFamily="2" charset="-78"/>
              </a:rPr>
              <a:t>بهینه‌ترین</a:t>
            </a:r>
            <a:r>
              <a:rPr lang="en-US" sz="1800" dirty="0">
                <a:cs typeface="B Kamran" panose="00000400000000000000" pitchFamily="2" charset="-78"/>
              </a:rPr>
              <a:t> </a:t>
            </a:r>
            <a:r>
              <a:rPr lang="en-US" sz="1800" dirty="0" err="1">
                <a:cs typeface="B Kamran" panose="00000400000000000000" pitchFamily="2" charset="-78"/>
              </a:rPr>
              <a:t>معماری</a:t>
            </a:r>
            <a:r>
              <a:rPr lang="en-US" sz="1800" dirty="0">
                <a:cs typeface="B Kamran" panose="00000400000000000000" pitchFamily="2" charset="-78"/>
              </a:rPr>
              <a:t> </a:t>
            </a:r>
            <a:r>
              <a:rPr lang="en-US" sz="1800" dirty="0" err="1">
                <a:cs typeface="B Kamran" panose="00000400000000000000" pitchFamily="2" charset="-78"/>
              </a:rPr>
              <a:t>را</a:t>
            </a:r>
            <a:r>
              <a:rPr lang="en-US" sz="1800" dirty="0">
                <a:cs typeface="B Kamran" panose="00000400000000000000" pitchFamily="2" charset="-78"/>
              </a:rPr>
              <a:t> بیابد. </a:t>
            </a:r>
          </a:p>
        </p:txBody>
      </p:sp>
      <p:pic>
        <p:nvPicPr>
          <p:cNvPr id="10" name="Picture 9">
            <a:extLst>
              <a:ext uri="{FF2B5EF4-FFF2-40B4-BE49-F238E27FC236}">
                <a16:creationId xmlns:a16="http://schemas.microsoft.com/office/drawing/2014/main" id="{6B0E2825-958B-12A1-D810-108EB3600C5B}"/>
              </a:ext>
            </a:extLst>
          </p:cNvPr>
          <p:cNvPicPr>
            <a:picLocks noChangeAspect="1"/>
          </p:cNvPicPr>
          <p:nvPr/>
        </p:nvPicPr>
        <p:blipFill>
          <a:blip r:embed="rId2"/>
          <a:stretch>
            <a:fillRect/>
          </a:stretch>
        </p:blipFill>
        <p:spPr>
          <a:xfrm>
            <a:off x="108957" y="2170683"/>
            <a:ext cx="3196522" cy="1354769"/>
          </a:xfrm>
          <a:prstGeom prst="rect">
            <a:avLst/>
          </a:prstGeom>
        </p:spPr>
      </p:pic>
      <p:pic>
        <p:nvPicPr>
          <p:cNvPr id="14" name="Picture 13">
            <a:extLst>
              <a:ext uri="{FF2B5EF4-FFF2-40B4-BE49-F238E27FC236}">
                <a16:creationId xmlns:a16="http://schemas.microsoft.com/office/drawing/2014/main" id="{80722378-C67B-CC57-A953-FA420B7A1028}"/>
              </a:ext>
            </a:extLst>
          </p:cNvPr>
          <p:cNvPicPr>
            <a:picLocks noChangeAspect="1"/>
          </p:cNvPicPr>
          <p:nvPr/>
        </p:nvPicPr>
        <p:blipFill>
          <a:blip r:embed="rId3"/>
          <a:stretch>
            <a:fillRect/>
          </a:stretch>
        </p:blipFill>
        <p:spPr>
          <a:xfrm>
            <a:off x="265808" y="3596685"/>
            <a:ext cx="2240713" cy="1546815"/>
          </a:xfrm>
          <a:prstGeom prst="rect">
            <a:avLst/>
          </a:prstGeom>
        </p:spPr>
      </p:pic>
    </p:spTree>
    <p:extLst>
      <p:ext uri="{BB962C8B-B14F-4D97-AF65-F5344CB8AC3E}">
        <p14:creationId xmlns:p14="http://schemas.microsoft.com/office/powerpoint/2010/main" val="10048901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ircle(in)">
                                      <p:cBhvr>
                                        <p:cTn id="19" dur="2000"/>
                                        <p:tgtEl>
                                          <p:spTgt spid="14"/>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3FB650-0D67-4B40-A1A9-44658CA1E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F1F43DE7-F63C-40B0-9C6D-210763E23DBD}"/>
              </a:ext>
            </a:extLst>
          </p:cNvPr>
          <p:cNvSpPr txBox="1"/>
          <p:nvPr/>
        </p:nvSpPr>
        <p:spPr>
          <a:xfrm>
            <a:off x="3967426" y="495626"/>
            <a:ext cx="4601028" cy="584775"/>
          </a:xfrm>
          <a:prstGeom prst="rect">
            <a:avLst/>
          </a:prstGeom>
          <a:noFill/>
        </p:spPr>
        <p:txBody>
          <a:bodyPr wrap="square">
            <a:spAutoFit/>
          </a:bodyPr>
          <a:lstStyle/>
          <a:p>
            <a:pPr algn="r"/>
            <a:r>
              <a:rPr lang="en-US" sz="3200" b="1" dirty="0" err="1">
                <a:solidFill>
                  <a:srgbClr val="FF0000"/>
                </a:solidFill>
                <a:cs typeface="B Kamran" panose="00000400000000000000" pitchFamily="2" charset="-78"/>
              </a:rPr>
              <a:t>فهرست</a:t>
            </a:r>
            <a:r>
              <a:rPr lang="en-US" sz="3200" b="1" dirty="0">
                <a:solidFill>
                  <a:srgbClr val="FF0000"/>
                </a:solidFill>
                <a:cs typeface="B Kamran" panose="00000400000000000000" pitchFamily="2" charset="-78"/>
              </a:rPr>
              <a:t> </a:t>
            </a:r>
            <a:r>
              <a:rPr lang="en-US" sz="3200" b="1" dirty="0" err="1">
                <a:solidFill>
                  <a:srgbClr val="FF0000"/>
                </a:solidFill>
                <a:cs typeface="B Kamran" panose="00000400000000000000" pitchFamily="2" charset="-78"/>
              </a:rPr>
              <a:t>مطالب</a:t>
            </a:r>
            <a:endParaRPr lang="en-US" sz="3200" b="1" dirty="0">
              <a:solidFill>
                <a:srgbClr val="FF0000"/>
              </a:solidFill>
              <a:cs typeface="B Kamran" panose="00000400000000000000" pitchFamily="2" charset="-78"/>
            </a:endParaRPr>
          </a:p>
        </p:txBody>
      </p:sp>
      <p:sp>
        <p:nvSpPr>
          <p:cNvPr id="4" name="TextBox 3">
            <a:extLst>
              <a:ext uri="{FF2B5EF4-FFF2-40B4-BE49-F238E27FC236}">
                <a16:creationId xmlns:a16="http://schemas.microsoft.com/office/drawing/2014/main" id="{8F57B999-87EF-405A-AA9F-9D3A1BF1DA81}"/>
              </a:ext>
            </a:extLst>
          </p:cNvPr>
          <p:cNvSpPr txBox="1"/>
          <p:nvPr/>
        </p:nvSpPr>
        <p:spPr>
          <a:xfrm>
            <a:off x="3381829" y="1292331"/>
            <a:ext cx="4601028" cy="2677656"/>
          </a:xfrm>
          <a:prstGeom prst="rect">
            <a:avLst/>
          </a:prstGeom>
          <a:noFill/>
        </p:spPr>
        <p:txBody>
          <a:bodyPr wrap="square">
            <a:spAutoFit/>
          </a:bodyPr>
          <a:lstStyle/>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مقدمه</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تکنیک‌ها</a:t>
            </a:r>
            <a:r>
              <a:rPr lang="en-US" sz="2800" b="1" dirty="0">
                <a:solidFill>
                  <a:schemeClr val="tx1"/>
                </a:solidFill>
                <a:cs typeface="B Kamran" panose="00000400000000000000" pitchFamily="2" charset="-78"/>
              </a:rPr>
              <a:t> و </a:t>
            </a:r>
            <a:r>
              <a:rPr lang="en-US" sz="2800" b="1" dirty="0" err="1">
                <a:solidFill>
                  <a:schemeClr val="tx1"/>
                </a:solidFill>
                <a:cs typeface="B Kamran" panose="00000400000000000000" pitchFamily="2" charset="-78"/>
              </a:rPr>
              <a:t>روش‌ها</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rgbClr val="FF0000"/>
                </a:solidFill>
                <a:cs typeface="B Kamran" panose="00000400000000000000" pitchFamily="2" charset="-78"/>
              </a:rPr>
              <a:t>مثال‌های</a:t>
            </a:r>
            <a:r>
              <a:rPr lang="en-US" sz="2800" b="1" dirty="0">
                <a:solidFill>
                  <a:srgbClr val="FF0000"/>
                </a:solidFill>
                <a:cs typeface="B Kamran" panose="00000400000000000000" pitchFamily="2" charset="-78"/>
              </a:rPr>
              <a:t> </a:t>
            </a:r>
            <a:r>
              <a:rPr lang="en-US" sz="2800" b="1" dirty="0" err="1">
                <a:solidFill>
                  <a:srgbClr val="FF0000"/>
                </a:solidFill>
                <a:cs typeface="B Kamran" panose="00000400000000000000" pitchFamily="2" charset="-78"/>
              </a:rPr>
              <a:t>عملی</a:t>
            </a:r>
            <a:endParaRPr lang="en-US" sz="2800" b="1" dirty="0">
              <a:solidFill>
                <a:srgbClr val="FF0000"/>
              </a:solidFill>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تمرین‌ها</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ابزارها</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منابع</a:t>
            </a:r>
            <a:endParaRPr lang="en-US" sz="2800" b="1" dirty="0">
              <a:cs typeface="B Kamran" panose="00000400000000000000" pitchFamily="2" charset="-78"/>
            </a:endParaRPr>
          </a:p>
        </p:txBody>
      </p:sp>
    </p:spTree>
    <p:extLst>
      <p:ext uri="{BB962C8B-B14F-4D97-AF65-F5344CB8AC3E}">
        <p14:creationId xmlns:p14="http://schemas.microsoft.com/office/powerpoint/2010/main" val="153474297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723754"/>
            <a:ext cx="7571700" cy="702600"/>
          </a:xfrm>
        </p:spPr>
        <p:txBody>
          <a:bodyPr/>
          <a:lstStyle/>
          <a:p>
            <a:pPr algn="r" rtl="1"/>
            <a:r>
              <a:rPr lang="fa-IR" sz="3000" dirty="0">
                <a:cs typeface="B Kamran" panose="00000400000000000000" pitchFamily="2" charset="-78"/>
              </a:rPr>
              <a:t>1. بهینه‌سازی الگوریتم پیشنهاد فیلم در سرویس‌های استریمینگ </a:t>
            </a:r>
            <a:br>
              <a:rPr lang="fa-IR" sz="3000" dirty="0">
                <a:cs typeface="B Kamran" panose="00000400000000000000" pitchFamily="2" charset="-78"/>
              </a:rPr>
            </a:br>
            <a:r>
              <a:rPr lang="fa-IR" sz="3000" dirty="0">
                <a:cs typeface="B Kamran" panose="00000400000000000000" pitchFamily="2" charset="-78"/>
              </a:rPr>
              <a:t>(مانند </a:t>
            </a:r>
            <a:r>
              <a:rPr lang="en-US" sz="3000" dirty="0">
                <a:latin typeface="Adobe Arabic" panose="02040503050201020203" pitchFamily="18" charset="-78"/>
                <a:cs typeface="Adobe Arabic" panose="02040503050201020203" pitchFamily="18" charset="-78"/>
              </a:rPr>
              <a:t>Netflix / YouTube / Spotify</a:t>
            </a:r>
            <a:r>
              <a:rPr lang="fa-IR" sz="3000" dirty="0">
                <a:latin typeface="Adobe Arabic" panose="02040503050201020203" pitchFamily="18" charset="-78"/>
                <a:cs typeface="Adobe Arabic" panose="02040503050201020203" pitchFamily="18" charset="-78"/>
              </a:rPr>
              <a:t>)</a:t>
            </a:r>
            <a:endParaRPr lang="en-US" sz="30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562380"/>
            <a:ext cx="7571700" cy="1549513"/>
          </a:xfrm>
        </p:spPr>
        <p:txBody>
          <a:bodyPr/>
          <a:lstStyle/>
          <a:p>
            <a:pPr algn="r" rtl="1"/>
            <a:r>
              <a:rPr lang="fa-IR" sz="1800" dirty="0">
                <a:cs typeface="B Kamran" panose="00000400000000000000" pitchFamily="2" charset="-78"/>
              </a:rPr>
              <a:t>یک سرویس استریمینگ مانند نتفلیکس یا یوتیوب از یک سیستم توصیه‌گر برای پیشنهاد فیلم، سریال یا ویدیو به کاربران استفاده می‌کند. این سیستم از الگوریتم‌های یادگیری ماشین برای تحلیل رفتار کاربران و ارائه پیشنهادات سفارشی بهره می‌برد.</a:t>
            </a:r>
          </a:p>
          <a:p>
            <a:pPr marL="76200" indent="0" algn="r" rtl="1">
              <a:buNone/>
            </a:pPr>
            <a:endParaRPr lang="fa-IR" sz="2400" dirty="0">
              <a:cs typeface="B Kamran" panose="00000400000000000000" pitchFamily="2" charset="-78"/>
            </a:endParaRPr>
          </a:p>
          <a:p>
            <a:pPr marL="76200" indent="0" algn="r" rtl="1">
              <a:buNone/>
            </a:pPr>
            <a:r>
              <a:rPr lang="en-US" sz="2400" dirty="0">
                <a:cs typeface="B Kamran" panose="00000400000000000000" pitchFamily="2" charset="-78"/>
              </a:rPr>
              <a:t>🔹 </a:t>
            </a:r>
            <a:r>
              <a:rPr lang="fa-IR" b="1" dirty="0">
                <a:cs typeface="B Kamran" panose="00000400000000000000" pitchFamily="2" charset="-78"/>
              </a:rPr>
              <a:t>مشکل</a:t>
            </a:r>
            <a:endParaRPr lang="en-US" b="1" dirty="0">
              <a:cs typeface="B Kamran" panose="00000400000000000000" pitchFamily="2" charset="-78"/>
            </a:endParaRPr>
          </a:p>
          <a:p>
            <a:pPr algn="r" rtl="1"/>
            <a:r>
              <a:rPr lang="fa-IR" sz="1800" dirty="0">
                <a:cs typeface="B Kamran" panose="00000400000000000000" pitchFamily="2" charset="-78"/>
              </a:rPr>
              <a:t>در نسخه اولیه مدل، فرض شده که کاربرانی که ژانرهای مشابهی تماشا می‌کنند، سلیقه یکسانی دارند. اما این فرض باعث شد که سیستم پیشنهاددهی تنوع محدودی ارائه دهد و بسیاری از کاربران از توصیه‌های یکنواخت ناراضی باشند.</a:t>
            </a: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1026" name="Picture 2" descr="Netflix Deutschland, Österreich und Schweiz - YouTube">
            <a:extLst>
              <a:ext uri="{FF2B5EF4-FFF2-40B4-BE49-F238E27FC236}">
                <a16:creationId xmlns:a16="http://schemas.microsoft.com/office/drawing/2014/main" id="{DAAFE41B-F00B-E531-3DCE-6BDFE26D3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66321" cy="8663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Icon Vector 11998173 Vector Art at Vecteezy">
            <a:extLst>
              <a:ext uri="{FF2B5EF4-FFF2-40B4-BE49-F238E27FC236}">
                <a16:creationId xmlns:a16="http://schemas.microsoft.com/office/drawing/2014/main" id="{EE28FBEF-1E82-1AD1-6B9B-768C97137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14" y="0"/>
            <a:ext cx="1020536" cy="1025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5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262777"/>
            <a:ext cx="7571700" cy="702600"/>
          </a:xfrm>
        </p:spPr>
        <p:txBody>
          <a:bodyPr/>
          <a:lstStyle/>
          <a:p>
            <a:pPr algn="r" rtl="1"/>
            <a:r>
              <a:rPr lang="fa-IR" sz="2800" dirty="0">
                <a:cs typeface="B Kamran" panose="00000400000000000000" pitchFamily="2" charset="-78"/>
              </a:rPr>
              <a:t>1. بهینه‌سازی الگوریتم پیشنهاد فیلم در سرویس‌های استریمینگ </a:t>
            </a:r>
            <a:r>
              <a:rPr lang="fa-IR" sz="1600" dirty="0">
                <a:cs typeface="B Kamran" panose="00000400000000000000" pitchFamily="2" charset="-78"/>
              </a:rPr>
              <a:t>(</a:t>
            </a:r>
            <a:r>
              <a:rPr lang="en-US" sz="1600" dirty="0">
                <a:latin typeface="Adobe Arabic" panose="02040503050201020203" pitchFamily="18" charset="-78"/>
                <a:cs typeface="Adobe Arabic" panose="02040503050201020203" pitchFamily="18" charset="-78"/>
              </a:rPr>
              <a:t>Netflix / YouTube / Spotify</a:t>
            </a:r>
            <a:r>
              <a:rPr lang="fa-IR" sz="1600" dirty="0">
                <a:latin typeface="Adobe Arabic" panose="02040503050201020203" pitchFamily="18" charset="-78"/>
                <a:cs typeface="Adobe Arabic" panose="02040503050201020203" pitchFamily="18" charset="-78"/>
              </a:rPr>
              <a:t>)</a:t>
            </a:r>
            <a:endParaRPr lang="en-US" sz="2800" dirty="0">
              <a:latin typeface="Adobe Arabic" panose="02040503050201020203" pitchFamily="18" charset="-78"/>
              <a:cs typeface="Adobe Arabic" panose="02040503050201020203" pitchFamily="18"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Text Placeholder 2">
            <a:extLst>
              <a:ext uri="{FF2B5EF4-FFF2-40B4-BE49-F238E27FC236}">
                <a16:creationId xmlns:a16="http://schemas.microsoft.com/office/drawing/2014/main" id="{E34D0D02-BFD5-4EB7-9F34-5A7E13D73F0E}"/>
              </a:ext>
            </a:extLst>
          </p:cNvPr>
          <p:cNvSpPr>
            <a:spLocks noGrp="1"/>
          </p:cNvSpPr>
          <p:nvPr>
            <p:ph type="body" idx="1"/>
          </p:nvPr>
        </p:nvSpPr>
        <p:spPr>
          <a:xfrm>
            <a:off x="786150" y="746224"/>
            <a:ext cx="7571700" cy="2274987"/>
          </a:xfrm>
        </p:spPr>
        <p:txBody>
          <a:bodyPr/>
          <a:lstStyle/>
          <a:p>
            <a:pPr marL="76200" indent="0" algn="r" rtl="1">
              <a:buNone/>
            </a:pPr>
            <a:r>
              <a:rPr lang="en-US" dirty="0">
                <a:cs typeface="B Kamran" panose="00000400000000000000" pitchFamily="2" charset="-78"/>
              </a:rPr>
              <a:t>🔹</a:t>
            </a:r>
            <a:r>
              <a:rPr lang="fa-IR" dirty="0">
                <a:cs typeface="B Kamran" panose="00000400000000000000" pitchFamily="2" charset="-78"/>
              </a:rPr>
              <a:t>راه‌حل:</a:t>
            </a:r>
          </a:p>
          <a:p>
            <a:pPr algn="r" rtl="1"/>
            <a:r>
              <a:rPr lang="fa-IR" sz="1800" dirty="0">
                <a:cs typeface="B Kamran" panose="00000400000000000000" pitchFamily="2" charset="-78"/>
              </a:rPr>
              <a:t>تحلیل حساسیت با استفاده از </a:t>
            </a:r>
            <a:r>
              <a:rPr lang="en-US" sz="1800" dirty="0">
                <a:latin typeface="Adobe Arabic" panose="02040503050201020203" pitchFamily="18" charset="-78"/>
                <a:cs typeface="Adobe Arabic" panose="02040503050201020203" pitchFamily="18" charset="-78"/>
              </a:rPr>
              <a:t>SHAP</a:t>
            </a:r>
            <a:r>
              <a:rPr lang="fa-IR" sz="1800" dirty="0">
                <a:latin typeface="Adobe Arabic" panose="02040503050201020203" pitchFamily="18" charset="-78"/>
                <a:cs typeface="Adobe Arabic" panose="02040503050201020203" pitchFamily="18" charset="-78"/>
              </a:rPr>
              <a:t>: </a:t>
            </a:r>
            <a:r>
              <a:rPr lang="fa-IR" sz="1800" dirty="0">
                <a:cs typeface="B Kamran" panose="00000400000000000000" pitchFamily="2" charset="-78"/>
              </a:rPr>
              <a:t>برای شناسایی عوامل مؤثر در پیش‌بینی علایق کاربران، از روش‌های تحلیل حساسیت مانند </a:t>
            </a:r>
            <a:r>
              <a:rPr lang="en-US" sz="1800" dirty="0">
                <a:latin typeface="Adobe Arabic" panose="02040503050201020203" pitchFamily="18" charset="-78"/>
                <a:cs typeface="Adobe Arabic" panose="02040503050201020203" pitchFamily="18" charset="-78"/>
              </a:rPr>
              <a:t>SHAP</a:t>
            </a:r>
            <a:r>
              <a:rPr lang="fa-IR" sz="1800" dirty="0">
                <a:latin typeface="Adobe Arabic" panose="02040503050201020203" pitchFamily="18" charset="-78"/>
                <a:cs typeface="Adobe Arabic" panose="02040503050201020203" pitchFamily="18" charset="-78"/>
              </a:rPr>
              <a:t> </a:t>
            </a:r>
            <a:r>
              <a:rPr lang="en-US" sz="1800" dirty="0">
                <a:cs typeface="B Kamran" panose="00000400000000000000" pitchFamily="2" charset="-78"/>
              </a:rPr>
              <a:t> </a:t>
            </a:r>
            <a:r>
              <a:rPr lang="fa-IR" sz="1800" dirty="0">
                <a:cs typeface="B Kamran" panose="00000400000000000000" pitchFamily="2" charset="-78"/>
              </a:rPr>
              <a:t>استفاده شد.</a:t>
            </a:r>
          </a:p>
          <a:p>
            <a:pPr algn="r" rtl="1"/>
            <a:r>
              <a:rPr lang="fa-IR" sz="1800" dirty="0">
                <a:cs typeface="B Kamran" panose="00000400000000000000" pitchFamily="2" charset="-78"/>
              </a:rPr>
              <a:t>یافته‌ها: مشخص شد که ژانر فیلم تنها یکی از عوامل تأثیرگذار است و عواملی مانند زمان تماشا، تعداد دفعات مکث، رتبه‌بندی فیلم‌ها و تاریخچه جستجوهای کاربران نیز نقشی کلیدی در تعیین علایق آن‌ها دارند.</a:t>
            </a:r>
          </a:p>
          <a:p>
            <a:pPr algn="r" rtl="1"/>
            <a:r>
              <a:rPr lang="fa-IR" sz="1800" dirty="0">
                <a:cs typeface="B Kamran" panose="00000400000000000000" pitchFamily="2" charset="-78"/>
              </a:rPr>
              <a:t>بهبود الگوریتم‌ها: ترکیب الگوریتم‌های </a:t>
            </a:r>
            <a:r>
              <a:rPr lang="en-US" sz="1800" dirty="0">
                <a:latin typeface="Adobe Arabic" panose="02040503050201020203" pitchFamily="18" charset="-78"/>
                <a:cs typeface="Adobe Arabic" panose="02040503050201020203" pitchFamily="18" charset="-78"/>
              </a:rPr>
              <a:t>Collaborative</a:t>
            </a:r>
            <a:r>
              <a:rPr lang="en-US" sz="1800" dirty="0">
                <a:cs typeface="B Kamran" panose="00000400000000000000" pitchFamily="2" charset="-78"/>
              </a:rPr>
              <a:t> </a:t>
            </a:r>
            <a:r>
              <a:rPr lang="en-US" sz="1800" dirty="0">
                <a:latin typeface="Adobe Arabic" panose="02040503050201020203" pitchFamily="18" charset="-78"/>
                <a:cs typeface="Adobe Arabic" panose="02040503050201020203" pitchFamily="18" charset="-78"/>
              </a:rPr>
              <a:t>Filtering</a:t>
            </a:r>
            <a:r>
              <a:rPr lang="en-US" sz="1800" dirty="0">
                <a:cs typeface="B Kamran" panose="00000400000000000000" pitchFamily="2" charset="-78"/>
              </a:rPr>
              <a:t> </a:t>
            </a:r>
            <a:r>
              <a:rPr lang="fa-IR" sz="1800" dirty="0">
                <a:cs typeface="B Kamran" panose="00000400000000000000" pitchFamily="2" charset="-78"/>
              </a:rPr>
              <a:t> و</a:t>
            </a:r>
            <a:r>
              <a:rPr lang="en-US" sz="1800" dirty="0">
                <a:latin typeface="Adobe Arabic" panose="02040503050201020203" pitchFamily="18" charset="-78"/>
                <a:ea typeface="DejaVu Sans" panose="020B0603030804020204" pitchFamily="34" charset="0"/>
                <a:cs typeface="Adobe Arabic" panose="02040503050201020203" pitchFamily="18" charset="-78"/>
              </a:rPr>
              <a:t>Content-Based</a:t>
            </a:r>
            <a:r>
              <a:rPr lang="en-US" sz="1800" dirty="0">
                <a:cs typeface="B Kamran" panose="00000400000000000000" pitchFamily="2" charset="-78"/>
              </a:rPr>
              <a:t> </a:t>
            </a:r>
            <a:r>
              <a:rPr lang="en-US" sz="1800" dirty="0">
                <a:latin typeface="Adobe Arabic" panose="02040503050201020203" pitchFamily="18" charset="-78"/>
                <a:cs typeface="Adobe Arabic" panose="02040503050201020203" pitchFamily="18" charset="-78"/>
              </a:rPr>
              <a:t>Filtering</a:t>
            </a:r>
            <a:r>
              <a:rPr lang="fa-IR" sz="1800" dirty="0">
                <a:latin typeface="Adobe Arabic" panose="02040503050201020203" pitchFamily="18" charset="-78"/>
                <a:cs typeface="Adobe Arabic" panose="02040503050201020203" pitchFamily="18" charset="-78"/>
              </a:rPr>
              <a:t> </a:t>
            </a:r>
            <a:r>
              <a:rPr lang="en-US" sz="1800" dirty="0">
                <a:cs typeface="B Kamran" panose="00000400000000000000" pitchFamily="2" charset="-78"/>
              </a:rPr>
              <a:t> </a:t>
            </a:r>
            <a:r>
              <a:rPr lang="fa-IR" sz="1800" dirty="0">
                <a:cs typeface="B Kamran" panose="00000400000000000000" pitchFamily="2" charset="-78"/>
              </a:rPr>
              <a:t>به‌منظور بهبود کیفیت پیشنهادات انجام شد.</a:t>
            </a:r>
          </a:p>
          <a:p>
            <a:pPr algn="r" rtl="1"/>
            <a:r>
              <a:rPr lang="fa-IR" sz="1800" dirty="0">
                <a:cs typeface="B Kamran" panose="00000400000000000000" pitchFamily="2" charset="-78"/>
              </a:rPr>
              <a:t>تست </a:t>
            </a:r>
            <a:r>
              <a:rPr lang="en-US" sz="1800" dirty="0">
                <a:latin typeface="Adobe Arabic" panose="02040503050201020203" pitchFamily="18" charset="-78"/>
                <a:cs typeface="Adobe Arabic" panose="02040503050201020203" pitchFamily="18" charset="-78"/>
              </a:rPr>
              <a:t>A/B</a:t>
            </a:r>
            <a:r>
              <a:rPr lang="fa-IR" sz="1800" dirty="0">
                <a:latin typeface="Adobe Arabic" panose="02040503050201020203" pitchFamily="18" charset="-78"/>
                <a:cs typeface="B Kamran" panose="00000400000000000000" pitchFamily="2" charset="-78"/>
              </a:rPr>
              <a:t>: </a:t>
            </a:r>
            <a:r>
              <a:rPr lang="fa-IR" sz="1800" dirty="0">
                <a:cs typeface="B Kamran" panose="00000400000000000000" pitchFamily="2" charset="-78"/>
              </a:rPr>
              <a:t>برای مقایسه عملکرد نسخه بهینه‌شده مدل با نسخه قبلی، تست‌های </a:t>
            </a:r>
            <a:r>
              <a:rPr lang="en-US" sz="1800" dirty="0">
                <a:latin typeface="Adobe Arabic" panose="02040503050201020203" pitchFamily="18" charset="-78"/>
                <a:ea typeface="DejaVu Sans" panose="020B0603030804020204" pitchFamily="34" charset="0"/>
                <a:cs typeface="Adobe Arabic" panose="02040503050201020203" pitchFamily="18" charset="-78"/>
              </a:rPr>
              <a:t>A/B </a:t>
            </a:r>
            <a:r>
              <a:rPr lang="fa-IR" sz="1800" dirty="0">
                <a:latin typeface="Adobe Arabic" panose="02040503050201020203" pitchFamily="18" charset="-78"/>
                <a:ea typeface="DejaVu Sans" panose="020B0603030804020204" pitchFamily="34" charset="0"/>
                <a:cs typeface="Adobe Arabic" panose="02040503050201020203" pitchFamily="18" charset="-78"/>
              </a:rPr>
              <a:t> </a:t>
            </a:r>
            <a:r>
              <a:rPr lang="fa-IR" sz="1800" dirty="0">
                <a:cs typeface="B Kamran" panose="00000400000000000000" pitchFamily="2" charset="-78"/>
              </a:rPr>
              <a:t>اجرا شد.</a:t>
            </a:r>
          </a:p>
        </p:txBody>
      </p:sp>
      <p:sp>
        <p:nvSpPr>
          <p:cNvPr id="8" name="Text Placeholder 2">
            <a:extLst>
              <a:ext uri="{FF2B5EF4-FFF2-40B4-BE49-F238E27FC236}">
                <a16:creationId xmlns:a16="http://schemas.microsoft.com/office/drawing/2014/main" id="{C62A8984-EE3A-4057-B7D6-AFE94B09DB07}"/>
              </a:ext>
            </a:extLst>
          </p:cNvPr>
          <p:cNvSpPr txBox="1">
            <a:spLocks/>
          </p:cNvSpPr>
          <p:nvPr/>
        </p:nvSpPr>
        <p:spPr>
          <a:xfrm>
            <a:off x="786150" y="3504658"/>
            <a:ext cx="7571700" cy="1081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r" rtl="1">
              <a:buNone/>
            </a:pPr>
            <a:r>
              <a:rPr lang="en-US" dirty="0">
                <a:cs typeface="B Kamran" panose="00000400000000000000" pitchFamily="2" charset="-78"/>
              </a:rPr>
              <a:t>🔹 </a:t>
            </a:r>
            <a:r>
              <a:rPr lang="fa-IR" dirty="0">
                <a:cs typeface="B Kamran" panose="00000400000000000000" pitchFamily="2" charset="-78"/>
              </a:rPr>
              <a:t>نتیجه:</a:t>
            </a:r>
            <a:endParaRPr lang="en-US" dirty="0">
              <a:cs typeface="B Kamran" panose="00000400000000000000" pitchFamily="2" charset="-78"/>
            </a:endParaRPr>
          </a:p>
          <a:p>
            <a:pPr algn="r" rtl="1"/>
            <a:r>
              <a:rPr lang="fa-IR" sz="1800" dirty="0">
                <a:cs typeface="B Kamran" panose="00000400000000000000" pitchFamily="2" charset="-78"/>
              </a:rPr>
              <a:t>بهبود تجربه کاربران از تنوع بیشتر در پیشنهادات و افزایش دقت مدل در شناسایی سلیقه کاربران.</a:t>
            </a:r>
          </a:p>
        </p:txBody>
      </p:sp>
    </p:spTree>
    <p:extLst>
      <p:ext uri="{BB962C8B-B14F-4D97-AF65-F5344CB8AC3E}">
        <p14:creationId xmlns:p14="http://schemas.microsoft.com/office/powerpoint/2010/main" val="184366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277891"/>
            <a:ext cx="7571700" cy="702600"/>
          </a:xfrm>
        </p:spPr>
        <p:txBody>
          <a:bodyPr/>
          <a:lstStyle/>
          <a:p>
            <a:pPr algn="r" rtl="1"/>
            <a:r>
              <a:rPr lang="fa-IR" sz="3000" dirty="0">
                <a:cs typeface="B Kamran" panose="00000400000000000000" pitchFamily="2" charset="-78"/>
              </a:rPr>
              <a:t>2. بررسی کیفیت داده‌ها و پیش‌پردازش – پیش‌بینی قیمت مسکن</a:t>
            </a:r>
            <a:endParaRPr lang="en-US" sz="3000" dirty="0">
              <a:cs typeface="B Kamran" panose="00000400000000000000" pitchFamily="2"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2400" dirty="0">
                <a:cs typeface="B Kamran" panose="00000400000000000000" pitchFamily="2" charset="-78"/>
              </a:rPr>
              <a:t>🔹 </a:t>
            </a:r>
            <a:r>
              <a:rPr lang="fa-IR" b="1" dirty="0">
                <a:cs typeface="B Kamran" panose="00000400000000000000" pitchFamily="2" charset="-78"/>
              </a:rPr>
              <a:t>مشکل</a:t>
            </a:r>
            <a:endParaRPr lang="en-US" b="1" dirty="0">
              <a:cs typeface="B Kamran" panose="00000400000000000000" pitchFamily="2" charset="-78"/>
            </a:endParaRPr>
          </a:p>
          <a:p>
            <a:pPr algn="r" rtl="1"/>
            <a:r>
              <a:rPr lang="fa-IR" sz="1800" dirty="0">
                <a:cs typeface="B Kamran" panose="00000400000000000000" pitchFamily="2" charset="-78"/>
              </a:rPr>
              <a:t>یک شرکت املاک قصد دارد مدلی برای پیش‌بینی قیمت مسکن توسعه دهد، اما داده‌های اولیه شامل مقادیر گمشده، داده‌های پرت و واحدهای اندازه‌گیری نامناسب است. بدون پیش‌پردازش مناسب، مدل رگرسیونی نتایج نادرستی ارائه خواهد داد.</a:t>
            </a:r>
            <a:endParaRPr lang="en-US" sz="1800" dirty="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1" name="TextBox 10">
            <a:extLst>
              <a:ext uri="{FF2B5EF4-FFF2-40B4-BE49-F238E27FC236}">
                <a16:creationId xmlns:a16="http://schemas.microsoft.com/office/drawing/2014/main" id="{45572D5B-44DC-FE19-D590-3047F5300841}"/>
              </a:ext>
            </a:extLst>
          </p:cNvPr>
          <p:cNvSpPr txBox="1"/>
          <p:nvPr/>
        </p:nvSpPr>
        <p:spPr>
          <a:xfrm>
            <a:off x="4020457" y="3406852"/>
            <a:ext cx="762000" cy="523220"/>
          </a:xfrm>
          <a:prstGeom prst="rect">
            <a:avLst/>
          </a:prstGeom>
          <a:noFill/>
        </p:spPr>
        <p:txBody>
          <a:bodyPr wrap="square">
            <a:spAutoFit/>
          </a:bodyPr>
          <a:lstStyle/>
          <a:p>
            <a:r>
              <a:rPr lang="en-US" sz="2800" dirty="0"/>
              <a:t>➡️</a:t>
            </a:r>
          </a:p>
        </p:txBody>
      </p:sp>
      <p:pic>
        <p:nvPicPr>
          <p:cNvPr id="17" name="Picture 16">
            <a:extLst>
              <a:ext uri="{FF2B5EF4-FFF2-40B4-BE49-F238E27FC236}">
                <a16:creationId xmlns:a16="http://schemas.microsoft.com/office/drawing/2014/main" id="{E411813E-5C77-5BFA-14DE-5B9D93E3872E}"/>
              </a:ext>
            </a:extLst>
          </p:cNvPr>
          <p:cNvPicPr>
            <a:picLocks noChangeAspect="1"/>
          </p:cNvPicPr>
          <p:nvPr/>
        </p:nvPicPr>
        <p:blipFill>
          <a:blip r:embed="rId3"/>
          <a:stretch>
            <a:fillRect/>
          </a:stretch>
        </p:blipFill>
        <p:spPr>
          <a:xfrm>
            <a:off x="867424" y="2848324"/>
            <a:ext cx="2770643" cy="1679869"/>
          </a:xfrm>
          <a:prstGeom prst="rect">
            <a:avLst/>
          </a:prstGeom>
        </p:spPr>
      </p:pic>
      <p:pic>
        <p:nvPicPr>
          <p:cNvPr id="19" name="Picture 18">
            <a:extLst>
              <a:ext uri="{FF2B5EF4-FFF2-40B4-BE49-F238E27FC236}">
                <a16:creationId xmlns:a16="http://schemas.microsoft.com/office/drawing/2014/main" id="{D36EB019-339C-C2BE-547E-EFB0064DF99E}"/>
              </a:ext>
            </a:extLst>
          </p:cNvPr>
          <p:cNvPicPr>
            <a:picLocks noChangeAspect="1"/>
          </p:cNvPicPr>
          <p:nvPr/>
        </p:nvPicPr>
        <p:blipFill>
          <a:blip r:embed="rId4"/>
          <a:stretch>
            <a:fillRect/>
          </a:stretch>
        </p:blipFill>
        <p:spPr>
          <a:xfrm>
            <a:off x="5087257" y="2821985"/>
            <a:ext cx="2881085" cy="1732545"/>
          </a:xfrm>
          <a:prstGeom prst="rect">
            <a:avLst/>
          </a:prstGeom>
        </p:spPr>
      </p:pic>
    </p:spTree>
    <p:extLst>
      <p:ext uri="{BB962C8B-B14F-4D97-AF65-F5344CB8AC3E}">
        <p14:creationId xmlns:p14="http://schemas.microsoft.com/office/powerpoint/2010/main" val="23781304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p:txBody>
          <a:bodyPr/>
          <a:lstStyle/>
          <a:p>
            <a:pPr algn="r" rtl="1"/>
            <a:r>
              <a:rPr lang="fa-IR" sz="3000" dirty="0">
                <a:cs typeface="B Kamran" panose="00000400000000000000" pitchFamily="2" charset="-78"/>
              </a:rPr>
              <a:t>2. بررسی کیفیت داده‌ها و پیش‌پردازش – پیش‌بینی قیمت مسکن</a:t>
            </a:r>
            <a:endParaRPr lang="en-US" sz="3000" dirty="0">
              <a:cs typeface="B Kamran" panose="00000400000000000000" pitchFamily="2"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2743200" y="966977"/>
            <a:ext cx="5614650" cy="2509255"/>
          </a:xfrm>
        </p:spPr>
        <p:txBody>
          <a:bodyPr/>
          <a:lstStyle/>
          <a:p>
            <a:pPr marL="76200" indent="0" algn="just" rtl="1">
              <a:buNone/>
            </a:pPr>
            <a:r>
              <a:rPr lang="en-US" dirty="0">
                <a:cs typeface="B Kamran" panose="00000400000000000000" pitchFamily="2" charset="-78"/>
              </a:rPr>
              <a:t>🔹</a:t>
            </a:r>
            <a:r>
              <a:rPr lang="fa-IR" dirty="0">
                <a:cs typeface="B Kamran" panose="00000400000000000000" pitchFamily="2" charset="-78"/>
              </a:rPr>
              <a:t>راه‌حل:</a:t>
            </a:r>
          </a:p>
          <a:p>
            <a:pPr algn="just" rtl="1"/>
            <a:r>
              <a:rPr lang="fa-IR" sz="1800" dirty="0">
                <a:cs typeface="B Kamran" panose="00000400000000000000" pitchFamily="2" charset="-78"/>
              </a:rPr>
              <a:t>مدیریت مقادیر گمشده: برای خانه‌هایی که قیمت آن‌ها موجود نیست، از یک </a:t>
            </a:r>
            <a:r>
              <a:rPr lang="fa-IR" sz="1800" dirty="0">
                <a:latin typeface="Adobe Arabic" panose="02040503050201020203" pitchFamily="18" charset="-78"/>
                <a:cs typeface="B Kamran" panose="00000400000000000000" pitchFamily="2" charset="-78"/>
              </a:rPr>
              <a:t>مدل</a:t>
            </a:r>
            <a:r>
              <a:rPr lang="fa-IR" sz="1800" dirty="0">
                <a:latin typeface="Adobe Arabic" panose="02040503050201020203" pitchFamily="18" charset="-78"/>
                <a:cs typeface="Adobe Arabic" panose="02040503050201020203" pitchFamily="18" charset="-78"/>
              </a:rPr>
              <a:t> </a:t>
            </a:r>
            <a:r>
              <a:rPr lang="en-US" sz="1800" dirty="0">
                <a:latin typeface="Adobe Arabic" panose="02040503050201020203" pitchFamily="18" charset="-78"/>
                <a:cs typeface="Adobe Arabic" panose="02040503050201020203" pitchFamily="18" charset="-78"/>
              </a:rPr>
              <a:t> Random Forest Regressor</a:t>
            </a:r>
            <a:r>
              <a:rPr lang="fa-IR" sz="1800" dirty="0">
                <a:latin typeface="Adobe Arabic" panose="02040503050201020203" pitchFamily="18" charset="-78"/>
                <a:cs typeface="Adobe Arabic" panose="02040503050201020203" pitchFamily="18" charset="-78"/>
              </a:rPr>
              <a:t> </a:t>
            </a:r>
            <a:r>
              <a:rPr lang="fa-IR" sz="1800" dirty="0">
                <a:latin typeface="Adobe Arabic" panose="02040503050201020203" pitchFamily="18" charset="-78"/>
                <a:cs typeface="B Kamran" panose="00000400000000000000" pitchFamily="2" charset="-78"/>
              </a:rPr>
              <a:t>بر</a:t>
            </a:r>
            <a:r>
              <a:rPr lang="fa-IR" sz="1800" dirty="0">
                <a:latin typeface="Adobe Arabic" panose="02040503050201020203" pitchFamily="18" charset="-78"/>
                <a:cs typeface="Adobe Arabic" panose="02040503050201020203" pitchFamily="18" charset="-78"/>
              </a:rPr>
              <a:t> </a:t>
            </a:r>
            <a:r>
              <a:rPr lang="fa-IR" sz="1800" dirty="0">
                <a:cs typeface="B Kamran" panose="00000400000000000000" pitchFamily="2" charset="-78"/>
              </a:rPr>
              <a:t>اساس ویژگی‌های موجود (مانند متراژ و موقعیت مکانی) برای تخمین قیمت استفاده می‌شود.</a:t>
            </a:r>
            <a:endParaRPr lang="en-US" sz="1800" dirty="0">
              <a:cs typeface="B Kamran" panose="00000400000000000000" pitchFamily="2" charset="-78"/>
            </a:endParaRPr>
          </a:p>
          <a:p>
            <a:pPr algn="just" rtl="1"/>
            <a:r>
              <a:rPr lang="fa-IR" sz="1800" dirty="0">
                <a:cs typeface="B Kamran" panose="00000400000000000000" pitchFamily="2" charset="-78"/>
              </a:rPr>
              <a:t>شناسایی داده‌های پرت: حذف مقادیر غیرمنطقی، مانند قیمت‌هایی که بیش از حد بالا یا پایین هستند (مثلاً خانه‌ای که با ۱۰۰۰ دلار ثبت شده باشد).</a:t>
            </a:r>
            <a:endParaRPr lang="en-US" sz="1800" dirty="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Text Placeholder 2">
            <a:extLst>
              <a:ext uri="{FF2B5EF4-FFF2-40B4-BE49-F238E27FC236}">
                <a16:creationId xmlns:a16="http://schemas.microsoft.com/office/drawing/2014/main" id="{DAC99451-E5F0-415D-8236-607E2677E2F6}"/>
              </a:ext>
            </a:extLst>
          </p:cNvPr>
          <p:cNvSpPr txBox="1">
            <a:spLocks/>
          </p:cNvSpPr>
          <p:nvPr/>
        </p:nvSpPr>
        <p:spPr>
          <a:xfrm>
            <a:off x="786150" y="2935274"/>
            <a:ext cx="7571700" cy="1081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457200" marR="0" lvl="0" indent="-381000" algn="r" defTabSz="914400" rtl="1" eaLnBrk="1" fontAlgn="auto" latinLnBrk="0" hangingPunct="1">
              <a:lnSpc>
                <a:spcPct val="100000"/>
              </a:lnSpc>
              <a:spcBef>
                <a:spcPts val="600"/>
              </a:spcBef>
              <a:spcAft>
                <a:spcPts val="0"/>
              </a:spcAft>
              <a:buClr>
                <a:srgbClr val="CFD8DC"/>
              </a:buClr>
              <a:buSzPts val="2400"/>
              <a:buFont typeface="Source Sans Pro"/>
              <a:buChar char="◎"/>
              <a:tabLst/>
              <a:defRPr/>
            </a:pPr>
            <a:r>
              <a:rPr kumimoji="0" lang="fa-IR" sz="1800" b="0" i="0" u="none" strike="noStrike" kern="0" cap="none" spc="0" normalizeH="0" baseline="0" noProof="0" dirty="0">
                <a:ln>
                  <a:noFill/>
                </a:ln>
                <a:solidFill>
                  <a:srgbClr val="263238"/>
                </a:solidFill>
                <a:effectLst/>
                <a:uLnTx/>
                <a:uFillTx/>
                <a:latin typeface="Source Sans Pro"/>
                <a:ea typeface="Source Sans Pro"/>
                <a:cs typeface="B Kamran" panose="00000400000000000000" pitchFamily="2" charset="-78"/>
                <a:sym typeface="Source Sans Pro"/>
              </a:rPr>
              <a:t>یکنواخت‌سازی داده‌ها: تبدیل تمامی واحدهای متراژ (زیر بنای ساختمان، مساحت زمین و ارتفاع سقف) به مترمربع برای جلوگیری از ناسازگاری.</a:t>
            </a:r>
            <a:endParaRPr lang="en-US" dirty="0">
              <a:cs typeface="B Kamran" panose="00000400000000000000" pitchFamily="2" charset="-78"/>
            </a:endParaRPr>
          </a:p>
        </p:txBody>
      </p:sp>
      <p:pic>
        <p:nvPicPr>
          <p:cNvPr id="12" name="Picture 11">
            <a:extLst>
              <a:ext uri="{FF2B5EF4-FFF2-40B4-BE49-F238E27FC236}">
                <a16:creationId xmlns:a16="http://schemas.microsoft.com/office/drawing/2014/main" id="{1CC783A4-8746-4825-A1DC-EFDBE118B1DD}"/>
              </a:ext>
            </a:extLst>
          </p:cNvPr>
          <p:cNvPicPr>
            <a:picLocks noChangeAspect="1"/>
          </p:cNvPicPr>
          <p:nvPr/>
        </p:nvPicPr>
        <p:blipFill>
          <a:blip r:embed="rId2"/>
          <a:stretch>
            <a:fillRect/>
          </a:stretch>
        </p:blipFill>
        <p:spPr>
          <a:xfrm>
            <a:off x="331687" y="1126311"/>
            <a:ext cx="1927253" cy="1445440"/>
          </a:xfrm>
          <a:prstGeom prst="rect">
            <a:avLst/>
          </a:prstGeom>
        </p:spPr>
      </p:pic>
      <p:sp>
        <p:nvSpPr>
          <p:cNvPr id="13" name="Text Placeholder 2">
            <a:extLst>
              <a:ext uri="{FF2B5EF4-FFF2-40B4-BE49-F238E27FC236}">
                <a16:creationId xmlns:a16="http://schemas.microsoft.com/office/drawing/2014/main" id="{E1F3901D-56E9-46B7-B6B8-FC3A4A16E212}"/>
              </a:ext>
            </a:extLst>
          </p:cNvPr>
          <p:cNvSpPr txBox="1">
            <a:spLocks/>
          </p:cNvSpPr>
          <p:nvPr/>
        </p:nvSpPr>
        <p:spPr>
          <a:xfrm>
            <a:off x="786150" y="3594131"/>
            <a:ext cx="7571700" cy="1081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r" rtl="1">
              <a:buNone/>
            </a:pPr>
            <a:r>
              <a:rPr lang="en-US" dirty="0">
                <a:cs typeface="B Kamran" panose="00000400000000000000" pitchFamily="2" charset="-78"/>
              </a:rPr>
              <a:t>🔹 </a:t>
            </a:r>
            <a:r>
              <a:rPr lang="fa-IR" dirty="0">
                <a:cs typeface="B Kamran" panose="00000400000000000000" pitchFamily="2" charset="-78"/>
              </a:rPr>
              <a:t>نتیجه:</a:t>
            </a:r>
            <a:endParaRPr lang="en-US" dirty="0">
              <a:cs typeface="B Kamran" panose="00000400000000000000" pitchFamily="2" charset="-78"/>
            </a:endParaRPr>
          </a:p>
          <a:p>
            <a:pPr algn="r" rtl="1"/>
            <a:r>
              <a:rPr lang="fa-IR" sz="1800" dirty="0">
                <a:cs typeface="B Kamran" panose="00000400000000000000" pitchFamily="2" charset="-78"/>
              </a:rPr>
              <a:t>پس از اعمال این تکنیک‌ها، مدل پیش‌بینی قیمت مسکن دقت بالاتری پیدا می‌کند و از خطاهای ناشی از فرضیات نادرست درباره کیفیت داده‌ها جلوگیری می‌شود.</a:t>
            </a:r>
            <a:endParaRPr lang="en-US" sz="1800" dirty="0">
              <a:cs typeface="B Kamran" panose="00000400000000000000" pitchFamily="2" charset="-78"/>
            </a:endParaRPr>
          </a:p>
        </p:txBody>
      </p:sp>
    </p:spTree>
    <p:extLst>
      <p:ext uri="{BB962C8B-B14F-4D97-AF65-F5344CB8AC3E}">
        <p14:creationId xmlns:p14="http://schemas.microsoft.com/office/powerpoint/2010/main" val="206093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277891"/>
            <a:ext cx="7571700" cy="702600"/>
          </a:xfrm>
        </p:spPr>
        <p:txBody>
          <a:bodyPr/>
          <a:lstStyle/>
          <a:p>
            <a:pPr algn="r" rtl="1"/>
            <a:r>
              <a:rPr lang="fa-IR" sz="3000" dirty="0">
                <a:cs typeface="B Kamran" panose="00000400000000000000" pitchFamily="2" charset="-78"/>
              </a:rPr>
              <a:t>3. کاهش بایاس – جلوگیری از تبعیض در سیستم استخدام</a:t>
            </a:r>
            <a:endParaRPr lang="en-US" sz="3000" dirty="0">
              <a:cs typeface="B Kamran" panose="00000400000000000000" pitchFamily="2"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2400" dirty="0">
                <a:cs typeface="B Kamran" panose="00000400000000000000" pitchFamily="2" charset="-78"/>
              </a:rPr>
              <a:t>🔹 </a:t>
            </a:r>
            <a:r>
              <a:rPr lang="fa-IR" b="1" dirty="0">
                <a:cs typeface="B Kamran" panose="00000400000000000000" pitchFamily="2" charset="-78"/>
              </a:rPr>
              <a:t>مشکل</a:t>
            </a:r>
            <a:endParaRPr lang="en-US" b="1" dirty="0">
              <a:cs typeface="B Kamran" panose="00000400000000000000" pitchFamily="2" charset="-78"/>
            </a:endParaRPr>
          </a:p>
          <a:p>
            <a:pPr algn="r" rtl="1"/>
            <a:r>
              <a:rPr lang="fa-IR" sz="1800" dirty="0">
                <a:cs typeface="B Kamran" panose="00000400000000000000" pitchFamily="2" charset="-78"/>
              </a:rPr>
              <a:t>یک شرکت از مدل یادگیری ماشین برای فیلتر کردن رزومه‌ها در فرآیند استخدام استفاده می‌کند، اما پس از مدتی مشخص می‌شود که مدل به‌طور ناعادلانه‌ای بیشتر رزومه‌های زنان را رد می‌کند.</a:t>
            </a:r>
            <a:endParaRPr lang="en-US" sz="1800" dirty="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8BEC5CF4-DB85-4785-8F91-6AA0DB48A2D3}"/>
              </a:ext>
            </a:extLst>
          </p:cNvPr>
          <p:cNvPicPr>
            <a:picLocks noChangeAspect="1"/>
          </p:cNvPicPr>
          <p:nvPr/>
        </p:nvPicPr>
        <p:blipFill>
          <a:blip r:embed="rId2"/>
          <a:srcRect/>
          <a:stretch/>
        </p:blipFill>
        <p:spPr>
          <a:xfrm>
            <a:off x="1948854" y="2668056"/>
            <a:ext cx="3469532" cy="2081795"/>
          </a:xfrm>
          <a:prstGeom prst="rect">
            <a:avLst/>
          </a:prstGeom>
        </p:spPr>
      </p:pic>
    </p:spTree>
    <p:extLst>
      <p:ext uri="{BB962C8B-B14F-4D97-AF65-F5344CB8AC3E}">
        <p14:creationId xmlns:p14="http://schemas.microsoft.com/office/powerpoint/2010/main" val="307609723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p:txBody>
          <a:bodyPr/>
          <a:lstStyle/>
          <a:p>
            <a:pPr algn="r" rtl="1"/>
            <a:r>
              <a:rPr lang="fa-IR" sz="3000" dirty="0">
                <a:cs typeface="B Kamran" panose="00000400000000000000" pitchFamily="2" charset="-78"/>
              </a:rPr>
              <a:t>3. کاهش بایاس – جلوگیری از تبعیض در سیستم استخدام</a:t>
            </a:r>
            <a:endParaRPr lang="en-US" sz="3000" dirty="0">
              <a:cs typeface="B Kamran" panose="00000400000000000000" pitchFamily="2"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095446"/>
            <a:ext cx="7571700" cy="2274987"/>
          </a:xfrm>
        </p:spPr>
        <p:txBody>
          <a:bodyPr/>
          <a:lstStyle/>
          <a:p>
            <a:pPr marL="76200" indent="0" algn="r" rtl="1">
              <a:buNone/>
            </a:pPr>
            <a:r>
              <a:rPr lang="en-US" dirty="0">
                <a:cs typeface="B Kamran" panose="00000400000000000000" pitchFamily="2" charset="-78"/>
              </a:rPr>
              <a:t>🔹</a:t>
            </a:r>
            <a:r>
              <a:rPr lang="fa-IR" dirty="0">
                <a:cs typeface="B Kamran" panose="00000400000000000000" pitchFamily="2" charset="-78"/>
              </a:rPr>
              <a:t>راه‌حل:</a:t>
            </a:r>
          </a:p>
          <a:p>
            <a:pPr algn="r" rtl="1"/>
            <a:r>
              <a:rPr lang="fa-IR" sz="1800" dirty="0">
                <a:cs typeface="B Kamran" panose="00000400000000000000" pitchFamily="2" charset="-78"/>
              </a:rPr>
              <a:t>بررسی تعادل داده‌ها: مشخص شد که در داده‌های تاریخی، بیشتر استخدام‌ها مربوط به مردان بوده و مدل این الگو را یاد گرفته است.</a:t>
            </a:r>
          </a:p>
          <a:p>
            <a:pPr algn="r" rtl="1"/>
            <a:r>
              <a:rPr lang="fa-IR" sz="1800" dirty="0">
                <a:cs typeface="B Kamran" panose="00000400000000000000" pitchFamily="2" charset="-78"/>
              </a:rPr>
              <a:t>متعادل‌سازی داده‌ها: استفاده از تکنیک‌های </a:t>
            </a:r>
            <a:r>
              <a:rPr lang="en-US" sz="1800" dirty="0">
                <a:cs typeface="B Kamran" panose="00000400000000000000" pitchFamily="2" charset="-78"/>
              </a:rPr>
              <a:t> </a:t>
            </a:r>
            <a:r>
              <a:rPr lang="en-US" sz="1800" dirty="0">
                <a:latin typeface="Adobe Arabic" panose="02040503050201020203" pitchFamily="18" charset="-78"/>
                <a:cs typeface="Adobe Arabic" panose="02040503050201020203" pitchFamily="18" charset="-78"/>
              </a:rPr>
              <a:t>Oversampling</a:t>
            </a:r>
            <a:r>
              <a:rPr lang="fa-IR" sz="1800" dirty="0">
                <a:cs typeface="B Kamran" panose="00000400000000000000" pitchFamily="2" charset="-78"/>
              </a:rPr>
              <a:t>و </a:t>
            </a:r>
            <a:r>
              <a:rPr lang="en-US" sz="1800" dirty="0">
                <a:cs typeface="B Kamran" panose="00000400000000000000" pitchFamily="2" charset="-78"/>
              </a:rPr>
              <a:t> </a:t>
            </a:r>
            <a:r>
              <a:rPr lang="en-US" sz="1800" dirty="0">
                <a:latin typeface="Adobe Arabic" panose="02040503050201020203" pitchFamily="18" charset="-78"/>
                <a:cs typeface="Adobe Arabic" panose="02040503050201020203" pitchFamily="18" charset="-78"/>
              </a:rPr>
              <a:t>Undersampling</a:t>
            </a:r>
            <a:r>
              <a:rPr lang="fa-IR" sz="1800" dirty="0">
                <a:cs typeface="B Kamran" panose="00000400000000000000" pitchFamily="2" charset="-78"/>
              </a:rPr>
              <a:t>برای افزایش نسبت نمونه‌های مربوط به زنان و ایجاد تعادل در دیتاست.</a:t>
            </a:r>
          </a:p>
          <a:p>
            <a:pPr algn="r" rtl="1"/>
            <a:r>
              <a:rPr lang="fa-IR" sz="1800" dirty="0">
                <a:cs typeface="B Kamran" panose="00000400000000000000" pitchFamily="2" charset="-78"/>
              </a:rPr>
              <a:t>تحلیل ویژگی‌های حساس: مشخص شد که مدل مستقیماً از جنسیت استفاده نمی‌کند، اما برخی ویژگی‌های مرتبط (مانند وقفه‌های کاری به دلیل مرخصی زایمان) به‌طور غیرمستقیم باعث بایاس شده‌اند.</a:t>
            </a:r>
            <a:endParaRPr lang="en-US" sz="1800" dirty="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5" name="Text Placeholder 2">
            <a:extLst>
              <a:ext uri="{FF2B5EF4-FFF2-40B4-BE49-F238E27FC236}">
                <a16:creationId xmlns:a16="http://schemas.microsoft.com/office/drawing/2014/main" id="{DAC99451-E5F0-415D-8236-607E2677E2F6}"/>
              </a:ext>
            </a:extLst>
          </p:cNvPr>
          <p:cNvSpPr txBox="1">
            <a:spLocks/>
          </p:cNvSpPr>
          <p:nvPr/>
        </p:nvSpPr>
        <p:spPr>
          <a:xfrm>
            <a:off x="786150" y="3507096"/>
            <a:ext cx="7571700" cy="1081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r" rtl="1">
              <a:buNone/>
            </a:pPr>
            <a:r>
              <a:rPr lang="en-US" dirty="0">
                <a:cs typeface="B Kamran" panose="00000400000000000000" pitchFamily="2" charset="-78"/>
              </a:rPr>
              <a:t>🔹 </a:t>
            </a:r>
            <a:r>
              <a:rPr lang="fa-IR" dirty="0">
                <a:cs typeface="B Kamran" panose="00000400000000000000" pitchFamily="2" charset="-78"/>
              </a:rPr>
              <a:t>نتیجه:</a:t>
            </a:r>
          </a:p>
          <a:p>
            <a:pPr algn="r" rtl="1"/>
            <a:r>
              <a:rPr lang="fa-IR" sz="1800" dirty="0">
                <a:cs typeface="B Kamran" panose="00000400000000000000" pitchFamily="2" charset="-78"/>
              </a:rPr>
              <a:t>این مشکل تا حد خیلی خوبی برطرف شد</a:t>
            </a:r>
            <a:endParaRPr lang="en-US" sz="1800" dirty="0">
              <a:cs typeface="B Kamran" panose="00000400000000000000" pitchFamily="2" charset="-78"/>
            </a:endParaRPr>
          </a:p>
        </p:txBody>
      </p:sp>
    </p:spTree>
    <p:extLst>
      <p:ext uri="{BB962C8B-B14F-4D97-AF65-F5344CB8AC3E}">
        <p14:creationId xmlns:p14="http://schemas.microsoft.com/office/powerpoint/2010/main" val="40194946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34817B-D9B2-1E97-55E6-7B4FD6C73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4" name="TextBox 3">
            <a:extLst>
              <a:ext uri="{FF2B5EF4-FFF2-40B4-BE49-F238E27FC236}">
                <a16:creationId xmlns:a16="http://schemas.microsoft.com/office/drawing/2014/main" id="{EFD59A6F-196C-2429-ED15-D48DFBADB7A9}"/>
              </a:ext>
            </a:extLst>
          </p:cNvPr>
          <p:cNvSpPr txBox="1"/>
          <p:nvPr/>
        </p:nvSpPr>
        <p:spPr>
          <a:xfrm>
            <a:off x="3967426" y="495626"/>
            <a:ext cx="4601028" cy="584775"/>
          </a:xfrm>
          <a:prstGeom prst="rect">
            <a:avLst/>
          </a:prstGeom>
          <a:noFill/>
        </p:spPr>
        <p:txBody>
          <a:bodyPr wrap="square">
            <a:spAutoFit/>
          </a:bodyPr>
          <a:lstStyle/>
          <a:p>
            <a:pPr algn="r"/>
            <a:r>
              <a:rPr lang="en-US" sz="3200" b="1" dirty="0" err="1">
                <a:solidFill>
                  <a:schemeClr val="accent1"/>
                </a:solidFill>
                <a:cs typeface="B Kamran" panose="00000400000000000000" pitchFamily="2" charset="-78"/>
              </a:rPr>
              <a:t>فهرست</a:t>
            </a:r>
            <a:r>
              <a:rPr lang="en-US" sz="3200" b="1" dirty="0">
                <a:solidFill>
                  <a:schemeClr val="accent1"/>
                </a:solidFill>
                <a:cs typeface="B Kamran" panose="00000400000000000000" pitchFamily="2" charset="-78"/>
              </a:rPr>
              <a:t> </a:t>
            </a:r>
            <a:r>
              <a:rPr lang="en-US" sz="3200" b="1" dirty="0" err="1">
                <a:solidFill>
                  <a:schemeClr val="accent1"/>
                </a:solidFill>
                <a:cs typeface="B Kamran" panose="00000400000000000000" pitchFamily="2" charset="-78"/>
              </a:rPr>
              <a:t>مطالب</a:t>
            </a:r>
            <a:endParaRPr lang="en-US" sz="3200" b="1" dirty="0">
              <a:solidFill>
                <a:schemeClr val="accent1"/>
              </a:solidFill>
              <a:cs typeface="B Kamran" panose="00000400000000000000" pitchFamily="2" charset="-78"/>
            </a:endParaRPr>
          </a:p>
        </p:txBody>
      </p:sp>
      <p:sp>
        <p:nvSpPr>
          <p:cNvPr id="6" name="TextBox 5">
            <a:extLst>
              <a:ext uri="{FF2B5EF4-FFF2-40B4-BE49-F238E27FC236}">
                <a16:creationId xmlns:a16="http://schemas.microsoft.com/office/drawing/2014/main" id="{E587B401-F0F3-CF4B-BCFE-B96DA13B3BCC}"/>
              </a:ext>
            </a:extLst>
          </p:cNvPr>
          <p:cNvSpPr txBox="1"/>
          <p:nvPr/>
        </p:nvSpPr>
        <p:spPr>
          <a:xfrm>
            <a:off x="3381829" y="1292331"/>
            <a:ext cx="4601028" cy="2677656"/>
          </a:xfrm>
          <a:prstGeom prst="rect">
            <a:avLst/>
          </a:prstGeom>
          <a:noFill/>
        </p:spPr>
        <p:txBody>
          <a:bodyPr wrap="square">
            <a:spAutoFit/>
          </a:bodyPr>
          <a:lstStyle/>
          <a:p>
            <a:pPr marL="457200" indent="-457200" algn="r" rtl="1">
              <a:buFont typeface="Wingdings" panose="05000000000000000000" pitchFamily="2" charset="2"/>
              <a:buChar char="q"/>
            </a:pPr>
            <a:r>
              <a:rPr lang="en-US" sz="2800" b="1" dirty="0" err="1">
                <a:solidFill>
                  <a:srgbClr val="FF0000"/>
                </a:solidFill>
                <a:cs typeface="B Kamran" panose="00000400000000000000" pitchFamily="2" charset="-78"/>
              </a:rPr>
              <a:t>مقدمه</a:t>
            </a:r>
            <a:endParaRPr lang="en-US" sz="2800" b="1" dirty="0">
              <a:solidFill>
                <a:srgbClr val="FF0000"/>
              </a:solidFill>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تکنیک‌ها</a:t>
            </a:r>
            <a:r>
              <a:rPr lang="en-US" sz="2800" b="1" dirty="0">
                <a:cs typeface="B Kamran" panose="00000400000000000000" pitchFamily="2" charset="-78"/>
              </a:rPr>
              <a:t> و </a:t>
            </a:r>
            <a:r>
              <a:rPr lang="en-US" sz="2800" b="1" dirty="0" err="1">
                <a:cs typeface="B Kamran" panose="00000400000000000000" pitchFamily="2" charset="-78"/>
              </a:rPr>
              <a:t>روش‌ها</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مثال‌های</a:t>
            </a:r>
            <a:r>
              <a:rPr lang="en-US" sz="2800" b="1" dirty="0">
                <a:cs typeface="B Kamran" panose="00000400000000000000" pitchFamily="2" charset="-78"/>
              </a:rPr>
              <a:t> </a:t>
            </a:r>
            <a:r>
              <a:rPr lang="en-US" sz="2800" b="1" dirty="0" err="1">
                <a:cs typeface="B Kamran" panose="00000400000000000000" pitchFamily="2" charset="-78"/>
              </a:rPr>
              <a:t>عملی</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تمرین‌ها</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ابزارها</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منابع</a:t>
            </a:r>
            <a:endParaRPr lang="en-US" sz="2800" b="1" dirty="0">
              <a:cs typeface="B Kamran" panose="00000400000000000000" pitchFamily="2" charset="-78"/>
            </a:endParaRPr>
          </a:p>
        </p:txBody>
      </p:sp>
    </p:spTree>
    <p:extLst>
      <p:ext uri="{BB962C8B-B14F-4D97-AF65-F5344CB8AC3E}">
        <p14:creationId xmlns:p14="http://schemas.microsoft.com/office/powerpoint/2010/main" val="102027775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277891"/>
            <a:ext cx="7571700" cy="702600"/>
          </a:xfrm>
        </p:spPr>
        <p:txBody>
          <a:bodyPr/>
          <a:lstStyle/>
          <a:p>
            <a:pPr algn="r" rtl="1"/>
            <a:r>
              <a:rPr lang="fa-IR" sz="3000" dirty="0">
                <a:cs typeface="B Kamran" panose="00000400000000000000" pitchFamily="2" charset="-78"/>
              </a:rPr>
              <a:t>4. آزمایش فرضیات – تحلیل رفتار مشتری در خرید آنلاین</a:t>
            </a:r>
            <a:endParaRPr lang="en-US" sz="3000" dirty="0">
              <a:cs typeface="B Kamran" panose="00000400000000000000" pitchFamily="2"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2400" dirty="0">
                <a:cs typeface="B Kamran" panose="00000400000000000000" pitchFamily="2" charset="-78"/>
              </a:rPr>
              <a:t>🔹 </a:t>
            </a:r>
            <a:r>
              <a:rPr lang="fa-IR" b="1" dirty="0">
                <a:cs typeface="B Kamran" panose="00000400000000000000" pitchFamily="2" charset="-78"/>
              </a:rPr>
              <a:t>مشکل</a:t>
            </a:r>
            <a:endParaRPr lang="en-US" b="1" dirty="0">
              <a:cs typeface="B Kamran" panose="00000400000000000000" pitchFamily="2" charset="-78"/>
            </a:endParaRPr>
          </a:p>
          <a:p>
            <a:pPr algn="r" rtl="1"/>
            <a:r>
              <a:rPr lang="fa-IR" sz="1800" dirty="0">
                <a:cs typeface="B Kamran" panose="00000400000000000000" pitchFamily="2" charset="-78"/>
              </a:rPr>
              <a:t>یک فروشگاه اینترنتی فرض کرده که مشتریان در روزهای تعطیل خرید بیشتری دارند و بر اساس این فرض، تصمیم به افزایش بودجه تبلیغاتی در این روزها گرفته است.</a:t>
            </a:r>
            <a:endParaRPr lang="en-US" sz="1800" dirty="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8BEC5CF4-DB85-4785-8F91-6AA0DB48A2D3}"/>
              </a:ext>
            </a:extLst>
          </p:cNvPr>
          <p:cNvPicPr>
            <a:picLocks noChangeAspect="1"/>
          </p:cNvPicPr>
          <p:nvPr/>
        </p:nvPicPr>
        <p:blipFill>
          <a:blip r:embed="rId2"/>
          <a:srcRect/>
          <a:stretch/>
        </p:blipFill>
        <p:spPr>
          <a:xfrm>
            <a:off x="2016702" y="2668056"/>
            <a:ext cx="3333835" cy="2081795"/>
          </a:xfrm>
          <a:prstGeom prst="rect">
            <a:avLst/>
          </a:prstGeom>
        </p:spPr>
      </p:pic>
    </p:spTree>
    <p:extLst>
      <p:ext uri="{BB962C8B-B14F-4D97-AF65-F5344CB8AC3E}">
        <p14:creationId xmlns:p14="http://schemas.microsoft.com/office/powerpoint/2010/main" val="343827487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277891"/>
            <a:ext cx="7571700" cy="702600"/>
          </a:xfrm>
        </p:spPr>
        <p:txBody>
          <a:bodyPr/>
          <a:lstStyle/>
          <a:p>
            <a:pPr algn="r" rtl="1"/>
            <a:r>
              <a:rPr lang="fa-IR" sz="3000" dirty="0">
                <a:cs typeface="B Kamran" panose="00000400000000000000" pitchFamily="2" charset="-78"/>
              </a:rPr>
              <a:t>4. آزمایش فرضیات – تحلیل رفتار مشتری در خرید آنلاین</a:t>
            </a:r>
            <a:endParaRPr lang="en-US" sz="3000" dirty="0">
              <a:cs typeface="B Kamran" panose="00000400000000000000" pitchFamily="2"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4428417" y="1095446"/>
            <a:ext cx="3929432" cy="2274987"/>
          </a:xfrm>
        </p:spPr>
        <p:txBody>
          <a:bodyPr/>
          <a:lstStyle/>
          <a:p>
            <a:pPr marL="76200" indent="0" algn="r" rtl="1">
              <a:buNone/>
            </a:pPr>
            <a:r>
              <a:rPr lang="en-US" dirty="0">
                <a:cs typeface="B Kamran" panose="00000400000000000000" pitchFamily="2" charset="-78"/>
              </a:rPr>
              <a:t>🔹</a:t>
            </a:r>
            <a:r>
              <a:rPr lang="fa-IR" dirty="0">
                <a:cs typeface="B Kamran" panose="00000400000000000000" pitchFamily="2" charset="-78"/>
              </a:rPr>
              <a:t>راه‌حل:</a:t>
            </a:r>
          </a:p>
          <a:p>
            <a:pPr algn="r" rtl="1"/>
            <a:r>
              <a:rPr lang="fa-IR" sz="1800" dirty="0">
                <a:cs typeface="B Kamran" panose="00000400000000000000" pitchFamily="2" charset="-78"/>
              </a:rPr>
              <a:t>اجرای </a:t>
            </a:r>
            <a:r>
              <a:rPr lang="en-US" sz="1800" dirty="0">
                <a:latin typeface="Adobe Arabic" panose="02040503050201020203" pitchFamily="18" charset="-78"/>
                <a:cs typeface="Adobe Arabic" panose="02040503050201020203" pitchFamily="18" charset="-78"/>
              </a:rPr>
              <a:t>A/B Testing</a:t>
            </a:r>
            <a:r>
              <a:rPr lang="fa-IR" sz="1800" dirty="0">
                <a:latin typeface="Adobe Arabic" panose="02040503050201020203" pitchFamily="18" charset="-78"/>
                <a:cs typeface="Adobe Arabic" panose="02040503050201020203" pitchFamily="18" charset="-78"/>
              </a:rPr>
              <a:t>: </a:t>
            </a:r>
            <a:r>
              <a:rPr lang="fa-IR" sz="1800" dirty="0">
                <a:cs typeface="B Kamran" panose="00000400000000000000" pitchFamily="2" charset="-78"/>
              </a:rPr>
              <a:t>تبلیغات در روزهای تعطیل و غیرتعطیل به دو گروه از مشتریان هدف نمایش داده می‌شود.</a:t>
            </a:r>
          </a:p>
          <a:p>
            <a:pPr algn="r" rtl="1"/>
            <a:r>
              <a:rPr lang="fa-IR" sz="1800" dirty="0">
                <a:cs typeface="B Kamran" panose="00000400000000000000" pitchFamily="2" charset="-78"/>
              </a:rPr>
              <a:t>تحلیل آماری با </a:t>
            </a:r>
            <a:r>
              <a:rPr lang="en-US" sz="1800" dirty="0">
                <a:latin typeface="Adobe Arabic" panose="02040503050201020203" pitchFamily="18" charset="-78"/>
                <a:cs typeface="Adobe Arabic" panose="02040503050201020203" pitchFamily="18" charset="-78"/>
              </a:rPr>
              <a:t>t-test</a:t>
            </a:r>
            <a:r>
              <a:rPr lang="en-US" sz="1800" dirty="0">
                <a:cs typeface="B Kamran" panose="00000400000000000000" pitchFamily="2" charset="-78"/>
              </a:rPr>
              <a:t> </a:t>
            </a:r>
            <a:r>
              <a:rPr lang="fa-IR" sz="1800" dirty="0">
                <a:cs typeface="B Kamran" panose="00000400000000000000" pitchFamily="2" charset="-78"/>
              </a:rPr>
              <a:t> و</a:t>
            </a:r>
            <a:r>
              <a:rPr lang="en-US" sz="1800" dirty="0">
                <a:latin typeface="Adobe Arabic" panose="02040503050201020203" pitchFamily="18" charset="-78"/>
                <a:cs typeface="Adobe Arabic" panose="02040503050201020203" pitchFamily="18" charset="-78"/>
              </a:rPr>
              <a:t>ANOVA</a:t>
            </a:r>
            <a:r>
              <a:rPr lang="en-US" sz="1800" dirty="0">
                <a:cs typeface="B Kamran" panose="00000400000000000000" pitchFamily="2" charset="-78"/>
              </a:rPr>
              <a:t> </a:t>
            </a:r>
            <a:r>
              <a:rPr lang="fa-IR" sz="1800" dirty="0">
                <a:cs typeface="B Kamran" panose="00000400000000000000" pitchFamily="2" charset="-78"/>
              </a:rPr>
              <a:t>: بررسی داده‌ها نشان می‌دهد که هیچ تفاوت معناداری بین میزان خرید در روزهای تعطیل و غیرتعطیل وجود ندارد.</a:t>
            </a: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Text Placeholder 2">
            <a:extLst>
              <a:ext uri="{FF2B5EF4-FFF2-40B4-BE49-F238E27FC236}">
                <a16:creationId xmlns:a16="http://schemas.microsoft.com/office/drawing/2014/main" id="{DAC99451-E5F0-415D-8236-607E2677E2F6}"/>
              </a:ext>
            </a:extLst>
          </p:cNvPr>
          <p:cNvSpPr txBox="1">
            <a:spLocks/>
          </p:cNvSpPr>
          <p:nvPr/>
        </p:nvSpPr>
        <p:spPr>
          <a:xfrm>
            <a:off x="786150" y="3507096"/>
            <a:ext cx="7571700" cy="1081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r" rtl="1">
              <a:buNone/>
            </a:pPr>
            <a:r>
              <a:rPr lang="en-US" dirty="0">
                <a:cs typeface="B Kamran" panose="00000400000000000000" pitchFamily="2" charset="-78"/>
              </a:rPr>
              <a:t>🔹 </a:t>
            </a:r>
            <a:r>
              <a:rPr lang="fa-IR" dirty="0">
                <a:cs typeface="B Kamran" panose="00000400000000000000" pitchFamily="2" charset="-78"/>
              </a:rPr>
              <a:t>نتیجه:</a:t>
            </a:r>
            <a:endParaRPr lang="en-US" dirty="0">
              <a:cs typeface="B Kamran" panose="00000400000000000000" pitchFamily="2" charset="-78"/>
            </a:endParaRPr>
          </a:p>
          <a:p>
            <a:pPr algn="r" rtl="1"/>
            <a:r>
              <a:rPr lang="fa-IR" sz="1800" dirty="0">
                <a:cs typeface="B Kamran" panose="00000400000000000000" pitchFamily="2" charset="-78"/>
              </a:rPr>
              <a:t>تحلیل آماری نشان می‌دهد که افزایش تبلیغات در روزهای تعطیل تأثیر محسوسی ندارد و بودجه تبلیغاتی به‌جای آن در ساعات خاص شبانه‌روز که نرخ تبدیل بالاتر است، توزیع می‌شود.</a:t>
            </a:r>
          </a:p>
        </p:txBody>
      </p:sp>
      <p:pic>
        <p:nvPicPr>
          <p:cNvPr id="8" name="Picture 7">
            <a:extLst>
              <a:ext uri="{FF2B5EF4-FFF2-40B4-BE49-F238E27FC236}">
                <a16:creationId xmlns:a16="http://schemas.microsoft.com/office/drawing/2014/main" id="{DE6FF316-6C7B-4246-B812-790109CBFE42}"/>
              </a:ext>
            </a:extLst>
          </p:cNvPr>
          <p:cNvPicPr>
            <a:picLocks noChangeAspect="1"/>
          </p:cNvPicPr>
          <p:nvPr/>
        </p:nvPicPr>
        <p:blipFill rotWithShape="1">
          <a:blip r:embed="rId2"/>
          <a:srcRect l="4134" t="1410" r="3703" b="1654"/>
          <a:stretch/>
        </p:blipFill>
        <p:spPr>
          <a:xfrm>
            <a:off x="771525" y="1299809"/>
            <a:ext cx="3513641" cy="2078817"/>
          </a:xfrm>
          <a:prstGeom prst="rect">
            <a:avLst/>
          </a:prstGeom>
        </p:spPr>
      </p:pic>
    </p:spTree>
    <p:extLst>
      <p:ext uri="{BB962C8B-B14F-4D97-AF65-F5344CB8AC3E}">
        <p14:creationId xmlns:p14="http://schemas.microsoft.com/office/powerpoint/2010/main" val="33977612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3FB650-0D67-4B40-A1A9-44658CA1E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TextBox 2">
            <a:extLst>
              <a:ext uri="{FF2B5EF4-FFF2-40B4-BE49-F238E27FC236}">
                <a16:creationId xmlns:a16="http://schemas.microsoft.com/office/drawing/2014/main" id="{F1F43DE7-F63C-40B0-9C6D-210763E23DBD}"/>
              </a:ext>
            </a:extLst>
          </p:cNvPr>
          <p:cNvSpPr txBox="1"/>
          <p:nvPr/>
        </p:nvSpPr>
        <p:spPr>
          <a:xfrm>
            <a:off x="3967426" y="495626"/>
            <a:ext cx="4601028" cy="584775"/>
          </a:xfrm>
          <a:prstGeom prst="rect">
            <a:avLst/>
          </a:prstGeom>
          <a:noFill/>
        </p:spPr>
        <p:txBody>
          <a:bodyPr wrap="square">
            <a:spAutoFit/>
          </a:bodyPr>
          <a:lstStyle/>
          <a:p>
            <a:pPr algn="r"/>
            <a:r>
              <a:rPr lang="en-US" sz="3200" b="1" dirty="0" err="1">
                <a:solidFill>
                  <a:srgbClr val="FF0000"/>
                </a:solidFill>
                <a:cs typeface="B Kamran" panose="00000400000000000000" pitchFamily="2" charset="-78"/>
              </a:rPr>
              <a:t>فهرست</a:t>
            </a:r>
            <a:r>
              <a:rPr lang="en-US" sz="3200" b="1" dirty="0">
                <a:solidFill>
                  <a:srgbClr val="FF0000"/>
                </a:solidFill>
                <a:cs typeface="B Kamran" panose="00000400000000000000" pitchFamily="2" charset="-78"/>
              </a:rPr>
              <a:t> </a:t>
            </a:r>
            <a:r>
              <a:rPr lang="en-US" sz="3200" b="1" dirty="0" err="1">
                <a:solidFill>
                  <a:srgbClr val="FF0000"/>
                </a:solidFill>
                <a:cs typeface="B Kamran" panose="00000400000000000000" pitchFamily="2" charset="-78"/>
              </a:rPr>
              <a:t>مطالب</a:t>
            </a:r>
            <a:endParaRPr lang="en-US" sz="3200" b="1" dirty="0">
              <a:solidFill>
                <a:srgbClr val="FF0000"/>
              </a:solidFill>
              <a:cs typeface="B Kamran" panose="00000400000000000000" pitchFamily="2" charset="-78"/>
            </a:endParaRPr>
          </a:p>
        </p:txBody>
      </p:sp>
      <p:sp>
        <p:nvSpPr>
          <p:cNvPr id="4" name="TextBox 3">
            <a:extLst>
              <a:ext uri="{FF2B5EF4-FFF2-40B4-BE49-F238E27FC236}">
                <a16:creationId xmlns:a16="http://schemas.microsoft.com/office/drawing/2014/main" id="{8F57B999-87EF-405A-AA9F-9D3A1BF1DA81}"/>
              </a:ext>
            </a:extLst>
          </p:cNvPr>
          <p:cNvSpPr txBox="1"/>
          <p:nvPr/>
        </p:nvSpPr>
        <p:spPr>
          <a:xfrm>
            <a:off x="3381829" y="1292331"/>
            <a:ext cx="4601028" cy="2677656"/>
          </a:xfrm>
          <a:prstGeom prst="rect">
            <a:avLst/>
          </a:prstGeom>
          <a:noFill/>
        </p:spPr>
        <p:txBody>
          <a:bodyPr wrap="square">
            <a:spAutoFit/>
          </a:bodyPr>
          <a:lstStyle/>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مقدمه</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تکنیک‌ها</a:t>
            </a:r>
            <a:r>
              <a:rPr lang="en-US" sz="2800" b="1" dirty="0">
                <a:solidFill>
                  <a:schemeClr val="tx1"/>
                </a:solidFill>
                <a:cs typeface="B Kamran" panose="00000400000000000000" pitchFamily="2" charset="-78"/>
              </a:rPr>
              <a:t> و </a:t>
            </a:r>
            <a:r>
              <a:rPr lang="en-US" sz="2800" b="1" dirty="0" err="1">
                <a:solidFill>
                  <a:schemeClr val="tx1"/>
                </a:solidFill>
                <a:cs typeface="B Kamran" panose="00000400000000000000" pitchFamily="2" charset="-78"/>
              </a:rPr>
              <a:t>روش‌ها</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مثال‌های</a:t>
            </a:r>
            <a:r>
              <a:rPr lang="en-US" sz="2800" b="1" dirty="0">
                <a:solidFill>
                  <a:schemeClr val="tx1"/>
                </a:solidFill>
                <a:cs typeface="B Kamran" panose="00000400000000000000" pitchFamily="2" charset="-78"/>
              </a:rPr>
              <a:t> </a:t>
            </a:r>
            <a:r>
              <a:rPr lang="en-US" sz="2800" b="1" dirty="0" err="1">
                <a:solidFill>
                  <a:schemeClr val="tx1"/>
                </a:solidFill>
                <a:cs typeface="B Kamran" panose="00000400000000000000" pitchFamily="2" charset="-78"/>
              </a:rPr>
              <a:t>عملی</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rgbClr val="FF0000"/>
                </a:solidFill>
                <a:cs typeface="B Kamran" panose="00000400000000000000" pitchFamily="2" charset="-78"/>
              </a:rPr>
              <a:t>تمرین‌ها</a:t>
            </a:r>
            <a:endParaRPr lang="en-US" sz="2800" b="1" dirty="0">
              <a:solidFill>
                <a:srgbClr val="FF0000"/>
              </a:solidFill>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ابزارها</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منابع</a:t>
            </a:r>
            <a:endParaRPr lang="en-US" sz="2800" b="1" dirty="0">
              <a:cs typeface="B Kamran" panose="00000400000000000000" pitchFamily="2" charset="-78"/>
            </a:endParaRPr>
          </a:p>
        </p:txBody>
      </p:sp>
    </p:spTree>
    <p:extLst>
      <p:ext uri="{BB962C8B-B14F-4D97-AF65-F5344CB8AC3E}">
        <p14:creationId xmlns:p14="http://schemas.microsoft.com/office/powerpoint/2010/main" val="209471648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618976"/>
            <a:ext cx="7571700" cy="702600"/>
          </a:xfrm>
        </p:spPr>
        <p:txBody>
          <a:bodyPr/>
          <a:lstStyle/>
          <a:p>
            <a:pPr algn="r" rtl="1"/>
            <a:r>
              <a:rPr lang="fa-IR" sz="3000" dirty="0">
                <a:cs typeface="B Kamran" panose="00000400000000000000" pitchFamily="2" charset="-78"/>
              </a:rPr>
              <a:t>1</a:t>
            </a:r>
            <a:r>
              <a:rPr lang="fa-IR" sz="2900" dirty="0">
                <a:cs typeface="B Kamran" panose="00000400000000000000" pitchFamily="2" charset="-78"/>
              </a:rPr>
              <a:t>. بررسی کیفیت داده‌ها و پیش‌پردازش </a:t>
            </a:r>
            <a:r>
              <a:rPr lang="fa-IR" sz="2900" dirty="0">
                <a:latin typeface="Adobe Arabic" panose="02040503050201020203" pitchFamily="18" charset="-78"/>
                <a:cs typeface="Adobe Arabic" panose="02040503050201020203" pitchFamily="18" charset="-78"/>
              </a:rPr>
              <a:t>(</a:t>
            </a:r>
            <a:r>
              <a:rPr lang="en-US" sz="2900" dirty="0">
                <a:latin typeface="Adobe Arabic" panose="02040503050201020203" pitchFamily="18" charset="-78"/>
                <a:cs typeface="Adobe Arabic" panose="02040503050201020203" pitchFamily="18" charset="-78"/>
              </a:rPr>
              <a:t>(</a:t>
            </a:r>
            <a:r>
              <a:rPr lang="en-US" sz="2900" dirty="0">
                <a:latin typeface="Adobe Arabic" panose="02040503050201020203" pitchFamily="18" charset="-78"/>
                <a:ea typeface="DejaVu Sans" panose="020B0603030804020204" pitchFamily="34" charset="0"/>
                <a:cs typeface="Adobe Arabic" panose="02040503050201020203" pitchFamily="18" charset="-78"/>
              </a:rPr>
              <a:t>Data</a:t>
            </a:r>
            <a:r>
              <a:rPr lang="en-US" sz="2900" dirty="0">
                <a:latin typeface="Adobe Arabic" panose="02040503050201020203" pitchFamily="18" charset="-78"/>
                <a:cs typeface="Adobe Arabic" panose="02040503050201020203" pitchFamily="18" charset="-78"/>
              </a:rPr>
              <a:t> Cleaning &amp; Preprocessing</a:t>
            </a: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یادگیری نحوه شناسایی و اصلاح داده‌های پرت، مقادیر گمشده و ناهماهنگی واحدهای اندازه‌گیری.</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دیتاست </a:t>
            </a:r>
            <a:r>
              <a:rPr lang="en-US" sz="1800" dirty="0">
                <a:latin typeface="Adobe Arabic" panose="02040503050201020203" pitchFamily="18" charset="-78"/>
                <a:ea typeface="Source Sans Pro" panose="020B0503030403020204" pitchFamily="34" charset="0"/>
                <a:cs typeface="B Kamran" panose="00000400000000000000" pitchFamily="2" charset="-78"/>
              </a:rPr>
              <a:t>California Housing Dataset</a:t>
            </a:r>
            <a:r>
              <a:rPr lang="fa-IR" sz="1800" dirty="0">
                <a:latin typeface="Adobe Arabic" panose="02040503050201020203" pitchFamily="18" charset="-78"/>
                <a:ea typeface="Source Sans Pro" panose="020B0503030403020204" pitchFamily="34" charset="0"/>
                <a:cs typeface="B Kamran" panose="00000400000000000000" pitchFamily="2" charset="-78"/>
              </a:rPr>
              <a:t> مربوط به قیمت مسکن را از سایت </a:t>
            </a:r>
            <a:r>
              <a:rPr lang="en-US" sz="1800" dirty="0">
                <a:latin typeface="Adobe Arabic" panose="02040503050201020203" pitchFamily="18" charset="-78"/>
                <a:ea typeface="Source Sans Pro" panose="020B0503030403020204" pitchFamily="34" charset="0"/>
                <a:cs typeface="B Kamran" panose="00000400000000000000" pitchFamily="2" charset="-78"/>
              </a:rPr>
              <a:t>Kaggle</a:t>
            </a:r>
            <a:r>
              <a:rPr lang="fa-IR" sz="1800" dirty="0">
                <a:latin typeface="Adobe Arabic" panose="02040503050201020203" pitchFamily="18" charset="-78"/>
                <a:ea typeface="Source Sans Pro" panose="020B0503030403020204" pitchFamily="34" charset="0"/>
                <a:cs typeface="B Kamran" panose="00000400000000000000" pitchFamily="2" charset="-78"/>
              </a:rPr>
              <a:t> </a:t>
            </a:r>
            <a:r>
              <a:rPr lang="en-US" sz="1800" dirty="0">
                <a:latin typeface="Adobe Arabic" panose="02040503050201020203" pitchFamily="18" charset="-78"/>
                <a:ea typeface="Source Sans Pro" panose="020B0503030403020204" pitchFamily="34" charset="0"/>
                <a:cs typeface="B Kamran" panose="00000400000000000000" pitchFamily="2" charset="-78"/>
              </a:rPr>
              <a:t> </a:t>
            </a:r>
            <a:r>
              <a:rPr lang="fa-IR" sz="1800" dirty="0">
                <a:latin typeface="Adobe Arabic" panose="02040503050201020203" pitchFamily="18" charset="-78"/>
                <a:ea typeface="Source Sans Pro" panose="020B0503030403020204" pitchFamily="34" charset="0"/>
                <a:cs typeface="B Kamran" panose="00000400000000000000" pitchFamily="2" charset="-78"/>
              </a:rPr>
              <a:t>یا </a:t>
            </a:r>
            <a:r>
              <a:rPr lang="en-US" sz="1800" dirty="0">
                <a:latin typeface="Adobe Arabic" panose="02040503050201020203" pitchFamily="18" charset="-78"/>
                <a:ea typeface="Source Sans Pro" panose="020B0503030403020204" pitchFamily="34" charset="0"/>
                <a:cs typeface="B Kamran" panose="00000400000000000000" pitchFamily="2" charset="-78"/>
              </a:rPr>
              <a:t>Scikit-learn</a:t>
            </a:r>
            <a:r>
              <a:rPr lang="fa-IR" sz="1800" dirty="0">
                <a:latin typeface="Adobe Arabic" panose="02040503050201020203" pitchFamily="18" charset="-78"/>
                <a:ea typeface="Source Sans Pro" panose="020B0503030403020204" pitchFamily="34" charset="0"/>
                <a:cs typeface="B Kamran" panose="00000400000000000000" pitchFamily="2" charset="-78"/>
              </a:rPr>
              <a:t>دریافت کنید.</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مراحل:</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مقادیر گمشده را شناسایی و با استفاده از میانگین، میانه یا یک مدل پیش‌بینی جایگزین کنید.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داده‌های پرت را با استفاده از </a:t>
            </a:r>
            <a:r>
              <a:rPr lang="en-US" sz="1800" dirty="0">
                <a:latin typeface="Adobe Arabic" panose="02040503050201020203" pitchFamily="18" charset="-78"/>
                <a:ea typeface="Source Sans Pro" panose="020B0503030403020204" pitchFamily="34" charset="0"/>
                <a:cs typeface="B Kamran" panose="00000400000000000000" pitchFamily="2" charset="-78"/>
              </a:rPr>
              <a:t>IQR (Interquartile Range) </a:t>
            </a:r>
            <a:r>
              <a:rPr lang="fa-IR" sz="1800" dirty="0">
                <a:latin typeface="Adobe Arabic" panose="02040503050201020203" pitchFamily="18" charset="-78"/>
                <a:ea typeface="Source Sans Pro" panose="020B0503030403020204" pitchFamily="34" charset="0"/>
                <a:cs typeface="B Kamran" panose="00000400000000000000" pitchFamily="2" charset="-78"/>
              </a:rPr>
              <a:t> یا </a:t>
            </a:r>
            <a:r>
              <a:rPr lang="en-US" sz="1800" dirty="0">
                <a:latin typeface="Adobe Arabic" panose="02040503050201020203" pitchFamily="18" charset="-78"/>
                <a:ea typeface="Source Sans Pro" panose="020B0503030403020204" pitchFamily="34" charset="0"/>
                <a:cs typeface="B Kamran" panose="00000400000000000000" pitchFamily="2" charset="-78"/>
              </a:rPr>
              <a:t>Z-score </a:t>
            </a:r>
            <a:r>
              <a:rPr lang="fa-IR" sz="1800" dirty="0">
                <a:latin typeface="Adobe Arabic" panose="02040503050201020203" pitchFamily="18" charset="-78"/>
                <a:ea typeface="Source Sans Pro" panose="020B0503030403020204" pitchFamily="34" charset="0"/>
                <a:cs typeface="B Kamran" panose="00000400000000000000" pitchFamily="2" charset="-78"/>
              </a:rPr>
              <a:t> شناسایی و اصلاح کنید.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بررسی کنید که واحدهای اندازه‌گیری یکسان هستند (مثلاً اطمینان از اینکه تمام متراژها برحسب مترمربع هستند).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داده‌ها را نرمال‌سازی یا استانداردسازی کنید.</a:t>
            </a: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4294332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631372"/>
            <a:ext cx="7571700" cy="702600"/>
          </a:xfrm>
        </p:spPr>
        <p:txBody>
          <a:bodyPr/>
          <a:lstStyle/>
          <a:p>
            <a:pPr algn="r" rtl="1"/>
            <a:r>
              <a:rPr lang="fa-IR" sz="3000" dirty="0">
                <a:cs typeface="B Kamran" panose="00000400000000000000" pitchFamily="2" charset="-78"/>
              </a:rPr>
              <a:t>1</a:t>
            </a:r>
            <a:r>
              <a:rPr lang="fa-IR" sz="2900" dirty="0">
                <a:cs typeface="B Kamran" panose="00000400000000000000" pitchFamily="2" charset="-78"/>
              </a:rPr>
              <a:t>. بررسی کیفیت داده‌ها و پیش‌پردازش </a:t>
            </a:r>
            <a:r>
              <a:rPr lang="fa-IR" sz="2900" dirty="0">
                <a:latin typeface="Adobe Arabic" panose="02040503050201020203" pitchFamily="18" charset="-78"/>
                <a:cs typeface="Adobe Arabic" panose="02040503050201020203" pitchFamily="18" charset="-78"/>
              </a:rPr>
              <a:t>(</a:t>
            </a:r>
            <a:r>
              <a:rPr lang="en-US" sz="2900" dirty="0">
                <a:latin typeface="Adobe Arabic" panose="02040503050201020203" pitchFamily="18" charset="-78"/>
                <a:cs typeface="Adobe Arabic" panose="02040503050201020203" pitchFamily="18" charset="-78"/>
              </a:rPr>
              <a:t>(</a:t>
            </a:r>
            <a:r>
              <a:rPr lang="en-US" sz="2900" dirty="0">
                <a:latin typeface="Adobe Arabic" panose="02040503050201020203" pitchFamily="18" charset="-78"/>
                <a:ea typeface="DejaVu Sans" panose="020B0603030804020204" pitchFamily="34" charset="0"/>
                <a:cs typeface="Adobe Arabic" panose="02040503050201020203" pitchFamily="18" charset="-78"/>
              </a:rPr>
              <a:t>Data</a:t>
            </a:r>
            <a:r>
              <a:rPr lang="en-US" sz="2900" dirty="0">
                <a:latin typeface="Adobe Arabic" panose="02040503050201020203" pitchFamily="18" charset="-78"/>
                <a:cs typeface="Adobe Arabic" panose="02040503050201020203" pitchFamily="18" charset="-78"/>
              </a:rPr>
              <a:t> Cleaning &amp; Preprocessing</a:t>
            </a: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یادگیری نحوه شناسایی و اصلاح داده‌های پرت، مقادیر گمشده و ناهماهنگی واحدهای اندازه‌گیری.</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دیتاست </a:t>
            </a:r>
            <a:r>
              <a:rPr lang="en-US" sz="1800" dirty="0">
                <a:latin typeface="Adobe Arabic" panose="02040503050201020203" pitchFamily="18" charset="-78"/>
                <a:ea typeface="Source Sans Pro" panose="020B0503030403020204" pitchFamily="34" charset="0"/>
                <a:cs typeface="B Kamran" panose="00000400000000000000" pitchFamily="2" charset="-78"/>
              </a:rPr>
              <a:t>California Housing Dataset</a:t>
            </a:r>
            <a:r>
              <a:rPr lang="fa-IR" sz="1800" dirty="0">
                <a:latin typeface="Adobe Arabic" panose="02040503050201020203" pitchFamily="18" charset="-78"/>
                <a:ea typeface="Source Sans Pro" panose="020B0503030403020204" pitchFamily="34" charset="0"/>
                <a:cs typeface="B Kamran" panose="00000400000000000000" pitchFamily="2" charset="-78"/>
              </a:rPr>
              <a:t> مربوط به قیمت مسکن را از سایت </a:t>
            </a:r>
            <a:r>
              <a:rPr lang="en-US" sz="1800" dirty="0">
                <a:latin typeface="Adobe Arabic" panose="02040503050201020203" pitchFamily="18" charset="-78"/>
                <a:ea typeface="Source Sans Pro" panose="020B0503030403020204" pitchFamily="34" charset="0"/>
                <a:cs typeface="B Kamran" panose="00000400000000000000" pitchFamily="2" charset="-78"/>
              </a:rPr>
              <a:t>Kaggle</a:t>
            </a:r>
            <a:r>
              <a:rPr lang="fa-IR" sz="1800" dirty="0">
                <a:latin typeface="Adobe Arabic" panose="02040503050201020203" pitchFamily="18" charset="-78"/>
                <a:ea typeface="Source Sans Pro" panose="020B0503030403020204" pitchFamily="34" charset="0"/>
                <a:cs typeface="B Kamran" panose="00000400000000000000" pitchFamily="2" charset="-78"/>
              </a:rPr>
              <a:t> </a:t>
            </a:r>
            <a:r>
              <a:rPr lang="en-US" sz="1800" dirty="0">
                <a:latin typeface="Adobe Arabic" panose="02040503050201020203" pitchFamily="18" charset="-78"/>
                <a:ea typeface="Source Sans Pro" panose="020B0503030403020204" pitchFamily="34" charset="0"/>
                <a:cs typeface="B Kamran" panose="00000400000000000000" pitchFamily="2" charset="-78"/>
              </a:rPr>
              <a:t> </a:t>
            </a:r>
            <a:r>
              <a:rPr lang="fa-IR" sz="1800" dirty="0">
                <a:latin typeface="Adobe Arabic" panose="02040503050201020203" pitchFamily="18" charset="-78"/>
                <a:ea typeface="Source Sans Pro" panose="020B0503030403020204" pitchFamily="34" charset="0"/>
                <a:cs typeface="B Kamran" panose="00000400000000000000" pitchFamily="2" charset="-78"/>
              </a:rPr>
              <a:t>یا </a:t>
            </a:r>
            <a:r>
              <a:rPr lang="en-US" sz="1800" dirty="0">
                <a:latin typeface="Adobe Arabic" panose="02040503050201020203" pitchFamily="18" charset="-78"/>
                <a:ea typeface="Source Sans Pro" panose="020B0503030403020204" pitchFamily="34" charset="0"/>
                <a:cs typeface="B Kamran" panose="00000400000000000000" pitchFamily="2" charset="-78"/>
              </a:rPr>
              <a:t>Scikit-learn</a:t>
            </a:r>
            <a:r>
              <a:rPr lang="fa-IR" sz="1800" dirty="0">
                <a:latin typeface="Adobe Arabic" panose="02040503050201020203" pitchFamily="18" charset="-78"/>
                <a:ea typeface="Source Sans Pro" panose="020B0503030403020204" pitchFamily="34" charset="0"/>
                <a:cs typeface="B Kamran" panose="00000400000000000000" pitchFamily="2" charset="-78"/>
              </a:rPr>
              <a:t>دریافت کنید.</a:t>
            </a:r>
          </a:p>
          <a:p>
            <a:pPr marL="76200" indent="0" algn="r" rtl="1">
              <a:buNone/>
            </a:pPr>
            <a:endParaRPr lang="fa-IR" sz="1800" dirty="0">
              <a:cs typeface="B Kamran" panose="00000400000000000000" pitchFamily="2" charset="-78"/>
            </a:endParaRP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سوالات برای تحلیل:</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آیا اصلاح داده‌ها باعث بهبود کیفیت تحلیل می‌شود؟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چه تأثیری در دقت مدل پیش‌بینی دارد؟</a:t>
            </a: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15312344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708641"/>
            <a:ext cx="7571700" cy="702600"/>
          </a:xfrm>
        </p:spPr>
        <p:txBody>
          <a:bodyPr/>
          <a:lstStyle/>
          <a:p>
            <a:pPr algn="r" rtl="1"/>
            <a:r>
              <a:rPr lang="fa-IR" sz="3000" dirty="0">
                <a:cs typeface="B Kamran" panose="00000400000000000000" pitchFamily="2" charset="-78"/>
              </a:rPr>
              <a:t>2. تحلیل حساسیت و بررسی استحکام مدل </a:t>
            </a:r>
            <a:r>
              <a:rPr lang="fa-IR" sz="3000" dirty="0">
                <a:latin typeface="Adobe Arabic" panose="02040503050201020203" pitchFamily="18" charset="-78"/>
                <a:cs typeface="Adobe Arabic" panose="02040503050201020203" pitchFamily="18" charset="-78"/>
              </a:rPr>
              <a:t>(</a:t>
            </a:r>
            <a:r>
              <a:rPr lang="en-US" sz="3000" dirty="0">
                <a:latin typeface="Adobe Arabic" panose="02040503050201020203" pitchFamily="18" charset="-78"/>
                <a:cs typeface="Adobe Arabic" panose="02040503050201020203" pitchFamily="18" charset="-78"/>
              </a:rPr>
              <a:t>Sensitivity Analysis &amp; Robustness Testing)</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بررسی میزان حساسیت مدل به تغییرات در داده‌های ورودی.</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یک مدل پیش‌بینی قیمت خودرو بسازید و تأثیر ویژگی‌های مختلف را با استفاده از روش </a:t>
            </a:r>
            <a:r>
              <a:rPr lang="en-US" sz="1800" dirty="0">
                <a:latin typeface="Adobe Arabic" panose="02040503050201020203" pitchFamily="18" charset="-78"/>
                <a:ea typeface="Source Sans Pro" panose="020B0503030403020204" pitchFamily="34" charset="0"/>
                <a:cs typeface="B Kamran" panose="00000400000000000000" pitchFamily="2" charset="-78"/>
              </a:rPr>
              <a:t>SHAP</a:t>
            </a:r>
            <a:r>
              <a:rPr lang="fa-IR" sz="1800" dirty="0">
                <a:latin typeface="Adobe Arabic" panose="02040503050201020203" pitchFamily="18" charset="-78"/>
                <a:ea typeface="Source Sans Pro" panose="020B0503030403020204" pitchFamily="34" charset="0"/>
                <a:cs typeface="B Kamran" panose="00000400000000000000" pitchFamily="2" charset="-78"/>
              </a:rPr>
              <a:t> </a:t>
            </a:r>
            <a:r>
              <a:rPr lang="en-US" sz="1800" dirty="0">
                <a:latin typeface="Adobe Arabic" panose="02040503050201020203" pitchFamily="18" charset="-78"/>
                <a:ea typeface="Source Sans Pro" panose="020B0503030403020204" pitchFamily="34" charset="0"/>
                <a:cs typeface="B Kamran" panose="00000400000000000000" pitchFamily="2" charset="-78"/>
              </a:rPr>
              <a:t> </a:t>
            </a:r>
            <a:r>
              <a:rPr lang="fa-IR" sz="1800" dirty="0">
                <a:latin typeface="Adobe Arabic" panose="02040503050201020203" pitchFamily="18" charset="-78"/>
                <a:ea typeface="Source Sans Pro" panose="020B0503030403020204" pitchFamily="34" charset="0"/>
                <a:cs typeface="B Kamran" panose="00000400000000000000" pitchFamily="2" charset="-78"/>
              </a:rPr>
              <a:t>یا </a:t>
            </a:r>
            <a:r>
              <a:rPr lang="en-US" sz="1800" dirty="0">
                <a:latin typeface="Adobe Arabic" panose="02040503050201020203" pitchFamily="18" charset="-78"/>
                <a:ea typeface="Source Sans Pro" panose="020B0503030403020204" pitchFamily="34" charset="0"/>
                <a:cs typeface="B Kamran" panose="00000400000000000000" pitchFamily="2" charset="-78"/>
              </a:rPr>
              <a:t>LIME</a:t>
            </a:r>
            <a:r>
              <a:rPr lang="fa-IR" sz="1800" dirty="0">
                <a:latin typeface="Adobe Arabic" panose="02040503050201020203" pitchFamily="18" charset="-78"/>
                <a:ea typeface="Source Sans Pro" panose="020B0503030403020204" pitchFamily="34" charset="0"/>
                <a:cs typeface="B Kamran" panose="00000400000000000000" pitchFamily="2" charset="-78"/>
              </a:rPr>
              <a:t> </a:t>
            </a:r>
            <a:r>
              <a:rPr lang="en-US" sz="1800" dirty="0">
                <a:latin typeface="Adobe Arabic" panose="02040503050201020203" pitchFamily="18" charset="-78"/>
                <a:ea typeface="Source Sans Pro" panose="020B0503030403020204" pitchFamily="34" charset="0"/>
                <a:cs typeface="B Kamran" panose="00000400000000000000" pitchFamily="2" charset="-78"/>
              </a:rPr>
              <a:t> </a:t>
            </a:r>
            <a:r>
              <a:rPr lang="fa-IR" sz="1800" dirty="0">
                <a:latin typeface="Adobe Arabic" panose="02040503050201020203" pitchFamily="18" charset="-78"/>
                <a:ea typeface="Source Sans Pro" panose="020B0503030403020204" pitchFamily="34" charset="0"/>
                <a:cs typeface="B Kamran" panose="00000400000000000000" pitchFamily="2" charset="-78"/>
              </a:rPr>
              <a:t>تحلیل کنید.</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مراحل:</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دیتاست </a:t>
            </a:r>
            <a:r>
              <a:rPr lang="en-US" sz="1800" dirty="0">
                <a:latin typeface="Adobe Arabic" panose="02040503050201020203" pitchFamily="18" charset="-78"/>
                <a:ea typeface="Source Sans Pro" panose="020B0503030403020204" pitchFamily="34" charset="0"/>
                <a:cs typeface="B Kamran" panose="00000400000000000000" pitchFamily="2" charset="-78"/>
              </a:rPr>
              <a:t>Car Prices Dataset</a:t>
            </a:r>
            <a:r>
              <a:rPr lang="fa-IR" sz="1800" dirty="0">
                <a:latin typeface="Adobe Arabic" panose="02040503050201020203" pitchFamily="18" charset="-78"/>
                <a:ea typeface="Source Sans Pro" panose="020B0503030403020204" pitchFamily="34" charset="0"/>
                <a:cs typeface="B Kamran" panose="00000400000000000000" pitchFamily="2" charset="-78"/>
              </a:rPr>
              <a:t> را دریافت کنید.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مدل</a:t>
            </a:r>
            <a:r>
              <a:rPr lang="en-US" sz="1800" dirty="0">
                <a:latin typeface="Adobe Arabic" panose="02040503050201020203" pitchFamily="18" charset="-78"/>
                <a:ea typeface="Source Sans Pro" panose="020B0503030403020204" pitchFamily="34" charset="0"/>
                <a:cs typeface="B Kamran" panose="00000400000000000000" pitchFamily="2" charset="-78"/>
              </a:rPr>
              <a:t>Random Forest </a:t>
            </a:r>
            <a:r>
              <a:rPr lang="fa-IR" sz="1800" dirty="0">
                <a:latin typeface="Adobe Arabic" panose="02040503050201020203" pitchFamily="18" charset="-78"/>
                <a:ea typeface="Source Sans Pro" panose="020B0503030403020204" pitchFamily="34" charset="0"/>
                <a:cs typeface="B Kamran" panose="00000400000000000000" pitchFamily="2" charset="-78"/>
              </a:rPr>
              <a:t> را اجرا کنید.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با استفاده از </a:t>
            </a:r>
            <a:r>
              <a:rPr lang="en-US" sz="1800" dirty="0">
                <a:latin typeface="Adobe Arabic" panose="02040503050201020203" pitchFamily="18" charset="-78"/>
                <a:ea typeface="Source Sans Pro" panose="020B0503030403020204" pitchFamily="34" charset="0"/>
                <a:cs typeface="B Kamran" panose="00000400000000000000" pitchFamily="2" charset="-78"/>
              </a:rPr>
              <a:t>SHAP </a:t>
            </a:r>
            <a:r>
              <a:rPr lang="fa-IR" sz="1800" dirty="0">
                <a:latin typeface="Adobe Arabic" panose="02040503050201020203" pitchFamily="18" charset="-78"/>
                <a:ea typeface="Source Sans Pro" panose="020B0503030403020204" pitchFamily="34" charset="0"/>
                <a:cs typeface="B Kamran" panose="00000400000000000000" pitchFamily="2" charset="-78"/>
              </a:rPr>
              <a:t> یا </a:t>
            </a:r>
            <a:r>
              <a:rPr lang="en-US" sz="1800" dirty="0">
                <a:latin typeface="Adobe Arabic" panose="02040503050201020203" pitchFamily="18" charset="-78"/>
                <a:ea typeface="Source Sans Pro" panose="020B0503030403020204" pitchFamily="34" charset="0"/>
                <a:cs typeface="B Kamran" panose="00000400000000000000" pitchFamily="2" charset="-78"/>
              </a:rPr>
              <a:t>LIME</a:t>
            </a:r>
            <a:r>
              <a:rPr lang="fa-IR" sz="1800" dirty="0">
                <a:latin typeface="Adobe Arabic" panose="02040503050201020203" pitchFamily="18" charset="-78"/>
                <a:ea typeface="Source Sans Pro" panose="020B0503030403020204" pitchFamily="34" charset="0"/>
                <a:cs typeface="B Kamran" panose="00000400000000000000" pitchFamily="2" charset="-78"/>
              </a:rPr>
              <a:t> بررسی کنید که کدام ویژگی‌ها بیشترین تأثیر را دارند.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یکی از ویژگی‌های مهم را حذف کنید و مشاهده کنید که مدل چه تغییری می‌کند.</a:t>
            </a: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7031415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786150" y="708641"/>
            <a:ext cx="7571700" cy="702600"/>
          </a:xfrm>
        </p:spPr>
        <p:txBody>
          <a:bodyPr/>
          <a:lstStyle/>
          <a:p>
            <a:pPr algn="r" rtl="1"/>
            <a:r>
              <a:rPr lang="fa-IR" sz="3000" dirty="0">
                <a:cs typeface="B Kamran" panose="00000400000000000000" pitchFamily="2" charset="-78"/>
              </a:rPr>
              <a:t>2. تحلیل حساسیت و بررسی استحکام مدل </a:t>
            </a:r>
            <a:r>
              <a:rPr lang="fa-IR" sz="3000" dirty="0">
                <a:latin typeface="Adobe Arabic" panose="02040503050201020203" pitchFamily="18" charset="-78"/>
                <a:cs typeface="Adobe Arabic" panose="02040503050201020203" pitchFamily="18" charset="-78"/>
              </a:rPr>
              <a:t>(</a:t>
            </a:r>
            <a:r>
              <a:rPr lang="en-US" sz="3000" dirty="0">
                <a:latin typeface="Adobe Arabic" panose="02040503050201020203" pitchFamily="18" charset="-78"/>
                <a:cs typeface="Adobe Arabic" panose="02040503050201020203" pitchFamily="18" charset="-78"/>
              </a:rPr>
              <a:t>Sensitivity Analysis &amp; Robustness Testing)</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بررسی میزان حساسیت مدل به تغییرات در داده‌های ورودی.</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یک مدل پیش‌بینی قیمت خودرو بسازید و تأثیر ویژگی‌های مختلف را با استفاده از روش </a:t>
            </a:r>
            <a:r>
              <a:rPr lang="en-US" sz="1800" dirty="0">
                <a:latin typeface="Adobe Arabic" panose="02040503050201020203" pitchFamily="18" charset="-78"/>
                <a:ea typeface="Source Sans Pro" panose="020B0503030403020204" pitchFamily="34" charset="0"/>
                <a:cs typeface="B Kamran" panose="00000400000000000000" pitchFamily="2" charset="-78"/>
              </a:rPr>
              <a:t>SHAP</a:t>
            </a:r>
            <a:r>
              <a:rPr lang="fa-IR" sz="1800" dirty="0">
                <a:latin typeface="Adobe Arabic" panose="02040503050201020203" pitchFamily="18" charset="-78"/>
                <a:ea typeface="Source Sans Pro" panose="020B0503030403020204" pitchFamily="34" charset="0"/>
                <a:cs typeface="B Kamran" panose="00000400000000000000" pitchFamily="2" charset="-78"/>
              </a:rPr>
              <a:t> </a:t>
            </a:r>
            <a:r>
              <a:rPr lang="en-US" sz="1800" dirty="0">
                <a:latin typeface="Adobe Arabic" panose="02040503050201020203" pitchFamily="18" charset="-78"/>
                <a:ea typeface="Source Sans Pro" panose="020B0503030403020204" pitchFamily="34" charset="0"/>
                <a:cs typeface="B Kamran" panose="00000400000000000000" pitchFamily="2" charset="-78"/>
              </a:rPr>
              <a:t> </a:t>
            </a:r>
            <a:r>
              <a:rPr lang="fa-IR" sz="1800" dirty="0">
                <a:latin typeface="Adobe Arabic" panose="02040503050201020203" pitchFamily="18" charset="-78"/>
                <a:ea typeface="Source Sans Pro" panose="020B0503030403020204" pitchFamily="34" charset="0"/>
                <a:cs typeface="B Kamran" panose="00000400000000000000" pitchFamily="2" charset="-78"/>
              </a:rPr>
              <a:t>یا </a:t>
            </a:r>
            <a:r>
              <a:rPr lang="en-US" sz="1800" dirty="0">
                <a:latin typeface="Adobe Arabic" panose="02040503050201020203" pitchFamily="18" charset="-78"/>
                <a:ea typeface="Source Sans Pro" panose="020B0503030403020204" pitchFamily="34" charset="0"/>
                <a:cs typeface="B Kamran" panose="00000400000000000000" pitchFamily="2" charset="-78"/>
              </a:rPr>
              <a:t>LIME</a:t>
            </a:r>
            <a:r>
              <a:rPr lang="fa-IR" sz="1800" dirty="0">
                <a:latin typeface="Adobe Arabic" panose="02040503050201020203" pitchFamily="18" charset="-78"/>
                <a:ea typeface="Source Sans Pro" panose="020B0503030403020204" pitchFamily="34" charset="0"/>
                <a:cs typeface="B Kamran" panose="00000400000000000000" pitchFamily="2" charset="-78"/>
              </a:rPr>
              <a:t> </a:t>
            </a:r>
            <a:r>
              <a:rPr lang="en-US" sz="1800" dirty="0">
                <a:latin typeface="Adobe Arabic" panose="02040503050201020203" pitchFamily="18" charset="-78"/>
                <a:ea typeface="Source Sans Pro" panose="020B0503030403020204" pitchFamily="34" charset="0"/>
                <a:cs typeface="B Kamran" panose="00000400000000000000" pitchFamily="2" charset="-78"/>
              </a:rPr>
              <a:t> </a:t>
            </a:r>
            <a:r>
              <a:rPr lang="fa-IR" sz="1800" dirty="0">
                <a:latin typeface="Adobe Arabic" panose="02040503050201020203" pitchFamily="18" charset="-78"/>
                <a:ea typeface="Source Sans Pro" panose="020B0503030403020204" pitchFamily="34" charset="0"/>
                <a:cs typeface="B Kamran" panose="00000400000000000000" pitchFamily="2" charset="-78"/>
              </a:rPr>
              <a:t>تحلیل کنید.</a:t>
            </a: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سوالات برای تحلیل:</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آیا حذف یک ویژگی کلیدی باعث افت دقت مدل شد؟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چه ویژگی‌هایی تأثیر زیادی در پیش‌بینی دارند؟</a:t>
            </a:r>
          </a:p>
          <a:p>
            <a:pPr marL="76200" indent="0" algn="r" rtl="1">
              <a:buNone/>
            </a:pPr>
            <a:endParaRPr lang="fa-IR" sz="1800" dirty="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44443469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832684" y="421474"/>
            <a:ext cx="7571700" cy="702600"/>
          </a:xfrm>
        </p:spPr>
        <p:txBody>
          <a:bodyPr/>
          <a:lstStyle/>
          <a:p>
            <a:pPr algn="r" rtl="1"/>
            <a:r>
              <a:rPr lang="fa-IR" sz="3000" dirty="0">
                <a:latin typeface="Adobe Arabic" panose="02040503050201020203" pitchFamily="18" charset="-78"/>
                <a:cs typeface="B Kamran" panose="00000400000000000000" pitchFamily="2" charset="-78"/>
              </a:rPr>
              <a:t>3. کاهش بایاس در مدل‌های یادگیری ماشین (</a:t>
            </a:r>
            <a:r>
              <a:rPr lang="en-US" sz="3000" dirty="0">
                <a:latin typeface="Adobe Arabic" panose="02040503050201020203" pitchFamily="18" charset="-78"/>
                <a:cs typeface="B Kamran" panose="00000400000000000000" pitchFamily="2" charset="-78"/>
              </a:rPr>
              <a:t>Bias Mitigation</a:t>
            </a:r>
            <a:r>
              <a:rPr lang="fa-IR" sz="3000" dirty="0">
                <a:latin typeface="Adobe Arabic" panose="02040503050201020203" pitchFamily="18" charset="-78"/>
                <a:cs typeface="B Kamran" panose="00000400000000000000" pitchFamily="2" charset="-78"/>
              </a:rPr>
              <a:t>)</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بررسی تأثیر ویژگی‌های حساس مانند جنسیت یا نژاد بر مدل و یافتن روش‌هایی برای کاهش بایاس</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دیتاست </a:t>
            </a:r>
            <a:r>
              <a:rPr lang="en-US" sz="1800" dirty="0">
                <a:latin typeface="Adobe Arabic" panose="02040503050201020203" pitchFamily="18" charset="-78"/>
                <a:cs typeface="Adobe Arabic" panose="02040503050201020203" pitchFamily="18" charset="-78"/>
              </a:rPr>
              <a:t>HR Analytics Job</a:t>
            </a:r>
            <a:r>
              <a:rPr lang="fa-IR" sz="1800" dirty="0">
                <a:latin typeface="Adobe Arabic" panose="02040503050201020203" pitchFamily="18" charset="-78"/>
                <a:cs typeface="Adobe Arabic" panose="02040503050201020203" pitchFamily="18" charset="-78"/>
              </a:rPr>
              <a:t> </a:t>
            </a:r>
            <a:r>
              <a:rPr lang="fa-IR" sz="1800" dirty="0">
                <a:latin typeface="Adobe Arabic" panose="02040503050201020203" pitchFamily="18" charset="-78"/>
                <a:cs typeface="B Kamran" panose="00000400000000000000" pitchFamily="2" charset="-78"/>
              </a:rPr>
              <a:t>را از</a:t>
            </a:r>
            <a:r>
              <a:rPr lang="fa-IR" sz="1800" dirty="0">
                <a:latin typeface="Adobe Arabic" panose="02040503050201020203" pitchFamily="18" charset="-78"/>
                <a:cs typeface="Adobe Arabic" panose="02040503050201020203" pitchFamily="18" charset="-78"/>
              </a:rPr>
              <a:t> </a:t>
            </a:r>
            <a:r>
              <a:rPr lang="en-US" sz="1800" dirty="0" err="1">
                <a:latin typeface="Adobe Arabic" panose="02040503050201020203" pitchFamily="18" charset="-78"/>
                <a:cs typeface="Adobe Arabic" panose="02040503050201020203" pitchFamily="18" charset="-78"/>
              </a:rPr>
              <a:t>kaggle</a:t>
            </a:r>
            <a:r>
              <a:rPr lang="fa-IR" sz="1800" dirty="0">
                <a:latin typeface="Adobe Arabic" panose="02040503050201020203" pitchFamily="18" charset="-78"/>
                <a:cs typeface="Adobe Arabic" panose="02040503050201020203" pitchFamily="18" charset="-78"/>
              </a:rPr>
              <a:t> </a:t>
            </a:r>
            <a:r>
              <a:rPr lang="fa-IR" sz="1800" dirty="0">
                <a:latin typeface="Adobe Arabic" panose="02040503050201020203" pitchFamily="18" charset="-78"/>
                <a:cs typeface="B Kamran" panose="00000400000000000000" pitchFamily="2" charset="-78"/>
              </a:rPr>
              <a:t>دانلود کنید</a:t>
            </a: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مراحل:</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بررسی کنید که آیا مدل استخدام به‌طور ناعادلانه‌ای به نفع یک جنسیت خاص عمل می‌کند.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از روش‌های </a:t>
            </a:r>
            <a:r>
              <a:rPr lang="en-US" sz="1800" dirty="0">
                <a:latin typeface="Adobe Arabic" panose="02040503050201020203" pitchFamily="18" charset="-78"/>
                <a:ea typeface="Source Sans Pro" panose="020B0503030403020204" pitchFamily="34" charset="0"/>
                <a:cs typeface="B Kamran" panose="00000400000000000000" pitchFamily="2" charset="-78"/>
              </a:rPr>
              <a:t>Oversampling</a:t>
            </a:r>
            <a:r>
              <a:rPr lang="fa-IR" sz="1800" dirty="0">
                <a:latin typeface="Adobe Arabic" panose="02040503050201020203" pitchFamily="18" charset="-78"/>
                <a:ea typeface="Source Sans Pro" panose="020B0503030403020204" pitchFamily="34" charset="0"/>
                <a:cs typeface="B Kamran" panose="00000400000000000000" pitchFamily="2" charset="-78"/>
              </a:rPr>
              <a:t> (مانند </a:t>
            </a:r>
            <a:r>
              <a:rPr lang="en-US" sz="1800" dirty="0">
                <a:latin typeface="Adobe Arabic" panose="02040503050201020203" pitchFamily="18" charset="-78"/>
                <a:ea typeface="Source Sans Pro" panose="020B0503030403020204" pitchFamily="34" charset="0"/>
                <a:cs typeface="B Kamran" panose="00000400000000000000" pitchFamily="2" charset="-78"/>
              </a:rPr>
              <a:t>SMOTE</a:t>
            </a:r>
            <a:r>
              <a:rPr lang="fa-IR" sz="1800" dirty="0">
                <a:latin typeface="Adobe Arabic" panose="02040503050201020203" pitchFamily="18" charset="-78"/>
                <a:ea typeface="Source Sans Pro" panose="020B0503030403020204" pitchFamily="34" charset="0"/>
                <a:cs typeface="B Kamran" panose="00000400000000000000" pitchFamily="2" charset="-78"/>
              </a:rPr>
              <a:t>)</a:t>
            </a:r>
            <a:r>
              <a:rPr lang="en-US" sz="1800" dirty="0">
                <a:latin typeface="Adobe Arabic" panose="02040503050201020203" pitchFamily="18" charset="-78"/>
                <a:ea typeface="Source Sans Pro" panose="020B0503030403020204" pitchFamily="34" charset="0"/>
                <a:cs typeface="B Kamran" panose="00000400000000000000" pitchFamily="2" charset="-78"/>
              </a:rPr>
              <a:t> </a:t>
            </a:r>
            <a:r>
              <a:rPr lang="fa-IR" sz="1800" dirty="0">
                <a:latin typeface="Adobe Arabic" panose="02040503050201020203" pitchFamily="18" charset="-78"/>
                <a:ea typeface="Source Sans Pro" panose="020B0503030403020204" pitchFamily="34" charset="0"/>
                <a:cs typeface="B Kamran" panose="00000400000000000000" pitchFamily="2" charset="-78"/>
              </a:rPr>
              <a:t>یا </a:t>
            </a:r>
            <a:r>
              <a:rPr lang="en-US" sz="1800" dirty="0">
                <a:latin typeface="Adobe Arabic" panose="02040503050201020203" pitchFamily="18" charset="-78"/>
                <a:ea typeface="Source Sans Pro" panose="020B0503030403020204" pitchFamily="34" charset="0"/>
                <a:cs typeface="B Kamran" panose="00000400000000000000" pitchFamily="2" charset="-78"/>
              </a:rPr>
              <a:t>Undersampling </a:t>
            </a:r>
            <a:r>
              <a:rPr lang="fa-IR" sz="1800" dirty="0">
                <a:latin typeface="Adobe Arabic" panose="02040503050201020203" pitchFamily="18" charset="-78"/>
                <a:ea typeface="Source Sans Pro" panose="020B0503030403020204" pitchFamily="34" charset="0"/>
                <a:cs typeface="B Kamran" panose="00000400000000000000" pitchFamily="2" charset="-78"/>
              </a:rPr>
              <a:t> برای متعادل‌سازی داده‌ها استفاده کنید.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تأثیر حذف ویژگی جنسیت از مدل را بررسی کنید.</a:t>
            </a: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9695794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832684" y="421474"/>
            <a:ext cx="7571700" cy="702600"/>
          </a:xfrm>
        </p:spPr>
        <p:txBody>
          <a:bodyPr/>
          <a:lstStyle/>
          <a:p>
            <a:pPr algn="r" rtl="1"/>
            <a:r>
              <a:rPr lang="fa-IR" sz="3000" dirty="0">
                <a:latin typeface="Adobe Arabic" panose="02040503050201020203" pitchFamily="18" charset="-78"/>
                <a:cs typeface="B Kamran" panose="00000400000000000000" pitchFamily="2" charset="-78"/>
              </a:rPr>
              <a:t>3. کاهش بایاس در مدل‌های یادگیری ماشین (</a:t>
            </a:r>
            <a:r>
              <a:rPr lang="en-US" sz="3000" dirty="0">
                <a:latin typeface="Adobe Arabic" panose="02040503050201020203" pitchFamily="18" charset="-78"/>
                <a:cs typeface="B Kamran" panose="00000400000000000000" pitchFamily="2" charset="-78"/>
              </a:rPr>
              <a:t>Bias Mitigation</a:t>
            </a:r>
            <a:r>
              <a:rPr lang="fa-IR" sz="3000" dirty="0">
                <a:latin typeface="Adobe Arabic" panose="02040503050201020203" pitchFamily="18" charset="-78"/>
                <a:cs typeface="B Kamran" panose="00000400000000000000" pitchFamily="2" charset="-78"/>
              </a:rPr>
              <a:t>)</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بررسی تأثیر ویژگی‌های حساس مانند جنسیت یا نژاد بر مدل و یافتن روش‌هایی برای کاهش بایاس</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دیتاست </a:t>
            </a:r>
            <a:r>
              <a:rPr lang="en-US" sz="1800" dirty="0">
                <a:latin typeface="Adobe Arabic" panose="02040503050201020203" pitchFamily="18" charset="-78"/>
                <a:cs typeface="Adobe Arabic" panose="02040503050201020203" pitchFamily="18" charset="-78"/>
              </a:rPr>
              <a:t>HR Analytics Job</a:t>
            </a:r>
            <a:r>
              <a:rPr lang="fa-IR" sz="1800" dirty="0">
                <a:latin typeface="Adobe Arabic" panose="02040503050201020203" pitchFamily="18" charset="-78"/>
                <a:cs typeface="Adobe Arabic" panose="02040503050201020203" pitchFamily="18" charset="-78"/>
              </a:rPr>
              <a:t> </a:t>
            </a:r>
            <a:r>
              <a:rPr lang="fa-IR" sz="1800" dirty="0">
                <a:latin typeface="Adobe Arabic" panose="02040503050201020203" pitchFamily="18" charset="-78"/>
                <a:cs typeface="B Kamran" panose="00000400000000000000" pitchFamily="2" charset="-78"/>
              </a:rPr>
              <a:t>را از</a:t>
            </a:r>
            <a:r>
              <a:rPr lang="fa-IR" sz="1800" dirty="0">
                <a:latin typeface="Adobe Arabic" panose="02040503050201020203" pitchFamily="18" charset="-78"/>
                <a:cs typeface="Adobe Arabic" panose="02040503050201020203" pitchFamily="18" charset="-78"/>
              </a:rPr>
              <a:t> </a:t>
            </a:r>
            <a:r>
              <a:rPr lang="en-US" sz="1800" dirty="0" err="1">
                <a:latin typeface="Adobe Arabic" panose="02040503050201020203" pitchFamily="18" charset="-78"/>
                <a:cs typeface="Adobe Arabic" panose="02040503050201020203" pitchFamily="18" charset="-78"/>
              </a:rPr>
              <a:t>kaggle</a:t>
            </a:r>
            <a:r>
              <a:rPr lang="fa-IR" sz="1800" dirty="0">
                <a:latin typeface="Adobe Arabic" panose="02040503050201020203" pitchFamily="18" charset="-78"/>
                <a:cs typeface="Adobe Arabic" panose="02040503050201020203" pitchFamily="18" charset="-78"/>
              </a:rPr>
              <a:t> </a:t>
            </a:r>
            <a:r>
              <a:rPr lang="fa-IR" sz="1800" dirty="0">
                <a:latin typeface="Adobe Arabic" panose="02040503050201020203" pitchFamily="18" charset="-78"/>
                <a:cs typeface="B Kamran" panose="00000400000000000000" pitchFamily="2" charset="-78"/>
              </a:rPr>
              <a:t>دانلود کنید</a:t>
            </a: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a:p>
            <a:pPr marL="76200" indent="0" algn="r" rtl="1">
              <a:buNone/>
            </a:pPr>
            <a:r>
              <a:rPr lang="en-US" sz="1800" dirty="0">
                <a:cs typeface="B Kamran" panose="00000400000000000000" pitchFamily="2" charset="-78"/>
              </a:rPr>
              <a:t>🔹 </a:t>
            </a:r>
            <a:r>
              <a:rPr lang="fa-IR" sz="2000" b="1" dirty="0">
                <a:cs typeface="B Kamran" panose="00000400000000000000" pitchFamily="2" charset="-78"/>
              </a:rPr>
              <a:t>سوالات برای تحلیل:</a:t>
            </a:r>
          </a:p>
          <a:p>
            <a:pPr algn="r" rtl="1"/>
            <a:r>
              <a:rPr lang="fa-IR" sz="1800" dirty="0">
                <a:cs typeface="B Kamran" panose="00000400000000000000" pitchFamily="2" charset="-78"/>
              </a:rPr>
              <a:t>آیا مدل پس از اصلاح، خروجی عادلانه‌تری ارائه می‌دهد؟</a:t>
            </a:r>
          </a:p>
          <a:p>
            <a:pPr algn="r" rtl="1"/>
            <a:r>
              <a:rPr lang="fa-IR" sz="1800" dirty="0">
                <a:cs typeface="B Kamran" panose="00000400000000000000" pitchFamily="2" charset="-78"/>
              </a:rPr>
              <a:t>کدام روش بهتر به کاهش بایاس کمک کرد؟</a:t>
            </a: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07052049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832684" y="421474"/>
            <a:ext cx="7571700" cy="702600"/>
          </a:xfrm>
        </p:spPr>
        <p:txBody>
          <a:bodyPr/>
          <a:lstStyle/>
          <a:p>
            <a:pPr algn="r" rtl="1"/>
            <a:r>
              <a:rPr lang="fa-IR" sz="3000" dirty="0">
                <a:latin typeface="Adobe Arabic" panose="02040503050201020203" pitchFamily="18" charset="-78"/>
                <a:cs typeface="B Kamran" panose="00000400000000000000" pitchFamily="2" charset="-78"/>
              </a:rPr>
              <a:t>4. آزمایش فرضیات با روش‌های آماری و </a:t>
            </a:r>
            <a:r>
              <a:rPr lang="en-US" sz="3000" dirty="0">
                <a:latin typeface="Adobe Arabic" panose="02040503050201020203" pitchFamily="18" charset="-78"/>
                <a:cs typeface="B Kamran" panose="00000400000000000000" pitchFamily="2" charset="-78"/>
              </a:rPr>
              <a:t>A/B Testing</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یادگیری نحوه تست فرضیات در داده‌ها با استفاده از آزمون‌های آماری.</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دیتاست </a:t>
            </a:r>
            <a:r>
              <a:rPr lang="en-US" sz="1800" dirty="0">
                <a:latin typeface="Adobe Arabic" panose="02040503050201020203" pitchFamily="18" charset="-78"/>
                <a:cs typeface="Adobe Arabic" panose="02040503050201020203" pitchFamily="18" charset="-78"/>
              </a:rPr>
              <a:t>Online Retail Dataset</a:t>
            </a:r>
            <a:r>
              <a:rPr lang="fa-IR" sz="1800" dirty="0">
                <a:latin typeface="Adobe Arabic" panose="02040503050201020203" pitchFamily="18" charset="-78"/>
                <a:cs typeface="Adobe Arabic" panose="02040503050201020203" pitchFamily="18" charset="-78"/>
              </a:rPr>
              <a:t> </a:t>
            </a:r>
            <a:r>
              <a:rPr lang="fa-IR" sz="1800" dirty="0">
                <a:latin typeface="Adobe Arabic" panose="02040503050201020203" pitchFamily="18" charset="-78"/>
                <a:cs typeface="B Kamran" panose="00000400000000000000" pitchFamily="2" charset="-78"/>
              </a:rPr>
              <a:t>را که مربوط به فروشگاه انلاین هست دریافت کنید </a:t>
            </a:r>
            <a:r>
              <a:rPr lang="fa-IR" sz="1800" dirty="0">
                <a:latin typeface="Adobe Arabic" panose="02040503050201020203" pitchFamily="18" charset="-78"/>
                <a:ea typeface="Source Sans Pro" panose="020B0503030403020204" pitchFamily="34" charset="0"/>
                <a:cs typeface="B Kamran" panose="00000400000000000000" pitchFamily="2" charset="-78"/>
              </a:rPr>
              <a:t>و بررسی کنید که آیا تبلیغات در روزهای تعطیل تأثیر بیشتری بر فروش دارد یا خیر.</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مراحل:</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دو گروه داده بسازید: فروش در روزهای تعطیل و فروش در روزهای عادی.</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از </a:t>
            </a:r>
            <a:r>
              <a:rPr lang="en-US" sz="1800" dirty="0">
                <a:latin typeface="Adobe Arabic" panose="02040503050201020203" pitchFamily="18" charset="-78"/>
                <a:ea typeface="Source Sans Pro" panose="020B0503030403020204" pitchFamily="34" charset="0"/>
                <a:cs typeface="B Kamran" panose="00000400000000000000" pitchFamily="2" charset="-78"/>
              </a:rPr>
              <a:t>t-test </a:t>
            </a:r>
            <a:r>
              <a:rPr lang="fa-IR" sz="1800" dirty="0">
                <a:latin typeface="Adobe Arabic" panose="02040503050201020203" pitchFamily="18" charset="-78"/>
                <a:ea typeface="Source Sans Pro" panose="020B0503030403020204" pitchFamily="34" charset="0"/>
                <a:cs typeface="B Kamran" panose="00000400000000000000" pitchFamily="2" charset="-78"/>
              </a:rPr>
              <a:t> یا </a:t>
            </a:r>
            <a:r>
              <a:rPr lang="en-US" sz="1800" dirty="0">
                <a:latin typeface="Adobe Arabic" panose="02040503050201020203" pitchFamily="18" charset="-78"/>
                <a:ea typeface="Source Sans Pro" panose="020B0503030403020204" pitchFamily="34" charset="0"/>
                <a:cs typeface="B Kamran" panose="00000400000000000000" pitchFamily="2" charset="-78"/>
              </a:rPr>
              <a:t>ANOVA </a:t>
            </a:r>
            <a:r>
              <a:rPr lang="fa-IR" sz="1800" dirty="0">
                <a:latin typeface="Adobe Arabic" panose="02040503050201020203" pitchFamily="18" charset="-78"/>
                <a:ea typeface="Source Sans Pro" panose="020B0503030403020204" pitchFamily="34" charset="0"/>
                <a:cs typeface="B Kamran" panose="00000400000000000000" pitchFamily="2" charset="-78"/>
              </a:rPr>
              <a:t> برای بررسی تفاوت میانگین فروش در این دو گروه استفاده کنید.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اگر تفاوت معنادار نبود، چه فرضیاتی ممکن است نادرست باشند؟</a:t>
            </a: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5297998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a-IR" sz="4000" dirty="0">
                <a:cs typeface="B Kamran" panose="00000400000000000000" pitchFamily="2" charset="-78"/>
              </a:rPr>
              <a:t>مقدمه</a:t>
            </a:r>
            <a:endParaRPr sz="4000" dirty="0">
              <a:cs typeface="B Kamran" panose="00000400000000000000" pitchFamily="2" charset="-78"/>
            </a:endParaRPr>
          </a:p>
        </p:txBody>
      </p:sp>
      <p:sp>
        <p:nvSpPr>
          <p:cNvPr id="77" name="Google Shape;77;p13"/>
          <p:cNvSpPr txBox="1"/>
          <p:nvPr/>
        </p:nvSpPr>
        <p:spPr>
          <a:xfrm>
            <a:off x="1661886" y="1027211"/>
            <a:ext cx="6342556" cy="2302800"/>
          </a:xfrm>
          <a:prstGeom prst="rect">
            <a:avLst/>
          </a:prstGeom>
          <a:noFill/>
          <a:ln>
            <a:noFill/>
          </a:ln>
        </p:spPr>
        <p:txBody>
          <a:bodyPr spcFirstLastPara="1" wrap="square" lIns="91425" tIns="91425" rIns="91425" bIns="91425" anchor="t" anchorCtr="0">
            <a:noAutofit/>
          </a:bodyPr>
          <a:lstStyle/>
          <a:p>
            <a:pPr marL="285750" lvl="0" indent="-285750" algn="r" rtl="1">
              <a:spcBef>
                <a:spcPts val="600"/>
              </a:spcBef>
              <a:spcAft>
                <a:spcPts val="0"/>
              </a:spcAft>
              <a:buFont typeface="Wingdings" panose="05000000000000000000" pitchFamily="2" charset="2"/>
              <a:buChar char="§"/>
            </a:pPr>
            <a:r>
              <a:rPr lang="fa-IR" sz="1800" dirty="0">
                <a:cs typeface="B Kamran" panose="00000400000000000000" pitchFamily="2" charset="-78"/>
              </a:rPr>
              <a:t>آیا تا به حال تصمیمی بر اساس داده‌ها گرفته‌اید که بعدها متوجه اشتباه بودن آن شده باشید؟</a:t>
            </a:r>
          </a:p>
          <a:p>
            <a:pPr marL="285750" lvl="0" indent="-285750" algn="r" rtl="1">
              <a:spcBef>
                <a:spcPts val="600"/>
              </a:spcBef>
              <a:spcAft>
                <a:spcPts val="0"/>
              </a:spcAft>
              <a:buFont typeface="Wingdings" panose="05000000000000000000" pitchFamily="2" charset="2"/>
              <a:buChar char="§"/>
            </a:pPr>
            <a:r>
              <a:rPr lang="fa-IR" sz="1800" dirty="0">
                <a:cs typeface="B Kamran" panose="00000400000000000000" pitchFamily="2" charset="-78"/>
              </a:rPr>
              <a:t>چگونه می‌توانیم مطمئن شویم که نتایج حاصل از داده‌کاوی به دلیل فرضیات اشتباه، گمراه‌کننده نیستند؟</a:t>
            </a:r>
          </a:p>
          <a:p>
            <a:pPr marL="285750" indent="-285750" algn="r" rtl="1">
              <a:spcBef>
                <a:spcPts val="600"/>
              </a:spcBef>
              <a:buFont typeface="Wingdings" panose="05000000000000000000" pitchFamily="2" charset="2"/>
              <a:buChar char="§"/>
            </a:pPr>
            <a:r>
              <a:rPr lang="fa-IR" sz="1800" dirty="0">
                <a:cs typeface="B Kamran" panose="00000400000000000000" pitchFamily="2" charset="-78"/>
              </a:rPr>
              <a:t>اگر مدل داده‌کاوی شما بر پایه فرضیات نادرست باشد، چه اتفاقی می‌افتد؟</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TextBox 6">
            <a:extLst>
              <a:ext uri="{FF2B5EF4-FFF2-40B4-BE49-F238E27FC236}">
                <a16:creationId xmlns:a16="http://schemas.microsoft.com/office/drawing/2014/main" id="{0FEB6757-CF6B-C8B1-49AE-B6A2FEB4F08E}"/>
              </a:ext>
            </a:extLst>
          </p:cNvPr>
          <p:cNvSpPr txBox="1"/>
          <p:nvPr/>
        </p:nvSpPr>
        <p:spPr>
          <a:xfrm>
            <a:off x="1661886" y="3153863"/>
            <a:ext cx="6430441" cy="1200329"/>
          </a:xfrm>
          <a:prstGeom prst="rect">
            <a:avLst/>
          </a:prstGeom>
          <a:noFill/>
        </p:spPr>
        <p:txBody>
          <a:bodyPr wrap="square">
            <a:spAutoFit/>
          </a:bodyPr>
          <a:lstStyle/>
          <a:p>
            <a:pPr algn="just" rtl="1"/>
            <a:r>
              <a:rPr lang="fa-IR" sz="1800" dirty="0">
                <a:cs typeface="B Kamran" panose="00000400000000000000" pitchFamily="2" charset="-78"/>
              </a:rPr>
              <a:t>در سال 1998، یک شرکت مالی تصمیم گرفت برای مشتریان خود یک مدل اعتبارسنجی بسازد. فرض آن‌ها این بود که تنها متغیرهای مالی بر ریسک اعتباری تأثیر دارند و عوامل اجتماعی مهم نیستند. اما بعد از مدتی متوجه شدند که مدل آن‌ها بسیاری از مشتریان خوب را رد کرده و افراد پرخطر را تأیید کرده است! دلیل این اشتباه چه بود؟ </a:t>
            </a:r>
            <a:r>
              <a:rPr lang="fa-IR" sz="1800" b="1" dirty="0">
                <a:cs typeface="B Kamran" panose="00000400000000000000" pitchFamily="2" charset="-78"/>
              </a:rPr>
              <a:t>فرضیات نادرست در داده‌کاوی!</a:t>
            </a:r>
            <a:endParaRPr lang="en-US" sz="1800" dirty="0">
              <a:cs typeface="B Kamran" panose="00000400000000000000" pitchFamily="2" charset="-78"/>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832684" y="421474"/>
            <a:ext cx="7571700" cy="702600"/>
          </a:xfrm>
        </p:spPr>
        <p:txBody>
          <a:bodyPr/>
          <a:lstStyle/>
          <a:p>
            <a:pPr algn="r" rtl="1"/>
            <a:r>
              <a:rPr lang="fa-IR" sz="3000" dirty="0">
                <a:latin typeface="Adobe Arabic" panose="02040503050201020203" pitchFamily="18" charset="-78"/>
                <a:cs typeface="B Kamran" panose="00000400000000000000" pitchFamily="2" charset="-78"/>
              </a:rPr>
              <a:t>4. آزمایش فرضیات با روش‌های آماری و </a:t>
            </a:r>
            <a:r>
              <a:rPr lang="en-US" sz="3000" dirty="0">
                <a:latin typeface="Adobe Arabic" panose="02040503050201020203" pitchFamily="18" charset="-78"/>
                <a:cs typeface="B Kamran" panose="00000400000000000000" pitchFamily="2" charset="-78"/>
              </a:rPr>
              <a:t>A/B Testing</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یادگیری نحوه تست فرضیات در داده‌ها با استفاده از آزمون‌های آماری.</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یک دیتاست مربوط به فروش فروشگاه‌های آنلاین دریافت کنید و بررسی کنید که آیا تبلیغات در روزهای تعطیل تأثیر بیشتری بر فروش دارد یا خیر.</a:t>
            </a: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a:p>
            <a:pPr marL="76200" indent="0" algn="r" rtl="1">
              <a:buNone/>
            </a:pPr>
            <a:r>
              <a:rPr lang="en-US" sz="1800" dirty="0">
                <a:cs typeface="B Kamran" panose="00000400000000000000" pitchFamily="2" charset="-78"/>
              </a:rPr>
              <a:t>🔹 </a:t>
            </a:r>
            <a:r>
              <a:rPr lang="fa-IR" sz="2000" b="1" dirty="0">
                <a:cs typeface="B Kamran" panose="00000400000000000000" pitchFamily="2" charset="-78"/>
              </a:rPr>
              <a:t>سوالات برای تحلیل:</a:t>
            </a:r>
          </a:p>
          <a:p>
            <a:pPr algn="r" rtl="1"/>
            <a:r>
              <a:rPr lang="fa-IR" sz="1800" dirty="0">
                <a:cs typeface="B Kamran" panose="00000400000000000000" pitchFamily="2" charset="-78"/>
              </a:rPr>
              <a:t>آیا تبلیغات در روزهای تعطیل تأثیر بیشتری بر فروش دارد؟</a:t>
            </a:r>
          </a:p>
          <a:p>
            <a:pPr algn="r" rtl="1"/>
            <a:r>
              <a:rPr lang="fa-IR" sz="1800" dirty="0">
                <a:cs typeface="B Kamran" panose="00000400000000000000" pitchFamily="2" charset="-78"/>
              </a:rPr>
              <a:t>آیا ممکن است عوامل دیگری در این تفاوت نقش داشته باشند؟</a:t>
            </a: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08550774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832684" y="421474"/>
            <a:ext cx="7571700" cy="702600"/>
          </a:xfrm>
        </p:spPr>
        <p:txBody>
          <a:bodyPr/>
          <a:lstStyle/>
          <a:p>
            <a:pPr algn="r" rtl="1"/>
            <a:r>
              <a:rPr lang="fa-IR" sz="3000" dirty="0">
                <a:latin typeface="Adobe Arabic" panose="02040503050201020203" pitchFamily="18" charset="-78"/>
                <a:cs typeface="B Kamran" panose="00000400000000000000" pitchFamily="2" charset="-78"/>
              </a:rPr>
              <a:t>5. بهبود دقت مدل با استفاده از رویکردهای ترکیبی (</a:t>
            </a:r>
            <a:r>
              <a:rPr lang="en-US" sz="3000" dirty="0">
                <a:latin typeface="Adobe Arabic" panose="02040503050201020203" pitchFamily="18" charset="-78"/>
                <a:cs typeface="B Kamran" panose="00000400000000000000" pitchFamily="2" charset="-78"/>
              </a:rPr>
              <a:t>Hybrid Approaches</a:t>
            </a:r>
            <a:r>
              <a:rPr lang="fa-IR" sz="3000" dirty="0">
                <a:latin typeface="Adobe Arabic" panose="02040503050201020203" pitchFamily="18" charset="-78"/>
                <a:cs typeface="B Kamran" panose="00000400000000000000" pitchFamily="2" charset="-78"/>
              </a:rPr>
              <a:t>)</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ترکیب چند مدل یادگیری برای بهبود پیش‌بینی و کاهش تأثیر فرضیات نادرست.</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دیتا ست  </a:t>
            </a:r>
            <a:r>
              <a:rPr lang="en-US" sz="1800" dirty="0">
                <a:latin typeface="Adobe Arabic" panose="02040503050201020203" pitchFamily="18" charset="-78"/>
                <a:cs typeface="Adobe Arabic" panose="02040503050201020203" pitchFamily="18" charset="-78"/>
              </a:rPr>
              <a:t>Credit Card Fraud Detection Dataset</a:t>
            </a:r>
            <a:r>
              <a:rPr lang="fa-IR" sz="1800" dirty="0">
                <a:latin typeface="Adobe Arabic" panose="02040503050201020203" pitchFamily="18" charset="-78"/>
                <a:cs typeface="Adobe Arabic" panose="02040503050201020203" pitchFamily="18" charset="-78"/>
              </a:rPr>
              <a:t> </a:t>
            </a:r>
            <a:r>
              <a:rPr lang="fa-IR" sz="1800" dirty="0">
                <a:latin typeface="Adobe Arabic" panose="02040503050201020203" pitchFamily="18" charset="-78"/>
                <a:cs typeface="B Kamran" panose="00000400000000000000" pitchFamily="2" charset="-78"/>
              </a:rPr>
              <a:t>را دریافت کنید و </a:t>
            </a:r>
            <a:r>
              <a:rPr lang="fa-IR" sz="1800" dirty="0">
                <a:latin typeface="Adobe Arabic" panose="02040503050201020203" pitchFamily="18" charset="-78"/>
                <a:ea typeface="Source Sans Pro" panose="020B0503030403020204" pitchFamily="34" charset="0"/>
                <a:cs typeface="B Kamran" panose="00000400000000000000" pitchFamily="2" charset="-78"/>
              </a:rPr>
              <a:t>یک مدل برای تشخیص کلاهبرداری مالی در تراکنش‌های بانکی ایجاد کنید.</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مراحل:</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یک مدل اولیه درخت تصمیم</a:t>
            </a:r>
            <a:r>
              <a:rPr lang="en-US" sz="1800" dirty="0">
                <a:latin typeface="Adobe Arabic" panose="02040503050201020203" pitchFamily="18" charset="-78"/>
                <a:ea typeface="Source Sans Pro" panose="020B0503030403020204" pitchFamily="34" charset="0"/>
                <a:cs typeface="B Kamran" panose="00000400000000000000" pitchFamily="2" charset="-78"/>
              </a:rPr>
              <a:t>Decision Tree)</a:t>
            </a:r>
            <a:r>
              <a:rPr lang="fa-IR" sz="1800" dirty="0">
                <a:latin typeface="Adobe Arabic" panose="02040503050201020203" pitchFamily="18" charset="-78"/>
                <a:ea typeface="Source Sans Pro" panose="020B0503030403020204" pitchFamily="34" charset="0"/>
                <a:cs typeface="B Kamran" panose="00000400000000000000" pitchFamily="2" charset="-78"/>
              </a:rPr>
              <a:t>)</a:t>
            </a:r>
            <a:r>
              <a:rPr lang="en-US" sz="1800" dirty="0">
                <a:latin typeface="Adobe Arabic" panose="02040503050201020203" pitchFamily="18" charset="-78"/>
                <a:ea typeface="Source Sans Pro" panose="020B0503030403020204" pitchFamily="34" charset="0"/>
                <a:cs typeface="B Kamran" panose="00000400000000000000" pitchFamily="2" charset="-78"/>
              </a:rPr>
              <a:t> </a:t>
            </a:r>
            <a:r>
              <a:rPr lang="fa-IR" sz="1800" dirty="0">
                <a:latin typeface="Adobe Arabic" panose="02040503050201020203" pitchFamily="18" charset="-78"/>
                <a:ea typeface="Source Sans Pro" panose="020B0503030403020204" pitchFamily="34" charset="0"/>
                <a:cs typeface="B Kamran" panose="00000400000000000000" pitchFamily="2" charset="-78"/>
              </a:rPr>
              <a:t>بسازید و دقت آن را بررسی کنید.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یک مدل </a:t>
            </a:r>
            <a:r>
              <a:rPr lang="en-US" sz="1800" dirty="0">
                <a:latin typeface="Adobe Arabic" panose="02040503050201020203" pitchFamily="18" charset="-78"/>
                <a:ea typeface="Source Sans Pro" panose="020B0503030403020204" pitchFamily="34" charset="0"/>
                <a:cs typeface="B Kamran" panose="00000400000000000000" pitchFamily="2" charset="-78"/>
              </a:rPr>
              <a:t>Random Forest(Bagging) </a:t>
            </a:r>
            <a:r>
              <a:rPr lang="fa-IR" sz="1800" dirty="0">
                <a:latin typeface="Adobe Arabic" panose="02040503050201020203" pitchFamily="18" charset="-78"/>
                <a:ea typeface="Source Sans Pro" panose="020B0503030403020204" pitchFamily="34" charset="0"/>
                <a:cs typeface="B Kamran" panose="00000400000000000000" pitchFamily="2" charset="-78"/>
              </a:rPr>
              <a:t> اجرا کنید و نتیجه را مقایسه کنید.</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یک مدل </a:t>
            </a:r>
            <a:r>
              <a:rPr lang="en-US" sz="1800" dirty="0" err="1">
                <a:latin typeface="Adobe Arabic" panose="02040503050201020203" pitchFamily="18" charset="-78"/>
                <a:ea typeface="Source Sans Pro" panose="020B0503030403020204" pitchFamily="34" charset="0"/>
                <a:cs typeface="B Kamran" panose="00000400000000000000" pitchFamily="2" charset="-78"/>
              </a:rPr>
              <a:t>XGBoost</a:t>
            </a:r>
            <a:r>
              <a:rPr lang="en-US" sz="1800" dirty="0">
                <a:latin typeface="Adobe Arabic" panose="02040503050201020203" pitchFamily="18" charset="-78"/>
                <a:ea typeface="Source Sans Pro" panose="020B0503030403020204" pitchFamily="34" charset="0"/>
                <a:cs typeface="B Kamran" panose="00000400000000000000" pitchFamily="2" charset="-78"/>
              </a:rPr>
              <a:t> (Boosting) </a:t>
            </a:r>
            <a:r>
              <a:rPr lang="fa-IR" sz="1800" dirty="0">
                <a:latin typeface="Adobe Arabic" panose="02040503050201020203" pitchFamily="18" charset="-78"/>
                <a:ea typeface="Source Sans Pro" panose="020B0503030403020204" pitchFamily="34" charset="0"/>
                <a:cs typeface="B Kamran" panose="00000400000000000000" pitchFamily="2" charset="-78"/>
              </a:rPr>
              <a:t> اجرا کنید و مقایسه کنید که آیا دقت بهبود یافته است یا خیر.</a:t>
            </a:r>
          </a:p>
          <a:p>
            <a:pPr algn="r" rtl="1"/>
            <a:r>
              <a:rPr lang="fa-IR" sz="1800" dirty="0">
                <a:latin typeface="Adobe Arabic" panose="02040503050201020203" pitchFamily="18" charset="-78"/>
                <a:ea typeface="Source Sans Pro" panose="020B0503030403020204" pitchFamily="34" charset="0"/>
                <a:cs typeface="B Kamran" panose="00000400000000000000" pitchFamily="2" charset="-78"/>
              </a:rPr>
              <a:t>نتایج مدل‌های مختلف را با هم مقایسه کنید.</a:t>
            </a: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17240087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832684" y="421474"/>
            <a:ext cx="7571700" cy="702600"/>
          </a:xfrm>
        </p:spPr>
        <p:txBody>
          <a:bodyPr/>
          <a:lstStyle/>
          <a:p>
            <a:pPr algn="r" rtl="1"/>
            <a:r>
              <a:rPr lang="fa-IR" sz="3000" dirty="0">
                <a:latin typeface="Adobe Arabic" panose="02040503050201020203" pitchFamily="18" charset="-78"/>
                <a:cs typeface="B Kamran" panose="00000400000000000000" pitchFamily="2" charset="-78"/>
              </a:rPr>
              <a:t>5. بهبود دقت مدل با استفاده از رویکردهای ترکیبی (</a:t>
            </a:r>
            <a:r>
              <a:rPr lang="en-US" sz="3000" dirty="0">
                <a:latin typeface="Adobe Arabic" panose="02040503050201020203" pitchFamily="18" charset="-78"/>
                <a:cs typeface="B Kamran" panose="00000400000000000000" pitchFamily="2" charset="-78"/>
              </a:rPr>
              <a:t>Hybrid Approaches</a:t>
            </a:r>
            <a:r>
              <a:rPr lang="fa-IR" sz="3000" dirty="0">
                <a:latin typeface="Adobe Arabic" panose="02040503050201020203" pitchFamily="18" charset="-78"/>
                <a:cs typeface="B Kamran" panose="00000400000000000000" pitchFamily="2" charset="-78"/>
              </a:rPr>
              <a:t>)</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هدف:</a:t>
            </a:r>
            <a:r>
              <a:rPr lang="fa-IR" sz="1800" dirty="0">
                <a:latin typeface="Adobe Arabic" panose="02040503050201020203" pitchFamily="18" charset="-78"/>
                <a:ea typeface="Source Sans Pro" panose="020B0503030403020204" pitchFamily="34" charset="0"/>
                <a:cs typeface="B Kamran" panose="00000400000000000000" pitchFamily="2" charset="-78"/>
              </a:rPr>
              <a:t> ترکیب چند مدل یادگیری برای بهبود پیش‌بینی و کاهش تأثیر فرضیات نادرست.</a:t>
            </a:r>
          </a:p>
          <a:p>
            <a:pPr marL="76200" indent="0" algn="r" rtl="1">
              <a:buNone/>
            </a:pPr>
            <a:r>
              <a:rPr lang="en-US" sz="1800" dirty="0">
                <a:cs typeface="B Kamran" panose="00000400000000000000" pitchFamily="2" charset="-78"/>
              </a:rPr>
              <a:t>🔹 </a:t>
            </a:r>
            <a:r>
              <a:rPr lang="fa-IR" sz="2000" b="1" dirty="0">
                <a:latin typeface="Adobe Arabic" panose="02040503050201020203" pitchFamily="18" charset="-78"/>
                <a:ea typeface="Source Sans Pro" panose="020B0503030403020204" pitchFamily="34" charset="0"/>
                <a:cs typeface="B Kamran" panose="00000400000000000000" pitchFamily="2" charset="-78"/>
              </a:rPr>
              <a:t>تمرین</a:t>
            </a:r>
          </a:p>
          <a:p>
            <a:pPr marL="76200" indent="0" algn="r" rtl="1">
              <a:buNone/>
            </a:pPr>
            <a:r>
              <a:rPr lang="fa-IR" sz="1800" dirty="0">
                <a:latin typeface="Adobe Arabic" panose="02040503050201020203" pitchFamily="18" charset="-78"/>
                <a:ea typeface="Source Sans Pro" panose="020B0503030403020204" pitchFamily="34" charset="0"/>
                <a:cs typeface="B Kamran" panose="00000400000000000000" pitchFamily="2" charset="-78"/>
              </a:rPr>
              <a:t>دیتا ست  </a:t>
            </a:r>
            <a:r>
              <a:rPr lang="en-US" sz="1800" dirty="0">
                <a:latin typeface="Adobe Arabic" panose="02040503050201020203" pitchFamily="18" charset="-78"/>
                <a:cs typeface="Adobe Arabic" panose="02040503050201020203" pitchFamily="18" charset="-78"/>
              </a:rPr>
              <a:t>Credit Card Fraud Detection Dataset</a:t>
            </a:r>
            <a:r>
              <a:rPr lang="fa-IR" sz="1800" dirty="0">
                <a:latin typeface="Adobe Arabic" panose="02040503050201020203" pitchFamily="18" charset="-78"/>
                <a:cs typeface="Adobe Arabic" panose="02040503050201020203" pitchFamily="18" charset="-78"/>
              </a:rPr>
              <a:t> </a:t>
            </a:r>
            <a:r>
              <a:rPr lang="fa-IR" sz="1800" dirty="0">
                <a:latin typeface="Adobe Arabic" panose="02040503050201020203" pitchFamily="18" charset="-78"/>
                <a:cs typeface="B Kamran" panose="00000400000000000000" pitchFamily="2" charset="-78"/>
              </a:rPr>
              <a:t>را دریافت کنید و </a:t>
            </a:r>
            <a:r>
              <a:rPr lang="fa-IR" sz="1800" dirty="0">
                <a:latin typeface="Adobe Arabic" panose="02040503050201020203" pitchFamily="18" charset="-78"/>
                <a:ea typeface="Source Sans Pro" panose="020B0503030403020204" pitchFamily="34" charset="0"/>
                <a:cs typeface="B Kamran" panose="00000400000000000000" pitchFamily="2" charset="-78"/>
              </a:rPr>
              <a:t>یک مدل برای تشخیص کلاهبرداری مالی در تراکنش‌های بانکی ایجاد کنید.</a:t>
            </a: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a:p>
            <a:pPr marL="76200" indent="0" algn="r" rtl="1">
              <a:buNone/>
            </a:pPr>
            <a:r>
              <a:rPr lang="en-US" sz="1800" dirty="0">
                <a:cs typeface="B Kamran" panose="00000400000000000000" pitchFamily="2" charset="-78"/>
              </a:rPr>
              <a:t>🔹 </a:t>
            </a:r>
            <a:r>
              <a:rPr lang="fa-IR" sz="2000" b="1" dirty="0">
                <a:cs typeface="B Kamran" panose="00000400000000000000" pitchFamily="2" charset="-78"/>
              </a:rPr>
              <a:t>سوالات برای تحلیل:</a:t>
            </a:r>
          </a:p>
          <a:p>
            <a:pPr algn="r" rtl="1"/>
            <a:r>
              <a:rPr lang="fa-IR" sz="1800" dirty="0">
                <a:cs typeface="B Kamran" panose="00000400000000000000" pitchFamily="2" charset="-78"/>
              </a:rPr>
              <a:t>آیا استفاده از </a:t>
            </a:r>
            <a:r>
              <a:rPr lang="en-US" sz="1800" dirty="0">
                <a:cs typeface="B Kamran" panose="00000400000000000000" pitchFamily="2" charset="-78"/>
              </a:rPr>
              <a:t> </a:t>
            </a:r>
            <a:r>
              <a:rPr lang="en-US" sz="1800" dirty="0">
                <a:latin typeface="Adobe Arabic" panose="02040503050201020203" pitchFamily="18" charset="-78"/>
                <a:cs typeface="Adobe Arabic" panose="02040503050201020203" pitchFamily="18" charset="-78"/>
              </a:rPr>
              <a:t>Ensemble</a:t>
            </a:r>
            <a:r>
              <a:rPr lang="en-US" sz="1800" dirty="0">
                <a:cs typeface="B Kamran" panose="00000400000000000000" pitchFamily="2" charset="-78"/>
              </a:rPr>
              <a:t> </a:t>
            </a:r>
            <a:r>
              <a:rPr lang="en-US" sz="1800" dirty="0">
                <a:latin typeface="Adobe Arabic" panose="02040503050201020203" pitchFamily="18" charset="-78"/>
                <a:cs typeface="Adobe Arabic" panose="02040503050201020203" pitchFamily="18" charset="-78"/>
              </a:rPr>
              <a:t>Learning</a:t>
            </a:r>
            <a:r>
              <a:rPr lang="fa-IR" sz="1800" dirty="0">
                <a:cs typeface="B Kamran" panose="00000400000000000000" pitchFamily="2" charset="-78"/>
              </a:rPr>
              <a:t>باعث بهبود دقت مدل شد؟</a:t>
            </a:r>
          </a:p>
          <a:p>
            <a:pPr algn="r" rtl="1"/>
            <a:r>
              <a:rPr lang="fa-IR" sz="1800" dirty="0">
                <a:cs typeface="B Kamran" panose="00000400000000000000" pitchFamily="2" charset="-78"/>
              </a:rPr>
              <a:t>چه روشی عملکرد بهتری داشت و چرا؟</a:t>
            </a: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95125150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3FB650-0D67-4B40-A1A9-44658CA1E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3" name="TextBox 2">
            <a:extLst>
              <a:ext uri="{FF2B5EF4-FFF2-40B4-BE49-F238E27FC236}">
                <a16:creationId xmlns:a16="http://schemas.microsoft.com/office/drawing/2014/main" id="{F1F43DE7-F63C-40B0-9C6D-210763E23DBD}"/>
              </a:ext>
            </a:extLst>
          </p:cNvPr>
          <p:cNvSpPr txBox="1"/>
          <p:nvPr/>
        </p:nvSpPr>
        <p:spPr>
          <a:xfrm>
            <a:off x="3967426" y="495626"/>
            <a:ext cx="4601028" cy="584775"/>
          </a:xfrm>
          <a:prstGeom prst="rect">
            <a:avLst/>
          </a:prstGeom>
          <a:noFill/>
        </p:spPr>
        <p:txBody>
          <a:bodyPr wrap="square">
            <a:spAutoFit/>
          </a:bodyPr>
          <a:lstStyle/>
          <a:p>
            <a:pPr algn="r"/>
            <a:r>
              <a:rPr lang="en-US" sz="3200" b="1" dirty="0" err="1">
                <a:solidFill>
                  <a:srgbClr val="FF0000"/>
                </a:solidFill>
                <a:cs typeface="B Kamran" panose="00000400000000000000" pitchFamily="2" charset="-78"/>
              </a:rPr>
              <a:t>فهرست</a:t>
            </a:r>
            <a:r>
              <a:rPr lang="en-US" sz="3200" b="1" dirty="0">
                <a:solidFill>
                  <a:srgbClr val="FF0000"/>
                </a:solidFill>
                <a:cs typeface="B Kamran" panose="00000400000000000000" pitchFamily="2" charset="-78"/>
              </a:rPr>
              <a:t> </a:t>
            </a:r>
            <a:r>
              <a:rPr lang="en-US" sz="3200" b="1" dirty="0" err="1">
                <a:solidFill>
                  <a:srgbClr val="FF0000"/>
                </a:solidFill>
                <a:cs typeface="B Kamran" panose="00000400000000000000" pitchFamily="2" charset="-78"/>
              </a:rPr>
              <a:t>مطالب</a:t>
            </a:r>
            <a:endParaRPr lang="en-US" sz="3200" b="1" dirty="0">
              <a:solidFill>
                <a:srgbClr val="FF0000"/>
              </a:solidFill>
              <a:cs typeface="B Kamran" panose="00000400000000000000" pitchFamily="2" charset="-78"/>
            </a:endParaRPr>
          </a:p>
        </p:txBody>
      </p:sp>
      <p:sp>
        <p:nvSpPr>
          <p:cNvPr id="4" name="TextBox 3">
            <a:extLst>
              <a:ext uri="{FF2B5EF4-FFF2-40B4-BE49-F238E27FC236}">
                <a16:creationId xmlns:a16="http://schemas.microsoft.com/office/drawing/2014/main" id="{8F57B999-87EF-405A-AA9F-9D3A1BF1DA81}"/>
              </a:ext>
            </a:extLst>
          </p:cNvPr>
          <p:cNvSpPr txBox="1"/>
          <p:nvPr/>
        </p:nvSpPr>
        <p:spPr>
          <a:xfrm>
            <a:off x="3381829" y="1292331"/>
            <a:ext cx="4601028" cy="2677656"/>
          </a:xfrm>
          <a:prstGeom prst="rect">
            <a:avLst/>
          </a:prstGeom>
          <a:noFill/>
        </p:spPr>
        <p:txBody>
          <a:bodyPr wrap="square">
            <a:spAutoFit/>
          </a:bodyPr>
          <a:lstStyle/>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مقدمه</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تکنیک‌ها</a:t>
            </a:r>
            <a:r>
              <a:rPr lang="en-US" sz="2800" b="1" dirty="0">
                <a:solidFill>
                  <a:schemeClr val="tx1"/>
                </a:solidFill>
                <a:cs typeface="B Kamran" panose="00000400000000000000" pitchFamily="2" charset="-78"/>
              </a:rPr>
              <a:t> و </a:t>
            </a:r>
            <a:r>
              <a:rPr lang="en-US" sz="2800" b="1" dirty="0" err="1">
                <a:solidFill>
                  <a:schemeClr val="tx1"/>
                </a:solidFill>
                <a:cs typeface="B Kamran" panose="00000400000000000000" pitchFamily="2" charset="-78"/>
              </a:rPr>
              <a:t>روش‌ها</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مثال‌های</a:t>
            </a:r>
            <a:r>
              <a:rPr lang="en-US" sz="2800" b="1" dirty="0">
                <a:solidFill>
                  <a:schemeClr val="tx1"/>
                </a:solidFill>
                <a:cs typeface="B Kamran" panose="00000400000000000000" pitchFamily="2" charset="-78"/>
              </a:rPr>
              <a:t> </a:t>
            </a:r>
            <a:r>
              <a:rPr lang="en-US" sz="2800" b="1" dirty="0" err="1">
                <a:solidFill>
                  <a:schemeClr val="tx1"/>
                </a:solidFill>
                <a:cs typeface="B Kamran" panose="00000400000000000000" pitchFamily="2" charset="-78"/>
              </a:rPr>
              <a:t>عملی</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تمرین‌ها</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rgbClr val="FF0000"/>
                </a:solidFill>
                <a:cs typeface="B Kamran" panose="00000400000000000000" pitchFamily="2" charset="-78"/>
              </a:rPr>
              <a:t>ابزارها</a:t>
            </a:r>
            <a:endParaRPr lang="en-US" sz="2800" b="1" dirty="0">
              <a:solidFill>
                <a:srgbClr val="FF0000"/>
              </a:solidFill>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منابع</a:t>
            </a:r>
            <a:endParaRPr lang="en-US" sz="2800" b="1" dirty="0">
              <a:cs typeface="B Kamran" panose="00000400000000000000" pitchFamily="2" charset="-78"/>
            </a:endParaRPr>
          </a:p>
        </p:txBody>
      </p:sp>
    </p:spTree>
    <p:extLst>
      <p:ext uri="{BB962C8B-B14F-4D97-AF65-F5344CB8AC3E}">
        <p14:creationId xmlns:p14="http://schemas.microsoft.com/office/powerpoint/2010/main" val="12306405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832684" y="422669"/>
            <a:ext cx="7571700" cy="702600"/>
          </a:xfrm>
        </p:spPr>
        <p:txBody>
          <a:bodyPr/>
          <a:lstStyle/>
          <a:p>
            <a:pPr algn="r" rtl="1"/>
            <a:r>
              <a:rPr lang="fa-IR" sz="3000" dirty="0">
                <a:latin typeface="Adobe Arabic" panose="02040503050201020203" pitchFamily="18" charset="-78"/>
                <a:cs typeface="B Kamran" panose="00000400000000000000" pitchFamily="2" charset="-78"/>
              </a:rPr>
              <a:t>1. زبان های برنامه نویسی</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algn="r" rtl="1"/>
            <a:r>
              <a:rPr lang="en-US" sz="1800" dirty="0">
                <a:latin typeface="Adobe Arabic" panose="02040503050201020203" pitchFamily="18" charset="-78"/>
                <a:cs typeface="Adobe Arabic" panose="02040503050201020203" pitchFamily="18" charset="-78"/>
              </a:rPr>
              <a:t>Python</a:t>
            </a:r>
            <a:r>
              <a:rPr lang="fa-IR" sz="1800" dirty="0">
                <a:latin typeface="Adobe Arabic" panose="02040503050201020203" pitchFamily="18" charset="-78"/>
                <a:cs typeface="Adobe Arabic" panose="02040503050201020203" pitchFamily="18" charset="-78"/>
              </a:rPr>
              <a:t> (</a:t>
            </a:r>
            <a:r>
              <a:rPr lang="fa-IR" sz="1800" dirty="0">
                <a:cs typeface="B Kamran" panose="00000400000000000000" pitchFamily="2" charset="-78"/>
              </a:rPr>
              <a:t>برای یادگیری ماشین، تحلیل داده، تست فرضیات و اجرای مدل‌های داده‌کاوی)</a:t>
            </a:r>
          </a:p>
          <a:p>
            <a:pPr algn="r" rtl="1"/>
            <a:r>
              <a:rPr lang="en-US" sz="1800" dirty="0">
                <a:latin typeface="Adobe Arabic" panose="02040503050201020203" pitchFamily="18" charset="-78"/>
                <a:cs typeface="Adobe Arabic" panose="02040503050201020203" pitchFamily="18" charset="-78"/>
              </a:rPr>
              <a:t>R</a:t>
            </a:r>
            <a:r>
              <a:rPr lang="fa-IR" sz="1800" dirty="0">
                <a:latin typeface="Adobe Arabic" panose="02040503050201020203" pitchFamily="18" charset="-78"/>
                <a:cs typeface="Adobe Arabic" panose="02040503050201020203" pitchFamily="18" charset="-78"/>
              </a:rPr>
              <a:t> (</a:t>
            </a:r>
            <a:r>
              <a:rPr lang="fa-IR" sz="1800" dirty="0">
                <a:cs typeface="B Kamran" panose="00000400000000000000" pitchFamily="2" charset="-78"/>
              </a:rPr>
              <a:t>برای تحلیل آماری، مصورسازی داده‌ها و بررسی فرضیات آماری)</a:t>
            </a: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Title 1">
            <a:extLst>
              <a:ext uri="{FF2B5EF4-FFF2-40B4-BE49-F238E27FC236}">
                <a16:creationId xmlns:a16="http://schemas.microsoft.com/office/drawing/2014/main" id="{60F3F3D0-0E7B-4A8E-BA5D-006FE52B1FC9}"/>
              </a:ext>
            </a:extLst>
          </p:cNvPr>
          <p:cNvSpPr txBox="1">
            <a:spLocks/>
          </p:cNvSpPr>
          <p:nvPr/>
        </p:nvSpPr>
        <p:spPr>
          <a:xfrm>
            <a:off x="786150" y="2220450"/>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r" rtl="1"/>
            <a:r>
              <a:rPr lang="fa-IR" sz="3000" dirty="0">
                <a:latin typeface="Adobe Arabic" panose="02040503050201020203" pitchFamily="18" charset="-78"/>
                <a:cs typeface="B Kamran" panose="00000400000000000000" pitchFamily="2" charset="-78"/>
              </a:rPr>
              <a:t>2. نرم‌افزارهای مصورسازی و تحلیل داده</a:t>
            </a:r>
            <a:endParaRPr lang="en-US" sz="2900" dirty="0">
              <a:latin typeface="Adobe Arabic" panose="02040503050201020203" pitchFamily="18" charset="-78"/>
              <a:cs typeface="Adobe Arabic" panose="02040503050201020203" pitchFamily="18" charset="-78"/>
            </a:endParaRPr>
          </a:p>
        </p:txBody>
      </p:sp>
      <p:sp>
        <p:nvSpPr>
          <p:cNvPr id="8" name="Text Placeholder 2">
            <a:extLst>
              <a:ext uri="{FF2B5EF4-FFF2-40B4-BE49-F238E27FC236}">
                <a16:creationId xmlns:a16="http://schemas.microsoft.com/office/drawing/2014/main" id="{9904F518-BF36-43C4-BD3E-213C56F61D2A}"/>
              </a:ext>
            </a:extLst>
          </p:cNvPr>
          <p:cNvSpPr txBox="1">
            <a:spLocks/>
          </p:cNvSpPr>
          <p:nvPr/>
        </p:nvSpPr>
        <p:spPr>
          <a:xfrm>
            <a:off x="832684" y="3053974"/>
            <a:ext cx="7571700" cy="1549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algn="r" rtl="1"/>
            <a:r>
              <a:rPr lang="en-US" sz="1800" dirty="0">
                <a:latin typeface="Adobe Arabic" panose="02040503050201020203" pitchFamily="18" charset="-78"/>
                <a:cs typeface="B Kamran" panose="00000400000000000000" pitchFamily="2" charset="-78"/>
              </a:rPr>
              <a:t>Tableau</a:t>
            </a:r>
            <a:r>
              <a:rPr lang="fa-IR" sz="1800" dirty="0">
                <a:latin typeface="Adobe Arabic" panose="02040503050201020203" pitchFamily="18" charset="-78"/>
                <a:cs typeface="B Kamran" panose="00000400000000000000" pitchFamily="2" charset="-78"/>
              </a:rPr>
              <a:t> (برای مصورسازی داده‌ها، کشف الگوهای پنهان و بررسی داده‌های پرت)</a:t>
            </a:r>
          </a:p>
          <a:p>
            <a:pPr algn="r" rtl="1"/>
            <a:r>
              <a:rPr lang="en-US" sz="1800" dirty="0">
                <a:latin typeface="Adobe Arabic" panose="02040503050201020203" pitchFamily="18" charset="-78"/>
                <a:cs typeface="B Kamran" panose="00000400000000000000" pitchFamily="2" charset="-78"/>
              </a:rPr>
              <a:t>Power BI</a:t>
            </a:r>
            <a:r>
              <a:rPr lang="fa-IR" sz="1800" dirty="0">
                <a:latin typeface="Adobe Arabic" panose="02040503050201020203" pitchFamily="18" charset="-78"/>
                <a:cs typeface="B Kamran" panose="00000400000000000000" pitchFamily="2" charset="-78"/>
              </a:rPr>
              <a:t> (برای تحلیل کسب‌وکار، بررسی روندها و داشبوردهای تعاملی)</a:t>
            </a:r>
          </a:p>
          <a:p>
            <a:pPr marL="76200" indent="0" algn="r" rtl="1">
              <a:buFont typeface="Source Sans Pro"/>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p:txBody>
      </p:sp>
      <p:pic>
        <p:nvPicPr>
          <p:cNvPr id="10" name="Picture 9">
            <a:extLst>
              <a:ext uri="{FF2B5EF4-FFF2-40B4-BE49-F238E27FC236}">
                <a16:creationId xmlns:a16="http://schemas.microsoft.com/office/drawing/2014/main" id="{6F57C434-2E82-4D02-929A-49EBC49A9C33}"/>
              </a:ext>
            </a:extLst>
          </p:cNvPr>
          <p:cNvPicPr>
            <a:picLocks noChangeAspect="1"/>
          </p:cNvPicPr>
          <p:nvPr/>
        </p:nvPicPr>
        <p:blipFill>
          <a:blip r:embed="rId2"/>
          <a:stretch>
            <a:fillRect/>
          </a:stretch>
        </p:blipFill>
        <p:spPr>
          <a:xfrm>
            <a:off x="549137" y="2452865"/>
            <a:ext cx="1904524" cy="1071295"/>
          </a:xfrm>
          <a:prstGeom prst="rect">
            <a:avLst/>
          </a:prstGeom>
        </p:spPr>
      </p:pic>
      <p:pic>
        <p:nvPicPr>
          <p:cNvPr id="12" name="Picture 11">
            <a:extLst>
              <a:ext uri="{FF2B5EF4-FFF2-40B4-BE49-F238E27FC236}">
                <a16:creationId xmlns:a16="http://schemas.microsoft.com/office/drawing/2014/main" id="{BC0C1462-A31A-49DF-9594-794B8DFBFCA9}"/>
              </a:ext>
            </a:extLst>
          </p:cNvPr>
          <p:cNvPicPr>
            <a:picLocks noChangeAspect="1"/>
          </p:cNvPicPr>
          <p:nvPr/>
        </p:nvPicPr>
        <p:blipFill>
          <a:blip r:embed="rId3"/>
          <a:stretch>
            <a:fillRect/>
          </a:stretch>
        </p:blipFill>
        <p:spPr>
          <a:xfrm>
            <a:off x="672642" y="3296766"/>
            <a:ext cx="1657514" cy="919617"/>
          </a:xfrm>
          <a:prstGeom prst="rect">
            <a:avLst/>
          </a:prstGeom>
        </p:spPr>
      </p:pic>
      <p:pic>
        <p:nvPicPr>
          <p:cNvPr id="14" name="Picture 13">
            <a:extLst>
              <a:ext uri="{FF2B5EF4-FFF2-40B4-BE49-F238E27FC236}">
                <a16:creationId xmlns:a16="http://schemas.microsoft.com/office/drawing/2014/main" id="{87B7C6A3-59DD-454E-8238-53410D830940}"/>
              </a:ext>
            </a:extLst>
          </p:cNvPr>
          <p:cNvPicPr>
            <a:picLocks noChangeAspect="1"/>
          </p:cNvPicPr>
          <p:nvPr/>
        </p:nvPicPr>
        <p:blipFill>
          <a:blip r:embed="rId4"/>
          <a:stretch>
            <a:fillRect/>
          </a:stretch>
        </p:blipFill>
        <p:spPr>
          <a:xfrm>
            <a:off x="549137" y="1183349"/>
            <a:ext cx="1906650" cy="1071295"/>
          </a:xfrm>
          <a:prstGeom prst="rect">
            <a:avLst/>
          </a:prstGeom>
        </p:spPr>
      </p:pic>
    </p:spTree>
    <p:extLst>
      <p:ext uri="{BB962C8B-B14F-4D97-AF65-F5344CB8AC3E}">
        <p14:creationId xmlns:p14="http://schemas.microsoft.com/office/powerpoint/2010/main" val="9756801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par>
                                <p:cTn id="28" presetID="14"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832684" y="422669"/>
            <a:ext cx="7571700" cy="702600"/>
          </a:xfrm>
        </p:spPr>
        <p:txBody>
          <a:bodyPr/>
          <a:lstStyle/>
          <a:p>
            <a:pPr algn="r" rtl="1"/>
            <a:r>
              <a:rPr lang="fa-IR" sz="3000" dirty="0">
                <a:latin typeface="Adobe Arabic" panose="02040503050201020203" pitchFamily="18" charset="-78"/>
                <a:cs typeface="B Kamran" panose="00000400000000000000" pitchFamily="2" charset="-78"/>
              </a:rPr>
              <a:t>3. ابزارهای یادگیری ماشین خودکار (</a:t>
            </a:r>
            <a:r>
              <a:rPr lang="en-US" sz="3000" dirty="0">
                <a:latin typeface="Adobe Arabic" panose="02040503050201020203" pitchFamily="18" charset="-78"/>
                <a:cs typeface="B Kamran" panose="00000400000000000000" pitchFamily="2" charset="-78"/>
              </a:rPr>
              <a:t>AutoML</a:t>
            </a:r>
            <a:r>
              <a:rPr lang="fa-IR" sz="3000" dirty="0">
                <a:latin typeface="Adobe Arabic" panose="02040503050201020203" pitchFamily="18" charset="-78"/>
                <a:cs typeface="B Kamran" panose="00000400000000000000" pitchFamily="2" charset="-78"/>
              </a:rPr>
              <a:t>)</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3180116" y="1254143"/>
            <a:ext cx="5177733" cy="1549513"/>
          </a:xfrm>
        </p:spPr>
        <p:txBody>
          <a:bodyPr/>
          <a:lstStyle/>
          <a:p>
            <a:pPr algn="r" rtl="1"/>
            <a:r>
              <a:rPr lang="en-US" sz="1800" dirty="0">
                <a:latin typeface="Adobe Arabic" panose="02040503050201020203" pitchFamily="18" charset="-78"/>
                <a:cs typeface="B Kamran" panose="00000400000000000000" pitchFamily="2" charset="-78"/>
              </a:rPr>
              <a:t>Google AutoML</a:t>
            </a:r>
            <a:r>
              <a:rPr lang="fa-IR" sz="1800" dirty="0">
                <a:latin typeface="Adobe Arabic" panose="02040503050201020203" pitchFamily="18" charset="-78"/>
                <a:cs typeface="B Kamran" panose="00000400000000000000" pitchFamily="2" charset="-78"/>
              </a:rPr>
              <a:t> (برای تست سریع مدل‌های یادگیری ماشین و کاهش تأثیر فرضیات نادرست)</a:t>
            </a:r>
          </a:p>
          <a:p>
            <a:pPr algn="r" rtl="1"/>
            <a:r>
              <a:rPr lang="en-US" sz="1800" dirty="0">
                <a:latin typeface="Adobe Arabic" panose="02040503050201020203" pitchFamily="18" charset="-78"/>
                <a:cs typeface="B Kamran" panose="00000400000000000000" pitchFamily="2" charset="-78"/>
              </a:rPr>
              <a:t>H2O.ai</a:t>
            </a:r>
            <a:r>
              <a:rPr lang="fa-IR" sz="1800" dirty="0">
                <a:latin typeface="Adobe Arabic" panose="02040503050201020203" pitchFamily="18" charset="-78"/>
                <a:cs typeface="B Kamran" panose="00000400000000000000" pitchFamily="2" charset="-78"/>
              </a:rPr>
              <a:t> (برای مقایسه مدل‌ها، تنظیم خودکار پارامترها و بهینه‌سازی پیش‌بینی‌ها)</a:t>
            </a: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7" name="Title 1">
            <a:extLst>
              <a:ext uri="{FF2B5EF4-FFF2-40B4-BE49-F238E27FC236}">
                <a16:creationId xmlns:a16="http://schemas.microsoft.com/office/drawing/2014/main" id="{60F3F3D0-0E7B-4A8E-BA5D-006FE52B1FC9}"/>
              </a:ext>
            </a:extLst>
          </p:cNvPr>
          <p:cNvSpPr txBox="1">
            <a:spLocks/>
          </p:cNvSpPr>
          <p:nvPr/>
        </p:nvSpPr>
        <p:spPr>
          <a:xfrm>
            <a:off x="786150" y="2347652"/>
            <a:ext cx="7571700" cy="8021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r" rtl="1"/>
            <a:r>
              <a:rPr lang="fa-IR" sz="3000" dirty="0">
                <a:latin typeface="Adobe Arabic" panose="02040503050201020203" pitchFamily="18" charset="-78"/>
                <a:cs typeface="B Kamran" panose="00000400000000000000" pitchFamily="2" charset="-78"/>
              </a:rPr>
              <a:t>4. ابزارهای تحلیل حساسیت و بایاس مدل‌ها:</a:t>
            </a:r>
            <a:endParaRPr lang="en-US" sz="2900" dirty="0">
              <a:latin typeface="Adobe Arabic" panose="02040503050201020203" pitchFamily="18" charset="-78"/>
              <a:cs typeface="Adobe Arabic" panose="02040503050201020203" pitchFamily="18" charset="-78"/>
            </a:endParaRPr>
          </a:p>
        </p:txBody>
      </p:sp>
      <p:sp>
        <p:nvSpPr>
          <p:cNvPr id="8" name="Text Placeholder 2">
            <a:extLst>
              <a:ext uri="{FF2B5EF4-FFF2-40B4-BE49-F238E27FC236}">
                <a16:creationId xmlns:a16="http://schemas.microsoft.com/office/drawing/2014/main" id="{9904F518-BF36-43C4-BD3E-213C56F61D2A}"/>
              </a:ext>
            </a:extLst>
          </p:cNvPr>
          <p:cNvSpPr txBox="1">
            <a:spLocks/>
          </p:cNvSpPr>
          <p:nvPr/>
        </p:nvSpPr>
        <p:spPr>
          <a:xfrm>
            <a:off x="832684" y="3280684"/>
            <a:ext cx="7571700" cy="1549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algn="r" rtl="1"/>
            <a:r>
              <a:rPr lang="en-US" sz="1800" dirty="0">
                <a:latin typeface="Adobe Arabic" panose="02040503050201020203" pitchFamily="18" charset="-78"/>
                <a:cs typeface="B Kamran" panose="00000400000000000000" pitchFamily="2" charset="-78"/>
              </a:rPr>
              <a:t>SHAP</a:t>
            </a:r>
            <a:r>
              <a:rPr lang="fa-IR" sz="1800" dirty="0">
                <a:latin typeface="Adobe Arabic" panose="02040503050201020203" pitchFamily="18" charset="-78"/>
                <a:cs typeface="B Kamran" panose="00000400000000000000" pitchFamily="2" charset="-78"/>
              </a:rPr>
              <a:t> (برای بررسی اهمیت ویژگی‌ها و تحلیل تأثیر متغیرها بر خروجی مدل)</a:t>
            </a:r>
          </a:p>
          <a:p>
            <a:pPr algn="r" rtl="1"/>
            <a:r>
              <a:rPr lang="en-US" sz="1800" dirty="0">
                <a:latin typeface="Adobe Arabic" panose="02040503050201020203" pitchFamily="18" charset="-78"/>
                <a:cs typeface="B Kamran" panose="00000400000000000000" pitchFamily="2" charset="-78"/>
              </a:rPr>
              <a:t>LIME</a:t>
            </a:r>
            <a:r>
              <a:rPr lang="fa-IR" sz="1800" dirty="0">
                <a:latin typeface="Adobe Arabic" panose="02040503050201020203" pitchFamily="18" charset="-78"/>
                <a:cs typeface="B Kamran" panose="00000400000000000000" pitchFamily="2" charset="-78"/>
              </a:rPr>
              <a:t> (برای توضیح نتایج مدل‌های پیچیده و بررسی تأثیر فرضیات نادرست)</a:t>
            </a:r>
          </a:p>
          <a:p>
            <a:pPr marL="76200" indent="0" algn="r" rtl="1">
              <a:buFont typeface="Source Sans Pro"/>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p:txBody>
      </p:sp>
      <p:pic>
        <p:nvPicPr>
          <p:cNvPr id="11" name="Picture 10">
            <a:extLst>
              <a:ext uri="{FF2B5EF4-FFF2-40B4-BE49-F238E27FC236}">
                <a16:creationId xmlns:a16="http://schemas.microsoft.com/office/drawing/2014/main" id="{65C7B613-B903-4D55-BC13-EF591FB35434}"/>
              </a:ext>
            </a:extLst>
          </p:cNvPr>
          <p:cNvPicPr>
            <a:picLocks noChangeAspect="1"/>
          </p:cNvPicPr>
          <p:nvPr/>
        </p:nvPicPr>
        <p:blipFill>
          <a:blip r:embed="rId2"/>
          <a:stretch>
            <a:fillRect/>
          </a:stretch>
        </p:blipFill>
        <p:spPr>
          <a:xfrm>
            <a:off x="577640" y="2991947"/>
            <a:ext cx="966944" cy="1527985"/>
          </a:xfrm>
          <a:prstGeom prst="rect">
            <a:avLst/>
          </a:prstGeom>
        </p:spPr>
      </p:pic>
      <p:pic>
        <p:nvPicPr>
          <p:cNvPr id="13" name="Picture 12">
            <a:extLst>
              <a:ext uri="{FF2B5EF4-FFF2-40B4-BE49-F238E27FC236}">
                <a16:creationId xmlns:a16="http://schemas.microsoft.com/office/drawing/2014/main" id="{341FD29F-12F6-4DF5-BF46-35B774F4812F}"/>
              </a:ext>
            </a:extLst>
          </p:cNvPr>
          <p:cNvPicPr>
            <a:picLocks noChangeAspect="1"/>
          </p:cNvPicPr>
          <p:nvPr/>
        </p:nvPicPr>
        <p:blipFill>
          <a:blip r:embed="rId3"/>
          <a:stretch>
            <a:fillRect/>
          </a:stretch>
        </p:blipFill>
        <p:spPr>
          <a:xfrm>
            <a:off x="1880844" y="3604700"/>
            <a:ext cx="868602" cy="483459"/>
          </a:xfrm>
          <a:prstGeom prst="rect">
            <a:avLst/>
          </a:prstGeom>
        </p:spPr>
      </p:pic>
      <p:pic>
        <p:nvPicPr>
          <p:cNvPr id="15" name="Picture 14">
            <a:extLst>
              <a:ext uri="{FF2B5EF4-FFF2-40B4-BE49-F238E27FC236}">
                <a16:creationId xmlns:a16="http://schemas.microsoft.com/office/drawing/2014/main" id="{E9C6262F-C58F-4770-A413-FFE3204C3D87}"/>
              </a:ext>
            </a:extLst>
          </p:cNvPr>
          <p:cNvPicPr>
            <a:picLocks noChangeAspect="1"/>
          </p:cNvPicPr>
          <p:nvPr/>
        </p:nvPicPr>
        <p:blipFill>
          <a:blip r:embed="rId4"/>
          <a:stretch>
            <a:fillRect/>
          </a:stretch>
        </p:blipFill>
        <p:spPr>
          <a:xfrm>
            <a:off x="1880844" y="1526291"/>
            <a:ext cx="765665" cy="765665"/>
          </a:xfrm>
          <a:prstGeom prst="rect">
            <a:avLst/>
          </a:prstGeom>
        </p:spPr>
      </p:pic>
      <p:pic>
        <p:nvPicPr>
          <p:cNvPr id="17" name="Picture 16">
            <a:extLst>
              <a:ext uri="{FF2B5EF4-FFF2-40B4-BE49-F238E27FC236}">
                <a16:creationId xmlns:a16="http://schemas.microsoft.com/office/drawing/2014/main" id="{D6825899-887A-4117-84D5-608450E53139}"/>
              </a:ext>
            </a:extLst>
          </p:cNvPr>
          <p:cNvPicPr>
            <a:picLocks noChangeAspect="1"/>
          </p:cNvPicPr>
          <p:nvPr/>
        </p:nvPicPr>
        <p:blipFill>
          <a:blip r:embed="rId5"/>
          <a:stretch>
            <a:fillRect/>
          </a:stretch>
        </p:blipFill>
        <p:spPr>
          <a:xfrm>
            <a:off x="304010" y="1444101"/>
            <a:ext cx="1514204" cy="847855"/>
          </a:xfrm>
          <a:prstGeom prst="rect">
            <a:avLst/>
          </a:prstGeom>
        </p:spPr>
      </p:pic>
    </p:spTree>
    <p:extLst>
      <p:ext uri="{BB962C8B-B14F-4D97-AF65-F5344CB8AC3E}">
        <p14:creationId xmlns:p14="http://schemas.microsoft.com/office/powerpoint/2010/main" val="32672850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par>
                                <p:cTn id="22" presetID="14"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par>
                                <p:cTn id="37" presetID="14" presetClass="entr" presetSubtype="1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B0FC-8D52-411C-84A5-8C79330022F1}"/>
              </a:ext>
            </a:extLst>
          </p:cNvPr>
          <p:cNvSpPr>
            <a:spLocks noGrp="1"/>
          </p:cNvSpPr>
          <p:nvPr>
            <p:ph type="title"/>
          </p:nvPr>
        </p:nvSpPr>
        <p:spPr>
          <a:xfrm>
            <a:off x="832684" y="422669"/>
            <a:ext cx="7571700" cy="702600"/>
          </a:xfrm>
        </p:spPr>
        <p:txBody>
          <a:bodyPr/>
          <a:lstStyle/>
          <a:p>
            <a:pPr algn="r" rtl="1"/>
            <a:r>
              <a:rPr lang="fa-IR" sz="3000" dirty="0">
                <a:latin typeface="Adobe Arabic" panose="02040503050201020203" pitchFamily="18" charset="-78"/>
                <a:cs typeface="B Kamran" panose="00000400000000000000" pitchFamily="2" charset="-78"/>
              </a:rPr>
              <a:t>۵. ابزارهای تست فرضیات و آزمون‌های آماری</a:t>
            </a:r>
            <a:endParaRPr lang="en-US" sz="29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id="{3967E59A-FD46-48E8-926A-C688EE9ABF53}"/>
              </a:ext>
            </a:extLst>
          </p:cNvPr>
          <p:cNvSpPr>
            <a:spLocks noGrp="1"/>
          </p:cNvSpPr>
          <p:nvPr>
            <p:ph type="body" idx="1"/>
          </p:nvPr>
        </p:nvSpPr>
        <p:spPr>
          <a:xfrm>
            <a:off x="786150" y="1254143"/>
            <a:ext cx="7571700" cy="1549513"/>
          </a:xfrm>
        </p:spPr>
        <p:txBody>
          <a:bodyPr/>
          <a:lstStyle/>
          <a:p>
            <a:pPr algn="r" rtl="1"/>
            <a:r>
              <a:rPr lang="en-US" sz="1800" dirty="0" err="1">
                <a:latin typeface="Adobe Arabic" panose="02040503050201020203" pitchFamily="18" charset="-78"/>
                <a:cs typeface="B Kamran" panose="00000400000000000000" pitchFamily="2" charset="-78"/>
              </a:rPr>
              <a:t>Statsmodels</a:t>
            </a:r>
            <a:r>
              <a:rPr lang="en-US" sz="1800" dirty="0">
                <a:latin typeface="Adobe Arabic" panose="02040503050201020203" pitchFamily="18" charset="-78"/>
                <a:cs typeface="B Kamran" panose="00000400000000000000" pitchFamily="2" charset="-78"/>
              </a:rPr>
              <a:t> (Python)</a:t>
            </a:r>
            <a:r>
              <a:rPr lang="fa-IR" sz="1800" dirty="0">
                <a:latin typeface="Adobe Arabic" panose="02040503050201020203" pitchFamily="18" charset="-78"/>
                <a:cs typeface="B Kamran" panose="00000400000000000000" pitchFamily="2" charset="-78"/>
              </a:rPr>
              <a:t> (برای اجرای آزمون‌های آماری مانند </a:t>
            </a:r>
            <a:r>
              <a:rPr lang="en-US" sz="1800" dirty="0">
                <a:latin typeface="Adobe Arabic" panose="02040503050201020203" pitchFamily="18" charset="-78"/>
                <a:cs typeface="B Kamran" panose="00000400000000000000" pitchFamily="2" charset="-78"/>
              </a:rPr>
              <a:t>t-test، ANOVA </a:t>
            </a:r>
            <a:r>
              <a:rPr lang="fa-IR" sz="1800" dirty="0">
                <a:latin typeface="Adobe Arabic" panose="02040503050201020203" pitchFamily="18" charset="-78"/>
                <a:cs typeface="B Kamran" panose="00000400000000000000" pitchFamily="2" charset="-78"/>
              </a:rPr>
              <a:t> و </a:t>
            </a:r>
            <a:r>
              <a:rPr lang="en-US" sz="1800" dirty="0">
                <a:latin typeface="Adobe Arabic" panose="02040503050201020203" pitchFamily="18" charset="-78"/>
                <a:cs typeface="B Kamran" panose="00000400000000000000" pitchFamily="2" charset="-78"/>
              </a:rPr>
              <a:t>Chi-Square</a:t>
            </a:r>
            <a:r>
              <a:rPr lang="fa-IR" sz="1800" dirty="0">
                <a:latin typeface="Adobe Arabic" panose="02040503050201020203" pitchFamily="18" charset="-78"/>
                <a:cs typeface="B Kamran" panose="00000400000000000000" pitchFamily="2" charset="-78"/>
              </a:rPr>
              <a:t>)</a:t>
            </a:r>
            <a:endParaRPr lang="en-US" sz="1800" dirty="0">
              <a:latin typeface="Adobe Arabic" panose="02040503050201020203" pitchFamily="18" charset="-78"/>
              <a:cs typeface="B Kamran" panose="00000400000000000000" pitchFamily="2" charset="-78"/>
            </a:endParaRPr>
          </a:p>
          <a:p>
            <a:pPr algn="r" rtl="1"/>
            <a:r>
              <a:rPr lang="en-US" sz="1800" dirty="0">
                <a:latin typeface="Adobe Arabic" panose="02040503050201020203" pitchFamily="18" charset="-78"/>
                <a:cs typeface="B Kamran" panose="00000400000000000000" pitchFamily="2" charset="-78"/>
              </a:rPr>
              <a:t>SPSS</a:t>
            </a:r>
            <a:r>
              <a:rPr lang="fa-IR" sz="1800" dirty="0">
                <a:latin typeface="Adobe Arabic" panose="02040503050201020203" pitchFamily="18" charset="-78"/>
                <a:cs typeface="B Kamran" panose="00000400000000000000" pitchFamily="2" charset="-78"/>
              </a:rPr>
              <a:t> (برای تحلیل داده‌های آماری، بررسی بایاس و آزمون فرضیات در داده‌کاوی)</a:t>
            </a:r>
          </a:p>
          <a:p>
            <a:pPr marL="76200" indent="0" algn="r" rtl="1">
              <a:buNone/>
            </a:pP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p:txBody>
      </p:sp>
      <p:sp>
        <p:nvSpPr>
          <p:cNvPr id="4" name="Slide Number Placeholder 3">
            <a:extLst>
              <a:ext uri="{FF2B5EF4-FFF2-40B4-BE49-F238E27FC236}">
                <a16:creationId xmlns:a16="http://schemas.microsoft.com/office/drawing/2014/main" id="{05474A85-7CC7-4827-9507-65493048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8" name="Text Placeholder 2">
            <a:extLst>
              <a:ext uri="{FF2B5EF4-FFF2-40B4-BE49-F238E27FC236}">
                <a16:creationId xmlns:a16="http://schemas.microsoft.com/office/drawing/2014/main" id="{9904F518-BF36-43C4-BD3E-213C56F61D2A}"/>
              </a:ext>
            </a:extLst>
          </p:cNvPr>
          <p:cNvSpPr txBox="1">
            <a:spLocks/>
          </p:cNvSpPr>
          <p:nvPr/>
        </p:nvSpPr>
        <p:spPr>
          <a:xfrm>
            <a:off x="832684" y="3053974"/>
            <a:ext cx="7571700" cy="1549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algn="r" rtl="1"/>
            <a:r>
              <a:rPr lang="fa-IR" sz="1800" dirty="0">
                <a:latin typeface="Adobe Arabic" panose="02040503050201020203" pitchFamily="18" charset="-78"/>
                <a:cs typeface="B Kamran" panose="00000400000000000000" pitchFamily="2" charset="-78"/>
              </a:rPr>
              <a:t>این ابزارها کمک می‌کنند تا داده‌ها را بهتر تحلیل کنیم، فرضیات نادرست را اصلاح کنیم، بایاس را کاهش دهیم و مدل‌های دقیق‌تر و بهینه‌تری برای پیش‌بینی و تصمیم‌گیری ایجاد کنیم.</a:t>
            </a:r>
            <a:endParaRPr lang="fa-IR" sz="1800" dirty="0">
              <a:latin typeface="Adobe Arabic" panose="02040503050201020203" pitchFamily="18" charset="-78"/>
              <a:ea typeface="Source Sans Pro" panose="020B0503030403020204" pitchFamily="34" charset="0"/>
              <a:cs typeface="B Kamran" panose="00000400000000000000" pitchFamily="2" charset="-78"/>
            </a:endParaRPr>
          </a:p>
        </p:txBody>
      </p:sp>
      <p:pic>
        <p:nvPicPr>
          <p:cNvPr id="6" name="Picture 5">
            <a:extLst>
              <a:ext uri="{FF2B5EF4-FFF2-40B4-BE49-F238E27FC236}">
                <a16:creationId xmlns:a16="http://schemas.microsoft.com/office/drawing/2014/main" id="{71C98197-13C3-4782-B86B-A1551BA3F3EE}"/>
              </a:ext>
            </a:extLst>
          </p:cNvPr>
          <p:cNvPicPr>
            <a:picLocks noChangeAspect="1"/>
          </p:cNvPicPr>
          <p:nvPr/>
        </p:nvPicPr>
        <p:blipFill>
          <a:blip r:embed="rId2"/>
          <a:stretch>
            <a:fillRect/>
          </a:stretch>
        </p:blipFill>
        <p:spPr>
          <a:xfrm>
            <a:off x="832684" y="1982090"/>
            <a:ext cx="1135567" cy="821566"/>
          </a:xfrm>
          <a:prstGeom prst="rect">
            <a:avLst/>
          </a:prstGeom>
        </p:spPr>
      </p:pic>
      <p:pic>
        <p:nvPicPr>
          <p:cNvPr id="10" name="Picture 9">
            <a:extLst>
              <a:ext uri="{FF2B5EF4-FFF2-40B4-BE49-F238E27FC236}">
                <a16:creationId xmlns:a16="http://schemas.microsoft.com/office/drawing/2014/main" id="{F98CBCB2-04E6-4EA4-A138-1672A4C4D05C}"/>
              </a:ext>
            </a:extLst>
          </p:cNvPr>
          <p:cNvPicPr>
            <a:picLocks noChangeAspect="1"/>
          </p:cNvPicPr>
          <p:nvPr/>
        </p:nvPicPr>
        <p:blipFill>
          <a:blip r:embed="rId3"/>
          <a:stretch>
            <a:fillRect/>
          </a:stretch>
        </p:blipFill>
        <p:spPr>
          <a:xfrm>
            <a:off x="2171061" y="1760277"/>
            <a:ext cx="1265191" cy="1265191"/>
          </a:xfrm>
          <a:prstGeom prst="rect">
            <a:avLst/>
          </a:prstGeom>
        </p:spPr>
      </p:pic>
    </p:spTree>
    <p:extLst>
      <p:ext uri="{BB962C8B-B14F-4D97-AF65-F5344CB8AC3E}">
        <p14:creationId xmlns:p14="http://schemas.microsoft.com/office/powerpoint/2010/main" val="35426381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3FB650-0D67-4B40-A1A9-44658CA1E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3" name="TextBox 2">
            <a:extLst>
              <a:ext uri="{FF2B5EF4-FFF2-40B4-BE49-F238E27FC236}">
                <a16:creationId xmlns:a16="http://schemas.microsoft.com/office/drawing/2014/main" id="{F1F43DE7-F63C-40B0-9C6D-210763E23DBD}"/>
              </a:ext>
            </a:extLst>
          </p:cNvPr>
          <p:cNvSpPr txBox="1"/>
          <p:nvPr/>
        </p:nvSpPr>
        <p:spPr>
          <a:xfrm>
            <a:off x="3967426" y="495626"/>
            <a:ext cx="4601028" cy="584775"/>
          </a:xfrm>
          <a:prstGeom prst="rect">
            <a:avLst/>
          </a:prstGeom>
          <a:noFill/>
        </p:spPr>
        <p:txBody>
          <a:bodyPr wrap="square">
            <a:spAutoFit/>
          </a:bodyPr>
          <a:lstStyle/>
          <a:p>
            <a:pPr algn="r"/>
            <a:r>
              <a:rPr lang="en-US" sz="3200" b="1" dirty="0" err="1">
                <a:solidFill>
                  <a:srgbClr val="FF0000"/>
                </a:solidFill>
                <a:cs typeface="B Kamran" panose="00000400000000000000" pitchFamily="2" charset="-78"/>
              </a:rPr>
              <a:t>فهرست</a:t>
            </a:r>
            <a:r>
              <a:rPr lang="en-US" sz="3200" b="1" dirty="0">
                <a:solidFill>
                  <a:srgbClr val="FF0000"/>
                </a:solidFill>
                <a:cs typeface="B Kamran" panose="00000400000000000000" pitchFamily="2" charset="-78"/>
              </a:rPr>
              <a:t> </a:t>
            </a:r>
            <a:r>
              <a:rPr lang="en-US" sz="3200" b="1" dirty="0" err="1">
                <a:solidFill>
                  <a:srgbClr val="FF0000"/>
                </a:solidFill>
                <a:cs typeface="B Kamran" panose="00000400000000000000" pitchFamily="2" charset="-78"/>
              </a:rPr>
              <a:t>مطالب</a:t>
            </a:r>
            <a:endParaRPr lang="en-US" sz="3200" b="1" dirty="0">
              <a:solidFill>
                <a:srgbClr val="FF0000"/>
              </a:solidFill>
              <a:cs typeface="B Kamran" panose="00000400000000000000" pitchFamily="2" charset="-78"/>
            </a:endParaRPr>
          </a:p>
        </p:txBody>
      </p:sp>
      <p:sp>
        <p:nvSpPr>
          <p:cNvPr id="4" name="TextBox 3">
            <a:extLst>
              <a:ext uri="{FF2B5EF4-FFF2-40B4-BE49-F238E27FC236}">
                <a16:creationId xmlns:a16="http://schemas.microsoft.com/office/drawing/2014/main" id="{8F57B999-87EF-405A-AA9F-9D3A1BF1DA81}"/>
              </a:ext>
            </a:extLst>
          </p:cNvPr>
          <p:cNvSpPr txBox="1"/>
          <p:nvPr/>
        </p:nvSpPr>
        <p:spPr>
          <a:xfrm>
            <a:off x="3381829" y="1292331"/>
            <a:ext cx="4601028" cy="2677656"/>
          </a:xfrm>
          <a:prstGeom prst="rect">
            <a:avLst/>
          </a:prstGeom>
          <a:noFill/>
        </p:spPr>
        <p:txBody>
          <a:bodyPr wrap="square">
            <a:spAutoFit/>
          </a:bodyPr>
          <a:lstStyle/>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مقدمه</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تکنیک‌ها</a:t>
            </a:r>
            <a:r>
              <a:rPr lang="en-US" sz="2800" b="1" dirty="0">
                <a:solidFill>
                  <a:schemeClr val="tx1"/>
                </a:solidFill>
                <a:cs typeface="B Kamran" panose="00000400000000000000" pitchFamily="2" charset="-78"/>
              </a:rPr>
              <a:t> و </a:t>
            </a:r>
            <a:r>
              <a:rPr lang="en-US" sz="2800" b="1" dirty="0" err="1">
                <a:solidFill>
                  <a:schemeClr val="tx1"/>
                </a:solidFill>
                <a:cs typeface="B Kamran" panose="00000400000000000000" pitchFamily="2" charset="-78"/>
              </a:rPr>
              <a:t>روش‌ها</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مثال‌های</a:t>
            </a:r>
            <a:r>
              <a:rPr lang="en-US" sz="2800" b="1" dirty="0">
                <a:solidFill>
                  <a:schemeClr val="tx1"/>
                </a:solidFill>
                <a:cs typeface="B Kamran" panose="00000400000000000000" pitchFamily="2" charset="-78"/>
              </a:rPr>
              <a:t> </a:t>
            </a:r>
            <a:r>
              <a:rPr lang="en-US" sz="2800" b="1" dirty="0" err="1">
                <a:solidFill>
                  <a:schemeClr val="tx1"/>
                </a:solidFill>
                <a:cs typeface="B Kamran" panose="00000400000000000000" pitchFamily="2" charset="-78"/>
              </a:rPr>
              <a:t>عملی</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تمرین‌ها</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ابزارها</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rgbClr val="FF0000"/>
                </a:solidFill>
                <a:cs typeface="B Kamran" panose="00000400000000000000" pitchFamily="2" charset="-78"/>
              </a:rPr>
              <a:t>منابع</a:t>
            </a:r>
            <a:endParaRPr lang="en-US" sz="2800" b="1" dirty="0">
              <a:solidFill>
                <a:srgbClr val="FF0000"/>
              </a:solidFill>
              <a:cs typeface="B Kamran" panose="00000400000000000000" pitchFamily="2" charset="-78"/>
            </a:endParaRPr>
          </a:p>
        </p:txBody>
      </p:sp>
    </p:spTree>
    <p:extLst>
      <p:ext uri="{BB962C8B-B14F-4D97-AF65-F5344CB8AC3E}">
        <p14:creationId xmlns:p14="http://schemas.microsoft.com/office/powerpoint/2010/main" val="131202081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0E1A-2939-EAFD-2509-3A3912072246}"/>
              </a:ext>
            </a:extLst>
          </p:cNvPr>
          <p:cNvSpPr>
            <a:spLocks noGrp="1"/>
          </p:cNvSpPr>
          <p:nvPr>
            <p:ph type="title"/>
          </p:nvPr>
        </p:nvSpPr>
        <p:spPr>
          <a:xfrm>
            <a:off x="905255" y="128328"/>
            <a:ext cx="7571700" cy="702600"/>
          </a:xfrm>
        </p:spPr>
        <p:txBody>
          <a:bodyPr/>
          <a:lstStyle/>
          <a:p>
            <a:pPr algn="r"/>
            <a:r>
              <a:rPr lang="en-US" sz="3200" b="1" dirty="0" err="1">
                <a:solidFill>
                  <a:schemeClr val="accent1"/>
                </a:solidFill>
                <a:cs typeface="B Kamran" panose="00000400000000000000" pitchFamily="2" charset="-78"/>
              </a:rPr>
              <a:t>منابع</a:t>
            </a:r>
            <a:r>
              <a:rPr lang="fa-IR" sz="3200" b="1" dirty="0">
                <a:solidFill>
                  <a:schemeClr val="accent1"/>
                </a:solidFill>
                <a:cs typeface="B Kamran" panose="00000400000000000000" pitchFamily="2" charset="-78"/>
              </a:rPr>
              <a:t> مورد استفاده</a:t>
            </a:r>
            <a:endParaRPr lang="en-US" sz="3200" b="1" dirty="0">
              <a:solidFill>
                <a:schemeClr val="accent1"/>
              </a:solidFill>
              <a:cs typeface="B Kamran" panose="00000400000000000000" pitchFamily="2" charset="-78"/>
            </a:endParaRPr>
          </a:p>
        </p:txBody>
      </p:sp>
      <p:sp>
        <p:nvSpPr>
          <p:cNvPr id="3" name="Text Placeholder 2">
            <a:extLst>
              <a:ext uri="{FF2B5EF4-FFF2-40B4-BE49-F238E27FC236}">
                <a16:creationId xmlns:a16="http://schemas.microsoft.com/office/drawing/2014/main" id="{D5DD4466-C6CF-B5A2-0359-0B4FDE164293}"/>
              </a:ext>
            </a:extLst>
          </p:cNvPr>
          <p:cNvSpPr>
            <a:spLocks noGrp="1"/>
          </p:cNvSpPr>
          <p:nvPr>
            <p:ph type="body" idx="1"/>
          </p:nvPr>
        </p:nvSpPr>
        <p:spPr>
          <a:xfrm>
            <a:off x="200969" y="830928"/>
            <a:ext cx="8752115" cy="4173797"/>
          </a:xfrm>
        </p:spPr>
        <p:txBody>
          <a:bodyPr/>
          <a:lstStyle/>
          <a:p>
            <a:pPr algn="r" rtl="1"/>
            <a:r>
              <a:rPr lang="en-US" sz="1600" b="1" dirty="0">
                <a:cs typeface="B Kamran" panose="00000400000000000000" pitchFamily="2" charset="-78"/>
              </a:rPr>
              <a:t>🔹 </a:t>
            </a:r>
            <a:r>
              <a:rPr lang="fa-IR" sz="1600" b="1" dirty="0">
                <a:cs typeface="B Kamran" panose="00000400000000000000" pitchFamily="2" charset="-78"/>
              </a:rPr>
              <a:t>پیش‌پردازش داده‌ها </a:t>
            </a:r>
            <a:r>
              <a:rPr lang="en-US" sz="1600" b="1" dirty="0">
                <a:latin typeface="Adobe Arabic" panose="02040503050201020203" pitchFamily="18" charset="-78"/>
                <a:cs typeface="B Kamran" panose="00000400000000000000" pitchFamily="2" charset="-78"/>
              </a:rPr>
              <a:t>(</a:t>
            </a:r>
            <a:r>
              <a:rPr lang="en-US" sz="1400" b="1" dirty="0">
                <a:latin typeface="Adobe Arabic" panose="02040503050201020203" pitchFamily="18" charset="-78"/>
                <a:cs typeface="B Kamran" panose="00000400000000000000" pitchFamily="2" charset="-78"/>
              </a:rPr>
              <a:t>Data Preprocessing</a:t>
            </a:r>
            <a:r>
              <a:rPr lang="en-US" sz="1600" b="1" dirty="0">
                <a:latin typeface="Adobe Arabic" panose="02040503050201020203" pitchFamily="18" charset="-78"/>
                <a:cs typeface="B Kamran" panose="00000400000000000000" pitchFamily="2" charset="-78"/>
              </a:rPr>
              <a:t>)</a:t>
            </a:r>
          </a:p>
          <a:p>
            <a:pPr algn="r" rtl="1"/>
            <a:r>
              <a:rPr lang="fa-IR" sz="1600" dirty="0">
                <a:cs typeface="B Kamran" panose="00000400000000000000" pitchFamily="2" charset="-78"/>
                <a:hlinkClick r:id="rId2"/>
              </a:rPr>
              <a:t>پیش‌پردازش داده‌ها </a:t>
            </a:r>
            <a:r>
              <a:rPr lang="fa-IR" sz="1600" dirty="0">
                <a:cs typeface="B Kamran" panose="00000400000000000000" pitchFamily="2" charset="-78"/>
              </a:rPr>
              <a:t>– راهنمایی جامع برای پاک‌سازی و آماده‌سازی داده‌ها جهت بهبود مدل‌.</a:t>
            </a:r>
            <a:br>
              <a:rPr lang="fa-IR" sz="1600" dirty="0">
                <a:cs typeface="B Kamran" panose="00000400000000000000" pitchFamily="2" charset="-78"/>
              </a:rPr>
            </a:br>
            <a:r>
              <a:rPr lang="fa-IR" sz="1600" dirty="0">
                <a:cs typeface="B Kamran" panose="00000400000000000000" pitchFamily="2" charset="-78"/>
                <a:hlinkClick r:id="rId3"/>
              </a:rPr>
              <a:t>پیش‌پردازش داده‌ها در داده‌کاوی</a:t>
            </a:r>
            <a:r>
              <a:rPr lang="fa-IR" sz="1600" dirty="0">
                <a:cs typeface="B Kamran" panose="00000400000000000000" pitchFamily="2" charset="-78"/>
              </a:rPr>
              <a:t> – بررسی روش‌های پردازش داده‌ها برای افزایش دقت مدل‌ها.</a:t>
            </a:r>
            <a:endParaRPr lang="en-US" sz="1600" dirty="0">
              <a:cs typeface="B Kamran" panose="00000400000000000000" pitchFamily="2" charset="-78"/>
            </a:endParaRPr>
          </a:p>
          <a:p>
            <a:pPr algn="r" rtl="1"/>
            <a:r>
              <a:rPr lang="en-US" sz="1600" b="1" dirty="0">
                <a:cs typeface="B Kamran" panose="00000400000000000000" pitchFamily="2" charset="-78"/>
              </a:rPr>
              <a:t>🔹 </a:t>
            </a:r>
            <a:r>
              <a:rPr lang="fa-IR" sz="1600" b="1" dirty="0">
                <a:cs typeface="B Kamran" panose="00000400000000000000" pitchFamily="2" charset="-78"/>
              </a:rPr>
              <a:t>کاهش بایاس و افزایش عدالت در مدل‌های هوش مصنوعی</a:t>
            </a:r>
          </a:p>
          <a:p>
            <a:pPr algn="r" rtl="1"/>
            <a:r>
              <a:rPr lang="fa-IR" sz="1600" dirty="0">
                <a:cs typeface="B Kamran" panose="00000400000000000000" pitchFamily="2" charset="-78"/>
                <a:hlinkClick r:id="rId4"/>
              </a:rPr>
              <a:t>کاهش بایاس </a:t>
            </a:r>
            <a:r>
              <a:rPr lang="fa-IR" sz="1600" dirty="0">
                <a:cs typeface="B Kamran" panose="00000400000000000000" pitchFamily="2" charset="-78"/>
              </a:rPr>
              <a:t>– روش‌هایی برای شناسایی و حذف بایاس در مدل‌های هوش مصنوعی.</a:t>
            </a:r>
            <a:br>
              <a:rPr lang="fa-IR" sz="1600" dirty="0">
                <a:cs typeface="B Kamran" panose="00000400000000000000" pitchFamily="2" charset="-78"/>
              </a:rPr>
            </a:br>
            <a:r>
              <a:rPr lang="fa-IR" sz="1600" u="sng" dirty="0">
                <a:solidFill>
                  <a:schemeClr val="accent1"/>
                </a:solidFill>
                <a:cs typeface="B Kamran" panose="00000400000000000000" pitchFamily="2" charset="-78"/>
                <a:hlinkClick r:id="rId5"/>
              </a:rPr>
              <a:t>عدالت و بایاس در یادگیری ماشین</a:t>
            </a:r>
            <a:r>
              <a:rPr lang="en-US" sz="1600" u="sng" dirty="0">
                <a:solidFill>
                  <a:schemeClr val="accent1"/>
                </a:solidFill>
                <a:cs typeface="B Kamran" panose="00000400000000000000" pitchFamily="2" charset="-78"/>
                <a:hlinkClick r:id="rId5"/>
              </a:rPr>
              <a:t> </a:t>
            </a:r>
            <a:r>
              <a:rPr lang="fa-IR" sz="1600" u="sng" dirty="0">
                <a:solidFill>
                  <a:schemeClr val="accent1"/>
                </a:solidFill>
                <a:cs typeface="B Kamran" panose="00000400000000000000" pitchFamily="2" charset="-78"/>
                <a:hlinkClick r:id="rId5"/>
              </a:rPr>
              <a:t> و داده کاوی </a:t>
            </a:r>
            <a:r>
              <a:rPr lang="fa-IR" sz="1600" dirty="0">
                <a:cs typeface="B Kamran" panose="00000400000000000000" pitchFamily="2" charset="-78"/>
              </a:rPr>
              <a:t>– راهکارهایی برای اطمینان از تصمیم‌گیری‌های منصفانه در هوش مصنوعی.</a:t>
            </a:r>
            <a:br>
              <a:rPr lang="en-US" sz="1600" dirty="0">
                <a:cs typeface="B Kamran" panose="00000400000000000000" pitchFamily="2" charset="-78"/>
              </a:rPr>
            </a:br>
            <a:r>
              <a:rPr lang="en-US" sz="1600" b="1" dirty="0">
                <a:cs typeface="B Kamran" panose="00000400000000000000" pitchFamily="2" charset="-78"/>
              </a:rPr>
              <a:t>🔹 </a:t>
            </a:r>
            <a:r>
              <a:rPr lang="fa-IR" sz="1600" b="1" dirty="0">
                <a:cs typeface="B Kamran" panose="00000400000000000000" pitchFamily="2" charset="-78"/>
              </a:rPr>
              <a:t>آزمون‌های آماری و بررسی فرضیات</a:t>
            </a:r>
          </a:p>
          <a:p>
            <a:pPr algn="r" rtl="1"/>
            <a:r>
              <a:rPr lang="fa-IR" sz="1600" dirty="0">
                <a:cs typeface="B Kamran" panose="00000400000000000000" pitchFamily="2" charset="-78"/>
                <a:hlinkClick r:id="rId6"/>
              </a:rPr>
              <a:t>آزمون های آماری </a:t>
            </a:r>
            <a:r>
              <a:rPr lang="fa-IR" sz="1600" dirty="0">
                <a:cs typeface="B Kamran" panose="00000400000000000000" pitchFamily="2" charset="-78"/>
              </a:rPr>
              <a:t>- استفاده از آزمون‌های آماری برای ارزیابی فرضیات مدل.</a:t>
            </a:r>
          </a:p>
          <a:p>
            <a:pPr algn="r" rtl="1"/>
            <a:r>
              <a:rPr lang="en-US" sz="1400" dirty="0">
                <a:cs typeface="+mj-cs"/>
                <a:hlinkClick r:id="rId7"/>
              </a:rPr>
              <a:t>A/B Testing </a:t>
            </a:r>
            <a:r>
              <a:rPr lang="fa-IR" sz="1400" dirty="0">
                <a:cs typeface="+mj-cs"/>
                <a:hlinkClick r:id="rId7"/>
              </a:rPr>
              <a:t> </a:t>
            </a:r>
            <a:r>
              <a:rPr lang="fa-IR" sz="1600" dirty="0">
                <a:cs typeface="B Kamran" panose="00000400000000000000" pitchFamily="2" charset="-78"/>
                <a:hlinkClick r:id="rId7"/>
              </a:rPr>
              <a:t>در یادگیری ماشین</a:t>
            </a:r>
            <a:r>
              <a:rPr lang="fa-IR" sz="1600" dirty="0">
                <a:cs typeface="B Kamran" panose="00000400000000000000" pitchFamily="2" charset="-78"/>
              </a:rPr>
              <a:t> – مقایسه دو نسخه مختلف از یک مدل یا مجموعه داده برای بررسی تأثیر تغییرات در فرضیات.</a:t>
            </a:r>
            <a:endParaRPr lang="en-US" sz="1600" dirty="0">
              <a:cs typeface="B Kamran" panose="00000400000000000000" pitchFamily="2" charset="-78"/>
            </a:endParaRPr>
          </a:p>
          <a:p>
            <a:pPr algn="r" rtl="1"/>
            <a:r>
              <a:rPr lang="en-US" sz="1600" b="1" dirty="0">
                <a:cs typeface="B Kamran" panose="00000400000000000000" pitchFamily="2" charset="-78"/>
              </a:rPr>
              <a:t>🔹 </a:t>
            </a:r>
            <a:r>
              <a:rPr lang="fa-IR" sz="1600" b="1" dirty="0">
                <a:cs typeface="B Kamran" panose="00000400000000000000" pitchFamily="2" charset="-78"/>
              </a:rPr>
              <a:t>داده‌کاوی و بهینه‌سازی مدل‌ها</a:t>
            </a:r>
          </a:p>
          <a:p>
            <a:pPr algn="r" rtl="1"/>
            <a:r>
              <a:rPr lang="fa-IR" sz="1600" dirty="0">
                <a:cs typeface="B Kamran" panose="00000400000000000000" pitchFamily="2" charset="-78"/>
                <a:hlinkClick r:id="rId8"/>
              </a:rPr>
              <a:t>ابزارهای ضروری داده‌کاوی</a:t>
            </a:r>
            <a:r>
              <a:rPr lang="fa-IR" sz="1600" dirty="0">
                <a:cs typeface="B Kamran" panose="00000400000000000000" pitchFamily="2" charset="-78"/>
              </a:rPr>
              <a:t> – معرفی مهم‌ترین ابزارهای مورد استفاده در داده‌کاوی مدرن.</a:t>
            </a:r>
          </a:p>
          <a:p>
            <a:pPr algn="r" rtl="1"/>
            <a:endParaRPr lang="fa-IR" sz="1600" dirty="0">
              <a:cs typeface="B Kamran" panose="00000400000000000000" pitchFamily="2" charset="-78"/>
            </a:endParaRPr>
          </a:p>
          <a:p>
            <a:pPr algn="r" rtl="1"/>
            <a:endParaRPr lang="fa-IR" sz="1600" dirty="0">
              <a:cs typeface="B Kamran" panose="00000400000000000000" pitchFamily="2" charset="-78"/>
            </a:endParaRPr>
          </a:p>
          <a:p>
            <a:pPr algn="r" rtl="1"/>
            <a:endParaRPr lang="fa-IR" sz="1600" dirty="0">
              <a:cs typeface="B Kamran" panose="00000400000000000000" pitchFamily="2" charset="-78"/>
            </a:endParaRPr>
          </a:p>
          <a:p>
            <a:pPr algn="r" rtl="1"/>
            <a:endParaRPr lang="en-US" sz="1600" dirty="0">
              <a:cs typeface="B Kamran" panose="00000400000000000000" pitchFamily="2" charset="-78"/>
            </a:endParaRPr>
          </a:p>
        </p:txBody>
      </p:sp>
      <p:sp>
        <p:nvSpPr>
          <p:cNvPr id="4" name="Slide Number Placeholder 3">
            <a:extLst>
              <a:ext uri="{FF2B5EF4-FFF2-40B4-BE49-F238E27FC236}">
                <a16:creationId xmlns:a16="http://schemas.microsoft.com/office/drawing/2014/main" id="{5AF918B6-4958-722A-D03B-63B97E4DCB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2175562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0A34-D278-F39C-5AA7-6BD944DAB3B8}"/>
              </a:ext>
            </a:extLst>
          </p:cNvPr>
          <p:cNvSpPr>
            <a:spLocks noGrp="1"/>
          </p:cNvSpPr>
          <p:nvPr>
            <p:ph type="title"/>
          </p:nvPr>
        </p:nvSpPr>
        <p:spPr>
          <a:xfrm>
            <a:off x="786150" y="155979"/>
            <a:ext cx="7571700" cy="702600"/>
          </a:xfrm>
        </p:spPr>
        <p:txBody>
          <a:bodyPr/>
          <a:lstStyle/>
          <a:p>
            <a:pPr algn="r" rtl="1"/>
            <a:r>
              <a:rPr lang="en-US" sz="3200" b="1" dirty="0" err="1">
                <a:solidFill>
                  <a:schemeClr val="accent1"/>
                </a:solidFill>
                <a:cs typeface="B Kamran" panose="00000400000000000000" pitchFamily="2" charset="-78"/>
              </a:rPr>
              <a:t>منابع</a:t>
            </a:r>
            <a:r>
              <a:rPr lang="fa-IR" sz="3200" b="1" dirty="0">
                <a:solidFill>
                  <a:schemeClr val="accent1"/>
                </a:solidFill>
                <a:cs typeface="B Kamran" panose="00000400000000000000" pitchFamily="2" charset="-78"/>
              </a:rPr>
              <a:t> مورد استفاده(ادامه)</a:t>
            </a:r>
            <a:endParaRPr lang="en-US" sz="3200" dirty="0"/>
          </a:p>
        </p:txBody>
      </p:sp>
      <p:sp>
        <p:nvSpPr>
          <p:cNvPr id="3" name="Text Placeholder 2">
            <a:extLst>
              <a:ext uri="{FF2B5EF4-FFF2-40B4-BE49-F238E27FC236}">
                <a16:creationId xmlns:a16="http://schemas.microsoft.com/office/drawing/2014/main" id="{D1C38C64-B882-A7DD-B206-132C432CAA70}"/>
              </a:ext>
            </a:extLst>
          </p:cNvPr>
          <p:cNvSpPr>
            <a:spLocks noGrp="1"/>
          </p:cNvSpPr>
          <p:nvPr>
            <p:ph type="body" idx="1"/>
          </p:nvPr>
        </p:nvSpPr>
        <p:spPr>
          <a:xfrm>
            <a:off x="1188284" y="1132116"/>
            <a:ext cx="7571700" cy="2590800"/>
          </a:xfrm>
        </p:spPr>
        <p:txBody>
          <a:bodyPr/>
          <a:lstStyle/>
          <a:p>
            <a:pPr algn="r" rtl="1"/>
            <a:r>
              <a:rPr lang="en-US" sz="1600" dirty="0">
                <a:cs typeface="B Kamran" panose="00000400000000000000" pitchFamily="2" charset="-78"/>
              </a:rPr>
              <a:t>🔹 </a:t>
            </a:r>
            <a:r>
              <a:rPr lang="fa-IR" sz="1600" b="1" dirty="0">
                <a:cs typeface="B Kamran" panose="00000400000000000000" pitchFamily="2" charset="-78"/>
              </a:rPr>
              <a:t>حل مشکل عدم توازن داده‌ها و کاهش بایاس مدل</a:t>
            </a:r>
            <a:endParaRPr lang="fa-IR" sz="1600" dirty="0">
              <a:cs typeface="B Kamran" panose="00000400000000000000" pitchFamily="2" charset="-78"/>
            </a:endParaRPr>
          </a:p>
          <a:p>
            <a:pPr algn="r" rtl="1">
              <a:buFont typeface="Arial" panose="020B0604020202020204" pitchFamily="34" charset="0"/>
              <a:buChar char="•"/>
            </a:pPr>
            <a:r>
              <a:rPr lang="en-US" sz="1400" dirty="0">
                <a:cs typeface="B Kamran" panose="00000400000000000000" pitchFamily="2" charset="-78"/>
                <a:hlinkClick r:id="rId2"/>
              </a:rPr>
              <a:t>Oversampling</a:t>
            </a:r>
            <a:r>
              <a:rPr lang="en-US" sz="1600" dirty="0">
                <a:cs typeface="B Kamran" panose="00000400000000000000" pitchFamily="2" charset="-78"/>
                <a:hlinkClick r:id="rId2"/>
              </a:rPr>
              <a:t> </a:t>
            </a:r>
            <a:r>
              <a:rPr lang="fa-IR" sz="1600" dirty="0">
                <a:cs typeface="B Kamran" panose="00000400000000000000" pitchFamily="2" charset="-78"/>
                <a:hlinkClick r:id="rId2"/>
              </a:rPr>
              <a:t>و </a:t>
            </a:r>
            <a:r>
              <a:rPr lang="en-US" sz="1400" dirty="0" err="1">
                <a:cs typeface="B Kamran" panose="00000400000000000000" pitchFamily="2" charset="-78"/>
                <a:hlinkClick r:id="rId2"/>
              </a:rPr>
              <a:t>Undersampling</a:t>
            </a:r>
            <a:r>
              <a:rPr lang="en-US" sz="1600" dirty="0">
                <a:cs typeface="B Kamran" panose="00000400000000000000" pitchFamily="2" charset="-78"/>
                <a:hlinkClick r:id="rId2"/>
              </a:rPr>
              <a:t> </a:t>
            </a:r>
            <a:r>
              <a:rPr lang="fa-IR" sz="1600" dirty="0">
                <a:cs typeface="B Kamran" panose="00000400000000000000" pitchFamily="2" charset="-78"/>
                <a:hlinkClick r:id="rId2"/>
              </a:rPr>
              <a:t>در داده‌های نامتوازن</a:t>
            </a:r>
            <a:r>
              <a:rPr lang="fa-IR" sz="1600" dirty="0">
                <a:cs typeface="B Kamran" panose="00000400000000000000" pitchFamily="2" charset="-78"/>
              </a:rPr>
              <a:t> – روش‌هایی برای تعادل‌سازی داده‌ها و جلوگیری از بایاس مدل.</a:t>
            </a:r>
          </a:p>
          <a:p>
            <a:pPr algn="r" rtl="1"/>
            <a:r>
              <a:rPr lang="en-US" sz="1600" b="1" dirty="0">
                <a:cs typeface="B Kamran" panose="00000400000000000000" pitchFamily="2" charset="-78"/>
              </a:rPr>
              <a:t>🔹 </a:t>
            </a:r>
            <a:r>
              <a:rPr lang="fa-IR" sz="1600" b="1" dirty="0">
                <a:cs typeface="B Kamran" panose="00000400000000000000" pitchFamily="2" charset="-78"/>
              </a:rPr>
              <a:t>تحلیل حساسیت و ارزیابی خطاها</a:t>
            </a:r>
          </a:p>
          <a:p>
            <a:pPr algn="r" rtl="1"/>
            <a:r>
              <a:rPr lang="fa-IR" sz="1600" dirty="0">
                <a:cs typeface="B Kamran" panose="00000400000000000000" pitchFamily="2" charset="-78"/>
                <a:hlinkClick r:id="rId3"/>
              </a:rPr>
              <a:t>تحلیل حساسیت در مدل های هوش مصنوعی</a:t>
            </a:r>
            <a:r>
              <a:rPr lang="fa-IR" sz="1600" dirty="0">
                <a:cs typeface="B Kamran" panose="00000400000000000000" pitchFamily="2" charset="-78"/>
              </a:rPr>
              <a:t>– روش‌هایی برای بررسی پایداری مدل و کاهش خطاهای آن.</a:t>
            </a:r>
            <a:br>
              <a:rPr lang="fa-IR" sz="1600" dirty="0">
                <a:cs typeface="B Kamran" panose="00000400000000000000" pitchFamily="2" charset="-78"/>
              </a:rPr>
            </a:br>
            <a:r>
              <a:rPr lang="en-US" sz="1600" dirty="0">
                <a:cs typeface="B Kamran" panose="00000400000000000000" pitchFamily="2" charset="-78"/>
              </a:rPr>
              <a:t>🔹 </a:t>
            </a:r>
            <a:r>
              <a:rPr lang="fa-IR" sz="1600" b="1" dirty="0">
                <a:cs typeface="B Kamran" panose="00000400000000000000" pitchFamily="2" charset="-78"/>
              </a:rPr>
              <a:t>سیستم‌های پیشنهاددهی در پلتفرم‌های استریمینگ</a:t>
            </a:r>
          </a:p>
          <a:p>
            <a:pPr algn="r" rtl="1"/>
            <a:r>
              <a:rPr lang="fa-IR" sz="1600" dirty="0">
                <a:cs typeface="B Kamran" panose="00000400000000000000" pitchFamily="2" charset="-78"/>
                <a:hlinkClick r:id="rId4"/>
              </a:rPr>
              <a:t>چگونگی عملکرد سیستم‌های توصیه‌گر در نتفلیکس</a:t>
            </a:r>
            <a:r>
              <a:rPr lang="fa-IR" sz="1600" dirty="0">
                <a:cs typeface="B Kamran" panose="00000400000000000000" pitchFamily="2" charset="-78"/>
              </a:rPr>
              <a:t> – تحلیل نحوه عملکرد الگوریتم‌های توصیه‌گر در پلتفرم‌های استریمینگ.</a:t>
            </a:r>
          </a:p>
          <a:p>
            <a:pPr algn="r" rtl="1"/>
            <a:r>
              <a:rPr lang="fa-IR" sz="1600" dirty="0">
                <a:cs typeface="B Kamran" panose="00000400000000000000" pitchFamily="2" charset="-78"/>
                <a:hlinkClick r:id="rId5"/>
              </a:rPr>
              <a:t>تحلیل سیستم‌های توصیه‌گر</a:t>
            </a:r>
            <a:r>
              <a:rPr lang="fa-IR" sz="1600" dirty="0">
                <a:cs typeface="B Kamran" panose="00000400000000000000" pitchFamily="2" charset="-78"/>
              </a:rPr>
              <a:t>– بررسی تحقیقات مربوط به بهبود سیستم‌های توصیه‌گر.</a:t>
            </a:r>
            <a:endParaRPr lang="fa-IR" sz="1600" b="1" dirty="0">
              <a:cs typeface="B Kamran" panose="00000400000000000000" pitchFamily="2" charset="-78"/>
            </a:endParaRPr>
          </a:p>
          <a:p>
            <a:pPr algn="r" rtl="1"/>
            <a:r>
              <a:rPr lang="en-US" sz="1600" b="1" dirty="0">
                <a:cs typeface="B Kamran" panose="00000400000000000000" pitchFamily="2" charset="-78"/>
              </a:rPr>
              <a:t>🔹 </a:t>
            </a:r>
            <a:r>
              <a:rPr lang="fa-IR" sz="1600" b="1" dirty="0">
                <a:cs typeface="B Kamran" panose="00000400000000000000" pitchFamily="2" charset="-78"/>
              </a:rPr>
              <a:t>تکنیک‌های یادگیری ترکیبی برای بهبود عملکرد مدل‌ها</a:t>
            </a:r>
            <a:endParaRPr lang="en-US" sz="1600" b="1" dirty="0">
              <a:cs typeface="B Kamran" panose="00000400000000000000" pitchFamily="2" charset="-78"/>
            </a:endParaRPr>
          </a:p>
          <a:p>
            <a:pPr algn="r" rtl="1"/>
            <a:r>
              <a:rPr lang="fa-IR" sz="1600" dirty="0">
                <a:cs typeface="B Kamran" panose="00000400000000000000" pitchFamily="2" charset="-78"/>
                <a:hlinkClick r:id="rId6"/>
              </a:rPr>
              <a:t>راهنمای یادگیری ترکیبی</a:t>
            </a:r>
            <a:r>
              <a:rPr lang="en-US" sz="1600" dirty="0">
                <a:cs typeface="B Kamran" panose="00000400000000000000" pitchFamily="2" charset="-78"/>
              </a:rPr>
              <a:t>– </a:t>
            </a:r>
            <a:r>
              <a:rPr lang="en-US" sz="1600" dirty="0">
                <a:latin typeface="Adobe Arabic" panose="02040503050201020203" pitchFamily="18" charset="-78"/>
                <a:cs typeface="B Kamran" panose="00000400000000000000" pitchFamily="2" charset="-78"/>
                <a:hlinkClick r:id="rId6"/>
              </a:rPr>
              <a:t>(Ensemble Learning)</a:t>
            </a:r>
            <a:r>
              <a:rPr lang="en-US" sz="1600" dirty="0">
                <a:cs typeface="B Kamran" panose="00000400000000000000" pitchFamily="2" charset="-78"/>
              </a:rPr>
              <a:t> </a:t>
            </a:r>
            <a:r>
              <a:rPr lang="fa-IR" sz="1600" dirty="0">
                <a:cs typeface="B Kamran" panose="00000400000000000000" pitchFamily="2" charset="-78"/>
              </a:rPr>
              <a:t>توضیح روش‌های یادگیری ترکیبی مانند </a:t>
            </a:r>
            <a:r>
              <a:rPr lang="en-US" sz="1400" dirty="0">
                <a:latin typeface="Adobe Arabic" panose="02040503050201020203" pitchFamily="18" charset="-78"/>
                <a:cs typeface="B Kamran" panose="00000400000000000000" pitchFamily="2" charset="-78"/>
              </a:rPr>
              <a:t>Bagging</a:t>
            </a:r>
            <a:r>
              <a:rPr lang="en-US" sz="1400" b="1" dirty="0">
                <a:latin typeface="Adobe Arabic" panose="02040503050201020203" pitchFamily="18" charset="-78"/>
                <a:cs typeface="B Kamran" panose="00000400000000000000" pitchFamily="2" charset="-78"/>
              </a:rPr>
              <a:t>، </a:t>
            </a:r>
            <a:r>
              <a:rPr lang="en-US" sz="1400" dirty="0">
                <a:latin typeface="Adobe Arabic" panose="02040503050201020203" pitchFamily="18" charset="-78"/>
                <a:cs typeface="B Kamran" panose="00000400000000000000" pitchFamily="2" charset="-78"/>
              </a:rPr>
              <a:t>Boosting</a:t>
            </a:r>
            <a:r>
              <a:rPr lang="en-US" sz="1400" b="1" dirty="0">
                <a:latin typeface="Adobe Arabic" panose="02040503050201020203" pitchFamily="18" charset="-78"/>
                <a:cs typeface="B Kamran" panose="00000400000000000000" pitchFamily="2" charset="-78"/>
              </a:rPr>
              <a:t> </a:t>
            </a:r>
            <a:r>
              <a:rPr lang="fa-IR" sz="1400" b="1" dirty="0">
                <a:latin typeface="Adobe Arabic" panose="02040503050201020203" pitchFamily="18" charset="-78"/>
                <a:cs typeface="B Kamran" panose="00000400000000000000" pitchFamily="2" charset="-78"/>
              </a:rPr>
              <a:t> </a:t>
            </a:r>
            <a:r>
              <a:rPr lang="fa-IR" sz="1400" dirty="0">
                <a:latin typeface="Adobe Arabic" panose="02040503050201020203" pitchFamily="18" charset="-78"/>
                <a:cs typeface="B Kamran" panose="00000400000000000000" pitchFamily="2" charset="-78"/>
              </a:rPr>
              <a:t>و</a:t>
            </a:r>
            <a:r>
              <a:rPr lang="fa-IR" sz="1400" b="1" dirty="0">
                <a:latin typeface="Adobe Arabic" panose="02040503050201020203" pitchFamily="18" charset="-78"/>
                <a:cs typeface="B Kamran" panose="00000400000000000000" pitchFamily="2" charset="-78"/>
              </a:rPr>
              <a:t> </a:t>
            </a:r>
            <a:r>
              <a:rPr lang="en-US" sz="1400" dirty="0">
                <a:latin typeface="Adobe Arabic" panose="02040503050201020203" pitchFamily="18" charset="-78"/>
                <a:cs typeface="B Kamran" panose="00000400000000000000" pitchFamily="2" charset="-78"/>
              </a:rPr>
              <a:t>Stacking</a:t>
            </a:r>
            <a:r>
              <a:rPr lang="en-US" sz="1600" dirty="0">
                <a:latin typeface="Adobe Arabic" panose="02040503050201020203" pitchFamily="18" charset="-78"/>
                <a:cs typeface="B Kamran" panose="00000400000000000000" pitchFamily="2" charset="-78"/>
              </a:rPr>
              <a:t> </a:t>
            </a:r>
            <a:r>
              <a:rPr lang="fa-IR" sz="1600" dirty="0">
                <a:cs typeface="B Kamran" panose="00000400000000000000" pitchFamily="2" charset="-78"/>
              </a:rPr>
              <a:t>برای بهبود دقت مدل.</a:t>
            </a:r>
            <a:endParaRPr lang="en-US" sz="1600" dirty="0">
              <a:cs typeface="B Kamran" panose="00000400000000000000" pitchFamily="2" charset="-78"/>
            </a:endParaRPr>
          </a:p>
          <a:p>
            <a:pPr algn="r" rtl="1"/>
            <a:endParaRPr lang="en-US" sz="1600" b="1" dirty="0">
              <a:cs typeface="B Kamran" panose="00000400000000000000" pitchFamily="2" charset="-78"/>
            </a:endParaRPr>
          </a:p>
          <a:p>
            <a:pPr algn="r" rtl="1"/>
            <a:endParaRPr lang="en-US" sz="1600" b="1" dirty="0">
              <a:cs typeface="B Kamran" panose="00000400000000000000" pitchFamily="2" charset="-78"/>
            </a:endParaRPr>
          </a:p>
        </p:txBody>
      </p:sp>
      <p:sp>
        <p:nvSpPr>
          <p:cNvPr id="4" name="Slide Number Placeholder 3">
            <a:extLst>
              <a:ext uri="{FF2B5EF4-FFF2-40B4-BE49-F238E27FC236}">
                <a16:creationId xmlns:a16="http://schemas.microsoft.com/office/drawing/2014/main" id="{A078D80A-CC33-CBBB-AA9D-8A8FB71E0D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317372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706B-2360-D604-67A7-AF46A8AF5A01}"/>
              </a:ext>
            </a:extLst>
          </p:cNvPr>
          <p:cNvSpPr>
            <a:spLocks noGrp="1"/>
          </p:cNvSpPr>
          <p:nvPr>
            <p:ph type="title"/>
          </p:nvPr>
        </p:nvSpPr>
        <p:spPr>
          <a:xfrm>
            <a:off x="465653" y="409720"/>
            <a:ext cx="8212694" cy="702600"/>
          </a:xfrm>
        </p:spPr>
        <p:txBody>
          <a:bodyPr/>
          <a:lstStyle/>
          <a:p>
            <a:pPr algn="r"/>
            <a:r>
              <a:rPr lang="fa-IR" sz="3200" b="1" dirty="0">
                <a:cs typeface="B Kamran" panose="00000400000000000000" pitchFamily="2" charset="-78"/>
              </a:rPr>
              <a:t>مفهوم روش‌های کاهش خطاهای ناشی از فرضیات نادرست در داده‌کاوی  </a:t>
            </a:r>
            <a:endParaRPr lang="en-US" sz="3200" dirty="0">
              <a:cs typeface="B Kamran" panose="00000400000000000000" pitchFamily="2" charset="-78"/>
            </a:endParaRPr>
          </a:p>
        </p:txBody>
      </p:sp>
      <p:sp>
        <p:nvSpPr>
          <p:cNvPr id="4" name="Text Placeholder 3">
            <a:extLst>
              <a:ext uri="{FF2B5EF4-FFF2-40B4-BE49-F238E27FC236}">
                <a16:creationId xmlns:a16="http://schemas.microsoft.com/office/drawing/2014/main" id="{22068430-21EC-8DA8-A9BF-8A549218FDD4}"/>
              </a:ext>
            </a:extLst>
          </p:cNvPr>
          <p:cNvSpPr>
            <a:spLocks noGrp="1"/>
          </p:cNvSpPr>
          <p:nvPr>
            <p:ph type="body" idx="2"/>
          </p:nvPr>
        </p:nvSpPr>
        <p:spPr>
          <a:xfrm>
            <a:off x="1146507" y="1582057"/>
            <a:ext cx="7211330" cy="1675493"/>
          </a:xfrm>
        </p:spPr>
        <p:txBody>
          <a:bodyPr/>
          <a:lstStyle/>
          <a:p>
            <a:pPr marL="0" marR="0" indent="0" algn="just" rtl="1">
              <a:lnSpc>
                <a:spcPct val="115000"/>
              </a:lnSpc>
              <a:spcAft>
                <a:spcPts val="1000"/>
              </a:spcAft>
              <a:buNone/>
            </a:pPr>
            <a:r>
              <a:rPr lang="ar-SA" sz="2400" kern="100" dirty="0">
                <a:effectLst/>
                <a:latin typeface="Calibri" panose="020F0502020204030204" pitchFamily="34" charset="0"/>
                <a:ea typeface="Calibri" panose="020F0502020204030204" pitchFamily="34" charset="0"/>
                <a:cs typeface="B Kamran" panose="00000400000000000000" pitchFamily="2" charset="-78"/>
              </a:rPr>
              <a:t>در فرآیند </a:t>
            </a:r>
            <a:r>
              <a:rPr lang="ar-SA" sz="2400" b="1" kern="100" dirty="0">
                <a:effectLst/>
                <a:latin typeface="Calibri" panose="020F0502020204030204" pitchFamily="34" charset="0"/>
                <a:ea typeface="Calibri" panose="020F0502020204030204" pitchFamily="34" charset="0"/>
                <a:cs typeface="B Kamran" panose="00000400000000000000" pitchFamily="2" charset="-78"/>
              </a:rPr>
              <a:t>داده کاوی</a:t>
            </a:r>
            <a:r>
              <a:rPr lang="ar-SA" sz="2400" kern="100" dirty="0">
                <a:effectLst/>
                <a:latin typeface="Calibri" panose="020F0502020204030204" pitchFamily="34" charset="0"/>
                <a:ea typeface="Calibri" panose="020F0502020204030204" pitchFamily="34" charset="0"/>
                <a:cs typeface="B Kamran" panose="00000400000000000000" pitchFamily="2" charset="-78"/>
              </a:rPr>
              <a:t>، تحلیل داده‌ها برای کشف الگوها</a:t>
            </a:r>
            <a:r>
              <a:rPr lang="fa-IR" sz="2400" kern="100" dirty="0">
                <a:effectLst/>
                <a:latin typeface="Calibri" panose="020F0502020204030204" pitchFamily="34" charset="0"/>
                <a:ea typeface="Calibri" panose="020F0502020204030204" pitchFamily="34" charset="0"/>
                <a:cs typeface="B Kamran" panose="00000400000000000000" pitchFamily="2" charset="-78"/>
              </a:rPr>
              <a:t> و روابط</a:t>
            </a:r>
            <a:r>
              <a:rPr lang="ar-SA" sz="2400" kern="100" dirty="0">
                <a:effectLst/>
                <a:latin typeface="Calibri" panose="020F0502020204030204" pitchFamily="34" charset="0"/>
                <a:ea typeface="Calibri" panose="020F0502020204030204" pitchFamily="34" charset="0"/>
                <a:cs typeface="B Kamran" panose="00000400000000000000" pitchFamily="2" charset="-78"/>
              </a:rPr>
              <a:t>، نیازمند مجموعه‌ای از فرضیات است. این فرضیات می‌توانند شامل پیش‌فرض‌هایی درباره </a:t>
            </a:r>
            <a:r>
              <a:rPr lang="ar-SA" sz="2400" b="1" kern="100" dirty="0">
                <a:effectLst/>
                <a:latin typeface="Calibri" panose="020F0502020204030204" pitchFamily="34" charset="0"/>
                <a:ea typeface="Calibri" panose="020F0502020204030204" pitchFamily="34" charset="0"/>
                <a:cs typeface="B Kamran" panose="00000400000000000000" pitchFamily="2" charset="-78"/>
              </a:rPr>
              <a:t>کیفیت داده‌ها، توزیع آماری متغیرها، ارتباط ویژگی‌ها با یکدیگر، و ساختار کلی مدل</a:t>
            </a:r>
            <a:r>
              <a:rPr lang="ar-SA" sz="2400" kern="100" dirty="0">
                <a:effectLst/>
                <a:latin typeface="Calibri" panose="020F0502020204030204" pitchFamily="34" charset="0"/>
                <a:ea typeface="Calibri" panose="020F0502020204030204" pitchFamily="34" charset="0"/>
                <a:cs typeface="B Kamran" panose="00000400000000000000" pitchFamily="2" charset="-78"/>
              </a:rPr>
              <a:t> باشند. اگر این فرضیات نادرست باشند، می‌توانند منجر به خطاهای تحلیلی، استنتاج‌های اشتباه و تصمیم‌گیری‌های نامطلوب شوند</a:t>
            </a:r>
            <a:r>
              <a:rPr lang="en-US" sz="2400" kern="100" dirty="0">
                <a:effectLst/>
                <a:latin typeface="Adobe Arabic" panose="02040503050201020203" pitchFamily="18" charset="-78"/>
                <a:ea typeface="Calibri" panose="020F0502020204030204" pitchFamily="34" charset="0"/>
                <a:cs typeface="B Kamran" panose="00000400000000000000" pitchFamily="2" charset="-78"/>
              </a:rPr>
              <a:t>.</a:t>
            </a:r>
            <a:endParaRPr lang="en-US" sz="2400" kern="100" dirty="0">
              <a:effectLst/>
              <a:latin typeface="Calibri" panose="020F0502020204030204" pitchFamily="34" charset="0"/>
              <a:ea typeface="Calibri" panose="020F0502020204030204" pitchFamily="34" charset="0"/>
              <a:cs typeface="B Kamran" panose="00000400000000000000" pitchFamily="2" charset="-78"/>
            </a:endParaRPr>
          </a:p>
        </p:txBody>
      </p:sp>
      <p:sp>
        <p:nvSpPr>
          <p:cNvPr id="5" name="Slide Number Placeholder 4">
            <a:extLst>
              <a:ext uri="{FF2B5EF4-FFF2-40B4-BE49-F238E27FC236}">
                <a16:creationId xmlns:a16="http://schemas.microsoft.com/office/drawing/2014/main" id="{55704AF3-BBD2-F911-FFFB-989BCF925A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17342787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9C48-56DB-9E92-81AD-F1EFBAE4CDF9}"/>
              </a:ext>
            </a:extLst>
          </p:cNvPr>
          <p:cNvSpPr>
            <a:spLocks noGrp="1"/>
          </p:cNvSpPr>
          <p:nvPr>
            <p:ph type="title"/>
          </p:nvPr>
        </p:nvSpPr>
        <p:spPr/>
        <p:txBody>
          <a:bodyPr/>
          <a:lstStyle/>
          <a:p>
            <a:pPr algn="r" rtl="1"/>
            <a:r>
              <a:rPr lang="fa-IR" sz="3200" b="1" dirty="0">
                <a:cs typeface="B Kamran" panose="00000400000000000000" pitchFamily="2" charset="-78"/>
              </a:rPr>
              <a:t>منابع اضافی برای مطالعه بیشتر</a:t>
            </a:r>
            <a:endParaRPr lang="en-US" sz="3200" b="1" dirty="0">
              <a:cs typeface="B Kamran" panose="00000400000000000000" pitchFamily="2" charset="-78"/>
            </a:endParaRPr>
          </a:p>
        </p:txBody>
      </p:sp>
      <p:sp>
        <p:nvSpPr>
          <p:cNvPr id="3" name="Text Placeholder 2">
            <a:extLst>
              <a:ext uri="{FF2B5EF4-FFF2-40B4-BE49-F238E27FC236}">
                <a16:creationId xmlns:a16="http://schemas.microsoft.com/office/drawing/2014/main" id="{692F9959-A92B-9F35-11E3-043ED18DC8F1}"/>
              </a:ext>
            </a:extLst>
          </p:cNvPr>
          <p:cNvSpPr>
            <a:spLocks noGrp="1"/>
          </p:cNvSpPr>
          <p:nvPr>
            <p:ph type="body" idx="1"/>
          </p:nvPr>
        </p:nvSpPr>
        <p:spPr>
          <a:xfrm>
            <a:off x="832684" y="1010720"/>
            <a:ext cx="7571700" cy="3573600"/>
          </a:xfrm>
        </p:spPr>
        <p:txBody>
          <a:bodyPr/>
          <a:lstStyle/>
          <a:p>
            <a:pPr algn="r" rtl="1"/>
            <a:r>
              <a:rPr lang="fa-IR" sz="1700" b="1" dirty="0">
                <a:cs typeface="B Kamran" panose="00000400000000000000" pitchFamily="2" charset="-78"/>
              </a:rPr>
              <a:t>وقتی علم داده دچار خطا می‌شود</a:t>
            </a:r>
            <a:br>
              <a:rPr lang="fa-IR" sz="1700" dirty="0">
                <a:cs typeface="B Kamran" panose="00000400000000000000" pitchFamily="2" charset="-78"/>
              </a:rPr>
            </a:br>
            <a:r>
              <a:rPr lang="en-US" sz="1700" dirty="0">
                <a:cs typeface="B Kamran" panose="00000400000000000000" pitchFamily="2" charset="-78"/>
              </a:rPr>
              <a:t>🔹 </a:t>
            </a:r>
            <a:r>
              <a:rPr lang="fa-IR" sz="1700" dirty="0">
                <a:cs typeface="B Kamran" panose="00000400000000000000" pitchFamily="2" charset="-78"/>
              </a:rPr>
              <a:t>این مقاله انواع تصورات اشتباه در علم داده را دسته‌بندی کرده و راهکارهایی برای شناسایی و جلوگیری از این اشتباهات پیشنهاد می‌دهد. </a:t>
            </a:r>
            <a:r>
              <a:rPr lang="fa-IR" sz="1700" dirty="0">
                <a:cs typeface="B Kamran" panose="00000400000000000000" pitchFamily="2" charset="-78"/>
                <a:hlinkClick r:id="rId2"/>
              </a:rPr>
              <a:t>مطالعه مقاله</a:t>
            </a:r>
            <a:endParaRPr lang="fa-IR" sz="1700" dirty="0">
              <a:cs typeface="B Kamran" panose="00000400000000000000" pitchFamily="2" charset="-78"/>
            </a:endParaRPr>
          </a:p>
          <a:p>
            <a:pPr algn="r" rtl="1"/>
            <a:r>
              <a:rPr lang="en-US" sz="1700" b="1" dirty="0" err="1">
                <a:latin typeface="Adobe Arabic" panose="02040503050201020203" pitchFamily="18" charset="-78"/>
                <a:cs typeface="Adobe Arabic" panose="02040503050201020203" pitchFamily="18" charset="-78"/>
              </a:rPr>
              <a:t>QFix</a:t>
            </a:r>
            <a:r>
              <a:rPr lang="fa-IR" sz="1700" b="1" dirty="0">
                <a:cs typeface="B Kamran" panose="00000400000000000000" pitchFamily="2" charset="-78"/>
              </a:rPr>
              <a:t>: تشخیص خطاها از طریق تاریخچه کوئری‌ها</a:t>
            </a:r>
            <a:br>
              <a:rPr lang="fa-IR" sz="1700" dirty="0">
                <a:cs typeface="B Kamran" panose="00000400000000000000" pitchFamily="2" charset="-78"/>
              </a:rPr>
            </a:br>
            <a:r>
              <a:rPr lang="en-US" sz="1700" dirty="0">
                <a:cs typeface="B Kamran" panose="00000400000000000000" pitchFamily="2" charset="-78"/>
              </a:rPr>
              <a:t>🔹 </a:t>
            </a:r>
            <a:r>
              <a:rPr lang="fa-IR" sz="1700" dirty="0">
                <a:cs typeface="B Kamran" panose="00000400000000000000" pitchFamily="2" charset="-78"/>
              </a:rPr>
              <a:t>این چارچوب با بررسی تاریخچه‌ی کوئری‌ها، روش‌هایی برای توضیح و اصلاح اختلافات در داده‌های رابطه‌ای ارائه می‌دهد که در نهایت به شناسایی و اصلاح اشتباهات در حین پردازش داده‌ها کمک می‌کند. </a:t>
            </a:r>
            <a:r>
              <a:rPr lang="fa-IR" sz="1700" dirty="0">
                <a:cs typeface="B Kamran" panose="00000400000000000000" pitchFamily="2" charset="-78"/>
                <a:hlinkClick r:id="rId3"/>
              </a:rPr>
              <a:t>مطالعه مقاله</a:t>
            </a:r>
            <a:endParaRPr lang="fa-IR" sz="1700" dirty="0">
              <a:cs typeface="B Kamran" panose="00000400000000000000" pitchFamily="2" charset="-78"/>
            </a:endParaRPr>
          </a:p>
          <a:p>
            <a:pPr algn="r" rtl="1"/>
            <a:r>
              <a:rPr lang="fa-IR" sz="1700" b="1" dirty="0">
                <a:cs typeface="B Kamran" panose="00000400000000000000" pitchFamily="2" charset="-78"/>
              </a:rPr>
              <a:t>۱۲ روش برای بهینه‌سازی کوئری‌های </a:t>
            </a:r>
            <a:r>
              <a:rPr lang="en-US" sz="1700" dirty="0">
                <a:latin typeface="Adobe Arabic" panose="02040503050201020203" pitchFamily="18" charset="-78"/>
                <a:cs typeface="Adobe Arabic" panose="02040503050201020203" pitchFamily="18" charset="-78"/>
              </a:rPr>
              <a:t>SQL</a:t>
            </a:r>
            <a:br>
              <a:rPr lang="en-US" sz="1700" dirty="0">
                <a:cs typeface="B Kamran" panose="00000400000000000000" pitchFamily="2" charset="-78"/>
              </a:rPr>
            </a:br>
            <a:r>
              <a:rPr lang="en-US" sz="1700" dirty="0">
                <a:cs typeface="B Kamran" panose="00000400000000000000" pitchFamily="2" charset="-78"/>
              </a:rPr>
              <a:t>🔹 </a:t>
            </a:r>
            <a:r>
              <a:rPr lang="fa-IR" sz="1700" dirty="0">
                <a:cs typeface="B Kamran" panose="00000400000000000000" pitchFamily="2" charset="-78"/>
              </a:rPr>
              <a:t>بهینه‌سازی کوئری‌ها از طریق </a:t>
            </a:r>
            <a:r>
              <a:rPr lang="fa-IR" sz="1700" b="1" dirty="0">
                <a:cs typeface="B Kamran" panose="00000400000000000000" pitchFamily="2" charset="-78"/>
              </a:rPr>
              <a:t>مدیریت صحیح داده‌های گمشده، جلوگیری از تکرار یا حذف اشتباه داده‌ها و اصلاح روابط بین </a:t>
            </a:r>
            <a:r>
              <a:rPr lang="en-US" sz="1700" b="1" dirty="0">
                <a:cs typeface="B Kamran" panose="00000400000000000000" pitchFamily="2" charset="-78"/>
              </a:rPr>
              <a:t> </a:t>
            </a:r>
            <a:r>
              <a:rPr lang="fa-IR" sz="1700" b="1" dirty="0">
                <a:cs typeface="B Kamran" panose="00000400000000000000" pitchFamily="2" charset="-78"/>
              </a:rPr>
              <a:t>جداول</a:t>
            </a:r>
            <a:r>
              <a:rPr lang="fa-IR" sz="1700" dirty="0">
                <a:cs typeface="B Kamran" panose="00000400000000000000" pitchFamily="2" charset="-78"/>
              </a:rPr>
              <a:t>، مانع از استنتاج‌های نادرست در تحلیل داده‌ها می‌شود. با </a:t>
            </a:r>
            <a:r>
              <a:rPr lang="fa-IR" sz="1700" b="1" dirty="0">
                <a:cs typeface="B Kamran" panose="00000400000000000000" pitchFamily="2" charset="-78"/>
              </a:rPr>
              <a:t>پاک‌سازی داده‌ها، استفاده از ایندکس‌ها و بررسی خروجی </a:t>
            </a:r>
            <a:r>
              <a:rPr lang="en-US" sz="1700" b="1" dirty="0">
                <a:cs typeface="B Kamran" panose="00000400000000000000" pitchFamily="2" charset="-78"/>
              </a:rPr>
              <a:t> </a:t>
            </a:r>
            <a:r>
              <a:rPr lang="fa-IR" sz="1700" b="1" dirty="0">
                <a:cs typeface="B Kamran" panose="00000400000000000000" pitchFamily="2" charset="-78"/>
              </a:rPr>
              <a:t>کوئری‌ها</a:t>
            </a:r>
            <a:r>
              <a:rPr lang="fa-IR" sz="1700" dirty="0">
                <a:cs typeface="B Kamran" panose="00000400000000000000" pitchFamily="2" charset="-78"/>
              </a:rPr>
              <a:t>، می‌توان از بروز خطاهای ناشی از فرضیات اشتباه جلوگیری کرد.</a:t>
            </a:r>
            <a:r>
              <a:rPr lang="en-US" sz="1700" dirty="0">
                <a:cs typeface="B Kamran" panose="00000400000000000000" pitchFamily="2" charset="-78"/>
              </a:rPr>
              <a:t> </a:t>
            </a:r>
            <a:r>
              <a:rPr lang="fa-IR" sz="1700" dirty="0">
                <a:cs typeface="B Kamran" panose="00000400000000000000" pitchFamily="2" charset="-78"/>
                <a:hlinkClick r:id="rId4"/>
              </a:rPr>
              <a:t>مطالعه مقاله</a:t>
            </a:r>
            <a:endParaRPr lang="en-US" sz="1700" dirty="0">
              <a:cs typeface="B Kamran" panose="00000400000000000000" pitchFamily="2" charset="-78"/>
            </a:endParaRPr>
          </a:p>
          <a:p>
            <a:pPr algn="r" rtl="1"/>
            <a:r>
              <a:rPr lang="fa-IR" sz="1700" b="1" dirty="0">
                <a:cs typeface="B Kamran" panose="00000400000000000000" pitchFamily="2" charset="-78"/>
              </a:rPr>
              <a:t>ابزار ها و نرم افزار های مرتبط و مفید در این زمینه</a:t>
            </a:r>
          </a:p>
          <a:p>
            <a:pPr algn="r" rtl="1"/>
            <a:r>
              <a:rPr lang="en-US" sz="1700" dirty="0">
                <a:latin typeface="Adobe Arabic" panose="02040503050201020203" pitchFamily="18" charset="-78"/>
                <a:cs typeface="Adobe Arabic" panose="02040503050201020203" pitchFamily="18" charset="-78"/>
                <a:hlinkClick r:id="rId5"/>
              </a:rPr>
              <a:t>Power BI</a:t>
            </a:r>
            <a:r>
              <a:rPr lang="en-US" sz="1700" dirty="0">
                <a:latin typeface="Adobe Arabic" panose="02040503050201020203" pitchFamily="18" charset="-78"/>
                <a:cs typeface="Adobe Arabic" panose="02040503050201020203" pitchFamily="18" charset="-78"/>
              </a:rPr>
              <a:t> </a:t>
            </a:r>
            <a:r>
              <a:rPr lang="en-US" sz="1700" dirty="0">
                <a:cs typeface="B Kamran" panose="00000400000000000000" pitchFamily="2" charset="-78"/>
              </a:rPr>
              <a:t>🔹</a:t>
            </a:r>
            <a:r>
              <a:rPr lang="en-US" sz="1700" dirty="0">
                <a:latin typeface="Adobe Arabic" panose="02040503050201020203" pitchFamily="18" charset="-78"/>
                <a:cs typeface="Adobe Arabic" panose="02040503050201020203" pitchFamily="18" charset="-78"/>
              </a:rPr>
              <a:t> 	</a:t>
            </a:r>
            <a:r>
              <a:rPr lang="en-US" sz="1700" dirty="0" err="1">
                <a:latin typeface="Adobe Arabic" panose="02040503050201020203" pitchFamily="18" charset="-78"/>
                <a:cs typeface="Adobe Arabic" panose="02040503050201020203" pitchFamily="18" charset="-78"/>
                <a:hlinkClick r:id="rId6"/>
              </a:rPr>
              <a:t>AutoML</a:t>
            </a:r>
            <a:endParaRPr lang="fa-IR" sz="1700" dirty="0">
              <a:latin typeface="Adobe Arabic" panose="02040503050201020203" pitchFamily="18" charset="-78"/>
              <a:cs typeface="Adobe Arabic" panose="02040503050201020203" pitchFamily="18" charset="-78"/>
            </a:endParaRPr>
          </a:p>
          <a:p>
            <a:pPr algn="r" rtl="1"/>
            <a:endParaRPr lang="en-US" sz="1700" dirty="0">
              <a:cs typeface="B Kamran" panose="00000400000000000000" pitchFamily="2" charset="-78"/>
            </a:endParaRPr>
          </a:p>
        </p:txBody>
      </p:sp>
      <p:sp>
        <p:nvSpPr>
          <p:cNvPr id="4" name="Slide Number Placeholder 3">
            <a:extLst>
              <a:ext uri="{FF2B5EF4-FFF2-40B4-BE49-F238E27FC236}">
                <a16:creationId xmlns:a16="http://schemas.microsoft.com/office/drawing/2014/main" id="{9C158ABB-A663-1737-D904-6A42392D28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2448263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3593-71BB-8C3E-AF44-3162DE4DE038}"/>
              </a:ext>
            </a:extLst>
          </p:cNvPr>
          <p:cNvSpPr>
            <a:spLocks noGrp="1"/>
          </p:cNvSpPr>
          <p:nvPr>
            <p:ph type="ctrTitle"/>
          </p:nvPr>
        </p:nvSpPr>
        <p:spPr>
          <a:xfrm>
            <a:off x="1777157" y="2071679"/>
            <a:ext cx="5807400" cy="1159800"/>
          </a:xfrm>
        </p:spPr>
        <p:txBody>
          <a:bodyPr/>
          <a:lstStyle/>
          <a:p>
            <a:pPr algn="ctr"/>
            <a:r>
              <a:rPr lang="fa-IR" dirty="0">
                <a:solidFill>
                  <a:schemeClr val="tx1"/>
                </a:solidFill>
                <a:cs typeface="B Kamran" panose="00000400000000000000" pitchFamily="2" charset="-78"/>
              </a:rPr>
              <a:t>از توجه شما متشکرم</a:t>
            </a:r>
            <a:endParaRPr lang="en-US" dirty="0">
              <a:solidFill>
                <a:schemeClr val="tx1"/>
              </a:solidFill>
              <a:cs typeface="B Kamran" panose="00000400000000000000" pitchFamily="2" charset="-78"/>
            </a:endParaRPr>
          </a:p>
        </p:txBody>
      </p:sp>
    </p:spTree>
    <p:extLst>
      <p:ext uri="{BB962C8B-B14F-4D97-AF65-F5344CB8AC3E}">
        <p14:creationId xmlns:p14="http://schemas.microsoft.com/office/powerpoint/2010/main" val="180016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319E-7DC1-2226-15EB-0A73591E2D2A}"/>
              </a:ext>
            </a:extLst>
          </p:cNvPr>
          <p:cNvSpPr>
            <a:spLocks noGrp="1"/>
          </p:cNvSpPr>
          <p:nvPr>
            <p:ph type="title"/>
          </p:nvPr>
        </p:nvSpPr>
        <p:spPr>
          <a:xfrm>
            <a:off x="333828" y="559100"/>
            <a:ext cx="8154650" cy="702600"/>
          </a:xfrm>
        </p:spPr>
        <p:txBody>
          <a:bodyPr/>
          <a:lstStyle/>
          <a:p>
            <a:pPr algn="r"/>
            <a:r>
              <a:rPr lang="fa-IR" sz="3200" b="1" dirty="0">
                <a:cs typeface="B Kamran" panose="00000400000000000000" pitchFamily="2" charset="-78"/>
              </a:rPr>
              <a:t>چرا کاهش خطاهای ناشی از فرضیات نادرست در داده‌کاوی ضروری است؟ چه اهمیتی دارد؟</a:t>
            </a:r>
            <a:endParaRPr lang="en-US" sz="3200" dirty="0">
              <a:cs typeface="B Kamran" panose="00000400000000000000" pitchFamily="2" charset="-78"/>
            </a:endParaRPr>
          </a:p>
        </p:txBody>
      </p:sp>
      <p:sp>
        <p:nvSpPr>
          <p:cNvPr id="3" name="Text Placeholder 2">
            <a:extLst>
              <a:ext uri="{FF2B5EF4-FFF2-40B4-BE49-F238E27FC236}">
                <a16:creationId xmlns:a16="http://schemas.microsoft.com/office/drawing/2014/main" id="{FAF3E0BE-6AFB-88F2-463B-36262BC0E45C}"/>
              </a:ext>
            </a:extLst>
          </p:cNvPr>
          <p:cNvSpPr>
            <a:spLocks noGrp="1"/>
          </p:cNvSpPr>
          <p:nvPr>
            <p:ph type="body" idx="1"/>
          </p:nvPr>
        </p:nvSpPr>
        <p:spPr>
          <a:xfrm>
            <a:off x="4941935" y="1436005"/>
            <a:ext cx="2955156" cy="1135743"/>
          </a:xfrm>
        </p:spPr>
        <p:txBody>
          <a:bodyPr>
            <a:noAutofit/>
          </a:bodyPr>
          <a:lstStyle/>
          <a:p>
            <a:pPr algn="just" rtl="1">
              <a:buFont typeface="Wingdings" panose="05000000000000000000" pitchFamily="2" charset="2"/>
              <a:buChar char="v"/>
            </a:pPr>
            <a:r>
              <a:rPr lang="ar-SA" sz="2000" b="1" dirty="0">
                <a:effectLst/>
                <a:ea typeface="Calibri" panose="020F0502020204030204" pitchFamily="34" charset="0"/>
                <a:cs typeface="B Kamran" panose="00000400000000000000" pitchFamily="2" charset="-78"/>
              </a:rPr>
              <a:t>افزایش دقت مدل‌های داده‌کاوی</a:t>
            </a:r>
            <a:endParaRPr lang="fa-IR" sz="2000" b="1" dirty="0">
              <a:ea typeface="Calibri" panose="020F0502020204030204" pitchFamily="34" charset="0"/>
              <a:cs typeface="B Kamran" panose="00000400000000000000" pitchFamily="2" charset="-78"/>
            </a:endParaRPr>
          </a:p>
          <a:p>
            <a:pPr marL="76200" indent="0" algn="just" rtl="1">
              <a:buNone/>
            </a:pPr>
            <a:r>
              <a:rPr lang="ar-SA" sz="1800" kern="100" dirty="0">
                <a:effectLst/>
                <a:latin typeface="Calibri" panose="020F0502020204030204" pitchFamily="34" charset="0"/>
                <a:ea typeface="Calibri" panose="020F0502020204030204" pitchFamily="34" charset="0"/>
                <a:cs typeface="B Kamran" panose="00000400000000000000" pitchFamily="2" charset="-78"/>
              </a:rPr>
              <a:t>مدل‌هایی که بر اساس فرضیات صحیح ساخته شده‌اند، عملکرد بهتری دارند و می‌توانند پیش‌بینی‌های دقیق‌تری ارائه دهند</a:t>
            </a:r>
            <a:r>
              <a:rPr lang="fa-IR" sz="1800" kern="100" dirty="0">
                <a:latin typeface="Adobe Arabic" panose="02040503050201020203" pitchFamily="18" charset="-78"/>
                <a:ea typeface="Calibri" panose="020F0502020204030204" pitchFamily="34" charset="0"/>
                <a:cs typeface="B Kamran" panose="00000400000000000000" pitchFamily="2" charset="-78"/>
              </a:rPr>
              <a:t>.</a:t>
            </a:r>
            <a:endParaRPr lang="en-US" sz="1800" kern="100" dirty="0">
              <a:latin typeface="Adobe Arabic" panose="02040503050201020203" pitchFamily="18" charset="-78"/>
              <a:ea typeface="Calibri" panose="020F0502020204030204" pitchFamily="34" charset="0"/>
              <a:cs typeface="B Kamran" panose="00000400000000000000" pitchFamily="2" charset="-78"/>
            </a:endParaRPr>
          </a:p>
          <a:p>
            <a:pPr marL="76200" indent="0" algn="just" rtl="1">
              <a:buNone/>
            </a:pPr>
            <a:endParaRPr lang="en-US" sz="1800" kern="100" dirty="0">
              <a:latin typeface="Adobe Arabic" panose="02040503050201020203" pitchFamily="18" charset="-78"/>
              <a:ea typeface="Calibri" panose="020F0502020204030204" pitchFamily="34" charset="0"/>
              <a:cs typeface="B Kamran" panose="00000400000000000000" pitchFamily="2" charset="-78"/>
            </a:endParaRPr>
          </a:p>
          <a:p>
            <a:pPr algn="just" rtl="1">
              <a:buFont typeface="Wingdings" panose="05000000000000000000" pitchFamily="2" charset="2"/>
              <a:buChar char="v"/>
            </a:pPr>
            <a:r>
              <a:rPr lang="ar-SA" sz="1800" b="1" kern="100" dirty="0">
                <a:latin typeface="Calibri" panose="020F0502020204030204" pitchFamily="34" charset="0"/>
                <a:ea typeface="Calibri" panose="020F0502020204030204" pitchFamily="34" charset="0"/>
                <a:cs typeface="B Kamran" panose="00000400000000000000" pitchFamily="2" charset="-78"/>
              </a:rPr>
              <a:t>کاهش هزینه‌های تصمیم‌گیری اشتباه</a:t>
            </a:r>
            <a:endParaRPr lang="fa-IR" sz="1800" b="1" kern="100" dirty="0">
              <a:latin typeface="Adobe Arabic" panose="02040503050201020203" pitchFamily="18" charset="-78"/>
              <a:ea typeface="Calibri" panose="020F0502020204030204" pitchFamily="34" charset="0"/>
              <a:cs typeface="B Kamran" panose="00000400000000000000" pitchFamily="2" charset="-78"/>
            </a:endParaRPr>
          </a:p>
          <a:p>
            <a:pPr marL="76200" indent="0" algn="just" rtl="1">
              <a:buNone/>
            </a:pPr>
            <a:r>
              <a:rPr lang="ar-SA" sz="1800" kern="100" dirty="0">
                <a:latin typeface="Calibri" panose="020F0502020204030204" pitchFamily="34" charset="0"/>
                <a:ea typeface="Calibri" panose="020F0502020204030204" pitchFamily="34" charset="0"/>
                <a:cs typeface="B Kamran" panose="00000400000000000000" pitchFamily="2" charset="-78"/>
              </a:rPr>
              <a:t>فرضیات نادرست می‌توانند باعث هدایت کسب‌وکارها به مسیرهای نادرست شوند که هزینه‌های مالی و زمانی بالایی دارند</a:t>
            </a:r>
            <a:r>
              <a:rPr lang="en-US" sz="1800" kern="100" dirty="0">
                <a:latin typeface="Adobe Arabic" panose="02040503050201020203" pitchFamily="18" charset="-78"/>
                <a:ea typeface="Calibri" panose="020F0502020204030204" pitchFamily="34" charset="0"/>
                <a:cs typeface="B Kamran" panose="00000400000000000000" pitchFamily="2" charset="-78"/>
              </a:rPr>
              <a:t>.</a:t>
            </a:r>
            <a:endParaRPr lang="en-US" sz="1800" kern="100" dirty="0">
              <a:latin typeface="Calibri" panose="020F0502020204030204" pitchFamily="34" charset="0"/>
              <a:ea typeface="Calibri" panose="020F0502020204030204" pitchFamily="34" charset="0"/>
              <a:cs typeface="B Kamran" panose="00000400000000000000" pitchFamily="2" charset="-78"/>
            </a:endParaRPr>
          </a:p>
          <a:p>
            <a:pPr algn="just" rtl="1">
              <a:buFont typeface="+mj-lt"/>
              <a:buAutoNum type="arabicPeriod"/>
            </a:pPr>
            <a:endParaRPr lang="en-US" sz="1800" kern="100" dirty="0">
              <a:effectLst/>
              <a:latin typeface="Calibri" panose="020F0502020204030204" pitchFamily="34" charset="0"/>
              <a:ea typeface="Calibri" panose="020F0502020204030204" pitchFamily="34" charset="0"/>
              <a:cs typeface="B Kamran" panose="00000400000000000000" pitchFamily="2" charset="-78"/>
            </a:endParaRPr>
          </a:p>
          <a:p>
            <a:pPr algn="just" rtl="1">
              <a:buFont typeface="+mj-lt"/>
              <a:buAutoNum type="arabicPeriod"/>
            </a:pPr>
            <a:endParaRPr lang="en-US" sz="2000" b="1" dirty="0">
              <a:cs typeface="B Kamran" panose="00000400000000000000" pitchFamily="2" charset="-78"/>
            </a:endParaRPr>
          </a:p>
        </p:txBody>
      </p:sp>
      <p:sp>
        <p:nvSpPr>
          <p:cNvPr id="4" name="Slide Number Placeholder 3">
            <a:extLst>
              <a:ext uri="{FF2B5EF4-FFF2-40B4-BE49-F238E27FC236}">
                <a16:creationId xmlns:a16="http://schemas.microsoft.com/office/drawing/2014/main" id="{97932CD4-9193-2DEF-8425-958E8612BB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7" name="Text Placeholder 2">
            <a:extLst>
              <a:ext uri="{FF2B5EF4-FFF2-40B4-BE49-F238E27FC236}">
                <a16:creationId xmlns:a16="http://schemas.microsoft.com/office/drawing/2014/main" id="{2F214B0F-5012-19AD-0C17-5DF629244DE5}"/>
              </a:ext>
            </a:extLst>
          </p:cNvPr>
          <p:cNvSpPr txBox="1">
            <a:spLocks/>
          </p:cNvSpPr>
          <p:nvPr/>
        </p:nvSpPr>
        <p:spPr>
          <a:xfrm>
            <a:off x="1246909" y="1436005"/>
            <a:ext cx="3219292" cy="1135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algn="just" rtl="1">
              <a:buFont typeface="Wingdings" panose="05000000000000000000" pitchFamily="2" charset="2"/>
              <a:buChar char="v"/>
            </a:pPr>
            <a:r>
              <a:rPr lang="ar-SA" sz="2000" b="1" dirty="0">
                <a:ea typeface="Calibri" panose="020F0502020204030204" pitchFamily="34" charset="0"/>
                <a:cs typeface="B Kamran" panose="00000400000000000000" pitchFamily="2" charset="-78"/>
              </a:rPr>
              <a:t>بهبود تفسیر نتایج</a:t>
            </a:r>
            <a:endParaRPr lang="fa-IR" sz="2000" b="1" dirty="0">
              <a:ea typeface="Calibri" panose="020F0502020204030204" pitchFamily="34" charset="0"/>
              <a:cs typeface="B Kamran" panose="00000400000000000000" pitchFamily="2" charset="-78"/>
            </a:endParaRPr>
          </a:p>
          <a:p>
            <a:pPr marL="76200" indent="0" algn="just" rtl="1">
              <a:buNone/>
            </a:pPr>
            <a:r>
              <a:rPr lang="ar-SA" sz="1800" b="1" dirty="0">
                <a:ea typeface="Calibri" panose="020F0502020204030204" pitchFamily="34" charset="0"/>
                <a:cs typeface="B Kamran" panose="00000400000000000000" pitchFamily="2" charset="-78"/>
              </a:rPr>
              <a:t> </a:t>
            </a:r>
            <a:r>
              <a:rPr lang="ar-SA" sz="1800" dirty="0">
                <a:ea typeface="Calibri" panose="020F0502020204030204" pitchFamily="34" charset="0"/>
                <a:cs typeface="B Kamran" panose="00000400000000000000" pitchFamily="2" charset="-78"/>
              </a:rPr>
              <a:t>اگر فرضیات درستی در تحلیل داده‌ها داشته باشیم، نتایج حاصل قابل اعتمادتر و تفسیر آن‌ها دقیق‌تر خواهد بود.</a:t>
            </a:r>
            <a:endParaRPr lang="en-US" sz="1800" dirty="0">
              <a:ea typeface="Calibri" panose="020F0502020204030204" pitchFamily="34" charset="0"/>
              <a:cs typeface="B Kamran" panose="00000400000000000000" pitchFamily="2" charset="-78"/>
            </a:endParaRPr>
          </a:p>
          <a:p>
            <a:pPr marL="76200" indent="0" algn="just" rtl="1">
              <a:buNone/>
            </a:pPr>
            <a:endParaRPr lang="en-US" sz="1400" kern="100" dirty="0">
              <a:latin typeface="Adobe Arabic" panose="02040503050201020203" pitchFamily="18" charset="-78"/>
              <a:ea typeface="Calibri" panose="020F0502020204030204" pitchFamily="34" charset="0"/>
              <a:cs typeface="B Kamran" panose="00000400000000000000" pitchFamily="2" charset="-78"/>
            </a:endParaRPr>
          </a:p>
          <a:p>
            <a:pPr algn="just" rtl="1">
              <a:buFont typeface="Wingdings" panose="05000000000000000000" pitchFamily="2" charset="2"/>
              <a:buChar char="v"/>
            </a:pPr>
            <a:r>
              <a:rPr lang="ar-SA" sz="2000" b="1" kern="100" dirty="0">
                <a:latin typeface="Calibri" panose="020F0502020204030204" pitchFamily="34" charset="0"/>
                <a:ea typeface="Calibri" panose="020F0502020204030204" pitchFamily="34" charset="0"/>
                <a:cs typeface="B Kamran" panose="00000400000000000000" pitchFamily="2" charset="-78"/>
              </a:rPr>
              <a:t>پیشگیری از بایاس و خطای سیستماتیک</a:t>
            </a:r>
            <a:endParaRPr lang="fa-IR" sz="1800" b="1" kern="100" dirty="0">
              <a:latin typeface="Adobe Arabic" panose="02040503050201020203" pitchFamily="18" charset="-78"/>
              <a:ea typeface="Calibri" panose="020F0502020204030204" pitchFamily="34" charset="0"/>
              <a:cs typeface="B Kamran" panose="00000400000000000000" pitchFamily="2" charset="-78"/>
            </a:endParaRPr>
          </a:p>
          <a:p>
            <a:pPr marL="76200" indent="0" algn="just" rtl="1">
              <a:buNone/>
            </a:pPr>
            <a:r>
              <a:rPr lang="ar-SA" sz="1800" kern="100" dirty="0">
                <a:latin typeface="Calibri" panose="020F0502020204030204" pitchFamily="34" charset="0"/>
                <a:ea typeface="Calibri" panose="020F0502020204030204" pitchFamily="34" charset="0"/>
                <a:cs typeface="B Kamran" panose="00000400000000000000" pitchFamily="2" charset="-78"/>
              </a:rPr>
              <a:t>بسیاری از مدل‌های داده‌کاوی ممکن است به دلیل فرضیات نادرست دچار بایاس</a:t>
            </a:r>
            <a:r>
              <a:rPr lang="fa-IR" sz="1800" kern="100" dirty="0">
                <a:latin typeface="Calibri" panose="020F0502020204030204" pitchFamily="34" charset="0"/>
                <a:ea typeface="Calibri" panose="020F0502020204030204" pitchFamily="34" charset="0"/>
                <a:cs typeface="B Kamran" panose="00000400000000000000" pitchFamily="2" charset="-78"/>
              </a:rPr>
              <a:t> (</a:t>
            </a:r>
            <a:r>
              <a:rPr lang="en-US" sz="1300" kern="100" dirty="0">
                <a:latin typeface="Calibri" panose="020F0502020204030204" pitchFamily="34" charset="0"/>
                <a:ea typeface="Calibri" panose="020F0502020204030204" pitchFamily="34" charset="0"/>
                <a:cs typeface="B Kamran" panose="00000400000000000000" pitchFamily="2" charset="-78"/>
              </a:rPr>
              <a:t>Bias</a:t>
            </a:r>
            <a:r>
              <a:rPr lang="fa-IR" sz="1600" kern="100" dirty="0">
                <a:latin typeface="Calibri" panose="020F0502020204030204" pitchFamily="34" charset="0"/>
                <a:ea typeface="Calibri" panose="020F0502020204030204" pitchFamily="34" charset="0"/>
                <a:cs typeface="B Kamran" panose="00000400000000000000" pitchFamily="2" charset="-78"/>
              </a:rPr>
              <a:t>)</a:t>
            </a:r>
            <a:r>
              <a:rPr lang="en-US" sz="1800" kern="100" dirty="0">
                <a:latin typeface="Calibri" panose="020F0502020204030204" pitchFamily="34" charset="0"/>
                <a:ea typeface="Calibri" panose="020F0502020204030204" pitchFamily="34" charset="0"/>
                <a:cs typeface="B Kamran" panose="00000400000000000000" pitchFamily="2" charset="-78"/>
              </a:rPr>
              <a:t> </a:t>
            </a:r>
            <a:r>
              <a:rPr lang="ar-SA" sz="1800" kern="100" dirty="0">
                <a:latin typeface="Calibri" panose="020F0502020204030204" pitchFamily="34" charset="0"/>
                <a:ea typeface="Calibri" panose="020F0502020204030204" pitchFamily="34" charset="0"/>
                <a:cs typeface="B Kamran" panose="00000400000000000000" pitchFamily="2" charset="-78"/>
              </a:rPr>
              <a:t>شوند که منجر به نتایج ناعادلانه یا گمراه‌کننده می‌شود. </a:t>
            </a:r>
            <a:endParaRPr lang="en-US" sz="1800" kern="100" dirty="0">
              <a:latin typeface="Calibri" panose="020F0502020204030204" pitchFamily="34" charset="0"/>
              <a:ea typeface="Calibri" panose="020F0502020204030204" pitchFamily="34" charset="0"/>
              <a:cs typeface="B Kamran" panose="00000400000000000000" pitchFamily="2" charset="-78"/>
            </a:endParaRPr>
          </a:p>
          <a:p>
            <a:pPr algn="just" rtl="1">
              <a:buFont typeface="+mj-lt"/>
              <a:buAutoNum type="arabicPeriod"/>
            </a:pPr>
            <a:endParaRPr lang="en-US" sz="1800" b="1" dirty="0">
              <a:cs typeface="B Kamran" panose="00000400000000000000" pitchFamily="2" charset="-78"/>
            </a:endParaRPr>
          </a:p>
        </p:txBody>
      </p:sp>
    </p:spTree>
    <p:extLst>
      <p:ext uri="{BB962C8B-B14F-4D97-AF65-F5344CB8AC3E}">
        <p14:creationId xmlns:p14="http://schemas.microsoft.com/office/powerpoint/2010/main" val="1182079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1000"/>
                                        <p:tgtEl>
                                          <p:spTgt spid="7">
                                            <p:txEl>
                                              <p:pRg st="1" end="1"/>
                                            </p:txEl>
                                          </p:spTgt>
                                        </p:tgtEl>
                                      </p:cBhvr>
                                    </p:animEffect>
                                    <p:anim calcmode="lin" valueType="num">
                                      <p:cBhvr>
                                        <p:cTn id="4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Effect transition="in" filter="fade">
                                      <p:cBhvr>
                                        <p:cTn id="49" dur="1000"/>
                                        <p:tgtEl>
                                          <p:spTgt spid="7">
                                            <p:txEl>
                                              <p:pRg st="3" end="3"/>
                                            </p:txEl>
                                          </p:spTgt>
                                        </p:tgtEl>
                                      </p:cBhvr>
                                    </p:animEffect>
                                    <p:anim calcmode="lin" valueType="num">
                                      <p:cBhvr>
                                        <p:cTn id="5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4" end="4"/>
                                            </p:txEl>
                                          </p:spTgt>
                                        </p:tgtEl>
                                        <p:attrNameLst>
                                          <p:attrName>style.visibility</p:attrName>
                                        </p:attrNameLst>
                                      </p:cBhvr>
                                      <p:to>
                                        <p:strVal val="visible"/>
                                      </p:to>
                                    </p:set>
                                    <p:animEffect transition="in" filter="fade">
                                      <p:cBhvr>
                                        <p:cTn id="56" dur="1000"/>
                                        <p:tgtEl>
                                          <p:spTgt spid="7">
                                            <p:txEl>
                                              <p:pRg st="4" end="4"/>
                                            </p:txEl>
                                          </p:spTgt>
                                        </p:tgtEl>
                                      </p:cBhvr>
                                    </p:animEffect>
                                    <p:anim calcmode="lin" valueType="num">
                                      <p:cBhvr>
                                        <p:cTn id="5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0CA42-E624-7101-C3A3-A5BB32DC658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0E61FF-3AB7-13BF-43A9-17ECF28F09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TextBox 3">
            <a:extLst>
              <a:ext uri="{FF2B5EF4-FFF2-40B4-BE49-F238E27FC236}">
                <a16:creationId xmlns:a16="http://schemas.microsoft.com/office/drawing/2014/main" id="{64D01EF9-F69A-6FA9-94E5-68FCA4927F36}"/>
              </a:ext>
            </a:extLst>
          </p:cNvPr>
          <p:cNvSpPr txBox="1"/>
          <p:nvPr/>
        </p:nvSpPr>
        <p:spPr>
          <a:xfrm>
            <a:off x="3967426" y="495626"/>
            <a:ext cx="4601028" cy="584775"/>
          </a:xfrm>
          <a:prstGeom prst="rect">
            <a:avLst/>
          </a:prstGeom>
          <a:noFill/>
        </p:spPr>
        <p:txBody>
          <a:bodyPr wrap="square">
            <a:spAutoFit/>
          </a:bodyPr>
          <a:lstStyle/>
          <a:p>
            <a:pPr algn="r"/>
            <a:r>
              <a:rPr lang="en-US" sz="3200" b="1" dirty="0" err="1">
                <a:solidFill>
                  <a:srgbClr val="FF0000"/>
                </a:solidFill>
                <a:cs typeface="B Kamran" panose="00000400000000000000" pitchFamily="2" charset="-78"/>
              </a:rPr>
              <a:t>فهرست</a:t>
            </a:r>
            <a:r>
              <a:rPr lang="en-US" sz="3200" b="1" dirty="0">
                <a:solidFill>
                  <a:srgbClr val="FF0000"/>
                </a:solidFill>
                <a:cs typeface="B Kamran" panose="00000400000000000000" pitchFamily="2" charset="-78"/>
              </a:rPr>
              <a:t> </a:t>
            </a:r>
            <a:r>
              <a:rPr lang="en-US" sz="3200" b="1" dirty="0" err="1">
                <a:solidFill>
                  <a:srgbClr val="FF0000"/>
                </a:solidFill>
                <a:cs typeface="B Kamran" panose="00000400000000000000" pitchFamily="2" charset="-78"/>
              </a:rPr>
              <a:t>مطالب</a:t>
            </a:r>
            <a:endParaRPr lang="en-US" sz="3200" b="1" dirty="0">
              <a:solidFill>
                <a:srgbClr val="FF0000"/>
              </a:solidFill>
              <a:cs typeface="B Kamran" panose="00000400000000000000" pitchFamily="2" charset="-78"/>
            </a:endParaRPr>
          </a:p>
        </p:txBody>
      </p:sp>
      <p:sp>
        <p:nvSpPr>
          <p:cNvPr id="6" name="TextBox 5">
            <a:extLst>
              <a:ext uri="{FF2B5EF4-FFF2-40B4-BE49-F238E27FC236}">
                <a16:creationId xmlns:a16="http://schemas.microsoft.com/office/drawing/2014/main" id="{290CB9C6-F374-82B8-A00B-4E9496EF8883}"/>
              </a:ext>
            </a:extLst>
          </p:cNvPr>
          <p:cNvSpPr txBox="1"/>
          <p:nvPr/>
        </p:nvSpPr>
        <p:spPr>
          <a:xfrm>
            <a:off x="3381829" y="1292331"/>
            <a:ext cx="4601028" cy="2677656"/>
          </a:xfrm>
          <a:prstGeom prst="rect">
            <a:avLst/>
          </a:prstGeom>
          <a:noFill/>
        </p:spPr>
        <p:txBody>
          <a:bodyPr wrap="square">
            <a:spAutoFit/>
          </a:bodyPr>
          <a:lstStyle/>
          <a:p>
            <a:pPr marL="457200" indent="-457200" algn="r" rtl="1">
              <a:buFont typeface="Wingdings" panose="05000000000000000000" pitchFamily="2" charset="2"/>
              <a:buChar char="q"/>
            </a:pPr>
            <a:r>
              <a:rPr lang="en-US" sz="2800" b="1" dirty="0" err="1">
                <a:solidFill>
                  <a:schemeClr val="tx1"/>
                </a:solidFill>
                <a:cs typeface="B Kamran" panose="00000400000000000000" pitchFamily="2" charset="-78"/>
              </a:rPr>
              <a:t>مقدمه</a:t>
            </a:r>
            <a:endParaRPr lang="en-US" sz="2800" b="1" dirty="0">
              <a:solidFill>
                <a:schemeClr val="tx1"/>
              </a:solidFill>
              <a:cs typeface="B Kamran" panose="00000400000000000000" pitchFamily="2" charset="-78"/>
            </a:endParaRPr>
          </a:p>
          <a:p>
            <a:pPr marL="457200" indent="-457200" algn="r" rtl="1">
              <a:buFont typeface="Wingdings" panose="05000000000000000000" pitchFamily="2" charset="2"/>
              <a:buChar char="q"/>
            </a:pPr>
            <a:r>
              <a:rPr lang="en-US" sz="2800" b="1" dirty="0" err="1">
                <a:solidFill>
                  <a:srgbClr val="FF0000"/>
                </a:solidFill>
                <a:cs typeface="B Kamran" panose="00000400000000000000" pitchFamily="2" charset="-78"/>
              </a:rPr>
              <a:t>تکنیک‌ها</a:t>
            </a:r>
            <a:r>
              <a:rPr lang="en-US" sz="2800" b="1" dirty="0">
                <a:solidFill>
                  <a:srgbClr val="FF0000"/>
                </a:solidFill>
                <a:cs typeface="B Kamran" panose="00000400000000000000" pitchFamily="2" charset="-78"/>
              </a:rPr>
              <a:t> و </a:t>
            </a:r>
            <a:r>
              <a:rPr lang="en-US" sz="2800" b="1" dirty="0" err="1">
                <a:solidFill>
                  <a:srgbClr val="FF0000"/>
                </a:solidFill>
                <a:cs typeface="B Kamran" panose="00000400000000000000" pitchFamily="2" charset="-78"/>
              </a:rPr>
              <a:t>روش‌ها</a:t>
            </a:r>
            <a:endParaRPr lang="en-US" sz="2800" b="1" dirty="0">
              <a:solidFill>
                <a:srgbClr val="FF0000"/>
              </a:solidFill>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مثال‌های</a:t>
            </a:r>
            <a:r>
              <a:rPr lang="en-US" sz="2800" b="1" dirty="0">
                <a:cs typeface="B Kamran" panose="00000400000000000000" pitchFamily="2" charset="-78"/>
              </a:rPr>
              <a:t> </a:t>
            </a:r>
            <a:r>
              <a:rPr lang="en-US" sz="2800" b="1" dirty="0" err="1">
                <a:cs typeface="B Kamran" panose="00000400000000000000" pitchFamily="2" charset="-78"/>
              </a:rPr>
              <a:t>عملی</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تمرین‌ها</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ابزارها</a:t>
            </a:r>
            <a:endParaRPr lang="en-US" sz="2800" b="1" dirty="0">
              <a:cs typeface="B Kamran" panose="00000400000000000000" pitchFamily="2" charset="-78"/>
            </a:endParaRPr>
          </a:p>
          <a:p>
            <a:pPr marL="457200" indent="-457200" algn="r" rtl="1">
              <a:buFont typeface="Wingdings" panose="05000000000000000000" pitchFamily="2" charset="2"/>
              <a:buChar char="q"/>
            </a:pPr>
            <a:r>
              <a:rPr lang="en-US" sz="2800" b="1" dirty="0" err="1">
                <a:cs typeface="B Kamran" panose="00000400000000000000" pitchFamily="2" charset="-78"/>
              </a:rPr>
              <a:t>منابع</a:t>
            </a:r>
            <a:endParaRPr lang="en-US" sz="2800" b="1" dirty="0">
              <a:cs typeface="B Kamran" panose="00000400000000000000" pitchFamily="2" charset="-78"/>
            </a:endParaRPr>
          </a:p>
        </p:txBody>
      </p:sp>
    </p:spTree>
    <p:extLst>
      <p:ext uri="{BB962C8B-B14F-4D97-AF65-F5344CB8AC3E}">
        <p14:creationId xmlns:p14="http://schemas.microsoft.com/office/powerpoint/2010/main" val="33930627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CD52-0098-4494-CDAB-C4D507D4819F}"/>
              </a:ext>
            </a:extLst>
          </p:cNvPr>
          <p:cNvSpPr>
            <a:spLocks noGrp="1"/>
          </p:cNvSpPr>
          <p:nvPr>
            <p:ph type="title"/>
          </p:nvPr>
        </p:nvSpPr>
        <p:spPr>
          <a:xfrm>
            <a:off x="903898" y="132964"/>
            <a:ext cx="7571700" cy="841829"/>
          </a:xfrm>
        </p:spPr>
        <p:txBody>
          <a:bodyPr/>
          <a:lstStyle/>
          <a:p>
            <a:pPr algn="r" rtl="1"/>
            <a:r>
              <a:rPr lang="ar-SA" sz="2800" b="1" dirty="0">
                <a:cs typeface="B Kamran" panose="00000400000000000000" pitchFamily="2" charset="-78"/>
              </a:rPr>
              <a:t>تکنیک‌ها و روش‌های کاهش خطاهای ناشی از فرضیات نادرست در داده‌کاوی</a:t>
            </a:r>
            <a:endParaRPr lang="en-US" sz="2800" b="1" dirty="0">
              <a:cs typeface="B Kamran" panose="00000400000000000000" pitchFamily="2" charset="-78"/>
            </a:endParaRPr>
          </a:p>
        </p:txBody>
      </p:sp>
      <p:sp>
        <p:nvSpPr>
          <p:cNvPr id="4" name="Text Placeholder 3">
            <a:extLst>
              <a:ext uri="{FF2B5EF4-FFF2-40B4-BE49-F238E27FC236}">
                <a16:creationId xmlns:a16="http://schemas.microsoft.com/office/drawing/2014/main" id="{DFE2F38E-83DF-96F8-B1C6-38A710B0F2E8}"/>
              </a:ext>
            </a:extLst>
          </p:cNvPr>
          <p:cNvSpPr>
            <a:spLocks noGrp="1"/>
          </p:cNvSpPr>
          <p:nvPr>
            <p:ph type="body" idx="2"/>
          </p:nvPr>
        </p:nvSpPr>
        <p:spPr>
          <a:xfrm>
            <a:off x="1250693" y="1110343"/>
            <a:ext cx="6996498" cy="1238250"/>
          </a:xfrm>
        </p:spPr>
        <p:txBody>
          <a:bodyPr/>
          <a:lstStyle/>
          <a:p>
            <a:pPr marL="101600" indent="0" algn="r" rtl="1">
              <a:buNone/>
            </a:pPr>
            <a:r>
              <a:rPr lang="ar-SA" sz="2000" dirty="0">
                <a:solidFill>
                  <a:srgbClr val="000000"/>
                </a:solidFill>
                <a:effectLst/>
                <a:ea typeface="Calibri" panose="020F0502020204030204" pitchFamily="34" charset="0"/>
                <a:cs typeface="B Kamran" panose="00000400000000000000" pitchFamily="2" charset="-78"/>
              </a:rPr>
              <a:t>برای کاهش خطاهای ناشی از فرضیات نادرست در داده‌کاوی، باید از روش‌های عملی و تکنیک‌های مختلفی استفاده کرد</a:t>
            </a:r>
            <a:endParaRPr lang="en-US" dirty="0">
              <a:cs typeface="B Kamran" panose="00000400000000000000" pitchFamily="2" charset="-78"/>
            </a:endParaRPr>
          </a:p>
          <a:p>
            <a:pPr marL="101600" indent="0" algn="r" rtl="1">
              <a:buNone/>
            </a:pPr>
            <a:endParaRPr lang="en-US" dirty="0">
              <a:cs typeface="B Kamran" panose="00000400000000000000" pitchFamily="2" charset="-78"/>
            </a:endParaRPr>
          </a:p>
        </p:txBody>
      </p:sp>
      <p:sp>
        <p:nvSpPr>
          <p:cNvPr id="5" name="Slide Number Placeholder 4">
            <a:extLst>
              <a:ext uri="{FF2B5EF4-FFF2-40B4-BE49-F238E27FC236}">
                <a16:creationId xmlns:a16="http://schemas.microsoft.com/office/drawing/2014/main" id="{92B729A2-D385-E0BE-5310-67096D0487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7" name="TextBox 6">
            <a:extLst>
              <a:ext uri="{FF2B5EF4-FFF2-40B4-BE49-F238E27FC236}">
                <a16:creationId xmlns:a16="http://schemas.microsoft.com/office/drawing/2014/main" id="{D9F23A74-91C2-9386-2712-3B265EB44CAC}"/>
              </a:ext>
            </a:extLst>
          </p:cNvPr>
          <p:cNvSpPr txBox="1"/>
          <p:nvPr/>
        </p:nvSpPr>
        <p:spPr>
          <a:xfrm>
            <a:off x="2167421" y="2092198"/>
            <a:ext cx="5725886" cy="1938992"/>
          </a:xfrm>
          <a:prstGeom prst="rect">
            <a:avLst/>
          </a:prstGeom>
          <a:noFill/>
        </p:spPr>
        <p:txBody>
          <a:bodyPr wrap="square">
            <a:spAutoFit/>
          </a:bodyPr>
          <a:lstStyle/>
          <a:p>
            <a:pPr marL="342900" indent="-342900" algn="r" rtl="1">
              <a:buFont typeface="Courier New" panose="02070309020205020404" pitchFamily="49" charset="0"/>
              <a:buChar char="o"/>
            </a:pPr>
            <a:endParaRPr lang="fa-IR" sz="2000" b="1" dirty="0">
              <a:cs typeface="B Kamran" panose="00000400000000000000" pitchFamily="2" charset="-78"/>
            </a:endParaRPr>
          </a:p>
          <a:p>
            <a:pPr marL="342900" indent="-342900" algn="r" rtl="1">
              <a:buFont typeface="Courier New" panose="02070309020205020404" pitchFamily="49" charset="0"/>
              <a:buChar char="o"/>
            </a:pPr>
            <a:r>
              <a:rPr lang="fa-IR" sz="2000" b="1" dirty="0">
                <a:cs typeface="B Kamran" panose="00000400000000000000" pitchFamily="2" charset="-78"/>
              </a:rPr>
              <a:t>بررسی کیفیت داده‌ها و پیش‌پردازش </a:t>
            </a:r>
          </a:p>
          <a:p>
            <a:pPr marL="342900" indent="-342900" algn="r" rtl="1">
              <a:buFont typeface="Courier New" panose="02070309020205020404" pitchFamily="49" charset="0"/>
              <a:buChar char="o"/>
            </a:pPr>
            <a:r>
              <a:rPr lang="fa-IR" sz="2000" b="1" dirty="0">
                <a:cs typeface="B Kamran" panose="00000400000000000000" pitchFamily="2" charset="-78"/>
              </a:rPr>
              <a:t>تحلیل حساسیت و بررسی استحکام مدل </a:t>
            </a:r>
          </a:p>
          <a:p>
            <a:pPr marL="342900" indent="-342900" algn="r" rtl="1">
              <a:buFont typeface="Courier New" panose="02070309020205020404" pitchFamily="49" charset="0"/>
              <a:buChar char="o"/>
            </a:pPr>
            <a:r>
              <a:rPr lang="fa-IR" sz="2000" b="1" dirty="0">
                <a:cs typeface="B Kamran" panose="00000400000000000000" pitchFamily="2" charset="-78"/>
              </a:rPr>
              <a:t>شناسایی و کاهش بایاس</a:t>
            </a:r>
          </a:p>
          <a:p>
            <a:pPr marL="342900" indent="-342900" algn="r" rtl="1">
              <a:buFont typeface="Courier New" panose="02070309020205020404" pitchFamily="49" charset="0"/>
              <a:buChar char="o"/>
            </a:pPr>
            <a:r>
              <a:rPr lang="fa-IR" sz="2000" b="1" dirty="0">
                <a:cs typeface="B Kamran" panose="00000400000000000000" pitchFamily="2" charset="-78"/>
              </a:rPr>
              <a:t>آزمایش فرضیات با روش‌های تجربی </a:t>
            </a:r>
          </a:p>
          <a:p>
            <a:pPr marL="342900" indent="-342900" algn="r" rtl="1">
              <a:buFont typeface="Courier New" panose="02070309020205020404" pitchFamily="49" charset="0"/>
              <a:buChar char="o"/>
            </a:pPr>
            <a:r>
              <a:rPr lang="fa-IR" sz="2000" b="1" dirty="0">
                <a:cs typeface="B Kamran" panose="00000400000000000000" pitchFamily="2" charset="-78"/>
              </a:rPr>
              <a:t>استفاده از رویکردهای ترکیبی برای کاهش تأثیر فرضیات نادرست</a:t>
            </a:r>
            <a:endParaRPr lang="en-US" sz="2000" b="1" dirty="0">
              <a:cs typeface="B Kamran" panose="00000400000000000000" pitchFamily="2" charset="-78"/>
            </a:endParaRPr>
          </a:p>
        </p:txBody>
      </p:sp>
    </p:spTree>
    <p:extLst>
      <p:ext uri="{BB962C8B-B14F-4D97-AF65-F5344CB8AC3E}">
        <p14:creationId xmlns:p14="http://schemas.microsoft.com/office/powerpoint/2010/main" val="2546699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E0B2-1BB5-FFDD-EF25-E366218BC305}"/>
              </a:ext>
            </a:extLst>
          </p:cNvPr>
          <p:cNvSpPr>
            <a:spLocks noGrp="1"/>
          </p:cNvSpPr>
          <p:nvPr>
            <p:ph type="title"/>
          </p:nvPr>
        </p:nvSpPr>
        <p:spPr>
          <a:xfrm>
            <a:off x="1245729" y="169059"/>
            <a:ext cx="7571700" cy="702600"/>
          </a:xfrm>
        </p:spPr>
        <p:txBody>
          <a:bodyPr/>
          <a:lstStyle/>
          <a:p>
            <a:pPr algn="r"/>
            <a:r>
              <a:rPr lang="ar-SA" sz="3000" b="1" dirty="0">
                <a:effectLst/>
                <a:ea typeface="Calibri" panose="020F0502020204030204" pitchFamily="34" charset="0"/>
                <a:cs typeface="B Kamran" panose="00000400000000000000" pitchFamily="2" charset="-78"/>
              </a:rPr>
              <a:t>بررسی کیفیت داده‌ها و پیش‌پردازش </a:t>
            </a:r>
            <a:endParaRPr lang="en-US" sz="3000" dirty="0">
              <a:cs typeface="B Kamran" panose="00000400000000000000" pitchFamily="2" charset="-78"/>
            </a:endParaRPr>
          </a:p>
        </p:txBody>
      </p:sp>
      <p:sp>
        <p:nvSpPr>
          <p:cNvPr id="4" name="Slide Number Placeholder 3">
            <a:extLst>
              <a:ext uri="{FF2B5EF4-FFF2-40B4-BE49-F238E27FC236}">
                <a16:creationId xmlns:a16="http://schemas.microsoft.com/office/drawing/2014/main" id="{FBCB3BA4-EE32-3B06-187F-5D29F73FD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8" name="TextBox 7">
            <a:extLst>
              <a:ext uri="{FF2B5EF4-FFF2-40B4-BE49-F238E27FC236}">
                <a16:creationId xmlns:a16="http://schemas.microsoft.com/office/drawing/2014/main" id="{67148623-5AEB-9DF3-C9F1-A9BF523F1B47}"/>
              </a:ext>
            </a:extLst>
          </p:cNvPr>
          <p:cNvSpPr txBox="1"/>
          <p:nvPr/>
        </p:nvSpPr>
        <p:spPr>
          <a:xfrm>
            <a:off x="428171" y="1409341"/>
            <a:ext cx="8091714" cy="646331"/>
          </a:xfrm>
          <a:prstGeom prst="rect">
            <a:avLst/>
          </a:prstGeom>
          <a:noFill/>
        </p:spPr>
        <p:txBody>
          <a:bodyPr wrap="square">
            <a:spAutoFit/>
          </a:bodyPr>
          <a:lstStyle/>
          <a:p>
            <a:pPr algn="r" rtl="1"/>
            <a:r>
              <a:rPr lang="en-US" sz="1800" dirty="0" err="1">
                <a:cs typeface="B Kamran" panose="00000400000000000000" pitchFamily="2" charset="-78"/>
              </a:rPr>
              <a:t>یکی</a:t>
            </a:r>
            <a:r>
              <a:rPr lang="en-US" sz="1800" dirty="0">
                <a:cs typeface="B Kamran" panose="00000400000000000000" pitchFamily="2" charset="-78"/>
              </a:rPr>
              <a:t> </a:t>
            </a:r>
            <a:r>
              <a:rPr lang="en-US" sz="1800" dirty="0" err="1">
                <a:cs typeface="B Kamran" panose="00000400000000000000" pitchFamily="2" charset="-78"/>
              </a:rPr>
              <a:t>از</a:t>
            </a:r>
            <a:r>
              <a:rPr lang="en-US" sz="1800" dirty="0">
                <a:cs typeface="B Kamran" panose="00000400000000000000" pitchFamily="2" charset="-78"/>
              </a:rPr>
              <a:t> </a:t>
            </a:r>
            <a:r>
              <a:rPr lang="en-US" sz="1800" dirty="0" err="1">
                <a:cs typeface="B Kamran" panose="00000400000000000000" pitchFamily="2" charset="-78"/>
              </a:rPr>
              <a:t>رایج‌ترین</a:t>
            </a:r>
            <a:r>
              <a:rPr lang="en-US" sz="1800" dirty="0">
                <a:cs typeface="B Kamran" panose="00000400000000000000" pitchFamily="2" charset="-78"/>
              </a:rPr>
              <a:t> </a:t>
            </a:r>
            <a:r>
              <a:rPr lang="en-US" sz="1800" dirty="0" err="1">
                <a:cs typeface="B Kamran" panose="00000400000000000000" pitchFamily="2" charset="-78"/>
              </a:rPr>
              <a:t>دلایل</a:t>
            </a:r>
            <a:r>
              <a:rPr lang="en-US" sz="1800" dirty="0">
                <a:cs typeface="B Kamran" panose="00000400000000000000" pitchFamily="2" charset="-78"/>
              </a:rPr>
              <a:t> </a:t>
            </a:r>
            <a:r>
              <a:rPr lang="en-US" sz="1800" dirty="0" err="1">
                <a:cs typeface="B Kamran" panose="00000400000000000000" pitchFamily="2" charset="-78"/>
              </a:rPr>
              <a:t>شکل‌گیری</a:t>
            </a:r>
            <a:r>
              <a:rPr lang="en-US" sz="1800" dirty="0">
                <a:cs typeface="B Kamran" panose="00000400000000000000" pitchFamily="2" charset="-78"/>
              </a:rPr>
              <a:t> </a:t>
            </a:r>
            <a:r>
              <a:rPr lang="en-US" sz="1800" dirty="0" err="1">
                <a:cs typeface="B Kamran" panose="00000400000000000000" pitchFamily="2" charset="-78"/>
              </a:rPr>
              <a:t>فرضیات</a:t>
            </a:r>
            <a:r>
              <a:rPr lang="en-US" sz="1800" dirty="0">
                <a:cs typeface="B Kamran" panose="00000400000000000000" pitchFamily="2" charset="-78"/>
              </a:rPr>
              <a:t> </a:t>
            </a:r>
            <a:r>
              <a:rPr lang="en-US" sz="1800" dirty="0" err="1">
                <a:cs typeface="B Kamran" panose="00000400000000000000" pitchFamily="2" charset="-78"/>
              </a:rPr>
              <a:t>نادرست</a:t>
            </a:r>
            <a:r>
              <a:rPr lang="en-US" sz="1800" dirty="0">
                <a:cs typeface="B Kamran" panose="00000400000000000000" pitchFamily="2" charset="-78"/>
              </a:rPr>
              <a:t>، </a:t>
            </a:r>
            <a:r>
              <a:rPr lang="en-US" sz="1800" dirty="0" err="1">
                <a:cs typeface="B Kamran" panose="00000400000000000000" pitchFamily="2" charset="-78"/>
              </a:rPr>
              <a:t>استفاده</a:t>
            </a:r>
            <a:r>
              <a:rPr lang="en-US" sz="1800" dirty="0">
                <a:cs typeface="B Kamran" panose="00000400000000000000" pitchFamily="2" charset="-78"/>
              </a:rPr>
              <a:t> </a:t>
            </a:r>
            <a:r>
              <a:rPr lang="en-US" sz="1800" dirty="0" err="1">
                <a:cs typeface="B Kamran" panose="00000400000000000000" pitchFamily="2" charset="-78"/>
              </a:rPr>
              <a:t>از</a:t>
            </a:r>
            <a:r>
              <a:rPr lang="en-US" sz="1800" dirty="0">
                <a:cs typeface="B Kamran" panose="00000400000000000000" pitchFamily="2" charset="-78"/>
              </a:rPr>
              <a:t> </a:t>
            </a:r>
            <a:r>
              <a:rPr lang="en-US" sz="1800" dirty="0" err="1">
                <a:cs typeface="B Kamran" panose="00000400000000000000" pitchFamily="2" charset="-78"/>
              </a:rPr>
              <a:t>داده‌های</a:t>
            </a:r>
            <a:r>
              <a:rPr lang="en-US" sz="1800" dirty="0">
                <a:cs typeface="B Kamran" panose="00000400000000000000" pitchFamily="2" charset="-78"/>
              </a:rPr>
              <a:t> </a:t>
            </a:r>
            <a:r>
              <a:rPr lang="en-US" sz="1800" dirty="0" err="1">
                <a:cs typeface="B Kamran" panose="00000400000000000000" pitchFamily="2" charset="-78"/>
              </a:rPr>
              <a:t>بی‌کیفیت</a:t>
            </a:r>
            <a:r>
              <a:rPr lang="en-US" sz="1800" dirty="0">
                <a:cs typeface="B Kamran" panose="00000400000000000000" pitchFamily="2" charset="-78"/>
              </a:rPr>
              <a:t> </a:t>
            </a:r>
            <a:r>
              <a:rPr lang="en-US" sz="1800" dirty="0" err="1">
                <a:cs typeface="B Kamran" panose="00000400000000000000" pitchFamily="2" charset="-78"/>
              </a:rPr>
              <a:t>یا</a:t>
            </a:r>
            <a:r>
              <a:rPr lang="en-US" sz="1800" dirty="0">
                <a:cs typeface="B Kamran" panose="00000400000000000000" pitchFamily="2" charset="-78"/>
              </a:rPr>
              <a:t> </a:t>
            </a:r>
            <a:r>
              <a:rPr lang="en-US" sz="1800" dirty="0" err="1">
                <a:cs typeface="B Kamran" panose="00000400000000000000" pitchFamily="2" charset="-78"/>
              </a:rPr>
              <a:t>نامناسب</a:t>
            </a:r>
            <a:r>
              <a:rPr lang="en-US" sz="1800" dirty="0">
                <a:cs typeface="B Kamran" panose="00000400000000000000" pitchFamily="2" charset="-78"/>
              </a:rPr>
              <a:t> </a:t>
            </a:r>
            <a:r>
              <a:rPr lang="en-US" sz="1800" dirty="0" err="1">
                <a:cs typeface="B Kamran" panose="00000400000000000000" pitchFamily="2" charset="-78"/>
              </a:rPr>
              <a:t>است</a:t>
            </a:r>
            <a:r>
              <a:rPr lang="en-US" sz="1800" dirty="0">
                <a:cs typeface="B Kamran" panose="00000400000000000000" pitchFamily="2" charset="-78"/>
              </a:rPr>
              <a:t>. </a:t>
            </a:r>
            <a:r>
              <a:rPr lang="en-US" sz="1800" dirty="0" err="1">
                <a:cs typeface="B Kamran" panose="00000400000000000000" pitchFamily="2" charset="-78"/>
              </a:rPr>
              <a:t>این</a:t>
            </a:r>
            <a:r>
              <a:rPr lang="en-US" sz="1800" dirty="0">
                <a:cs typeface="B Kamran" panose="00000400000000000000" pitchFamily="2" charset="-78"/>
              </a:rPr>
              <a:t> </a:t>
            </a:r>
            <a:r>
              <a:rPr lang="en-US" sz="1800" dirty="0" err="1">
                <a:cs typeface="B Kamran" panose="00000400000000000000" pitchFamily="2" charset="-78"/>
              </a:rPr>
              <a:t>در</a:t>
            </a:r>
            <a:r>
              <a:rPr lang="en-US" sz="1800" dirty="0">
                <a:cs typeface="B Kamran" panose="00000400000000000000" pitchFamily="2" charset="-78"/>
              </a:rPr>
              <a:t> </a:t>
            </a:r>
            <a:r>
              <a:rPr lang="en-US" sz="1800" dirty="0" err="1">
                <a:cs typeface="B Kamran" panose="00000400000000000000" pitchFamily="2" charset="-78"/>
              </a:rPr>
              <a:t>حالی</a:t>
            </a:r>
            <a:r>
              <a:rPr lang="en-US" sz="1800" dirty="0">
                <a:cs typeface="B Kamran" panose="00000400000000000000" pitchFamily="2" charset="-78"/>
              </a:rPr>
              <a:t> </a:t>
            </a:r>
            <a:r>
              <a:rPr lang="en-US" sz="1800" dirty="0" err="1">
                <a:cs typeface="B Kamran" panose="00000400000000000000" pitchFamily="2" charset="-78"/>
              </a:rPr>
              <a:t>است</a:t>
            </a:r>
            <a:r>
              <a:rPr lang="en-US" sz="1800" dirty="0">
                <a:cs typeface="B Kamran" panose="00000400000000000000" pitchFamily="2" charset="-78"/>
              </a:rPr>
              <a:t> </a:t>
            </a:r>
            <a:r>
              <a:rPr lang="en-US" sz="1800" dirty="0" err="1">
                <a:cs typeface="B Kamran" panose="00000400000000000000" pitchFamily="2" charset="-78"/>
              </a:rPr>
              <a:t>که</a:t>
            </a:r>
            <a:r>
              <a:rPr lang="en-US" sz="1800" dirty="0">
                <a:cs typeface="B Kamran" panose="00000400000000000000" pitchFamily="2" charset="-78"/>
              </a:rPr>
              <a:t> </a:t>
            </a:r>
            <a:r>
              <a:rPr lang="en-US" sz="1800" dirty="0" err="1">
                <a:cs typeface="B Kamran" panose="00000400000000000000" pitchFamily="2" charset="-78"/>
              </a:rPr>
              <a:t>اغلب</a:t>
            </a:r>
            <a:r>
              <a:rPr lang="en-US" sz="1800" dirty="0">
                <a:cs typeface="B Kamran" panose="00000400000000000000" pitchFamily="2" charset="-78"/>
              </a:rPr>
              <a:t> </a:t>
            </a:r>
            <a:r>
              <a:rPr lang="en-US" sz="1800" dirty="0" err="1">
                <a:cs typeface="B Kamran" panose="00000400000000000000" pitchFamily="2" charset="-78"/>
              </a:rPr>
              <a:t>به</a:t>
            </a:r>
            <a:r>
              <a:rPr lang="en-US" sz="1800" dirty="0">
                <a:cs typeface="B Kamran" panose="00000400000000000000" pitchFamily="2" charset="-78"/>
              </a:rPr>
              <a:t> </a:t>
            </a:r>
            <a:r>
              <a:rPr lang="en-US" sz="1800" dirty="0" err="1">
                <a:cs typeface="B Kamran" panose="00000400000000000000" pitchFamily="2" charset="-78"/>
              </a:rPr>
              <a:t>اشتباه</a:t>
            </a:r>
            <a:r>
              <a:rPr lang="en-US" sz="1800" dirty="0">
                <a:cs typeface="B Kamran" panose="00000400000000000000" pitchFamily="2" charset="-78"/>
              </a:rPr>
              <a:t> </a:t>
            </a:r>
            <a:r>
              <a:rPr lang="en-US" sz="1800" dirty="0" err="1">
                <a:cs typeface="B Kamran" panose="00000400000000000000" pitchFamily="2" charset="-78"/>
              </a:rPr>
              <a:t>فرض</a:t>
            </a:r>
            <a:r>
              <a:rPr lang="en-US" sz="1800" dirty="0">
                <a:cs typeface="B Kamran" panose="00000400000000000000" pitchFamily="2" charset="-78"/>
              </a:rPr>
              <a:t> </a:t>
            </a:r>
            <a:r>
              <a:rPr lang="en-US" sz="1800" dirty="0" err="1">
                <a:cs typeface="B Kamran" panose="00000400000000000000" pitchFamily="2" charset="-78"/>
              </a:rPr>
              <a:t>می‌کنیم</a:t>
            </a:r>
            <a:r>
              <a:rPr lang="en-US" sz="1800" dirty="0">
                <a:cs typeface="B Kamran" panose="00000400000000000000" pitchFamily="2" charset="-78"/>
              </a:rPr>
              <a:t> </a:t>
            </a:r>
            <a:r>
              <a:rPr lang="en-US" sz="1800" dirty="0" err="1">
                <a:cs typeface="B Kamran" panose="00000400000000000000" pitchFamily="2" charset="-78"/>
              </a:rPr>
              <a:t>داده‌ها</a:t>
            </a:r>
            <a:r>
              <a:rPr lang="en-US" sz="1800" dirty="0">
                <a:cs typeface="B Kamran" panose="00000400000000000000" pitchFamily="2" charset="-78"/>
              </a:rPr>
              <a:t> </a:t>
            </a:r>
            <a:r>
              <a:rPr lang="en-US" sz="1800" dirty="0" err="1">
                <a:cs typeface="B Kamran" panose="00000400000000000000" pitchFamily="2" charset="-78"/>
              </a:rPr>
              <a:t>از</a:t>
            </a:r>
            <a:r>
              <a:rPr lang="en-US" sz="1800" dirty="0">
                <a:cs typeface="B Kamran" panose="00000400000000000000" pitchFamily="2" charset="-78"/>
              </a:rPr>
              <a:t> </a:t>
            </a:r>
            <a:r>
              <a:rPr lang="en-US" sz="1800" dirty="0" err="1">
                <a:cs typeface="B Kamran" panose="00000400000000000000" pitchFamily="2" charset="-78"/>
              </a:rPr>
              <a:t>کیفیت</a:t>
            </a:r>
            <a:r>
              <a:rPr lang="en-US" sz="1800" dirty="0">
                <a:cs typeface="B Kamran" panose="00000400000000000000" pitchFamily="2" charset="-78"/>
              </a:rPr>
              <a:t> </a:t>
            </a:r>
            <a:r>
              <a:rPr lang="en-US" sz="1800" dirty="0" err="1">
                <a:cs typeface="B Kamran" panose="00000400000000000000" pitchFamily="2" charset="-78"/>
              </a:rPr>
              <a:t>بالایی</a:t>
            </a:r>
            <a:r>
              <a:rPr lang="en-US" sz="1800" dirty="0">
                <a:cs typeface="B Kamran" panose="00000400000000000000" pitchFamily="2" charset="-78"/>
              </a:rPr>
              <a:t> </a:t>
            </a:r>
            <a:r>
              <a:rPr lang="en-US" sz="1800" dirty="0" err="1">
                <a:cs typeface="B Kamran" panose="00000400000000000000" pitchFamily="2" charset="-78"/>
              </a:rPr>
              <a:t>برخوردار</a:t>
            </a:r>
            <a:r>
              <a:rPr lang="en-US" sz="1800" dirty="0">
                <a:cs typeface="B Kamran" panose="00000400000000000000" pitchFamily="2" charset="-78"/>
              </a:rPr>
              <a:t> </a:t>
            </a:r>
            <a:r>
              <a:rPr lang="en-US" sz="1800" dirty="0" err="1">
                <a:cs typeface="B Kamran" panose="00000400000000000000" pitchFamily="2" charset="-78"/>
              </a:rPr>
              <a:t>بوده</a:t>
            </a:r>
            <a:r>
              <a:rPr lang="en-US" sz="1800" dirty="0">
                <a:cs typeface="B Kamran" panose="00000400000000000000" pitchFamily="2" charset="-78"/>
              </a:rPr>
              <a:t> و </a:t>
            </a:r>
            <a:r>
              <a:rPr lang="en-US" sz="1800" dirty="0" err="1">
                <a:cs typeface="B Kamran" panose="00000400000000000000" pitchFamily="2" charset="-78"/>
              </a:rPr>
              <a:t>نیازی</a:t>
            </a:r>
            <a:r>
              <a:rPr lang="en-US" sz="1800" dirty="0">
                <a:cs typeface="B Kamran" panose="00000400000000000000" pitchFamily="2" charset="-78"/>
              </a:rPr>
              <a:t> </a:t>
            </a:r>
            <a:r>
              <a:rPr lang="en-US" sz="1800" dirty="0" err="1">
                <a:cs typeface="B Kamran" panose="00000400000000000000" pitchFamily="2" charset="-78"/>
              </a:rPr>
              <a:t>به</a:t>
            </a:r>
            <a:r>
              <a:rPr lang="en-US" sz="1800" dirty="0">
                <a:cs typeface="B Kamran" panose="00000400000000000000" pitchFamily="2" charset="-78"/>
              </a:rPr>
              <a:t> </a:t>
            </a:r>
            <a:r>
              <a:rPr lang="en-US" sz="1800" dirty="0" err="1">
                <a:cs typeface="B Kamran" panose="00000400000000000000" pitchFamily="2" charset="-78"/>
              </a:rPr>
              <a:t>پردازش</a:t>
            </a:r>
            <a:r>
              <a:rPr lang="en-US" sz="1800" dirty="0">
                <a:cs typeface="B Kamran" panose="00000400000000000000" pitchFamily="2" charset="-78"/>
              </a:rPr>
              <a:t> </a:t>
            </a:r>
            <a:r>
              <a:rPr lang="en-US" sz="1800" dirty="0" err="1">
                <a:cs typeface="B Kamran" panose="00000400000000000000" pitchFamily="2" charset="-78"/>
              </a:rPr>
              <a:t>ویژه</a:t>
            </a:r>
            <a:r>
              <a:rPr lang="en-US" sz="1800" dirty="0">
                <a:cs typeface="B Kamran" panose="00000400000000000000" pitchFamily="2" charset="-78"/>
              </a:rPr>
              <a:t> </a:t>
            </a:r>
            <a:r>
              <a:rPr lang="en-US" sz="1800" dirty="0" err="1">
                <a:cs typeface="B Kamran" panose="00000400000000000000" pitchFamily="2" charset="-78"/>
              </a:rPr>
              <a:t>ندارند</a:t>
            </a:r>
            <a:r>
              <a:rPr lang="en-US" sz="1800" dirty="0">
                <a:cs typeface="B Kamran" panose="00000400000000000000" pitchFamily="2" charset="-78"/>
              </a:rPr>
              <a:t>.</a:t>
            </a:r>
          </a:p>
        </p:txBody>
      </p:sp>
      <p:sp>
        <p:nvSpPr>
          <p:cNvPr id="10" name="TextBox 9">
            <a:extLst>
              <a:ext uri="{FF2B5EF4-FFF2-40B4-BE49-F238E27FC236}">
                <a16:creationId xmlns:a16="http://schemas.microsoft.com/office/drawing/2014/main" id="{2D90CC85-53ED-EAD9-C503-AF54F09D5E37}"/>
              </a:ext>
            </a:extLst>
          </p:cNvPr>
          <p:cNvSpPr txBox="1"/>
          <p:nvPr/>
        </p:nvSpPr>
        <p:spPr>
          <a:xfrm>
            <a:off x="428171" y="3595646"/>
            <a:ext cx="3947885" cy="1200329"/>
          </a:xfrm>
          <a:prstGeom prst="rect">
            <a:avLst/>
          </a:prstGeom>
          <a:noFill/>
        </p:spPr>
        <p:txBody>
          <a:bodyPr wrap="square">
            <a:spAutoFit/>
          </a:bodyPr>
          <a:lstStyle/>
          <a:p>
            <a:pPr algn="r" rtl="1"/>
            <a:r>
              <a:rPr lang="en-US" sz="1800" dirty="0">
                <a:cs typeface="B Kamran" panose="00000400000000000000" pitchFamily="2" charset="-78"/>
              </a:rPr>
              <a:t> </a:t>
            </a:r>
            <a:r>
              <a:rPr lang="en-US" sz="1800" b="1" dirty="0" err="1">
                <a:cs typeface="B Kamran" panose="00000400000000000000" pitchFamily="2" charset="-78"/>
              </a:rPr>
              <a:t>شناسایی</a:t>
            </a:r>
            <a:r>
              <a:rPr lang="en-US" sz="1800" b="1" dirty="0">
                <a:cs typeface="B Kamran" panose="00000400000000000000" pitchFamily="2" charset="-78"/>
              </a:rPr>
              <a:t> و </a:t>
            </a:r>
            <a:r>
              <a:rPr lang="en-US" sz="1800" b="1" dirty="0" err="1">
                <a:cs typeface="B Kamran" panose="00000400000000000000" pitchFamily="2" charset="-78"/>
              </a:rPr>
              <a:t>حذف</a:t>
            </a:r>
            <a:r>
              <a:rPr lang="en-US" sz="1800" b="1" dirty="0">
                <a:cs typeface="B Kamran" panose="00000400000000000000" pitchFamily="2" charset="-78"/>
              </a:rPr>
              <a:t> </a:t>
            </a:r>
            <a:r>
              <a:rPr lang="en-US" sz="1800" b="1" dirty="0" err="1">
                <a:cs typeface="B Kamran" panose="00000400000000000000" pitchFamily="2" charset="-78"/>
              </a:rPr>
              <a:t>داده‌های</a:t>
            </a:r>
            <a:r>
              <a:rPr lang="en-US" sz="1800" b="1" dirty="0">
                <a:cs typeface="B Kamran" panose="00000400000000000000" pitchFamily="2" charset="-78"/>
              </a:rPr>
              <a:t> </a:t>
            </a:r>
            <a:r>
              <a:rPr lang="en-US" sz="1800" b="1" dirty="0" err="1">
                <a:cs typeface="B Kamran" panose="00000400000000000000" pitchFamily="2" charset="-78"/>
              </a:rPr>
              <a:t>پرت</a:t>
            </a:r>
            <a:r>
              <a:rPr lang="en-US" sz="1800" b="1" dirty="0">
                <a:cs typeface="B Kamran" panose="00000400000000000000" pitchFamily="2" charset="-78"/>
              </a:rPr>
              <a:t> </a:t>
            </a:r>
            <a:r>
              <a:rPr lang="en-US" sz="1500" b="1" dirty="0">
                <a:cs typeface="B Kamran" panose="00000400000000000000" pitchFamily="2" charset="-78"/>
              </a:rPr>
              <a:t>(</a:t>
            </a:r>
            <a:r>
              <a:rPr lang="en-US" sz="1200" b="1" dirty="0">
                <a:latin typeface="Adobe Arabic" panose="02040503050201020203" pitchFamily="18" charset="-78"/>
                <a:cs typeface="Adobe Arabic" panose="02040503050201020203" pitchFamily="18" charset="-78"/>
              </a:rPr>
              <a:t>Outlier Detection</a:t>
            </a:r>
            <a:r>
              <a:rPr lang="en-US" sz="1500" b="1" dirty="0">
                <a:cs typeface="B Kamran" panose="00000400000000000000" pitchFamily="2" charset="-78"/>
              </a:rPr>
              <a:t>)</a:t>
            </a:r>
          </a:p>
          <a:p>
            <a:pPr algn="r" rtl="1"/>
            <a:r>
              <a:rPr lang="en-US" sz="1800" dirty="0" err="1">
                <a:cs typeface="B Kamran" panose="00000400000000000000" pitchFamily="2" charset="-78"/>
              </a:rPr>
              <a:t>استفاده</a:t>
            </a:r>
            <a:r>
              <a:rPr lang="en-US" sz="1800" dirty="0">
                <a:cs typeface="B Kamran" panose="00000400000000000000" pitchFamily="2" charset="-78"/>
              </a:rPr>
              <a:t> </a:t>
            </a:r>
            <a:r>
              <a:rPr lang="en-US" sz="1800" dirty="0" err="1">
                <a:cs typeface="B Kamran" panose="00000400000000000000" pitchFamily="2" charset="-78"/>
              </a:rPr>
              <a:t>از</a:t>
            </a:r>
            <a:r>
              <a:rPr lang="en-US" sz="1800" dirty="0">
                <a:cs typeface="B Kamran" panose="00000400000000000000" pitchFamily="2" charset="-78"/>
              </a:rPr>
              <a:t> </a:t>
            </a:r>
            <a:r>
              <a:rPr lang="en-US" sz="1800" dirty="0" err="1">
                <a:cs typeface="B Kamran" panose="00000400000000000000" pitchFamily="2" charset="-78"/>
              </a:rPr>
              <a:t>روش‌های</a:t>
            </a:r>
            <a:r>
              <a:rPr lang="en-US" sz="1800" dirty="0">
                <a:cs typeface="B Kamran" panose="00000400000000000000" pitchFamily="2" charset="-78"/>
              </a:rPr>
              <a:t> </a:t>
            </a:r>
            <a:r>
              <a:rPr lang="en-US" sz="1200" dirty="0">
                <a:latin typeface="Adobe Arabic" panose="02040503050201020203" pitchFamily="18" charset="-78"/>
                <a:cs typeface="Adobe Arabic" panose="02040503050201020203" pitchFamily="18" charset="-78"/>
              </a:rPr>
              <a:t>IQR</a:t>
            </a:r>
            <a:r>
              <a:rPr lang="en-US" sz="1200" dirty="0">
                <a:cs typeface="B Kamran" panose="00000400000000000000" pitchFamily="2" charset="-78"/>
              </a:rPr>
              <a:t> (</a:t>
            </a:r>
            <a:r>
              <a:rPr lang="en-US" sz="1200" dirty="0">
                <a:latin typeface="Adobe Arabic" panose="02040503050201020203" pitchFamily="18" charset="-78"/>
                <a:cs typeface="Adobe Arabic" panose="02040503050201020203" pitchFamily="18" charset="-78"/>
              </a:rPr>
              <a:t>Interquartile Range</a:t>
            </a:r>
            <a:r>
              <a:rPr lang="en-US" sz="1200" dirty="0">
                <a:cs typeface="B Kamran" panose="00000400000000000000" pitchFamily="2" charset="-78"/>
              </a:rPr>
              <a:t>)، </a:t>
            </a:r>
            <a:r>
              <a:rPr lang="en-US" sz="1200" dirty="0">
                <a:latin typeface="Adobe Arabic" panose="02040503050201020203" pitchFamily="18" charset="-78"/>
                <a:cs typeface="Adobe Arabic" panose="02040503050201020203" pitchFamily="18" charset="-78"/>
              </a:rPr>
              <a:t>Z-score</a:t>
            </a:r>
            <a:r>
              <a:rPr lang="fa-IR" sz="1200" dirty="0">
                <a:latin typeface="Adobe Arabic" panose="02040503050201020203" pitchFamily="18" charset="-78"/>
                <a:cs typeface="B Kamran" panose="00000400000000000000" pitchFamily="2" charset="-78"/>
              </a:rPr>
              <a:t> </a:t>
            </a:r>
            <a:r>
              <a:rPr lang="fa-IR" sz="1500" dirty="0">
                <a:latin typeface="Adobe Arabic" panose="02040503050201020203" pitchFamily="18" charset="-78"/>
                <a:cs typeface="B Kamran" panose="00000400000000000000" pitchFamily="2" charset="-78"/>
              </a:rPr>
              <a:t>بر</a:t>
            </a:r>
            <a:r>
              <a:rPr lang="en-US" sz="1800" dirty="0" err="1">
                <a:cs typeface="B Kamran" panose="00000400000000000000" pitchFamily="2" charset="-78"/>
              </a:rPr>
              <a:t>ای</a:t>
            </a:r>
            <a:r>
              <a:rPr lang="en-US" sz="1800" dirty="0">
                <a:cs typeface="B Kamran" panose="00000400000000000000" pitchFamily="2" charset="-78"/>
              </a:rPr>
              <a:t> </a:t>
            </a:r>
            <a:r>
              <a:rPr lang="en-US" sz="1800" dirty="0" err="1">
                <a:cs typeface="B Kamran" panose="00000400000000000000" pitchFamily="2" charset="-78"/>
              </a:rPr>
              <a:t>شناسایی</a:t>
            </a:r>
            <a:r>
              <a:rPr lang="en-US" sz="1800" dirty="0">
                <a:cs typeface="B Kamran" panose="00000400000000000000" pitchFamily="2" charset="-78"/>
              </a:rPr>
              <a:t> </a:t>
            </a:r>
            <a:r>
              <a:rPr lang="en-US" sz="1800" dirty="0" err="1">
                <a:cs typeface="B Kamran" panose="00000400000000000000" pitchFamily="2" charset="-78"/>
              </a:rPr>
              <a:t>نقاط</a:t>
            </a:r>
            <a:r>
              <a:rPr lang="en-US" sz="1800" dirty="0">
                <a:cs typeface="B Kamran" panose="00000400000000000000" pitchFamily="2" charset="-78"/>
              </a:rPr>
              <a:t> </a:t>
            </a:r>
            <a:r>
              <a:rPr lang="en-US" sz="1800" dirty="0" err="1">
                <a:cs typeface="B Kamran" panose="00000400000000000000" pitchFamily="2" charset="-78"/>
              </a:rPr>
              <a:t>پرت</a:t>
            </a:r>
            <a:r>
              <a:rPr lang="en-US" sz="1800" dirty="0">
                <a:cs typeface="B Kamran" panose="00000400000000000000" pitchFamily="2" charset="-78"/>
              </a:rPr>
              <a:t> </a:t>
            </a:r>
            <a:r>
              <a:rPr lang="en-US" sz="1800" dirty="0" err="1">
                <a:cs typeface="B Kamran" panose="00000400000000000000" pitchFamily="2" charset="-78"/>
              </a:rPr>
              <a:t>که</a:t>
            </a:r>
            <a:r>
              <a:rPr lang="en-US" sz="1800" dirty="0">
                <a:cs typeface="B Kamran" panose="00000400000000000000" pitchFamily="2" charset="-78"/>
              </a:rPr>
              <a:t> </a:t>
            </a:r>
            <a:r>
              <a:rPr lang="en-US" sz="1800" dirty="0" err="1">
                <a:cs typeface="B Kamran" panose="00000400000000000000" pitchFamily="2" charset="-78"/>
              </a:rPr>
              <a:t>می‌توانند</a:t>
            </a:r>
            <a:r>
              <a:rPr lang="en-US" sz="1800" dirty="0">
                <a:cs typeface="B Kamran" panose="00000400000000000000" pitchFamily="2" charset="-78"/>
              </a:rPr>
              <a:t> </a:t>
            </a:r>
            <a:r>
              <a:rPr lang="en-US" sz="1800" dirty="0" err="1">
                <a:cs typeface="B Kamran" panose="00000400000000000000" pitchFamily="2" charset="-78"/>
              </a:rPr>
              <a:t>تحلیل</a:t>
            </a:r>
            <a:r>
              <a:rPr lang="en-US" sz="1800" dirty="0">
                <a:cs typeface="B Kamran" panose="00000400000000000000" pitchFamily="2" charset="-78"/>
              </a:rPr>
              <a:t> </a:t>
            </a:r>
            <a:r>
              <a:rPr lang="en-US" sz="1800" dirty="0" err="1">
                <a:cs typeface="B Kamran" panose="00000400000000000000" pitchFamily="2" charset="-78"/>
              </a:rPr>
              <a:t>را</a:t>
            </a:r>
            <a:r>
              <a:rPr lang="en-US" sz="1800" dirty="0">
                <a:cs typeface="B Kamran" panose="00000400000000000000" pitchFamily="2" charset="-78"/>
              </a:rPr>
              <a:t> </a:t>
            </a:r>
            <a:r>
              <a:rPr lang="en-US" sz="1800" dirty="0" err="1">
                <a:cs typeface="B Kamran" panose="00000400000000000000" pitchFamily="2" charset="-78"/>
              </a:rPr>
              <a:t>منحرف</a:t>
            </a:r>
            <a:r>
              <a:rPr lang="en-US" sz="1800" dirty="0">
                <a:cs typeface="B Kamran" panose="00000400000000000000" pitchFamily="2" charset="-78"/>
              </a:rPr>
              <a:t> </a:t>
            </a:r>
            <a:r>
              <a:rPr lang="en-US" sz="1800" dirty="0" err="1">
                <a:cs typeface="B Kamran" panose="00000400000000000000" pitchFamily="2" charset="-78"/>
              </a:rPr>
              <a:t>کنند</a:t>
            </a:r>
            <a:r>
              <a:rPr lang="en-US" sz="1800" dirty="0">
                <a:cs typeface="B Kamran" panose="00000400000000000000" pitchFamily="2" charset="-78"/>
              </a:rPr>
              <a:t>. و </a:t>
            </a:r>
            <a:r>
              <a:rPr lang="en-US" sz="1800" dirty="0" err="1">
                <a:cs typeface="B Kamran" panose="00000400000000000000" pitchFamily="2" charset="-78"/>
              </a:rPr>
              <a:t>در</a:t>
            </a:r>
            <a:r>
              <a:rPr lang="en-US" sz="1800" dirty="0">
                <a:cs typeface="B Kamran" panose="00000400000000000000" pitchFamily="2" charset="-78"/>
              </a:rPr>
              <a:t> </a:t>
            </a:r>
            <a:r>
              <a:rPr lang="en-US" sz="1800" dirty="0" err="1">
                <a:cs typeface="B Kamran" panose="00000400000000000000" pitchFamily="2" charset="-78"/>
              </a:rPr>
              <a:t>ادامه</a:t>
            </a:r>
            <a:r>
              <a:rPr lang="en-US" sz="1800" dirty="0">
                <a:cs typeface="B Kamran" panose="00000400000000000000" pitchFamily="2" charset="-78"/>
              </a:rPr>
              <a:t> </a:t>
            </a:r>
            <a:r>
              <a:rPr lang="en-US" sz="1800" dirty="0" err="1">
                <a:cs typeface="B Kamran" panose="00000400000000000000" pitchFamily="2" charset="-78"/>
              </a:rPr>
              <a:t>اصلاح</a:t>
            </a:r>
            <a:r>
              <a:rPr lang="en-US" sz="1800" dirty="0">
                <a:cs typeface="B Kamran" panose="00000400000000000000" pitchFamily="2" charset="-78"/>
              </a:rPr>
              <a:t> </a:t>
            </a:r>
            <a:r>
              <a:rPr lang="en-US" sz="1800" dirty="0" err="1">
                <a:cs typeface="B Kamran" panose="00000400000000000000" pitchFamily="2" charset="-78"/>
              </a:rPr>
              <a:t>آنها</a:t>
            </a:r>
            <a:r>
              <a:rPr lang="en-US" sz="1800" dirty="0">
                <a:cs typeface="B Kamran" panose="00000400000000000000" pitchFamily="2" charset="-78"/>
              </a:rPr>
              <a:t>.</a:t>
            </a:r>
          </a:p>
        </p:txBody>
      </p:sp>
      <p:sp>
        <p:nvSpPr>
          <p:cNvPr id="12" name="TextBox 11">
            <a:extLst>
              <a:ext uri="{FF2B5EF4-FFF2-40B4-BE49-F238E27FC236}">
                <a16:creationId xmlns:a16="http://schemas.microsoft.com/office/drawing/2014/main" id="{2D281AFA-C35C-F925-D0D5-FE0E2739417E}"/>
              </a:ext>
            </a:extLst>
          </p:cNvPr>
          <p:cNvSpPr txBox="1"/>
          <p:nvPr/>
        </p:nvSpPr>
        <p:spPr>
          <a:xfrm>
            <a:off x="2111830" y="2279175"/>
            <a:ext cx="3875314" cy="1047979"/>
          </a:xfrm>
          <a:prstGeom prst="rect">
            <a:avLst/>
          </a:prstGeom>
          <a:noFill/>
        </p:spPr>
        <p:txBody>
          <a:bodyPr wrap="square">
            <a:spAutoFit/>
          </a:bodyPr>
          <a:lstStyle/>
          <a:p>
            <a:pPr marR="0" lvl="0" algn="r" rtl="1">
              <a:lnSpc>
                <a:spcPct val="115000"/>
              </a:lnSpc>
              <a:spcAft>
                <a:spcPts val="1000"/>
              </a:spcAft>
            </a:pPr>
            <a:r>
              <a:rPr lang="ar-SA" sz="1800" b="1"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مدیریت داده‌های گمشده</a:t>
            </a:r>
            <a:r>
              <a:rPr lang="en-US" sz="18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a:t>
            </a:r>
            <a:r>
              <a:rPr lang="en-US" sz="12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(Handling Missing Data)</a:t>
            </a:r>
            <a:br>
              <a:rPr lang="en-US" sz="1200" kern="100" dirty="0">
                <a:latin typeface="Calibri" panose="020F0502020204030204" pitchFamily="34" charset="0"/>
                <a:ea typeface="Calibri" panose="020F0502020204030204" pitchFamily="34" charset="0"/>
                <a:cs typeface="B Kamran" panose="00000400000000000000" pitchFamily="2" charset="-78"/>
              </a:rPr>
            </a:br>
            <a:r>
              <a:rPr lang="fa-IR" sz="18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جایگزینی داده‌های گمشده با استفاده از مدل های یادگیری ماشین(رگرشن،  </a:t>
            </a:r>
            <a:r>
              <a:rPr lang="en-US" sz="1200"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random forest regressor</a:t>
            </a:r>
            <a:r>
              <a:rPr lang="fa-IR" sz="12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 , ....</a:t>
            </a:r>
            <a:r>
              <a:rPr lang="fa-IR" sz="15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a:t>
            </a:r>
            <a:r>
              <a:rPr lang="fa-IR" sz="12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 </a:t>
            </a:r>
            <a:r>
              <a:rPr lang="fa-IR" sz="18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و یا میانگین و مد</a:t>
            </a:r>
            <a:r>
              <a:rPr lang="en-US" sz="1800" kern="100" dirty="0">
                <a:latin typeface="Calibri" panose="020F0502020204030204" pitchFamily="34" charset="0"/>
                <a:ea typeface="Calibri" panose="020F0502020204030204" pitchFamily="34" charset="0"/>
                <a:cs typeface="B Kamran" panose="00000400000000000000" pitchFamily="2" charset="-78"/>
              </a:rPr>
              <a:t>.</a:t>
            </a:r>
            <a:endParaRPr lang="en-US" sz="1800" kern="100" dirty="0">
              <a:effectLst/>
              <a:latin typeface="Calibri" panose="020F0502020204030204" pitchFamily="34" charset="0"/>
              <a:ea typeface="Calibri" panose="020F0502020204030204" pitchFamily="34" charset="0"/>
              <a:cs typeface="B Kamran" panose="00000400000000000000" pitchFamily="2" charset="-78"/>
            </a:endParaRPr>
          </a:p>
        </p:txBody>
      </p:sp>
      <p:sp>
        <p:nvSpPr>
          <p:cNvPr id="14" name="TextBox 13">
            <a:extLst>
              <a:ext uri="{FF2B5EF4-FFF2-40B4-BE49-F238E27FC236}">
                <a16:creationId xmlns:a16="http://schemas.microsoft.com/office/drawing/2014/main" id="{0C094AC3-A510-D66A-0185-E49E0698D1FD}"/>
              </a:ext>
            </a:extLst>
          </p:cNvPr>
          <p:cNvSpPr txBox="1"/>
          <p:nvPr/>
        </p:nvSpPr>
        <p:spPr>
          <a:xfrm>
            <a:off x="4474028" y="3595646"/>
            <a:ext cx="4441373" cy="1494768"/>
          </a:xfrm>
          <a:prstGeom prst="rect">
            <a:avLst/>
          </a:prstGeom>
          <a:noFill/>
        </p:spPr>
        <p:txBody>
          <a:bodyPr wrap="square">
            <a:spAutoFit/>
          </a:bodyPr>
          <a:lstStyle/>
          <a:p>
            <a:pPr algn="r" rtl="1">
              <a:lnSpc>
                <a:spcPct val="115000"/>
              </a:lnSpc>
              <a:spcAft>
                <a:spcPts val="1000"/>
              </a:spcAft>
            </a:pPr>
            <a:r>
              <a:rPr lang="ar-SA" sz="1800" b="1"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یکنواخت‌سازی و نرمال‌سازی داده‌ها</a:t>
            </a:r>
            <a:r>
              <a:rPr lang="en-US" sz="12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(Normalization &amp; Standardization)</a:t>
            </a:r>
            <a:br>
              <a:rPr lang="en-US" sz="1500" b="1" kern="100" dirty="0">
                <a:latin typeface="Adobe Arabic" panose="02040503050201020203" pitchFamily="18" charset="-78"/>
                <a:ea typeface="Calibri" panose="020F0502020204030204" pitchFamily="34" charset="0"/>
                <a:cs typeface="B Kamran" panose="00000400000000000000" pitchFamily="2" charset="-78"/>
              </a:rPr>
            </a:br>
            <a:r>
              <a:rPr lang="en-US" sz="12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Min-Max Scaling</a:t>
            </a:r>
            <a:r>
              <a:rPr lang="en-US" sz="1200"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 </a:t>
            </a:r>
            <a:r>
              <a:rPr lang="fa-IR" sz="12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 </a:t>
            </a:r>
            <a:r>
              <a:rPr lang="fa-IR" sz="18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ی</a:t>
            </a:r>
            <a:r>
              <a:rPr lang="ar-SA" sz="18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ا</a:t>
            </a:r>
            <a:r>
              <a:rPr lang="en-US" sz="12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Z-score normalization </a:t>
            </a:r>
            <a:r>
              <a:rPr lang="fa-IR" sz="1200" b="1" kern="100" dirty="0">
                <a:latin typeface="Calibri" panose="020F0502020204030204" pitchFamily="34" charset="0"/>
                <a:ea typeface="Calibri" panose="020F0502020204030204" pitchFamily="34" charset="0"/>
                <a:cs typeface="B Kamran" panose="00000400000000000000" pitchFamily="2" charset="-78"/>
              </a:rPr>
              <a:t> </a:t>
            </a:r>
            <a:r>
              <a:rPr lang="fa-IR" sz="1800" kern="100" dirty="0">
                <a:latin typeface="Calibri" panose="020F0502020204030204" pitchFamily="34" charset="0"/>
                <a:ea typeface="Calibri" panose="020F0502020204030204" pitchFamily="34" charset="0"/>
                <a:cs typeface="B Kamran" panose="00000400000000000000" pitchFamily="2" charset="-78"/>
              </a:rPr>
              <a:t>بر</a:t>
            </a:r>
            <a:r>
              <a:rPr lang="ar-SA" sz="18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rPr>
              <a:t>ای ایجاد مقیاس یکسان بین ویژگی‌های مختلف</a:t>
            </a:r>
            <a:r>
              <a:rPr lang="en-US" sz="1800"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rPr>
              <a:t>.</a:t>
            </a:r>
            <a:endParaRPr lang="en-US" sz="18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endParaRPr>
          </a:p>
          <a:p>
            <a:pPr marR="0" lvl="0" algn="r" rtl="1">
              <a:lnSpc>
                <a:spcPct val="115000"/>
              </a:lnSpc>
              <a:spcAft>
                <a:spcPts val="1000"/>
              </a:spcAft>
            </a:pPr>
            <a:endParaRPr lang="en-US" sz="1800" b="1" kern="100" dirty="0">
              <a:solidFill>
                <a:srgbClr val="000000"/>
              </a:solidFill>
              <a:effectLst/>
              <a:latin typeface="Adobe Arabic" panose="02040503050201020203" pitchFamily="18" charset="-78"/>
              <a:ea typeface="Calibri" panose="020F0502020204030204" pitchFamily="34" charset="0"/>
              <a:cs typeface="B Kamran" panose="00000400000000000000" pitchFamily="2" charset="-78"/>
            </a:endParaRPr>
          </a:p>
        </p:txBody>
      </p:sp>
      <p:pic>
        <p:nvPicPr>
          <p:cNvPr id="1028" name="Picture 4">
            <a:extLst>
              <a:ext uri="{FF2B5EF4-FFF2-40B4-BE49-F238E27FC236}">
                <a16:creationId xmlns:a16="http://schemas.microsoft.com/office/drawing/2014/main" id="{3C7ED635-361E-62B3-3777-4353DA076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1" y="169059"/>
            <a:ext cx="3106058" cy="1112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6808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1000"/>
                                        <p:tgtEl>
                                          <p:spTgt spid="14">
                                            <p:txEl>
                                              <p:pRg st="0" end="0"/>
                                            </p:txEl>
                                          </p:spTgt>
                                        </p:tgtEl>
                                      </p:cBhvr>
                                    </p:animEffect>
                                    <p:anim calcmode="lin" valueType="num">
                                      <p:cBhvr>
                                        <p:cTn id="15"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E735-B439-C4D0-1E16-6F28336EADC9}"/>
              </a:ext>
            </a:extLst>
          </p:cNvPr>
          <p:cNvSpPr>
            <a:spLocks noGrp="1"/>
          </p:cNvSpPr>
          <p:nvPr>
            <p:ph type="title"/>
          </p:nvPr>
        </p:nvSpPr>
        <p:spPr/>
        <p:txBody>
          <a:bodyPr/>
          <a:lstStyle/>
          <a:p>
            <a:pPr algn="r"/>
            <a:r>
              <a:rPr lang="fa-IR" sz="3000" b="1" dirty="0">
                <a:cs typeface="B Kamran" panose="00000400000000000000" pitchFamily="2" charset="-78"/>
              </a:rPr>
              <a:t>تحلیل حساسیت و بررسی استحکام مدل </a:t>
            </a:r>
            <a:endParaRPr lang="en-US" sz="3000" dirty="0"/>
          </a:p>
        </p:txBody>
      </p:sp>
      <p:sp>
        <p:nvSpPr>
          <p:cNvPr id="3" name="Text Placeholder 2">
            <a:extLst>
              <a:ext uri="{FF2B5EF4-FFF2-40B4-BE49-F238E27FC236}">
                <a16:creationId xmlns:a16="http://schemas.microsoft.com/office/drawing/2014/main" id="{56739699-A236-8AD1-48D0-516BFF58B153}"/>
              </a:ext>
            </a:extLst>
          </p:cNvPr>
          <p:cNvSpPr>
            <a:spLocks noGrp="1"/>
          </p:cNvSpPr>
          <p:nvPr>
            <p:ph type="body" idx="1"/>
          </p:nvPr>
        </p:nvSpPr>
        <p:spPr>
          <a:xfrm>
            <a:off x="832684" y="1985679"/>
            <a:ext cx="7571700" cy="864643"/>
          </a:xfrm>
        </p:spPr>
        <p:txBody>
          <a:bodyPr/>
          <a:lstStyle/>
          <a:p>
            <a:pPr marL="76200" indent="0" algn="r" rtl="1">
              <a:buNone/>
            </a:pPr>
            <a:r>
              <a:rPr lang="fa-IR" sz="2000" dirty="0">
                <a:cs typeface="B Kamran" panose="00000400000000000000" pitchFamily="2" charset="-78"/>
              </a:rPr>
              <a:t>فرضیات نادرست می‌توانند باعث شوند که مدل به تغییرات کوچک در داده‌ها واکنش شدیدی نشان دهد.</a:t>
            </a:r>
          </a:p>
        </p:txBody>
      </p:sp>
      <p:sp>
        <p:nvSpPr>
          <p:cNvPr id="4" name="Slide Number Placeholder 3">
            <a:extLst>
              <a:ext uri="{FF2B5EF4-FFF2-40B4-BE49-F238E27FC236}">
                <a16:creationId xmlns:a16="http://schemas.microsoft.com/office/drawing/2014/main" id="{FDD60200-3D35-EA8F-8559-0C3E044B4F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TextBox 6">
            <a:extLst>
              <a:ext uri="{FF2B5EF4-FFF2-40B4-BE49-F238E27FC236}">
                <a16:creationId xmlns:a16="http://schemas.microsoft.com/office/drawing/2014/main" id="{7DB754DB-AD00-868E-2EE4-0375802E7FE4}"/>
              </a:ext>
            </a:extLst>
          </p:cNvPr>
          <p:cNvSpPr txBox="1"/>
          <p:nvPr/>
        </p:nvSpPr>
        <p:spPr>
          <a:xfrm>
            <a:off x="1216822" y="2880040"/>
            <a:ext cx="7141028" cy="1154162"/>
          </a:xfrm>
          <a:prstGeom prst="rect">
            <a:avLst/>
          </a:prstGeom>
          <a:noFill/>
        </p:spPr>
        <p:txBody>
          <a:bodyPr wrap="square">
            <a:spAutoFit/>
          </a:bodyPr>
          <a:lstStyle/>
          <a:p>
            <a:pPr marR="0" lvl="0" algn="r" rtl="1">
              <a:lnSpc>
                <a:spcPct val="115000"/>
              </a:lnSpc>
              <a:spcAft>
                <a:spcPts val="1000"/>
              </a:spcAft>
              <a:buSzPts val="1000"/>
              <a:tabLst>
                <a:tab pos="457200" algn="l"/>
              </a:tabLst>
            </a:pPr>
            <a:r>
              <a:rPr lang="fa-IR" sz="2000" dirty="0">
                <a:cs typeface="B Kamran" panose="00000400000000000000" pitchFamily="2" charset="-78"/>
              </a:rPr>
              <a:t>برای مثال استفاده از </a:t>
            </a:r>
            <a:r>
              <a:rPr lang="en-US" dirty="0">
                <a:cs typeface="B Kamran" panose="00000400000000000000" pitchFamily="2" charset="-78"/>
              </a:rPr>
              <a:t>)</a:t>
            </a:r>
            <a:r>
              <a:rPr lang="en-US" sz="2000" dirty="0">
                <a:cs typeface="B Kamran" panose="00000400000000000000" pitchFamily="2" charset="-78"/>
              </a:rPr>
              <a:t> </a:t>
            </a:r>
            <a:r>
              <a:rPr lang="en-US" dirty="0">
                <a:latin typeface="Adobe Arabic" panose="02040503050201020203" pitchFamily="18" charset="-78"/>
                <a:cs typeface="Adobe Arabic" panose="02040503050201020203" pitchFamily="18" charset="-78"/>
              </a:rPr>
              <a:t>SHAP</a:t>
            </a:r>
            <a:r>
              <a:rPr lang="fa-IR" sz="2000" dirty="0">
                <a:cs typeface="B Kamran" panose="00000400000000000000" pitchFamily="2" charset="-78"/>
              </a:rPr>
              <a:t>محاسبه میزان تأثیر هر ویژگی بر خروجی مدل) یا </a:t>
            </a:r>
            <a:r>
              <a:rPr lang="en-US" dirty="0">
                <a:latin typeface="Adobe Arabic" panose="02040503050201020203" pitchFamily="18" charset="-78"/>
                <a:cs typeface="Adobe Arabic" panose="02040503050201020203" pitchFamily="18" charset="-78"/>
              </a:rPr>
              <a:t>LIME</a:t>
            </a:r>
            <a:r>
              <a:rPr lang="en-US" sz="2000" dirty="0">
                <a:cs typeface="B Kamran" panose="00000400000000000000" pitchFamily="2" charset="-78"/>
              </a:rPr>
              <a:t> </a:t>
            </a:r>
            <a:r>
              <a:rPr lang="fa-IR" sz="2000" dirty="0">
                <a:cs typeface="B Kamran" panose="00000400000000000000" pitchFamily="2" charset="-78"/>
              </a:rPr>
              <a:t> (تحلیل محلی تأثیر ویژگی‌ها) برای بررسی اینکه کدام ویژگی‌ها بیشترین تأثیر را در خروجی مدل دارند. برای حل آن، حذف یا تغییر ویژگی‌هایی که مدل را بیش از حد وابسته به آن‌ها می‌کند (کاهش وابستگی و بهبود تعمیم‌پذیری).</a:t>
            </a:r>
            <a:endParaRPr lang="en-US" sz="2000" kern="100" dirty="0">
              <a:solidFill>
                <a:srgbClr val="000000"/>
              </a:solidFill>
              <a:effectLst/>
              <a:latin typeface="Calibri" panose="020F0502020204030204" pitchFamily="34" charset="0"/>
              <a:ea typeface="Calibri" panose="020F0502020204030204" pitchFamily="34" charset="0"/>
              <a:cs typeface="B Kamran" panose="00000400000000000000" pitchFamily="2" charset="-78"/>
            </a:endParaRPr>
          </a:p>
        </p:txBody>
      </p:sp>
      <p:pic>
        <p:nvPicPr>
          <p:cNvPr id="9" name="Picture 8">
            <a:extLst>
              <a:ext uri="{FF2B5EF4-FFF2-40B4-BE49-F238E27FC236}">
                <a16:creationId xmlns:a16="http://schemas.microsoft.com/office/drawing/2014/main" id="{87FEE310-EF11-D4E7-3A31-1CE25AF13ED1}"/>
              </a:ext>
            </a:extLst>
          </p:cNvPr>
          <p:cNvPicPr>
            <a:picLocks noChangeAspect="1"/>
          </p:cNvPicPr>
          <p:nvPr/>
        </p:nvPicPr>
        <p:blipFill>
          <a:blip r:embed="rId2"/>
          <a:stretch>
            <a:fillRect/>
          </a:stretch>
        </p:blipFill>
        <p:spPr>
          <a:xfrm>
            <a:off x="328920" y="566536"/>
            <a:ext cx="3578498" cy="1379089"/>
          </a:xfrm>
          <a:prstGeom prst="rect">
            <a:avLst/>
          </a:prstGeom>
        </p:spPr>
      </p:pic>
    </p:spTree>
    <p:extLst>
      <p:ext uri="{BB962C8B-B14F-4D97-AF65-F5344CB8AC3E}">
        <p14:creationId xmlns:p14="http://schemas.microsoft.com/office/powerpoint/2010/main" val="3774842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3275</Words>
  <Application>Microsoft Office PowerPoint</Application>
  <PresentationFormat>On-screen Show (16:9)</PresentationFormat>
  <Paragraphs>302</Paragraphs>
  <Slides>41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Wingdings</vt:lpstr>
      <vt:lpstr>Vazirmatn</vt:lpstr>
      <vt:lpstr>Source Sans Pro</vt:lpstr>
      <vt:lpstr>Adobe Arabic</vt:lpstr>
      <vt:lpstr>Arial</vt:lpstr>
      <vt:lpstr>Calibri</vt:lpstr>
      <vt:lpstr>B Kamran</vt:lpstr>
      <vt:lpstr>Roboto Slab</vt:lpstr>
      <vt:lpstr>Courier New</vt:lpstr>
      <vt:lpstr>Cordelia template</vt:lpstr>
      <vt:lpstr>روش‌های کاهش خطاهای ناشی از فرضیات نادرست</vt:lpstr>
      <vt:lpstr>PowerPoint Presentation</vt:lpstr>
      <vt:lpstr>مقدمه</vt:lpstr>
      <vt:lpstr>مفهوم روش‌های کاهش خطاهای ناشی از فرضیات نادرست در داده‌کاوی  </vt:lpstr>
      <vt:lpstr>چرا کاهش خطاهای ناشی از فرضیات نادرست در داده‌کاوی ضروری است؟ چه اهمیتی دارد؟</vt:lpstr>
      <vt:lpstr>PowerPoint Presentation</vt:lpstr>
      <vt:lpstr>تکنیک‌ها و روش‌های کاهش خطاهای ناشی از فرضیات نادرست در داده‌کاوی</vt:lpstr>
      <vt:lpstr>بررسی کیفیت داده‌ها و پیش‌پردازش </vt:lpstr>
      <vt:lpstr>تحلیل حساسیت و بررسی استحکام مدل </vt:lpstr>
      <vt:lpstr>شناسایی و کاهش بایاس</vt:lpstr>
      <vt:lpstr>آزمایش فرضیات با روش‌های تجربی </vt:lpstr>
      <vt:lpstr>استفاده از رویکردهای ترکیبی برای کاهش تأثیر فرضیات نادرست</vt:lpstr>
      <vt:lpstr>PowerPoint Presentation</vt:lpstr>
      <vt:lpstr>1. بهینه‌سازی الگوریتم پیشنهاد فیلم در سرویس‌های استریمینگ  (مانند Netflix / YouTube / Spotify)</vt:lpstr>
      <vt:lpstr>1. بهینه‌سازی الگوریتم پیشنهاد فیلم در سرویس‌های استریمینگ (Netflix / YouTube / Spotify)</vt:lpstr>
      <vt:lpstr>2. بررسی کیفیت داده‌ها و پیش‌پردازش – پیش‌بینی قیمت مسکن</vt:lpstr>
      <vt:lpstr>2. بررسی کیفیت داده‌ها و پیش‌پردازش – پیش‌بینی قیمت مسکن</vt:lpstr>
      <vt:lpstr>3. کاهش بایاس – جلوگیری از تبعیض در سیستم استخدام</vt:lpstr>
      <vt:lpstr>3. کاهش بایاس – جلوگیری از تبعیض در سیستم استخدام</vt:lpstr>
      <vt:lpstr>4. آزمایش فرضیات – تحلیل رفتار مشتری در خرید آنلاین</vt:lpstr>
      <vt:lpstr>4. آزمایش فرضیات – تحلیل رفتار مشتری در خرید آنلاین</vt:lpstr>
      <vt:lpstr>PowerPoint Presentation</vt:lpstr>
      <vt:lpstr>1. بررسی کیفیت داده‌ها و پیش‌پردازش ((Data Cleaning &amp; Preprocessing</vt:lpstr>
      <vt:lpstr>1. بررسی کیفیت داده‌ها و پیش‌پردازش ((Data Cleaning &amp; Preprocessing</vt:lpstr>
      <vt:lpstr>2. تحلیل حساسیت و بررسی استحکام مدل (Sensitivity Analysis &amp; Robustness Testing)</vt:lpstr>
      <vt:lpstr>2. تحلیل حساسیت و بررسی استحکام مدل (Sensitivity Analysis &amp; Robustness Testing)</vt:lpstr>
      <vt:lpstr>3. کاهش بایاس در مدل‌های یادگیری ماشین (Bias Mitigation)</vt:lpstr>
      <vt:lpstr>3. کاهش بایاس در مدل‌های یادگیری ماشین (Bias Mitigation)</vt:lpstr>
      <vt:lpstr>4. آزمایش فرضیات با روش‌های آماری و A/B Testing</vt:lpstr>
      <vt:lpstr>4. آزمایش فرضیات با روش‌های آماری و A/B Testing</vt:lpstr>
      <vt:lpstr>5. بهبود دقت مدل با استفاده از رویکردهای ترکیبی (Hybrid Approaches)</vt:lpstr>
      <vt:lpstr>5. بهبود دقت مدل با استفاده از رویکردهای ترکیبی (Hybrid Approaches)</vt:lpstr>
      <vt:lpstr>PowerPoint Presentation</vt:lpstr>
      <vt:lpstr>1. زبان های برنامه نویسی</vt:lpstr>
      <vt:lpstr>3. ابزارهای یادگیری ماشین خودکار (AutoML)</vt:lpstr>
      <vt:lpstr>۵. ابزارهای تست فرضیات و آزمون‌های آماری</vt:lpstr>
      <vt:lpstr>PowerPoint Presentation</vt:lpstr>
      <vt:lpstr>منابع مورد استفاده</vt:lpstr>
      <vt:lpstr>منابع مورد استفاده(ادامه)</vt:lpstr>
      <vt:lpstr>منابع اضافی برای مطالعه بیشتر</vt:lpstr>
      <vt:lpstr>از توجه شما متشکرم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روش‌های کاهش خطاهای ناشی از فرضیات نادرست</dc:title>
  <dc:creator>Ali Taheri</dc:creator>
  <cp:lastModifiedBy>ali taheri</cp:lastModifiedBy>
  <cp:revision>47</cp:revision>
  <dcterms:modified xsi:type="dcterms:W3CDTF">2025-03-02T15:59:02Z</dcterms:modified>
</cp:coreProperties>
</file>