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97" r:id="rId3"/>
    <p:sldId id="298" r:id="rId4"/>
    <p:sldId id="300" r:id="rId5"/>
    <p:sldId id="299" r:id="rId6"/>
    <p:sldId id="301" r:id="rId7"/>
    <p:sldId id="302" r:id="rId8"/>
    <p:sldId id="303" r:id="rId9"/>
    <p:sldId id="304" r:id="rId10"/>
    <p:sldId id="315" r:id="rId11"/>
    <p:sldId id="332" r:id="rId12"/>
    <p:sldId id="333" r:id="rId13"/>
    <p:sldId id="322" r:id="rId14"/>
    <p:sldId id="323" r:id="rId15"/>
    <p:sldId id="324" r:id="rId16"/>
    <p:sldId id="331" r:id="rId17"/>
    <p:sldId id="326" r:id="rId18"/>
    <p:sldId id="327" r:id="rId19"/>
    <p:sldId id="328" r:id="rId20"/>
    <p:sldId id="329" r:id="rId21"/>
    <p:sldId id="330" r:id="rId22"/>
    <p:sldId id="334" r:id="rId23"/>
    <p:sldId id="335" r:id="rId24"/>
    <p:sldId id="305" r:id="rId25"/>
    <p:sldId id="336" r:id="rId26"/>
    <p:sldId id="306" r:id="rId27"/>
    <p:sldId id="307" r:id="rId28"/>
    <p:sldId id="308" r:id="rId29"/>
    <p:sldId id="309" r:id="rId30"/>
    <p:sldId id="310" r:id="rId31"/>
    <p:sldId id="312" r:id="rId32"/>
    <p:sldId id="311" r:id="rId33"/>
    <p:sldId id="313" r:id="rId34"/>
    <p:sldId id="314" r:id="rId35"/>
    <p:sldId id="318" r:id="rId36"/>
    <p:sldId id="319" r:id="rId37"/>
    <p:sldId id="321" r:id="rId38"/>
    <p:sldId id="337" r:id="rId39"/>
    <p:sldId id="338" r:id="rId40"/>
    <p:sldId id="339" r:id="rId41"/>
  </p:sldIdLst>
  <p:sldSz cx="9144000" cy="5143500" type="screen16x9"/>
  <p:notesSz cx="6858000" cy="9144000"/>
  <p:embeddedFontLst>
    <p:embeddedFont>
      <p:font typeface="B Kamran" panose="00000400000000000000" pitchFamily="2" charset="-78"/>
      <p:regular r:id="rId43"/>
      <p:bold r:id="rId44"/>
    </p:embeddedFont>
    <p:embeddedFont>
      <p:font typeface="Roboto Slab" panose="020F0502020204030204" pitchFamily="2" charset="0"/>
      <p:regular r:id="rId45"/>
      <p:bold r:id="rId46"/>
    </p:embeddedFont>
    <p:embeddedFont>
      <p:font typeface="Source Sans Pro" panose="020F050202020403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 dpi="0" rotWithShape="1">
          <a:blip r:embed="rId5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668300" y="1019393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4000" dirty="0">
                <a:solidFill>
                  <a:schemeClr val="tx1"/>
                </a:solidFill>
                <a:cs typeface="B Kamran" panose="00000400000000000000" pitchFamily="2" charset="-78"/>
              </a:rPr>
              <a:t>پیش‌بینی لغو یا تاخیر پرواز هواپیما</a:t>
            </a:r>
            <a:endParaRPr lang="en-US" sz="4000" dirty="0">
              <a:solidFill>
                <a:schemeClr val="tx1"/>
              </a:solidFill>
              <a:cs typeface="B Kamr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084BA-C0B2-1423-74AC-05064D57C4B1}"/>
              </a:ext>
            </a:extLst>
          </p:cNvPr>
          <p:cNvSpPr txBox="1"/>
          <p:nvPr/>
        </p:nvSpPr>
        <p:spPr>
          <a:xfrm>
            <a:off x="2286000" y="2571750"/>
            <a:ext cx="45720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1" dirty="0" err="1">
                <a:cs typeface="B Kamran" panose="00000400000000000000" pitchFamily="2" charset="-78"/>
              </a:rPr>
              <a:t>علی</a:t>
            </a:r>
            <a:r>
              <a:rPr lang="en-US" sz="2300" b="1" dirty="0">
                <a:cs typeface="B Kamran" panose="00000400000000000000" pitchFamily="2" charset="-78"/>
              </a:rPr>
              <a:t> </a:t>
            </a:r>
            <a:r>
              <a:rPr lang="en-US" sz="2300" b="1" dirty="0" err="1">
                <a:cs typeface="B Kamran" panose="00000400000000000000" pitchFamily="2" charset="-78"/>
              </a:rPr>
              <a:t>طاهری</a:t>
            </a:r>
            <a:endParaRPr lang="en-US" sz="2300" b="1" dirty="0">
              <a:cs typeface="B Kamran" panose="00000400000000000000" pitchFamily="2" charset="-78"/>
            </a:endParaRPr>
          </a:p>
          <a:p>
            <a:pPr algn="ctr"/>
            <a:r>
              <a:rPr lang="en-US" sz="2300" b="1" dirty="0" err="1">
                <a:cs typeface="B Kamran" panose="00000400000000000000" pitchFamily="2" charset="-78"/>
              </a:rPr>
              <a:t>اشکان</a:t>
            </a:r>
            <a:r>
              <a:rPr lang="en-US" sz="2300" b="1" dirty="0">
                <a:cs typeface="B Kamran" panose="00000400000000000000" pitchFamily="2" charset="-78"/>
              </a:rPr>
              <a:t> </a:t>
            </a:r>
            <a:r>
              <a:rPr lang="en-US" sz="2300" b="1" dirty="0" err="1">
                <a:cs typeface="B Kamran" panose="00000400000000000000" pitchFamily="2" charset="-78"/>
              </a:rPr>
              <a:t>حافظی</a:t>
            </a:r>
            <a:endParaRPr lang="en-US" sz="2300" b="1" dirty="0">
              <a:cs typeface="B Kamran" panose="00000400000000000000" pitchFamily="2" charset="-78"/>
            </a:endParaRPr>
          </a:p>
          <a:p>
            <a:pPr algn="ctr"/>
            <a:r>
              <a:rPr lang="en-US" sz="2300" b="1" dirty="0" err="1">
                <a:cs typeface="B Kamran" panose="00000400000000000000" pitchFamily="2" charset="-78"/>
              </a:rPr>
              <a:t>زهرا</a:t>
            </a:r>
            <a:r>
              <a:rPr lang="en-US" sz="2300" b="1" dirty="0">
                <a:cs typeface="B Kamran" panose="00000400000000000000" pitchFamily="2" charset="-78"/>
              </a:rPr>
              <a:t> </a:t>
            </a:r>
            <a:r>
              <a:rPr lang="en-US" sz="2300" b="1" dirty="0" err="1">
                <a:cs typeface="B Kamran" panose="00000400000000000000" pitchFamily="2" charset="-78"/>
              </a:rPr>
              <a:t>ابوطالبی</a:t>
            </a:r>
            <a:endParaRPr lang="en-US" sz="2300" b="1" dirty="0">
              <a:cs typeface="B Kamr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96444-1D1F-1838-A9D0-59B78B57DA7A}"/>
              </a:ext>
            </a:extLst>
          </p:cNvPr>
          <p:cNvSpPr txBox="1"/>
          <p:nvPr/>
        </p:nvSpPr>
        <p:spPr>
          <a:xfrm>
            <a:off x="2220686" y="41184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5/12/2025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ACC-04DB-6E4E-6A89-1548CE1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93006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BEED-3611-2F17-3ED4-9A248D17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0926" y="1261700"/>
            <a:ext cx="3596924" cy="3144045"/>
          </a:xfrm>
        </p:spPr>
        <p:txBody>
          <a:bodyPr/>
          <a:lstStyle/>
          <a:p>
            <a:pPr marL="76200" indent="0" algn="r" rtl="1">
              <a:buNone/>
            </a:pPr>
            <a:r>
              <a:rPr lang="fa-IR" sz="1800" b="1" dirty="0">
                <a:cs typeface="B Kamran" panose="00000400000000000000" pitchFamily="2" charset="-78"/>
              </a:rPr>
              <a:t>بررسی ستون ها از لحاظ تعداد داده های خالی :</a:t>
            </a:r>
            <a:endParaRPr lang="en-US" sz="1800" b="1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5C31-EAB5-EEF7-5800-E073C863F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2D967-EF04-4479-AB9B-73DD726D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6" y="308119"/>
            <a:ext cx="3441669" cy="431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ACC-04DB-6E4E-6A89-1548CE1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93006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ها-حذف ستون هایی که نشت اطلاعات از آینده دارند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BEED-3611-2F17-3ED4-9A248D17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182061"/>
            <a:ext cx="3294756" cy="314404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WHEELS_OFF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TAXI_OUT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ELAPSED_TIME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AIR_TIME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WHEELS_ON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TAXI_IN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DIVERTED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CANCELLED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CANCELLATION_REASON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5C31-EAB5-EEF7-5800-E073C863F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A8AD63-82EA-4A9A-A73E-450A8C630A54}"/>
              </a:ext>
            </a:extLst>
          </p:cNvPr>
          <p:cNvSpPr txBox="1">
            <a:spLocks/>
          </p:cNvSpPr>
          <p:nvPr/>
        </p:nvSpPr>
        <p:spPr>
          <a:xfrm>
            <a:off x="786150" y="1182060"/>
            <a:ext cx="4308544" cy="314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◎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DEPARTURE_TIME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ARRIVAL_TIME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DEPARTURE_DELAY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ARRIVAL_DELAY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WEATHER_DELAY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LATE_AIRCRAFT_DELAY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SECURITY_DELAY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AIRLINE_DELAY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AIR_SYSTEM_DELAY</a:t>
            </a:r>
          </a:p>
        </p:txBody>
      </p:sp>
    </p:spTree>
    <p:extLst>
      <p:ext uri="{BB962C8B-B14F-4D97-AF65-F5344CB8AC3E}">
        <p14:creationId xmlns:p14="http://schemas.microsoft.com/office/powerpoint/2010/main" val="8738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ACC-04DB-6E4E-6A89-1548CE1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93006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ها-حذف ستون های بی ربط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BEED-3611-2F17-3ED4-9A248D17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952" y="999727"/>
            <a:ext cx="7330095" cy="314404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YEAR</a:t>
            </a:r>
          </a:p>
          <a:p>
            <a:pPr>
              <a:buFontTx/>
              <a:buChar char="-"/>
            </a:pPr>
            <a:r>
              <a:rPr lang="en-US" sz="1800" dirty="0">
                <a:cs typeface="B Kamran" panose="00000400000000000000" pitchFamily="2" charset="-78"/>
              </a:rPr>
              <a:t>FLIGHT_NUMBER</a:t>
            </a: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Tx/>
              <a:buChar char="-"/>
            </a:pPr>
            <a:r>
              <a:rPr lang="fa-IR" sz="1800" dirty="0">
                <a:cs typeface="B Kamran" panose="00000400000000000000" pitchFamily="2" charset="-78"/>
              </a:rPr>
              <a:t>همه داده ها مربوط به سال 2015 هستند</a:t>
            </a:r>
            <a:endParaRPr lang="en-US" sz="1800" dirty="0">
              <a:cs typeface="B Kamran" panose="00000400000000000000" pitchFamily="2" charset="-78"/>
            </a:endParaRPr>
          </a:p>
          <a:p>
            <a:pPr algn="r" rtl="1">
              <a:buFontTx/>
              <a:buChar char="-"/>
            </a:pPr>
            <a:r>
              <a:rPr lang="fa-IR" sz="1800" dirty="0">
                <a:cs typeface="B Kamran" panose="00000400000000000000" pitchFamily="2" charset="-78"/>
              </a:rPr>
              <a:t>شماره پرواز هیچ ربطی به تاخیر یا لغو پرواز ندارد</a:t>
            </a:r>
          </a:p>
          <a:p>
            <a:pPr algn="r" rtl="1">
              <a:buFontTx/>
              <a:buChar char="-"/>
            </a:pPr>
            <a:r>
              <a:rPr lang="fa-IR" sz="1800" dirty="0">
                <a:cs typeface="B Kamran" panose="00000400000000000000" pitchFamily="2" charset="-78"/>
              </a:rPr>
              <a:t>با تحلیل ستون های باقیمانده و رسم نمودار بررسی میکنیم کدام ویژگی ها در تاخیر یا لغو پرواز اثر گذار هستند</a:t>
            </a:r>
            <a:endParaRPr lang="en-US" sz="1800" dirty="0">
              <a:cs typeface="B Kamran" panose="00000400000000000000" pitchFamily="2" charset="-78"/>
            </a:endParaRPr>
          </a:p>
          <a:p>
            <a:pPr>
              <a:buFontTx/>
              <a:buChar char="-"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05C31-EAB5-EEF7-5800-E073C863F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9209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ها-ارتباط شرکت هواپیمایی و میزان تاخیر یا لغو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E731D-A2B1-4995-80B8-BEF7E2D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25" y="997210"/>
            <a:ext cx="7562525" cy="375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62778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ها-ارتباط فاصله مبدا تا مقصد با میزان تاخیر یا لغو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7B01E-D59B-4F44-AAF7-EBFEF951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7" y="1042869"/>
            <a:ext cx="7457945" cy="37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2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62778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ها-بدترین فرودگاه های مبدا از لحاظ میانگین تاخیر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8C73DE-F87F-46DB-85F1-76498A24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08" y="980012"/>
            <a:ext cx="7597184" cy="37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5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62778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ها-بدترین فرودگاه های مقصد از لحاظ میانگین تاخیر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6F35F-8388-4C57-80AF-A9ED61CDC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74" y="965378"/>
            <a:ext cx="7679051" cy="38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757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ها-ارتباط روز هفته و میزان پرواز های کنسل شده 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E2647-44A8-40CE-BD07-23227B4A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982209"/>
            <a:ext cx="6645479" cy="396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ها-ارتباط ساعت پرواز و میزان تاخیر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E9D5F-7456-4EA9-A400-73080FB8A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40" y="897365"/>
            <a:ext cx="6826319" cy="407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1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ها-میزان تاخیر و لغو پرواز در روز های مختلف سال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5DBF4-1871-449F-AF69-609AD26AD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98" y="1118440"/>
            <a:ext cx="6722603" cy="38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4817B-D9B2-1E97-55E6-7B4FD6C73D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59A6F-196C-2429-ED15-D48DFBADB7A9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87B401-F0F3-CF4B-BCFE-B96DA13B3BCC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FF0000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cs typeface="B Kamran" panose="00000400000000000000" pitchFamily="2" charset="-78"/>
              </a:rPr>
              <a:t>روش‌ها</a:t>
            </a:r>
            <a:endParaRPr lang="en-US" sz="2800" b="1" dirty="0"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cs typeface="B Kamran" panose="00000400000000000000" pitchFamily="2" charset="-78"/>
              </a:rPr>
              <a:t>نتیجه گیری</a:t>
            </a:r>
            <a:endParaRPr lang="en-US" sz="2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0277757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ها-بررسی عوامل تاخیر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25B597-54F0-43A8-89C4-D6F86CE4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46" y="1095769"/>
            <a:ext cx="7760507" cy="385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7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77892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ها-بررسی عوامل لغو پرواز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236678-BF96-41D0-A727-0BAD3222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52" y="1059227"/>
            <a:ext cx="6354496" cy="394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5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A18B-6C58-4328-87E0-F1AC16F23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275216"/>
            <a:ext cx="7571700" cy="2926489"/>
          </a:xfrm>
        </p:spPr>
        <p:txBody>
          <a:bodyPr/>
          <a:lstStyle/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میانگین تاخیر 50 پرواز قبلی</a:t>
            </a:r>
          </a:p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میانگین تاخیر 50 پرواز اخیر در همان فرودگاه</a:t>
            </a:r>
          </a:p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میانگین تاخیر 10 پرواز اخیر در همان مسیر (مبدا و مقصد مشترک)</a:t>
            </a:r>
          </a:p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میانگین تاخیر 200 پرواز اخیر همان شرکت هواپیمایی</a:t>
            </a:r>
          </a:p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میانگین تاخیر 2 پرواز اخیر همان هواپیما</a:t>
            </a:r>
          </a:p>
          <a:p>
            <a:pPr algn="r" rtl="1"/>
            <a:endParaRPr lang="fa-IR" sz="2000" b="1" dirty="0">
              <a:cs typeface="B Kamran" panose="00000400000000000000" pitchFamily="2" charset="-78"/>
            </a:endParaRPr>
          </a:p>
          <a:p>
            <a:pPr algn="r" rtl="1"/>
            <a:r>
              <a:rPr lang="fa-IR" sz="2000" b="1" dirty="0">
                <a:cs typeface="B Kamran" panose="00000400000000000000" pitchFamily="2" charset="-78"/>
              </a:rPr>
              <a:t>یک ستون </a:t>
            </a:r>
            <a:r>
              <a:rPr lang="en-US" sz="2000" dirty="0">
                <a:cs typeface="B Kamran" panose="00000400000000000000" pitchFamily="2" charset="-78"/>
              </a:rPr>
              <a:t>TARGET</a:t>
            </a:r>
            <a:r>
              <a:rPr lang="fa-IR" sz="2000" dirty="0">
                <a:cs typeface="B Kamran" panose="00000400000000000000" pitchFamily="2" charset="-78"/>
              </a:rPr>
              <a:t> </a:t>
            </a:r>
            <a:r>
              <a:rPr lang="fa-IR" sz="2000" b="1" dirty="0">
                <a:cs typeface="B Kamran" panose="00000400000000000000" pitchFamily="2" charset="-78"/>
              </a:rPr>
              <a:t>اضافه کردیم که در صورتی که پرواز لغو شده یا تاخیر بیشتر از 15 دقیقه داشته 1 و در غیر اینصورت 0 می‌شود.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62778"/>
            <a:ext cx="7571700" cy="702600"/>
          </a:xfrm>
        </p:spPr>
        <p:txBody>
          <a:bodyPr/>
          <a:lstStyle/>
          <a:p>
            <a:pPr algn="r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ها-اضافه کردن فیچر جدید</a:t>
            </a: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85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440C6-CAF7-4B38-A1BC-77E526B73A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0D70AB-4C01-4EB6-9599-0F31BA3A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62778"/>
            <a:ext cx="7571700" cy="702600"/>
          </a:xfrm>
        </p:spPr>
        <p:txBody>
          <a:bodyPr/>
          <a:lstStyle/>
          <a:p>
            <a:pPr algn="r" rtl="1"/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تحلیل فیچر ها-</a:t>
            </a:r>
            <a:r>
              <a:rPr lang="en-US" sz="2400" dirty="0">
                <a:solidFill>
                  <a:srgbClr val="0070C0"/>
                </a:solidFill>
                <a:cs typeface="B Kamran" panose="00000400000000000000" pitchFamily="2" charset="-78"/>
              </a:rPr>
              <a:t>Correlation</a:t>
            </a:r>
            <a:r>
              <a:rPr lang="fa-IR" sz="3200" b="1" dirty="0">
                <a:solidFill>
                  <a:srgbClr val="0070C0"/>
                </a:solidFill>
                <a:cs typeface="B Kamran" panose="00000400000000000000" pitchFamily="2" charset="-78"/>
              </a:rPr>
              <a:t> ستون های باقیمانده با </a:t>
            </a:r>
            <a:r>
              <a:rPr lang="en-US" sz="2400" dirty="0">
                <a:solidFill>
                  <a:srgbClr val="0070C0"/>
                </a:solidFill>
                <a:cs typeface="B Kamran" panose="00000400000000000000" pitchFamily="2" charset="-78"/>
              </a:rPr>
              <a:t>TARGET</a:t>
            </a:r>
            <a:endParaRPr lang="en-US" sz="3200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1A3A9-23CF-435E-8AD4-62555C4E1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21" y="965378"/>
            <a:ext cx="6641758" cy="409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8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01970-6128-8CFC-B767-F6542279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354BA6-1DF2-9238-DD41-ED70DD18D9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40C26-6E33-6109-3BFC-01C5B5C2BB7F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C71701-A4AA-0737-361A-5BADC43059D0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rgbClr val="FF0000"/>
                </a:solidFill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solidFill>
                  <a:srgbClr val="FF0000"/>
                </a:solidFill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solidFill>
                  <a:srgbClr val="FF0000"/>
                </a:solidFill>
                <a:cs typeface="B Kamran" panose="00000400000000000000" pitchFamily="2" charset="-78"/>
              </a:rPr>
              <a:t>روش‌ها</a:t>
            </a:r>
            <a:endParaRPr lang="en-US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cs typeface="B Kamran" panose="00000400000000000000" pitchFamily="2" charset="-78"/>
              </a:rPr>
              <a:t>نتیجه گیری</a:t>
            </a:r>
            <a:endParaRPr lang="en-US" sz="2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020722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DD7F-EC76-0912-FFB5-74EA364B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500" b="1" dirty="0">
                <a:cs typeface="B Kamran" panose="00000400000000000000" pitchFamily="2" charset="-78"/>
              </a:rPr>
              <a:t>تکنیک ها و روش ها </a:t>
            </a:r>
            <a:endParaRPr lang="en-US" sz="3500" b="1" dirty="0">
              <a:cs typeface="B Kamra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667D-E594-EAB6-E6F9-4B7E7E62B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373051"/>
            <a:ext cx="7571700" cy="3573600"/>
          </a:xfrm>
        </p:spPr>
        <p:txBody>
          <a:bodyPr/>
          <a:lstStyle/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>
                <a:cs typeface="B Kamran" panose="00000400000000000000" pitchFamily="2" charset="-78"/>
              </a:rPr>
              <a:t>با وجود </a:t>
            </a:r>
            <a:r>
              <a:rPr lang="en-US" sz="1500" dirty="0">
                <a:cs typeface="B Kamran" panose="00000400000000000000" pitchFamily="2" charset="-78"/>
              </a:rPr>
              <a:t>Feature</a:t>
            </a:r>
            <a:r>
              <a:rPr lang="fa-IR" sz="1800" dirty="0">
                <a:cs typeface="B Kamran" panose="00000400000000000000" pitchFamily="2" charset="-78"/>
              </a:rPr>
              <a:t> های ضعیف و مشکلاتی مثل </a:t>
            </a:r>
            <a:r>
              <a:rPr lang="en-US" sz="1500" dirty="0">
                <a:cs typeface="B Kamran" panose="00000400000000000000" pitchFamily="2" charset="-78"/>
              </a:rPr>
              <a:t>Imbalanced Data</a:t>
            </a:r>
            <a:r>
              <a:rPr lang="en-US" sz="1800" dirty="0">
                <a:cs typeface="B Kamran" panose="00000400000000000000" pitchFamily="2" charset="-78"/>
              </a:rPr>
              <a:t>، </a:t>
            </a:r>
            <a:r>
              <a:rPr lang="fa-IR" sz="1800" dirty="0">
                <a:cs typeface="B Kamran" panose="00000400000000000000" pitchFamily="2" charset="-78"/>
              </a:rPr>
              <a:t>چالش‌های زیادی وجود داشت.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1800" dirty="0">
                <a:cs typeface="B Kamran" panose="00000400000000000000" pitchFamily="2" charset="-78"/>
              </a:rPr>
              <a:t>با به‌کارگیری تکنیک‌های مختلف </a:t>
            </a:r>
            <a:r>
              <a:rPr lang="en-US" sz="1500" dirty="0">
                <a:cs typeface="B Kamran" panose="00000400000000000000" pitchFamily="2" charset="-78"/>
              </a:rPr>
              <a:t>Data Mining 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و تحلیل‌های دقیق، عملکرد مدل بهبود یافت.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en-US" sz="1500" dirty="0">
                <a:cs typeface="B Kamran" panose="00000400000000000000" pitchFamily="2" charset="-78"/>
              </a:rPr>
              <a:t>F1 Score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از تنها 17٪ به 51٪ افزایش یافت که نشان‌دهنده‌ی رشد قابل توجه و موفقیت‌آمیز پروژه است.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A2E9C-D22E-5161-DBF2-DF5CDA6B89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2FC5CA-E76F-4760-96BA-07B610C1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2016"/>
            <a:ext cx="1805988" cy="174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01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DAEF-AFF4-4756-7DD3-4DAB4302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500" b="1" dirty="0">
                <a:cs typeface="B Kamran" panose="00000400000000000000" pitchFamily="2" charset="-78"/>
              </a:rPr>
              <a:t>تکنیک‌ها و روش‌ها-مقدمه</a:t>
            </a:r>
            <a:endParaRPr lang="en-US" sz="3500" b="1" dirty="0">
              <a:cs typeface="B Kamra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65619-973E-718D-C8E2-3FC794C13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از مدل‌های مختلفی </a:t>
            </a:r>
            <a:r>
              <a:rPr lang="fa-IR" sz="1500" dirty="0">
                <a:cs typeface="B Kamran" panose="00000400000000000000" pitchFamily="2" charset="-78"/>
              </a:rPr>
              <a:t>مانند </a:t>
            </a:r>
            <a:r>
              <a:rPr lang="en-US" sz="1500" dirty="0">
                <a:cs typeface="B Kamran" panose="00000400000000000000" pitchFamily="2" charset="-78"/>
              </a:rPr>
              <a:t>Decision Tree، Random Forest، MLP، KNN </a:t>
            </a:r>
            <a:r>
              <a:rPr lang="fa-IR" sz="1500" dirty="0">
                <a:cs typeface="B Kamran" panose="00000400000000000000" pitchFamily="2" charset="-78"/>
              </a:rPr>
              <a:t>و </a:t>
            </a:r>
            <a:r>
              <a:rPr lang="en-US" sz="1500" dirty="0">
                <a:cs typeface="B Kamran" panose="00000400000000000000" pitchFamily="2" charset="-78"/>
              </a:rPr>
              <a:t>Naive Bayes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استفاده شده است.</a:t>
            </a:r>
          </a:p>
          <a:p>
            <a:pPr marL="76200" indent="0" algn="r" rtl="1">
              <a:buNone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مدل </a:t>
            </a:r>
            <a:r>
              <a:rPr lang="en-US" sz="1500" dirty="0">
                <a:cs typeface="B Kamran" panose="00000400000000000000" pitchFamily="2" charset="-78"/>
              </a:rPr>
              <a:t>Random Forest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نوعی </a:t>
            </a:r>
            <a:r>
              <a:rPr lang="en-US" sz="1500" dirty="0">
                <a:cs typeface="B Kamran" panose="00000400000000000000" pitchFamily="2" charset="-78"/>
              </a:rPr>
              <a:t>Ensemble Learning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 که چند درخت تصمیم را ترکیب می‌کند.</a:t>
            </a:r>
          </a:p>
          <a:p>
            <a:pPr marL="76200" indent="0" algn="r" rtl="1">
              <a:buNone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ستون </a:t>
            </a:r>
            <a:r>
              <a:rPr lang="en-US" sz="1500" dirty="0">
                <a:cs typeface="B Kamran" panose="00000400000000000000" pitchFamily="2" charset="-78"/>
              </a:rPr>
              <a:t>TARGET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به‌صورت باینری تعریف شده:</a:t>
            </a:r>
          </a:p>
          <a:p>
            <a:pPr lvl="1" algn="r" rtl="1"/>
            <a:r>
              <a:rPr lang="fa-IR" sz="1800" dirty="0">
                <a:cs typeface="B Kamran" panose="00000400000000000000" pitchFamily="2" charset="-78"/>
              </a:rPr>
              <a:t>مقدار 0 نشان‌دهنده عدم تأخیر/لغو و مقدار 1 برای پروازهای با تأخیر بیش از ۱۵ دقیقه یا کنسل‌شده است.</a:t>
            </a:r>
          </a:p>
          <a:p>
            <a:pPr lvl="1" algn="r" rtl="1"/>
            <a:r>
              <a:rPr lang="fa-IR" sz="1800" dirty="0">
                <a:cs typeface="B Kamran" panose="00000400000000000000" pitchFamily="2" charset="-78"/>
              </a:rPr>
              <a:t>فقط ۱۹٪ از داده‌ها دارای مقدار 1 هستند که نشان‌دهنده </a:t>
            </a:r>
            <a:r>
              <a:rPr lang="en-US" sz="1500" dirty="0">
                <a:cs typeface="B Kamran" panose="00000400000000000000" pitchFamily="2" charset="-78"/>
              </a:rPr>
              <a:t>Imbalanced Dataset 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است.</a:t>
            </a:r>
          </a:p>
          <a:p>
            <a:pPr algn="r" rtl="1"/>
            <a:endParaRPr lang="fa-IR" sz="1800" dirty="0">
              <a:cs typeface="B Kamran" panose="00000400000000000000" pitchFamily="2" charset="-78"/>
            </a:endParaRP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به موضوع </a:t>
            </a:r>
            <a:r>
              <a:rPr lang="en-US" sz="1500" dirty="0">
                <a:cs typeface="B Kamran" panose="00000400000000000000" pitchFamily="2" charset="-78"/>
              </a:rPr>
              <a:t>Outlier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ها نیز توجه شده و تحلیل‌های مناسبی برای شناسایی و کاهش تأثیر آن‌ها انجام گرفته است.</a:t>
            </a: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D99C7-C5C0-3731-B3C4-CCA3626B68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479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961D-408C-AAAC-1A4E-8630B4C1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500" b="1" dirty="0">
                <a:cs typeface="B Kamran" panose="00000400000000000000" pitchFamily="2" charset="-78"/>
              </a:rPr>
              <a:t>تکنیک‌ها و روش‌ها-مقدمه (ادامه)</a:t>
            </a:r>
            <a:endParaRPr lang="en-US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80D5-725B-F994-13C7-F54909F45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428614"/>
            <a:ext cx="7571700" cy="35736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بسیاری از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Feature</a:t>
            </a:r>
            <a:r>
              <a:rPr lang="fa-IR" sz="1800" dirty="0">
                <a:cs typeface="B Kamran" panose="00000400000000000000" pitchFamily="2" charset="-78"/>
              </a:rPr>
              <a:t>های موجود مربوط به آینده هستند که استفاده از آن‌ها در پیش‌بینی</a:t>
            </a:r>
            <a:r>
              <a:rPr lang="en-US" sz="1500" dirty="0">
                <a:cs typeface="B Kamran" panose="00000400000000000000" pitchFamily="2" charset="-78"/>
              </a:rPr>
              <a:t>departure delay 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باعث </a:t>
            </a:r>
            <a:r>
              <a:rPr lang="en-US" sz="1500" dirty="0">
                <a:cs typeface="B Kamran" panose="00000400000000000000" pitchFamily="2" charset="-78"/>
              </a:rPr>
              <a:t>Data Leakage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می‌شود.</a:t>
            </a:r>
            <a:br>
              <a:rPr lang="fa-IR" sz="1800" dirty="0">
                <a:cs typeface="B Kamran" panose="00000400000000000000" pitchFamily="2" charset="-78"/>
              </a:rPr>
            </a:b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حذف این </a:t>
            </a:r>
            <a:r>
              <a:rPr lang="en-US" sz="1500" dirty="0">
                <a:cs typeface="B Kamran" panose="00000400000000000000" pitchFamily="2" charset="-78"/>
              </a:rPr>
              <a:t>Future Features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باعث افت قابل‌توجه در عملکرد مدل می‌شود.</a:t>
            </a:r>
            <a:br>
              <a:rPr lang="fa-IR" sz="1800" dirty="0">
                <a:cs typeface="B Kamran" panose="00000400000000000000" pitchFamily="2" charset="-78"/>
              </a:rPr>
            </a:b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بنابراین، نیاز است که با استفاده از </a:t>
            </a:r>
            <a:r>
              <a:rPr lang="en-US" sz="1500" dirty="0">
                <a:cs typeface="B Kamran" panose="00000400000000000000" pitchFamily="2" charset="-78"/>
              </a:rPr>
              <a:t>Feature Engineering</a:t>
            </a:r>
            <a:r>
              <a:rPr lang="en-US" sz="1800" dirty="0">
                <a:cs typeface="B Kamran" panose="00000400000000000000" pitchFamily="2" charset="-78"/>
              </a:rPr>
              <a:t>، </a:t>
            </a:r>
            <a:r>
              <a:rPr lang="fa-IR" sz="1800" dirty="0">
                <a:cs typeface="B Kamran" panose="00000400000000000000" pitchFamily="2" charset="-78"/>
              </a:rPr>
              <a:t>از داده‌های مجاز، ویژگی‌های جدید و مفید استخراج کنیم تا دقت مدل حفظ یا بهبود یابد.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C5536-88E5-392D-D021-43A5D73096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EC1D-95A9-6AB1-60CA-7C2B26CDE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293006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روش‌ها-ارزیابی</a:t>
            </a:r>
            <a:endParaRPr lang="en-US" sz="3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56E4B-E216-A615-D327-CF7D22620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Kamran" panose="00000400000000000000" pitchFamily="2" charset="-78"/>
              </a:rPr>
              <a:t>از متریک‌های مختلفی مانند </a:t>
            </a:r>
            <a:r>
              <a:rPr lang="en-US" sz="1500" dirty="0">
                <a:cs typeface="B Kamran" panose="00000400000000000000" pitchFamily="2" charset="-78"/>
              </a:rPr>
              <a:t>F1 Score, Precision, Recall </a:t>
            </a:r>
            <a:r>
              <a:rPr lang="fa-IR" sz="1800" dirty="0">
                <a:cs typeface="B Kamran" panose="00000400000000000000" pitchFamily="2" charset="-78"/>
              </a:rPr>
              <a:t>و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Accuracy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استفاده شده است.</a:t>
            </a:r>
            <a:endParaRPr lang="en-US" sz="1800" dirty="0">
              <a:cs typeface="B Kamran" panose="00000400000000000000" pitchFamily="2" charset="-78"/>
            </a:endParaRPr>
          </a:p>
          <a:p>
            <a:pPr marL="76200" indent="0" algn="r" rtl="1">
              <a:buNone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Kamran" panose="00000400000000000000" pitchFamily="2" charset="-78"/>
              </a:rPr>
              <a:t>به دلیل </a:t>
            </a:r>
            <a:r>
              <a:rPr lang="en-US" sz="1500" dirty="0">
                <a:cs typeface="B Kamran" panose="00000400000000000000" pitchFamily="2" charset="-78"/>
              </a:rPr>
              <a:t>Imbalanced Dataset</a:t>
            </a:r>
            <a:r>
              <a:rPr lang="en-US" sz="1800" dirty="0">
                <a:cs typeface="B Kamran" panose="00000400000000000000" pitchFamily="2" charset="-78"/>
              </a:rPr>
              <a:t>، </a:t>
            </a:r>
            <a:r>
              <a:rPr lang="fa-IR" sz="1800" dirty="0">
                <a:cs typeface="B Kamran" panose="00000400000000000000" pitchFamily="2" charset="-78"/>
              </a:rPr>
              <a:t>معیار اصلی ارزیابی ما </a:t>
            </a:r>
            <a:r>
              <a:rPr lang="en-US" sz="1500" dirty="0">
                <a:cs typeface="B Kamran" panose="00000400000000000000" pitchFamily="2" charset="-78"/>
              </a:rPr>
              <a:t>F1 Score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بوده است، زیرا:</a:t>
            </a:r>
          </a:p>
          <a:p>
            <a:pPr marL="742950" lvl="1" indent="-285750" algn="r" rtl="1">
              <a:buFont typeface="Wingdings" panose="05000000000000000000" pitchFamily="2" charset="2"/>
              <a:buChar char="q"/>
            </a:pPr>
            <a:r>
              <a:rPr lang="en-US" sz="1500" dirty="0">
                <a:cs typeface="B Kamran" panose="00000400000000000000" pitchFamily="2" charset="-78"/>
              </a:rPr>
              <a:t>Accuracy</a:t>
            </a:r>
            <a:r>
              <a:rPr lang="fa-IR" sz="18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ممکن است گمراه‌کننده باشد (مثلاً پیش‌بینی همه به‌موقع بودن → دقت ۹۰٪ بدون ارزش واقعی).</a:t>
            </a:r>
          </a:p>
          <a:p>
            <a:pPr marL="742950" lvl="1" indent="-285750" algn="r" rtl="1">
              <a:buFont typeface="Wingdings" panose="05000000000000000000" pitchFamily="2" charset="2"/>
              <a:buChar char="q"/>
            </a:pPr>
            <a:r>
              <a:rPr lang="en-US" sz="1500" dirty="0">
                <a:cs typeface="B Kamran" panose="00000400000000000000" pitchFamily="2" charset="-78"/>
              </a:rPr>
              <a:t>Precision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500" dirty="0">
                <a:cs typeface="B Kamran" panose="00000400000000000000" pitchFamily="2" charset="-78"/>
              </a:rPr>
              <a:t>و </a:t>
            </a:r>
            <a:r>
              <a:rPr lang="en-US" sz="1500" dirty="0">
                <a:cs typeface="B Kamran" panose="00000400000000000000" pitchFamily="2" charset="-78"/>
              </a:rPr>
              <a:t>Recall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به‌تنهایی کافی نیستند و باید با هم ترکیب شوند.</a:t>
            </a:r>
            <a:endParaRPr lang="en-US" sz="1800" dirty="0">
              <a:cs typeface="B Kamran" panose="00000400000000000000" pitchFamily="2" charset="-78"/>
            </a:endParaRPr>
          </a:p>
          <a:p>
            <a:pPr marL="457200" lvl="1" indent="0" algn="r" rtl="1">
              <a:buNone/>
            </a:pPr>
            <a:endParaRPr lang="fa-IR" sz="1800" dirty="0">
              <a:cs typeface="B Kamra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1800" dirty="0">
                <a:cs typeface="B Kamran" panose="00000400000000000000" pitchFamily="2" charset="-78"/>
              </a:rPr>
              <a:t>از </a:t>
            </a:r>
            <a:r>
              <a:rPr lang="en-US" sz="1500" dirty="0">
                <a:cs typeface="B Kamran" panose="00000400000000000000" pitchFamily="2" charset="-78"/>
              </a:rPr>
              <a:t>Time Series Split </a:t>
            </a:r>
            <a:r>
              <a:rPr lang="fa-IR" sz="1800" dirty="0">
                <a:cs typeface="B Kamran" panose="00000400000000000000" pitchFamily="2" charset="-78"/>
              </a:rPr>
              <a:t>استفاده شده تا از </a:t>
            </a:r>
            <a:r>
              <a:rPr lang="en-US" sz="1500" dirty="0">
                <a:cs typeface="B Kamran" panose="00000400000000000000" pitchFamily="2" charset="-78"/>
              </a:rPr>
              <a:t>Data Leakage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زمانی جلوگیری شود؛</a:t>
            </a:r>
            <a:br>
              <a:rPr lang="fa-IR" sz="1800" dirty="0">
                <a:cs typeface="B Kamran" panose="00000400000000000000" pitchFamily="2" charset="-78"/>
              </a:rPr>
            </a:br>
            <a:r>
              <a:rPr lang="fa-IR" sz="1800" dirty="0">
                <a:cs typeface="B Kamran" panose="00000400000000000000" pitchFamily="2" charset="-78"/>
              </a:rPr>
              <a:t>آموزش روی داده‌های آینده و تست روی گذشته کاملاً نادرست و بی‌ارزش است.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9399F-3FE4-D3D7-EA40-C1369FC65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6227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0ABFF-D264-EA07-2D0F-4C7C81F9F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مدل‌هایی با زمان اجرای بیش از ۳۰ دقیقه کنار گذاشته شدند؛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این تصمیم یک </a:t>
            </a:r>
            <a:r>
              <a:rPr lang="en-US" sz="1500" dirty="0">
                <a:cs typeface="B Kamran" panose="00000400000000000000" pitchFamily="2" charset="-78"/>
              </a:rPr>
              <a:t>Trade-off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بین دقت مدل و </a:t>
            </a:r>
            <a:r>
              <a:rPr lang="en-US" sz="1500" dirty="0">
                <a:cs typeface="B Kamran" panose="00000400000000000000" pitchFamily="2" charset="-78"/>
              </a:rPr>
              <a:t>Resource Efficiency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است. (البته که زمان بیشتر آموزش لزومــاً به معنای دقت بیشتر نیست). باید توان محاسباتی، حافظه و زمان اجرا نیز در نظر گرفته شود.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برای ارزیابی، ابتدا از </a:t>
            </a:r>
            <a:r>
              <a:rPr lang="en-US" sz="1500" dirty="0">
                <a:cs typeface="B Kamran" panose="00000400000000000000" pitchFamily="2" charset="-78"/>
              </a:rPr>
              <a:t>Time Series Cross-Validation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استفاده شد،</a:t>
            </a:r>
            <a:br>
              <a:rPr lang="fa-IR" sz="1800" dirty="0">
                <a:cs typeface="B Kamran" panose="00000400000000000000" pitchFamily="2" charset="-78"/>
              </a:rPr>
            </a:br>
            <a:r>
              <a:rPr lang="fa-IR" sz="1800" dirty="0">
                <a:cs typeface="B Kamran" panose="00000400000000000000" pitchFamily="2" charset="-78"/>
              </a:rPr>
              <a:t>اما با توجه به ۶ میلیون رکورد، سیستم دچار </a:t>
            </a:r>
            <a:r>
              <a:rPr lang="en-US" sz="1500" dirty="0">
                <a:cs typeface="B Kamran" panose="00000400000000000000" pitchFamily="2" charset="-78"/>
              </a:rPr>
              <a:t>Memory Exhaustion 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شد.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راه‌حل ما:</a:t>
            </a:r>
          </a:p>
          <a:p>
            <a:pPr marL="742950" lvl="1" indent="-285750" algn="r" rtl="1"/>
            <a:r>
              <a:rPr lang="fa-IR" sz="1800" dirty="0">
                <a:cs typeface="B Kamran" panose="00000400000000000000" pitchFamily="2" charset="-78"/>
              </a:rPr>
              <a:t>داده‌ها را بر اساس تاریخ و زمان واقعی پرواز </a:t>
            </a:r>
            <a:r>
              <a:rPr lang="en-US" sz="1500" dirty="0">
                <a:cs typeface="B Kamran" panose="00000400000000000000" pitchFamily="2" charset="-78"/>
              </a:rPr>
              <a:t>Departure Time 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مرتب کردیم.</a:t>
            </a:r>
          </a:p>
          <a:p>
            <a:pPr marL="742950" lvl="1" indent="-285750" algn="r" rtl="1"/>
            <a:r>
              <a:rPr lang="fa-IR" sz="1800" dirty="0">
                <a:cs typeface="B Kamran" panose="00000400000000000000" pitchFamily="2" charset="-78"/>
              </a:rPr>
              <a:t>سپس ۲۰٪ پایانی داده‌ها را برای تست انتخاب کردیم.</a:t>
            </a:r>
          </a:p>
          <a:p>
            <a:pPr marL="742950" lvl="1" indent="-285750" algn="r" rtl="1"/>
            <a:r>
              <a:rPr lang="fa-IR" sz="1800" dirty="0">
                <a:cs typeface="B Kamran" panose="00000400000000000000" pitchFamily="2" charset="-78"/>
              </a:rPr>
              <a:t>این روش هم از </a:t>
            </a:r>
            <a:r>
              <a:rPr lang="en-US" sz="1500" dirty="0">
                <a:cs typeface="B Kamran" panose="00000400000000000000" pitchFamily="2" charset="-78"/>
              </a:rPr>
              <a:t>Data Leakage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جلوگیری می‌کند و هم مصرف منابع را بهینه می‌سازد.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A9BD0-3115-8013-C535-5DA8B95750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215CA0-661E-32EC-A718-0DD4966D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روش‌ها-ارزیابی (ادامه)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97177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E207-716B-1AAB-2B11-1A54C270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500" b="1" dirty="0" err="1">
                <a:solidFill>
                  <a:srgbClr val="0070C0"/>
                </a:solidFill>
                <a:cs typeface="B Kamran" panose="00000400000000000000" pitchFamily="2" charset="-78"/>
              </a:rPr>
              <a:t>مقدمه</a:t>
            </a:r>
            <a:r>
              <a:rPr lang="fa-IR" sz="3500" b="1" dirty="0">
                <a:solidFill>
                  <a:srgbClr val="0070C0"/>
                </a:solidFill>
                <a:cs typeface="B Kamran" panose="00000400000000000000" pitchFamily="2" charset="-78"/>
              </a:rPr>
              <a:t> و شرح مسئله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BF302-9FCE-A147-AE4C-554C75A0A0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FED14-3FCE-F59B-3A8A-80C9AE1B544D}"/>
              </a:ext>
            </a:extLst>
          </p:cNvPr>
          <p:cNvSpPr txBox="1"/>
          <p:nvPr/>
        </p:nvSpPr>
        <p:spPr>
          <a:xfrm>
            <a:off x="828884" y="2343801"/>
            <a:ext cx="78498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Kamran" panose="00000400000000000000" pitchFamily="2" charset="-78"/>
              </a:rPr>
              <a:t>تأخیر و لغو پرواز پدیده‌ای فراگیر در صنعت هوانوردی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Kamran" panose="00000400000000000000" pitchFamily="2" charset="-78"/>
              </a:rPr>
              <a:t>این معضل سالانه </a:t>
            </a:r>
            <a:r>
              <a:rPr lang="fa-IR" sz="2000" b="1" dirty="0">
                <a:cs typeface="B Kamran" panose="00000400000000000000" pitchFamily="2" charset="-78"/>
              </a:rPr>
              <a:t>ده‌ها میلیارد دلار زیان مستقیم</a:t>
            </a:r>
            <a:r>
              <a:rPr lang="fa-IR" sz="2000" dirty="0">
                <a:cs typeface="B Kamran" panose="00000400000000000000" pitchFamily="2" charset="-78"/>
              </a:rPr>
              <a:t> به بار می‌آورد.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Kamran" panose="00000400000000000000" pitchFamily="2" charset="-78"/>
              </a:rPr>
              <a:t>فقط در ایالات متحده، هزینه اقتصادی تأخیرها حدود </a:t>
            </a:r>
            <a:r>
              <a:rPr lang="fa-IR" sz="2000" b="1" dirty="0">
                <a:cs typeface="B Kamran" panose="00000400000000000000" pitchFamily="2" charset="-78"/>
              </a:rPr>
              <a:t>۳۳ میلیارد دلار در سال</a:t>
            </a:r>
            <a:r>
              <a:rPr lang="fa-IR" sz="2000" dirty="0">
                <a:cs typeface="B Kamran" panose="00000400000000000000" pitchFamily="2" charset="-78"/>
              </a:rPr>
              <a:t> برآورد شده است.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Kamran" panose="00000400000000000000" pitchFamily="2" charset="-78"/>
              </a:rPr>
              <a:t>علاوه بر خسارت مالی، باعث </a:t>
            </a:r>
            <a:r>
              <a:rPr lang="fa-IR" sz="2000" b="1" dirty="0">
                <a:cs typeface="B Kamran" panose="00000400000000000000" pitchFamily="2" charset="-78"/>
              </a:rPr>
              <a:t>نارضایتی مشتریان</a:t>
            </a:r>
            <a:r>
              <a:rPr lang="fa-IR" sz="2000" dirty="0">
                <a:cs typeface="B Kamran" panose="00000400000000000000" pitchFamily="2" charset="-78"/>
              </a:rPr>
              <a:t>، </a:t>
            </a:r>
            <a:r>
              <a:rPr lang="fa-IR" sz="2000" b="1" dirty="0">
                <a:cs typeface="B Kamran" panose="00000400000000000000" pitchFamily="2" charset="-78"/>
              </a:rPr>
              <a:t>ازدحام فرودگاهی</a:t>
            </a:r>
            <a:r>
              <a:rPr lang="fa-IR" sz="2000" dirty="0">
                <a:cs typeface="B Kamran" panose="00000400000000000000" pitchFamily="2" charset="-78"/>
              </a:rPr>
              <a:t> و </a:t>
            </a:r>
            <a:r>
              <a:rPr lang="fa-IR" sz="2000" b="1" dirty="0">
                <a:cs typeface="B Kamran" panose="00000400000000000000" pitchFamily="2" charset="-78"/>
              </a:rPr>
              <a:t>اتلاف ظرفیت ناوگان</a:t>
            </a:r>
            <a:r>
              <a:rPr lang="fa-IR" sz="2000" dirty="0">
                <a:cs typeface="B Kamran" panose="00000400000000000000" pitchFamily="2" charset="-78"/>
              </a:rPr>
              <a:t> می‌شود.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000" dirty="0">
                <a:cs typeface="B Kamran" panose="00000400000000000000" pitchFamily="2" charset="-78"/>
              </a:rPr>
              <a:t>پژوهش‌ها نشان می‌دهد که حتی </a:t>
            </a:r>
            <a:r>
              <a:rPr lang="fa-IR" sz="2000" b="1" dirty="0">
                <a:cs typeface="B Kamran" panose="00000400000000000000" pitchFamily="2" charset="-78"/>
              </a:rPr>
              <a:t>چند ساعت پیش‌بینی زودتر</a:t>
            </a:r>
            <a:r>
              <a:rPr lang="fa-IR" sz="2000" dirty="0">
                <a:cs typeface="B Kamran" panose="00000400000000000000" pitchFamily="2" charset="-78"/>
              </a:rPr>
              <a:t> می‌تواند تصمیم‌های </a:t>
            </a:r>
            <a:r>
              <a:rPr lang="fa-IR" sz="2000" b="1" dirty="0">
                <a:cs typeface="B Kamran" panose="00000400000000000000" pitchFamily="2" charset="-78"/>
              </a:rPr>
              <a:t>کنترل ترافیک هوایی</a:t>
            </a:r>
            <a:r>
              <a:rPr lang="fa-IR" sz="2000" dirty="0">
                <a:cs typeface="B Kamran" panose="00000400000000000000" pitchFamily="2" charset="-78"/>
              </a:rPr>
              <a:t> و </a:t>
            </a:r>
            <a:r>
              <a:rPr lang="fa-IR" sz="2000" b="1" dirty="0">
                <a:cs typeface="B Kamran" panose="00000400000000000000" pitchFamily="2" charset="-78"/>
              </a:rPr>
              <a:t>عملیات بازیابی ایرلاین‌ها</a:t>
            </a:r>
            <a:r>
              <a:rPr lang="fa-IR" sz="2000" dirty="0">
                <a:cs typeface="B Kamran" panose="00000400000000000000" pitchFamily="2" charset="-78"/>
              </a:rPr>
              <a:t> را متحول کند.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en-US" sz="2000" dirty="0">
              <a:cs typeface="B Kamran" panose="00000400000000000000" pitchFamily="2" charset="-78"/>
            </a:endParaRPr>
          </a:p>
        </p:txBody>
      </p:sp>
      <p:pic>
        <p:nvPicPr>
          <p:cNvPr id="1030" name="Picture 6" descr="YVR retakes top airport in North America ranking - Skies Mag">
            <a:extLst>
              <a:ext uri="{FF2B5EF4-FFF2-40B4-BE49-F238E27FC236}">
                <a16:creationId xmlns:a16="http://schemas.microsoft.com/office/drawing/2014/main" id="{18C4E231-5AAC-C859-C2C5-4E287E93F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552930"/>
            <a:ext cx="290789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4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100A3-F854-44A9-0F52-A22FB9FD2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نتایج بدست آمده از مدل های مختلف بدون هیچ تکنیک خاصی: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توجه: </a:t>
            </a:r>
            <a:r>
              <a:rPr lang="en-US" sz="1500" dirty="0">
                <a:cs typeface="B Kamran" panose="00000400000000000000" pitchFamily="2" charset="-78"/>
              </a:rPr>
              <a:t>Complement Naive Bayes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برای داده‌های نامتوازن طراحی شده است.</a:t>
            </a:r>
          </a:p>
          <a:p>
            <a:pPr algn="r" rtl="1"/>
            <a:endParaRPr lang="fa-IR" sz="1800" dirty="0">
              <a:cs typeface="B Kamran" panose="00000400000000000000" pitchFamily="2" charset="-78"/>
            </a:endParaRPr>
          </a:p>
          <a:p>
            <a:pPr marL="76200" indent="0" algn="ctr" rtl="1">
              <a:buNone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2C0F7-4EC3-4E6D-4B6E-1433987C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D1A42B-CD5D-6167-69D4-2CB0EC08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11EB3-2DA8-C28A-A5B8-4BF1D478A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35237"/>
              </p:ext>
            </p:extLst>
          </p:nvPr>
        </p:nvGraphicFramePr>
        <p:xfrm>
          <a:off x="3478383" y="2921051"/>
          <a:ext cx="5116288" cy="1828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8144">
                  <a:extLst>
                    <a:ext uri="{9D8B030D-6E8A-4147-A177-3AD203B41FA5}">
                      <a16:colId xmlns:a16="http://schemas.microsoft.com/office/drawing/2014/main" val="1097718613"/>
                    </a:ext>
                  </a:extLst>
                </a:gridCol>
                <a:gridCol w="2558144">
                  <a:extLst>
                    <a:ext uri="{9D8B030D-6E8A-4147-A177-3AD203B41FA5}">
                      <a16:colId xmlns:a16="http://schemas.microsoft.com/office/drawing/2014/main" val="2302859827"/>
                    </a:ext>
                  </a:extLst>
                </a:gridCol>
              </a:tblGrid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4644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17.36%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642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07193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0.03%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721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056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Naive Bayes (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Complement</a:t>
                      </a: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00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1B5B17C-6593-7BB2-04D6-C68EC4332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" y="2373251"/>
            <a:ext cx="3349477" cy="23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CEF12-5738-14D3-4F1A-064127EF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7954-82FD-8A71-CAE8-086BBFA1C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916" y="754743"/>
            <a:ext cx="8166934" cy="4080557"/>
          </a:xfrm>
        </p:spPr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برخی از ستون های عددی که برای </a:t>
            </a:r>
            <a:r>
              <a:rPr lang="en-US" sz="1500" dirty="0">
                <a:cs typeface="B Kamran" panose="00000400000000000000" pitchFamily="2" charset="-78"/>
              </a:rPr>
              <a:t>IQR</a:t>
            </a:r>
            <a:r>
              <a:rPr lang="fa-IR" sz="1800" dirty="0">
                <a:cs typeface="B Kamran" panose="00000400000000000000" pitchFamily="2" charset="-78"/>
              </a:rPr>
              <a:t> مناسب هستند را فقط در نظر میگیریم، مانند: </a:t>
            </a:r>
            <a:r>
              <a:rPr lang="en-US" sz="1500" dirty="0">
                <a:cs typeface="B Kamran" panose="00000400000000000000" pitchFamily="2" charset="-78"/>
              </a:rPr>
              <a:t>DISTANCE, SCHEDULED_TIME .SCHEDULED_ARRIVAL, SCHEDULED_DEPARTURE</a:t>
            </a:r>
            <a:r>
              <a:rPr lang="fa-IR" sz="1500" dirty="0">
                <a:cs typeface="B Kamran" panose="00000400000000000000" pitchFamily="2" charset="-78"/>
              </a:rPr>
              <a:t> همچنین </a:t>
            </a:r>
            <a:r>
              <a:rPr lang="fa-IR" sz="1800" dirty="0">
                <a:cs typeface="B Kamran" panose="00000400000000000000" pitchFamily="2" charset="-78"/>
              </a:rPr>
              <a:t>ستون های باینری و </a:t>
            </a:r>
            <a:r>
              <a:rPr lang="en-US" sz="1500" dirty="0">
                <a:cs typeface="B Kamran" panose="00000400000000000000" pitchFamily="2" charset="-78"/>
              </a:rPr>
              <a:t>categorical</a:t>
            </a:r>
            <a:r>
              <a:rPr lang="fa-IR" sz="1800" dirty="0">
                <a:cs typeface="B Kamran" panose="00000400000000000000" pitchFamily="2" charset="-78"/>
              </a:rPr>
              <a:t> مانند روز، روز هفته و ماه و... را برای اینکار در نظر نمیگیریم. ابتدا وضعیت توزیع دیتاها را رسم میکنیم، قبل از حذف داده های </a:t>
            </a:r>
            <a:r>
              <a:rPr lang="en-US" sz="1500" dirty="0">
                <a:cs typeface="B Kamran" panose="00000400000000000000" pitchFamily="2" charset="-78"/>
              </a:rPr>
              <a:t>outlier</a:t>
            </a:r>
            <a:r>
              <a:rPr lang="fa-IR" sz="1800" dirty="0">
                <a:cs typeface="B Kamran" panose="00000400000000000000" pitchFamily="2" charset="-78"/>
              </a:rPr>
              <a:t> داریم:</a:t>
            </a:r>
          </a:p>
          <a:p>
            <a:pPr algn="r" rtl="1"/>
            <a:endParaRPr lang="fa-IR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1A8D4-4706-9E0E-FE37-1836F12FD7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383711-6236-8898-1B65-672F3AD6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20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ABA9E-DA02-3203-025C-C56E34B4F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7306"/>
            <a:ext cx="4616517" cy="306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AFD36C-27A6-C8D1-0137-9BA318C8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433" y="2571750"/>
            <a:ext cx="4225593" cy="251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4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B033-8F91-737C-7749-CD8162BB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9C663-226A-BED8-E8AE-936F61CF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sz="1800" dirty="0">
              <a:cs typeface="B Kamran" panose="00000400000000000000" pitchFamily="2" charset="-78"/>
            </a:endParaRPr>
          </a:p>
          <a:p>
            <a:pPr algn="r" rtl="1"/>
            <a:endParaRPr lang="fa-IR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EADBC-E8A5-81C2-925A-1369CCA40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370E26-F587-4FD1-5EC3-B585D3B2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36E20-123E-846E-4464-03CD87937B78}"/>
              </a:ext>
            </a:extLst>
          </p:cNvPr>
          <p:cNvSpPr txBox="1"/>
          <p:nvPr/>
        </p:nvSpPr>
        <p:spPr>
          <a:xfrm>
            <a:off x="1" y="1415141"/>
            <a:ext cx="8200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800" dirty="0" err="1">
                <a:cs typeface="B Kamran" panose="00000400000000000000" pitchFamily="2" charset="-78"/>
              </a:rPr>
              <a:t>که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مشاهده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میشود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که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حدود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6.3%</a:t>
            </a:r>
            <a:r>
              <a:rPr lang="fa-IR" sz="18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داده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ها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outlier</a:t>
            </a:r>
            <a:r>
              <a:rPr lang="fa-IR" sz="18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هستند</a:t>
            </a:r>
            <a:r>
              <a:rPr lang="en-US" sz="1800" dirty="0">
                <a:cs typeface="B Kamran" panose="00000400000000000000" pitchFamily="2" charset="-78"/>
              </a:rPr>
              <a:t> و </a:t>
            </a:r>
            <a:r>
              <a:rPr lang="en-US" sz="1800" dirty="0" err="1">
                <a:cs typeface="B Kamran" panose="00000400000000000000" pitchFamily="2" charset="-78"/>
              </a:rPr>
              <a:t>حدود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366491</a:t>
            </a:r>
            <a:r>
              <a:rPr lang="fa-IR" sz="18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سطر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حذف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en-US" sz="1800" dirty="0" err="1">
                <a:cs typeface="B Kamran" panose="00000400000000000000" pitchFamily="2" charset="-78"/>
              </a:rPr>
              <a:t>میشوند</a:t>
            </a:r>
            <a:r>
              <a:rPr lang="en-US" sz="1800" dirty="0">
                <a:cs typeface="B Kamran" panose="00000400000000000000" pitchFamily="2" charset="-78"/>
              </a:rPr>
              <a:t>.</a:t>
            </a:r>
            <a:r>
              <a:rPr lang="fa-IR" sz="1800" dirty="0">
                <a:cs typeface="B Kamran" panose="00000400000000000000" pitchFamily="2" charset="-78"/>
              </a:rPr>
              <a:t> بعد از حذف داده های </a:t>
            </a:r>
            <a:r>
              <a:rPr lang="en-US" sz="1500" dirty="0">
                <a:cs typeface="B Kamran" panose="00000400000000000000" pitchFamily="2" charset="-78"/>
              </a:rPr>
              <a:t>outlier</a:t>
            </a:r>
            <a:r>
              <a:rPr lang="fa-IR" sz="1800" dirty="0">
                <a:cs typeface="B Kamran" panose="00000400000000000000" pitchFamily="2" charset="-78"/>
              </a:rPr>
              <a:t> داریم: </a:t>
            </a:r>
            <a:endParaRPr lang="en-US" sz="1800" dirty="0">
              <a:cs typeface="B Kamra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E2B816-4D19-8D5D-7C41-5EFB2AC1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3" y="2123331"/>
            <a:ext cx="4547147" cy="3020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FAD0C-55C2-0A86-EF73-2E80FBF2F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8" y="2353563"/>
            <a:ext cx="4143905" cy="246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A4D7-C18E-BC69-06CA-5EA2E8BF3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39373-FB2E-AAB6-9669-3F4917794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نتایج بدست آمده از مدل های مختلف بعد از حذف داده های پرت (رشدنسبتا خوبی بدست می آید):</a:t>
            </a:r>
          </a:p>
          <a:p>
            <a:pPr marL="76200" indent="0" algn="ctr" rtl="1">
              <a:buNone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0F41-07C8-B4D5-D7AA-099D2D990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BA8EE4-A577-7A50-CE4B-DAD0B79A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015342-0DC9-8130-92F4-3E6A68317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12416"/>
              </p:ext>
            </p:extLst>
          </p:nvPr>
        </p:nvGraphicFramePr>
        <p:xfrm>
          <a:off x="3760880" y="2795561"/>
          <a:ext cx="5116288" cy="1828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8144">
                  <a:extLst>
                    <a:ext uri="{9D8B030D-6E8A-4147-A177-3AD203B41FA5}">
                      <a16:colId xmlns:a16="http://schemas.microsoft.com/office/drawing/2014/main" val="1097718613"/>
                    </a:ext>
                  </a:extLst>
                </a:gridCol>
                <a:gridCol w="2558144">
                  <a:extLst>
                    <a:ext uri="{9D8B030D-6E8A-4147-A177-3AD203B41FA5}">
                      <a16:colId xmlns:a16="http://schemas.microsoft.com/office/drawing/2014/main" val="2302859827"/>
                    </a:ext>
                  </a:extLst>
                </a:gridCol>
              </a:tblGrid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4644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fa-IR" dirty="0"/>
                        <a:t>9.58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642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13.27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07193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721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</a:t>
                      </a:r>
                      <a:r>
                        <a:rPr lang="fa-IR" dirty="0"/>
                        <a:t>57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056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Naive Bayes (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Complement</a:t>
                      </a: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</a:t>
                      </a:r>
                      <a:r>
                        <a:rPr lang="fa-IR" dirty="0"/>
                        <a:t>39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00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C93E58D-A29F-7061-976A-D02F9F6E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" y="3120205"/>
            <a:ext cx="3647884" cy="90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48F05-9DBF-8486-6A76-529E1B41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75115-90FC-45EA-7598-842DC8A7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684" y="1010720"/>
            <a:ext cx="7571700" cy="35736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داده‌ها به‌شدت </a:t>
            </a:r>
            <a:r>
              <a:rPr lang="en-US" sz="1500" dirty="0">
                <a:cs typeface="B Kamran" panose="00000400000000000000" pitchFamily="2" charset="-78"/>
              </a:rPr>
              <a:t>Imbalanced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هستند (فقط ~۱۹٪ کلاس مثبت).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دو روش رایج برای توازن داده‌ها: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500" dirty="0" err="1">
                <a:cs typeface="B Kamran" panose="00000400000000000000" pitchFamily="2" charset="-78"/>
              </a:rPr>
              <a:t>Undersampling</a:t>
            </a:r>
            <a:r>
              <a:rPr lang="fa-IR" sz="1800" dirty="0">
                <a:cs typeface="B Kamran" panose="00000400000000000000" pitchFamily="2" charset="-78"/>
              </a:rPr>
              <a:t>: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حذف داده‌های کلاس غالب باعث از دست رفتن اطلاعات مهم و کاهش دقت می‌شود.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en-US" sz="1500" dirty="0">
                <a:cs typeface="B Kamran" panose="00000400000000000000" pitchFamily="2" charset="-78"/>
              </a:rPr>
              <a:t>Oversampling</a:t>
            </a:r>
            <a:r>
              <a:rPr lang="fa-IR" sz="1800" dirty="0">
                <a:cs typeface="B Kamran" panose="00000400000000000000" pitchFamily="2" charset="-78"/>
              </a:rPr>
              <a:t>: افزایش داده‌های کلاس اقلیت در این پروژه استفاده شده.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با استفاده از </a:t>
            </a:r>
            <a:r>
              <a:rPr lang="en-US" sz="1500" dirty="0">
                <a:cs typeface="B Kamran" panose="00000400000000000000" pitchFamily="2" charset="-78"/>
              </a:rPr>
              <a:t>Oversampling</a:t>
            </a:r>
            <a:r>
              <a:rPr lang="en-US" sz="1800" dirty="0">
                <a:cs typeface="B Kamran" panose="00000400000000000000" pitchFamily="2" charset="-78"/>
              </a:rPr>
              <a:t>، </a:t>
            </a:r>
            <a:r>
              <a:rPr lang="fa-IR" sz="1800" dirty="0">
                <a:cs typeface="B Kamran" panose="00000400000000000000" pitchFamily="2" charset="-78"/>
              </a:rPr>
              <a:t>توازن نسبی برقرار شد و نتایج مدل به‌طور قابل توجهی بهبود یافت.</a:t>
            </a:r>
          </a:p>
          <a:p>
            <a:pPr marL="76200" indent="0" algn="r" rtl="1">
              <a:buNone/>
            </a:pPr>
            <a:endParaRPr lang="en-US" sz="15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5609E-01FE-E9F7-6642-9E8464C769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C62BC1-6AD0-93FC-FDDD-BDE6F67F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8779CE-450D-6D4B-E060-F4A7EFD5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887204"/>
              </p:ext>
            </p:extLst>
          </p:nvPr>
        </p:nvGraphicFramePr>
        <p:xfrm>
          <a:off x="2013856" y="3006580"/>
          <a:ext cx="5116288" cy="18288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8144">
                  <a:extLst>
                    <a:ext uri="{9D8B030D-6E8A-4147-A177-3AD203B41FA5}">
                      <a16:colId xmlns:a16="http://schemas.microsoft.com/office/drawing/2014/main" val="1097718613"/>
                    </a:ext>
                  </a:extLst>
                </a:gridCol>
                <a:gridCol w="2558144">
                  <a:extLst>
                    <a:ext uri="{9D8B030D-6E8A-4147-A177-3AD203B41FA5}">
                      <a16:colId xmlns:a16="http://schemas.microsoft.com/office/drawing/2014/main" val="2302859827"/>
                    </a:ext>
                  </a:extLst>
                </a:gridCol>
              </a:tblGrid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4644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32.5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642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33.08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807193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22.2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721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27.28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056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Naive Bayes (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Complement</a:t>
                      </a: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</a:t>
                      </a:r>
                      <a:r>
                        <a:rPr lang="fa-IR" dirty="0"/>
                        <a:t>41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4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BC8C-8A1B-6175-802C-38C9BEFA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CB698-8269-52A2-FCFF-05BDAE85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784950"/>
            <a:ext cx="7571700" cy="3573600"/>
          </a:xfrm>
        </p:spPr>
        <p:txBody>
          <a:bodyPr/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ویژگی‌های اولیه اطلاعات کافی نداشتند؛ بنابراین ویژگی‌های جدید از داده‌های موجود استخراج شدند.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تحلیل انتخاب ویژگی‌ها در بخش قبلی آمده؛ اینجا فقط به بررسی نتایج نهایی می‌پردازیم.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پس از استفاده از ویژگی‌های جدید: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عملکرد مدل‌ها به‌وضوح بهبود یافت.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دقت </a:t>
            </a:r>
            <a:r>
              <a:rPr lang="en-US" sz="1500" dirty="0">
                <a:cs typeface="B Kamran" panose="00000400000000000000" pitchFamily="2" charset="-78"/>
              </a:rPr>
              <a:t>Decision Tree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و </a:t>
            </a:r>
            <a:r>
              <a:rPr lang="en-US" sz="1500" dirty="0">
                <a:cs typeface="B Kamran" panose="00000400000000000000" pitchFamily="2" charset="-78"/>
              </a:rPr>
              <a:t>Random Forest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بسیار نزدیک بود (اختلاف نیم درصد).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sz="1800" dirty="0">
                <a:cs typeface="B Kamran" panose="00000400000000000000" pitchFamily="2" charset="-78"/>
              </a:rPr>
              <a:t>به دلیل زمان اجرای بالا، از ادامه‌ی کار با </a:t>
            </a:r>
            <a:r>
              <a:rPr lang="en-US" sz="1500" dirty="0">
                <a:cs typeface="B Kamran" panose="00000400000000000000" pitchFamily="2" charset="-78"/>
              </a:rPr>
              <a:t>Random Forest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صرف‌نظر شد.</a:t>
            </a:r>
            <a:br>
              <a:rPr lang="fa-IR" sz="1800" i="0" dirty="0">
                <a:solidFill>
                  <a:srgbClr val="26323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B Kamran" panose="00000400000000000000" pitchFamily="2" charset="-78"/>
              </a:rPr>
            </a:br>
            <a:endParaRPr lang="en-US" sz="1800" dirty="0">
              <a:effectLst/>
              <a:cs typeface="B Kamran" panose="00000400000000000000" pitchFamily="2" charset="-78"/>
            </a:endParaRPr>
          </a:p>
          <a:p>
            <a:pPr marL="76200" indent="0" algn="ctr" rtl="1">
              <a:buNone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878D5-9C9D-C7D5-BAC5-EC6EA4A73C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54F22D-F0E8-DDB2-F8F8-F6428906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2F9B98-0DCC-9642-BDD1-D73A41E48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4597"/>
              </p:ext>
            </p:extLst>
          </p:nvPr>
        </p:nvGraphicFramePr>
        <p:xfrm>
          <a:off x="2013856" y="3422651"/>
          <a:ext cx="5116288" cy="1524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8144">
                  <a:extLst>
                    <a:ext uri="{9D8B030D-6E8A-4147-A177-3AD203B41FA5}">
                      <a16:colId xmlns:a16="http://schemas.microsoft.com/office/drawing/2014/main" val="1097718613"/>
                    </a:ext>
                  </a:extLst>
                </a:gridCol>
                <a:gridCol w="2558144">
                  <a:extLst>
                    <a:ext uri="{9D8B030D-6E8A-4147-A177-3AD203B41FA5}">
                      <a16:colId xmlns:a16="http://schemas.microsoft.com/office/drawing/2014/main" val="2302859827"/>
                    </a:ext>
                  </a:extLst>
                </a:gridCol>
              </a:tblGrid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4644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50.84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642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48.67%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721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056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Naive Bayes (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Complement</a:t>
                      </a: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613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4DD96-C067-F3CA-E3C1-C9797B93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7374-C0A8-3A6C-21B6-983DBAD3A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384048" algn="r" rtl="1">
              <a:spcBef>
                <a:spcPts val="600"/>
              </a:spcBef>
              <a:buClr>
                <a:schemeClr val="accent4"/>
              </a:buClr>
              <a:buSzPts val="2400"/>
              <a:buFont typeface="Source Sans Pro" panose="020B0503030403020204" pitchFamily="34" charset="0"/>
              <a:buChar char="◎"/>
            </a:pPr>
            <a:r>
              <a:rPr lang="fa-IR" sz="1800" b="0" i="0" dirty="0">
                <a:solidFill>
                  <a:srgbClr val="26323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B Kamran" panose="00000400000000000000" pitchFamily="2" charset="-78"/>
              </a:rPr>
              <a:t>همچنین اگر با در نظر گرفتن فیچر های جدید، بیایم و داده های </a:t>
            </a:r>
            <a:r>
              <a:rPr lang="en-US" sz="1500" b="0" i="0" dirty="0">
                <a:solidFill>
                  <a:srgbClr val="26323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B Kamran" panose="00000400000000000000" pitchFamily="2" charset="-78"/>
              </a:rPr>
              <a:t>outlier</a:t>
            </a:r>
            <a:r>
              <a:rPr lang="fa-IR" sz="1800" b="0" i="0" dirty="0">
                <a:solidFill>
                  <a:srgbClr val="26323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B Kamran" panose="00000400000000000000" pitchFamily="2" charset="-78"/>
              </a:rPr>
              <a:t> را حذف کنیم نتایج زیر را بدست خواهیم آورد:</a:t>
            </a:r>
            <a:br>
              <a:rPr lang="fa-IR" sz="1800" b="0" i="0" dirty="0">
                <a:solidFill>
                  <a:srgbClr val="263238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B Kamran" panose="00000400000000000000" pitchFamily="2" charset="-78"/>
              </a:rPr>
            </a:br>
            <a:endParaRPr lang="en-US" sz="1800" dirty="0">
              <a:effectLst/>
            </a:endParaRPr>
          </a:p>
          <a:p>
            <a:pPr marL="76200" indent="0" algn="ctr" rtl="1">
              <a:buNone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DFE1C-F961-636E-4E3E-2AD438348C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64019E-35B3-D57B-9568-27FF6A0F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fa-IR" sz="3500" b="1" dirty="0">
                <a:cs typeface="B Kamran" panose="00000400000000000000" pitchFamily="2" charset="-78"/>
              </a:rPr>
              <a:t>تکنیک‌ها و روش‌ها-نتایج</a:t>
            </a:r>
            <a:endParaRPr lang="en-US" sz="35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8512C8-1207-4F7E-216A-6878E328B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47883"/>
              </p:ext>
            </p:extLst>
          </p:nvPr>
        </p:nvGraphicFramePr>
        <p:xfrm>
          <a:off x="2013856" y="3048500"/>
          <a:ext cx="5116288" cy="15240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558144">
                  <a:extLst>
                    <a:ext uri="{9D8B030D-6E8A-4147-A177-3AD203B41FA5}">
                      <a16:colId xmlns:a16="http://schemas.microsoft.com/office/drawing/2014/main" val="1097718613"/>
                    </a:ext>
                  </a:extLst>
                </a:gridCol>
                <a:gridCol w="2558144">
                  <a:extLst>
                    <a:ext uri="{9D8B030D-6E8A-4147-A177-3AD203B41FA5}">
                      <a16:colId xmlns:a16="http://schemas.microsoft.com/office/drawing/2014/main" val="2302859827"/>
                    </a:ext>
                  </a:extLst>
                </a:gridCol>
              </a:tblGrid>
              <a:tr h="15708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Results (F1)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864644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chemeClr val="tx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51.36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9642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40.71%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8721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09056"/>
                  </a:ext>
                </a:extLst>
              </a:tr>
              <a:tr h="3040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Naive Bayes (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Complement</a:t>
                      </a:r>
                      <a:r>
                        <a:rPr lang="en-US" b="1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</a:t>
                      </a:r>
                      <a:r>
                        <a:rPr lang="fa-IR" dirty="0"/>
                        <a:t>72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9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596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42F52-85D6-C6A0-06EF-48D131BD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75320-DDB5-CECA-6BBB-BDEC2A29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431" y="734671"/>
            <a:ext cx="8604740" cy="3674157"/>
          </a:xfrm>
        </p:spPr>
        <p:txBody>
          <a:bodyPr/>
          <a:lstStyle/>
          <a:p>
            <a:pPr algn="r" rtl="1">
              <a:buNone/>
            </a:pPr>
            <a:r>
              <a:rPr lang="fa-IR" sz="1800" dirty="0">
                <a:cs typeface="B Kamran" panose="00000400000000000000" pitchFamily="2" charset="-78"/>
              </a:rPr>
              <a:t>تبدیل  کلاس ۰/۱ به یک مقدار پیوسته (احتمال)، مسئله را از یک تصمیمِ بله/خیر به یک </a:t>
            </a:r>
            <a:r>
              <a:rPr lang="en-US" sz="1500" dirty="0">
                <a:cs typeface="B Kamran" panose="00000400000000000000" pitchFamily="2" charset="-78"/>
              </a:rPr>
              <a:t>score</a:t>
            </a:r>
            <a:r>
              <a:rPr lang="fa-IR" sz="1800" dirty="0">
                <a:cs typeface="B Kamran" panose="00000400000000000000" pitchFamily="2" charset="-78"/>
              </a:rPr>
              <a:t> ریسک قابل تنظیم تبدیل می‌کند. این</a:t>
            </a:r>
            <a:r>
              <a:rPr lang="en-US" sz="18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کار باعث می‌شود: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آستانه تصمیم‌گیری را به‌صورت پویا تنظیم کنیم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منابع را هوشمندانه‌تر تخصیص دهیم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هشدارها را بدون نیاز به آموزش دوباره ی مدل، منعطف مدیریت کنیم.</a:t>
            </a:r>
            <a:endParaRPr lang="en-US" sz="1800" dirty="0">
              <a:cs typeface="B Kamran" panose="00000400000000000000" pitchFamily="2" charset="-78"/>
            </a:endParaRPr>
          </a:p>
          <a:p>
            <a:pPr marL="76200" indent="0" algn="r" rtl="1">
              <a:buNone/>
            </a:pPr>
            <a:r>
              <a:rPr lang="fa-IR" sz="1800" dirty="0">
                <a:cs typeface="B Kamran" panose="00000400000000000000" pitchFamily="2" charset="-78"/>
              </a:rPr>
              <a:t>برای این منظور از </a:t>
            </a:r>
            <a:r>
              <a:rPr lang="en-US" sz="15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Decision Tree Regression</a:t>
            </a:r>
            <a:r>
              <a:rPr lang="fa-IR" sz="15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 </a:t>
            </a:r>
            <a:r>
              <a:rPr lang="fa-IR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استفاده میکنیم تا بج</a:t>
            </a:r>
            <a:r>
              <a:rPr lang="fa-IR" sz="1800" dirty="0">
                <a:solidFill>
                  <a:srgbClr val="1F1F1F"/>
                </a:solidFill>
                <a:latin typeface="Arial" panose="020B0604020202020204" pitchFamily="34" charset="0"/>
                <a:cs typeface="B Kamran" panose="00000400000000000000" pitchFamily="2" charset="-78"/>
              </a:rPr>
              <a:t>ای یک خروجی 0/1، یک احتمال برای هر کلاس داشته باشیم.</a:t>
            </a:r>
            <a:endParaRPr lang="fa-IR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E62B-0AC8-D196-FFC8-88CCEE21E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B07842-7910-D9BD-D7E4-F9047C28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</p:spPr>
        <p:txBody>
          <a:bodyPr/>
          <a:lstStyle/>
          <a:p>
            <a:pPr algn="r"/>
            <a:r>
              <a:rPr lang="en-US" sz="3000" dirty="0">
                <a:cs typeface="B Kamran" panose="00000400000000000000" pitchFamily="2" charset="-78"/>
              </a:rPr>
              <a:t>Soft Classification</a:t>
            </a:r>
            <a:r>
              <a:rPr lang="fa-IR" sz="3000" b="1" dirty="0">
                <a:cs typeface="B Kamran" panose="00000400000000000000" pitchFamily="2" charset="-78"/>
              </a:rPr>
              <a:t> </a:t>
            </a:r>
            <a:r>
              <a:rPr lang="fa-IR" sz="3500" b="1" dirty="0">
                <a:cs typeface="B Kamran" panose="00000400000000000000" pitchFamily="2" charset="-78"/>
              </a:rPr>
              <a:t>تکنیک‌ها و روش‌ها -</a:t>
            </a:r>
            <a:r>
              <a:rPr lang="fa-IR" sz="2000" b="1" dirty="0">
                <a:cs typeface="B Kamran" panose="00000400000000000000" pitchFamily="2" charset="-78"/>
              </a:rPr>
              <a:t> </a:t>
            </a:r>
            <a:r>
              <a:rPr lang="en-US" dirty="0">
                <a:cs typeface="B Kamran" panose="00000400000000000000" pitchFamily="2" charset="-78"/>
              </a:rPr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91EBB-D022-2155-4D9E-C27144A87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87" y="2948931"/>
            <a:ext cx="3533625" cy="219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64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B4D9F-A0BD-ACF6-0D57-6CE08F94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10E2B-8532-A6BF-A18B-6A0F3A33F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E3637-EC32-CD3B-06D7-727E0A3D796E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B336D-E92B-A86F-CB5D-8B6316035D93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solidFill>
                  <a:schemeClr val="tx1"/>
                </a:solidFill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روش‌ها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rgbClr val="FF0000"/>
                </a:solidFill>
                <a:cs typeface="B Kamran" panose="00000400000000000000" pitchFamily="2" charset="-78"/>
              </a:rPr>
              <a:t>نتیجه گیری</a:t>
            </a:r>
            <a:endParaRPr lang="en-US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7755914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F50F-5DC7-44FA-8B13-CEABE511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500" b="1" dirty="0">
                <a:solidFill>
                  <a:srgbClr val="0070C0"/>
                </a:solidFill>
                <a:cs typeface="B Kamran" panose="00000400000000000000" pitchFamily="2" charset="-78"/>
              </a:rPr>
              <a:t>نتیجه گیری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9B6F1-1BE8-81BF-C918-1BE9374B0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1800" dirty="0">
                <a:cs typeface="B Kamran" panose="00000400000000000000" pitchFamily="2" charset="-78"/>
              </a:rPr>
              <a:t>این پژوهش نشان داد که حتی در شرایطی با </a:t>
            </a:r>
            <a:r>
              <a:rPr lang="en-US" sz="1500" dirty="0">
                <a:cs typeface="B Kamran" panose="00000400000000000000" pitchFamily="2" charset="-78"/>
              </a:rPr>
              <a:t>Feature</a:t>
            </a:r>
            <a:r>
              <a:rPr lang="fa-IR" sz="1800" dirty="0">
                <a:cs typeface="B Kamran" panose="00000400000000000000" pitchFamily="2" charset="-78"/>
              </a:rPr>
              <a:t> های ضعیف و داده‌های دارای ایراد ساختاری، می‌توان با </a:t>
            </a:r>
            <a:r>
              <a:rPr lang="en-US" sz="1500" dirty="0">
                <a:cs typeface="B Kamran" panose="00000400000000000000" pitchFamily="2" charset="-78"/>
              </a:rPr>
              <a:t>Feature Engineering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هدفمند، اطلاعات پنهان را استخراج و قدرت پیش‌بینی را به شکل چشمگیری افزایش داد.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1800" dirty="0">
                <a:cs typeface="B Kamran" panose="00000400000000000000" pitchFamily="2" charset="-78"/>
              </a:rPr>
              <a:t>حذف </a:t>
            </a:r>
            <a:r>
              <a:rPr lang="en-US" sz="1500" dirty="0">
                <a:cs typeface="B Kamran" panose="00000400000000000000" pitchFamily="2" charset="-78"/>
              </a:rPr>
              <a:t>Outlier</a:t>
            </a:r>
            <a:r>
              <a:rPr lang="fa-IR" sz="1800" dirty="0">
                <a:cs typeface="B Kamran" panose="00000400000000000000" pitchFamily="2" charset="-78"/>
              </a:rPr>
              <a:t> </a:t>
            </a:r>
            <a:r>
              <a:rPr lang="en-US" sz="1800" dirty="0">
                <a:cs typeface="B Kamran" panose="00000400000000000000" pitchFamily="2" charset="-78"/>
              </a:rPr>
              <a:t>‌</a:t>
            </a:r>
            <a:r>
              <a:rPr lang="fa-IR" sz="1800" dirty="0">
                <a:cs typeface="B Kamran" panose="00000400000000000000" pitchFamily="2" charset="-78"/>
              </a:rPr>
              <a:t>ها و اصلاح ساختار داده‌ها نقش مؤثری در افزایش پایداری مدل‌ها ایفا کرد.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1800" dirty="0">
                <a:cs typeface="B Kamran" panose="00000400000000000000" pitchFamily="2" charset="-78"/>
              </a:rPr>
              <a:t>در میان مدل‌های مختلف، </a:t>
            </a:r>
            <a:r>
              <a:rPr lang="en-US" sz="1500" dirty="0">
                <a:cs typeface="B Kamran" panose="00000400000000000000" pitchFamily="2" charset="-78"/>
              </a:rPr>
              <a:t>Decision Tree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با وجود سادگی و سرعت، بهترین عملکرد را داشت و </a:t>
            </a:r>
            <a:r>
              <a:rPr lang="en-US" sz="1500" dirty="0">
                <a:cs typeface="B Kamran" panose="00000400000000000000" pitchFamily="2" charset="-78"/>
              </a:rPr>
              <a:t>F1 Score</a:t>
            </a:r>
            <a:r>
              <a:rPr lang="fa-IR" sz="1500" dirty="0">
                <a:cs typeface="B Kamran" panose="00000400000000000000" pitchFamily="2" charset="-78"/>
              </a:rPr>
              <a:t> </a:t>
            </a:r>
            <a:r>
              <a:rPr lang="en-US" sz="1500" dirty="0">
                <a:cs typeface="B Kamran" panose="00000400000000000000" pitchFamily="2" charset="-78"/>
              </a:rPr>
              <a:t> </a:t>
            </a:r>
            <a:r>
              <a:rPr lang="fa-IR" sz="1800" dirty="0">
                <a:cs typeface="B Kamran" panose="00000400000000000000" pitchFamily="2" charset="-78"/>
              </a:rPr>
              <a:t>معادل 51.36٪ به‌دست آورد.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1800" dirty="0">
                <a:cs typeface="B Kamran" panose="00000400000000000000" pitchFamily="2" charset="-78"/>
              </a:rPr>
              <a:t>این نتایج اثبات می‌کند که حتی بدون نیاز به مدل‌های پیچیده و سنگین، می‌توان با طراحی هوشمندانه داده و تحلیل مؤثر، به دستاوردهای قابل اتکا و رقابتی رسید.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95F2D-E4E9-0BE3-73FA-3A4FA4EB2D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531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F83D-CD1E-68F6-EFF7-D8B04EF7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0AAD3-1296-3C9F-82B3-5060A555D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96E46-3A41-CC26-7A2C-23C55727E63C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12033-62BE-AC02-3A03-4C4302A85AAE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rgbClr val="FF0000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cs typeface="B Kamran" panose="00000400000000000000" pitchFamily="2" charset="-78"/>
              </a:rPr>
              <a:t>روش‌ها</a:t>
            </a:r>
            <a:endParaRPr lang="en-US" sz="2800" b="1" dirty="0"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cs typeface="B Kamran" panose="00000400000000000000" pitchFamily="2" charset="-78"/>
              </a:rPr>
              <a:t>نتیجه گیری</a:t>
            </a:r>
            <a:endParaRPr lang="en-US" sz="2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2346567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7BDD69-BF84-DC5F-5990-4A6DB3E60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5A09F2-02AB-1ED0-43F0-12F869E25F92}"/>
              </a:ext>
            </a:extLst>
          </p:cNvPr>
          <p:cNvSpPr txBox="1"/>
          <p:nvPr/>
        </p:nvSpPr>
        <p:spPr>
          <a:xfrm>
            <a:off x="2532743" y="1874483"/>
            <a:ext cx="460102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4500" b="1" dirty="0">
                <a:cs typeface="B Kamran" panose="00000400000000000000" pitchFamily="2" charset="-78"/>
              </a:rPr>
              <a:t>از توجه شما سپاسگذاریم</a:t>
            </a:r>
            <a:endParaRPr lang="en-US" sz="45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7417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FBE1-774B-24BF-1191-7FD725E9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sz="3500" b="1" dirty="0">
                <a:solidFill>
                  <a:srgbClr val="0070C0"/>
                </a:solidFill>
                <a:cs typeface="B Kamran" panose="00000400000000000000" pitchFamily="2" charset="-78"/>
              </a:rPr>
              <a:t>اهمیت و انگیزه</a:t>
            </a:r>
            <a:endParaRPr lang="en-US" sz="3500" b="1" dirty="0">
              <a:solidFill>
                <a:srgbClr val="0070C0"/>
              </a:solidFill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0AD2E-6918-C0DA-B71D-CAC9FCD730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C42CB6-4AC1-8BF9-5A65-C537C3CB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6271" y="1387166"/>
            <a:ext cx="81381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کاهش هزینه‌ها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: پیش‌بینی درصد کمی از تأخیرها صرفه‌جویی میلیاردی دارد.</a:t>
            </a: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amran" panose="00000400000000000000" pitchFamily="2" charset="-78"/>
            </a:endParaRP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تجربه بهتر مسافر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: اطلاع زودهنگام، استرس را کم و وفاداری را بیشتر می‌کند.</a:t>
            </a: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amran" panose="00000400000000000000" pitchFamily="2" charset="-78"/>
            </a:endParaRP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عملیات کارآمدتر ایرلاین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: برنامه‌ریزی خدمه و ناوگان بهینه و هزینه‌ها کمتر می‌شود.</a:t>
            </a: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amran" panose="00000400000000000000" pitchFamily="2" charset="-78"/>
            </a:endParaRP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مدیریت هوشمند ترافیک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: تراکم هوایی و ازدحام باند کاهش می‌یابد.</a:t>
            </a: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fa-I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amran" panose="00000400000000000000" pitchFamily="2" charset="-78"/>
            </a:endParaRPr>
          </a:p>
          <a:p>
            <a:pPr marL="285750" indent="-285750" algn="r" rtl="1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مزیت رقابتی محصول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Kamran" panose="00000400000000000000" pitchFamily="2" charset="-78"/>
              </a:rPr>
              <a:t>: قابلیت پیش‌بینی تأخیر، ارزش افزوده‌ی ملموسی ایجاد می‌کند.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191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4C309-705C-16B6-9306-18A6401E2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B8E131-424B-8890-8EF9-E9AC6A09C2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43792-353C-2AF3-61FC-6258D4B90559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83DDD-0F7F-D19C-D660-F854FCC1E727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rgbClr val="FF0000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cs typeface="B Kamran" panose="00000400000000000000" pitchFamily="2" charset="-78"/>
              </a:rPr>
              <a:t>روش‌ها</a:t>
            </a:r>
            <a:endParaRPr lang="en-US" sz="2800" b="1" dirty="0"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cs typeface="B Kamran" panose="00000400000000000000" pitchFamily="2" charset="-78"/>
              </a:rPr>
              <a:t>نتیجه گیری</a:t>
            </a:r>
            <a:endParaRPr lang="en-US" sz="2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406077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BFA-D33B-0AA6-5A3E-15BD213B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500" b="1" dirty="0">
                <a:solidFill>
                  <a:srgbClr val="0070C0"/>
                </a:solidFill>
                <a:cs typeface="B Kamran" panose="00000400000000000000" pitchFamily="2" charset="-78"/>
              </a:rPr>
              <a:t>معرفی داده‌های مورد استفاده</a:t>
            </a:r>
            <a:endParaRPr lang="en-US" sz="35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2F0C2-60F0-F71F-5DF6-D2B3DFB0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1010720"/>
            <a:ext cx="7571700" cy="3573600"/>
          </a:xfrm>
        </p:spPr>
        <p:txBody>
          <a:bodyPr/>
          <a:lstStyle/>
          <a:p>
            <a:pPr algn="r" rtl="1"/>
            <a:r>
              <a:rPr lang="fa-IR" sz="1800" dirty="0">
                <a:cs typeface="B Kamran" panose="00000400000000000000" pitchFamily="2" charset="-78"/>
              </a:rPr>
              <a:t>در این پروژه، از دیتاست تأخیر و لغو پروازهای سال ۲۰۱۵ استفاده شده که یکی از کامل‌ترین منابع عمومی درباره پروازهای آمریکا است.</a:t>
            </a:r>
          </a:p>
          <a:p>
            <a:pPr algn="r" rtl="1"/>
            <a:r>
              <a:rPr lang="fa-IR" sz="1800" dirty="0">
                <a:cs typeface="B Kamran" panose="00000400000000000000" pitchFamily="2" charset="-78"/>
              </a:rPr>
              <a:t>این مجموعه شامل بیش از ۵.۸ میلیون پرواز و ۳۱ ویژگی عددی و طبقه‌ای است.</a:t>
            </a:r>
            <a:endParaRPr lang="en-US" sz="1800" dirty="0">
              <a:cs typeface="B Kamran" panose="00000400000000000000" pitchFamily="2" charset="-7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E74E-ED19-B26D-DB6B-1D0CCA7E2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5516A5-8264-389F-D753-7DA9718E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214" y="2281484"/>
            <a:ext cx="2559478" cy="28047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D7AE07-FB2C-75D7-2A52-E32943A51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6" y="2328166"/>
            <a:ext cx="4486772" cy="27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3759B-4551-836F-B549-E054C4D464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882EB-A8C0-DC8A-6C55-5107D1C3AEA1}"/>
              </a:ext>
            </a:extLst>
          </p:cNvPr>
          <p:cNvSpPr txBox="1"/>
          <p:nvPr/>
        </p:nvSpPr>
        <p:spPr>
          <a:xfrm>
            <a:off x="3715658" y="394026"/>
            <a:ext cx="45720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sz="3500" b="1" dirty="0">
                <a:solidFill>
                  <a:srgbClr val="0070C0"/>
                </a:solidFill>
                <a:cs typeface="B Kamran" panose="00000400000000000000" pitchFamily="2" charset="-78"/>
              </a:rPr>
              <a:t>معرفی داده‌های مورد استفاده(ادامه)</a:t>
            </a:r>
            <a:endParaRPr lang="en-US" sz="3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518AD5-BCBD-F6EA-184D-1461BFB5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72" y="1764687"/>
            <a:ext cx="4058216" cy="226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29987-BF62-E829-8A7C-FCBF635FF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64687"/>
            <a:ext cx="4260752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8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30DE-EE8E-D83B-B03E-57E917C9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783DA-84F9-CD24-0FAC-2AE81A952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51BD2-B835-9725-EDF9-31F74982B549}"/>
              </a:ext>
            </a:extLst>
          </p:cNvPr>
          <p:cNvSpPr txBox="1"/>
          <p:nvPr/>
        </p:nvSpPr>
        <p:spPr>
          <a:xfrm>
            <a:off x="3967426" y="495626"/>
            <a:ext cx="4601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فهرست</a:t>
            </a:r>
            <a:r>
              <a:rPr lang="en-US" sz="3200" b="1" dirty="0">
                <a:solidFill>
                  <a:schemeClr val="accent1"/>
                </a:solidFill>
                <a:cs typeface="B Kamran" panose="00000400000000000000" pitchFamily="2" charset="-78"/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  <a:cs typeface="B Kamran" panose="00000400000000000000" pitchFamily="2" charset="-78"/>
              </a:rPr>
              <a:t>مطالب</a:t>
            </a:r>
            <a:endParaRPr lang="en-US" sz="3200" b="1" dirty="0">
              <a:solidFill>
                <a:schemeClr val="accent1"/>
              </a:solidFill>
              <a:cs typeface="B Kamra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1E8EC-408F-1527-D507-640E0F5D59B8}"/>
              </a:ext>
            </a:extLst>
          </p:cNvPr>
          <p:cNvSpPr txBox="1"/>
          <p:nvPr/>
        </p:nvSpPr>
        <p:spPr>
          <a:xfrm>
            <a:off x="3381829" y="1401189"/>
            <a:ext cx="46010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solidFill>
                  <a:schemeClr val="tx1"/>
                </a:solidFill>
                <a:cs typeface="B Kamran" panose="00000400000000000000" pitchFamily="2" charset="-78"/>
              </a:rPr>
              <a:t>مقدمه</a:t>
            </a:r>
            <a:endParaRPr lang="fa-IR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اهمیت و انگیزه</a:t>
            </a:r>
            <a:endParaRPr lang="en-US" sz="2800" b="1" dirty="0">
              <a:solidFill>
                <a:schemeClr val="tx1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chemeClr val="tx1"/>
                </a:solidFill>
                <a:cs typeface="B Kamran" panose="00000400000000000000" pitchFamily="2" charset="-78"/>
              </a:rPr>
              <a:t>معرفی داده‌های مورد استفاده</a:t>
            </a: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solidFill>
                  <a:srgbClr val="FF0000"/>
                </a:solidFill>
                <a:cs typeface="B Kamran" panose="00000400000000000000" pitchFamily="2" charset="-78"/>
              </a:rPr>
              <a:t>تحلیل فیچر ها</a:t>
            </a:r>
            <a:endParaRPr lang="en-US" sz="2800" b="1" dirty="0">
              <a:solidFill>
                <a:srgbClr val="FF0000"/>
              </a:solidFill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en-US" sz="2800" b="1" dirty="0" err="1">
                <a:cs typeface="B Kamran" panose="00000400000000000000" pitchFamily="2" charset="-78"/>
              </a:rPr>
              <a:t>تکنیک‌ها</a:t>
            </a:r>
            <a:r>
              <a:rPr lang="en-US" sz="2800" b="1" dirty="0">
                <a:cs typeface="B Kamran" panose="00000400000000000000" pitchFamily="2" charset="-78"/>
              </a:rPr>
              <a:t> و </a:t>
            </a:r>
            <a:r>
              <a:rPr lang="en-US" sz="2800" b="1" dirty="0" err="1">
                <a:cs typeface="B Kamran" panose="00000400000000000000" pitchFamily="2" charset="-78"/>
              </a:rPr>
              <a:t>روش‌ها</a:t>
            </a:r>
            <a:endParaRPr lang="en-US" sz="2800" b="1" dirty="0">
              <a:cs typeface="B Kamra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q"/>
            </a:pPr>
            <a:r>
              <a:rPr lang="fa-IR" sz="2800" b="1" dirty="0">
                <a:cs typeface="B Kamran" panose="00000400000000000000" pitchFamily="2" charset="-78"/>
              </a:rPr>
              <a:t>نتیجه گیری</a:t>
            </a:r>
            <a:endParaRPr lang="en-US" sz="2800" b="1" dirty="0">
              <a:cs typeface="B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862869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609</TotalTime>
  <Words>1782</Words>
  <Application>Microsoft Office PowerPoint</Application>
  <PresentationFormat>On-screen Show (16:9)</PresentationFormat>
  <Paragraphs>278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Roboto Slab</vt:lpstr>
      <vt:lpstr>B Kamran</vt:lpstr>
      <vt:lpstr>Source Sans Pro</vt:lpstr>
      <vt:lpstr>Wingdings</vt:lpstr>
      <vt:lpstr>Times New Roman</vt:lpstr>
      <vt:lpstr>Arial</vt:lpstr>
      <vt:lpstr>Cordelia template</vt:lpstr>
      <vt:lpstr>پیش‌بینی لغو یا تاخیر پرواز هواپیما</vt:lpstr>
      <vt:lpstr>PowerPoint Presentation</vt:lpstr>
      <vt:lpstr>مقدمه و شرح مسئله</vt:lpstr>
      <vt:lpstr>PowerPoint Presentation</vt:lpstr>
      <vt:lpstr>اهمیت و انگیزه</vt:lpstr>
      <vt:lpstr>PowerPoint Presentation</vt:lpstr>
      <vt:lpstr>معرفی داده‌های مورد استفاده</vt:lpstr>
      <vt:lpstr>PowerPoint Presentation</vt:lpstr>
      <vt:lpstr>PowerPoint Presentation</vt:lpstr>
      <vt:lpstr>تحلیل فیچر ها</vt:lpstr>
      <vt:lpstr>تحلیل فیچر ها-حذف ستون هایی که نشت اطلاعات از آینده دارند</vt:lpstr>
      <vt:lpstr>تحلیل فیچر ها-حذف ستون های بی ربط</vt:lpstr>
      <vt:lpstr>تحلیل فیچر ها-ارتباط شرکت هواپیمایی و میزان تاخیر یا لغو پرواز</vt:lpstr>
      <vt:lpstr>تحلیل فیچر ها-ارتباط فاصله مبدا تا مقصد با میزان تاخیر یا لغو پرواز</vt:lpstr>
      <vt:lpstr>تحلیل فیچر ها-بدترین فرودگاه های مبدا از لحاظ میانگین تاخیر پرواز</vt:lpstr>
      <vt:lpstr>تحلیل فیچر ها-بدترین فرودگاه های مقصد از لحاظ میانگین تاخیر پرواز</vt:lpstr>
      <vt:lpstr>تحلیل فیچر ها-ارتباط روز هفته و میزان پرواز های کنسل شده </vt:lpstr>
      <vt:lpstr>تحلیل فیچر ها-ارتباط ساعت پرواز و میزان تاخیر پرواز</vt:lpstr>
      <vt:lpstr>تحلیل فیچر ها-میزان تاخیر و لغو پرواز در روز های مختلف سال</vt:lpstr>
      <vt:lpstr>تحلیل فیچر ها-بررسی عوامل تاخیر</vt:lpstr>
      <vt:lpstr>تحلیل فیچر ها-بررسی عوامل لغو پرواز</vt:lpstr>
      <vt:lpstr>تحلیل فیچر ها-اضافه کردن فیچر جدید</vt:lpstr>
      <vt:lpstr>تحلیل فیچر ها-Correlation ستون های باقیمانده با TARGET</vt:lpstr>
      <vt:lpstr>PowerPoint Presentation</vt:lpstr>
      <vt:lpstr>تکنیک ها و روش ها </vt:lpstr>
      <vt:lpstr>تکنیک‌ها و روش‌ها-مقدمه</vt:lpstr>
      <vt:lpstr>تکنیک‌ها و روش‌ها-مقدمه (ادامه)</vt:lpstr>
      <vt:lpstr>تکنیک‌ها و روش‌ها-ارزیابی</vt:lpstr>
      <vt:lpstr>تکنیک‌ها و روش‌ها-ارزیابی (ادامه)</vt:lpstr>
      <vt:lpstr>تکنیک‌ها و روش‌ها-نتایج</vt:lpstr>
      <vt:lpstr>تکنیک‌ها و روش‌ها-نتایج</vt:lpstr>
      <vt:lpstr>تکنیک‌ها و روش‌ها-نتایج</vt:lpstr>
      <vt:lpstr>تکنیک‌ها و روش‌ها-نتایج</vt:lpstr>
      <vt:lpstr>تکنیک‌ها و روش‌ها-نتایج</vt:lpstr>
      <vt:lpstr>تکنیک‌ها و روش‌ها-نتایج</vt:lpstr>
      <vt:lpstr>تکنیک‌ها و روش‌ها-نتایج</vt:lpstr>
      <vt:lpstr>Soft Classification تکنیک‌ها و روش‌ها -  </vt:lpstr>
      <vt:lpstr>PowerPoint Presentation</vt:lpstr>
      <vt:lpstr>نتیجه گیری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ارائه پروژه درس داده کاوی</dc:title>
  <dc:creator>Ali Taheri</dc:creator>
  <cp:lastModifiedBy>Ashkan</cp:lastModifiedBy>
  <cp:revision>23</cp:revision>
  <dcterms:modified xsi:type="dcterms:W3CDTF">2025-05-16T18:24:01Z</dcterms:modified>
</cp:coreProperties>
</file>