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2" r:id="rId4"/>
    <p:sldId id="258" r:id="rId5"/>
    <p:sldId id="259" r:id="rId6"/>
    <p:sldId id="260" r:id="rId7"/>
    <p:sldId id="262" r:id="rId8"/>
    <p:sldId id="263" r:id="rId9"/>
    <p:sldId id="283" r:id="rId10"/>
    <p:sldId id="264" r:id="rId11"/>
    <p:sldId id="265" r:id="rId12"/>
    <p:sldId id="266" r:id="rId13"/>
    <p:sldId id="267" r:id="rId14"/>
    <p:sldId id="273" r:id="rId15"/>
    <p:sldId id="268" r:id="rId16"/>
    <p:sldId id="284" r:id="rId17"/>
    <p:sldId id="285" r:id="rId18"/>
    <p:sldId id="286" r:id="rId19"/>
    <p:sldId id="287" r:id="rId20"/>
    <p:sldId id="288" r:id="rId21"/>
    <p:sldId id="289" r:id="rId22"/>
    <p:sldId id="280" r:id="rId23"/>
    <p:sldId id="281" r:id="rId24"/>
    <p:sldId id="290" r:id="rId25"/>
  </p:sldIdLst>
  <p:sldSz cx="12192000" cy="6858000"/>
  <p:notesSz cx="6858000" cy="9144000"/>
  <p:defaultTextStyle>
    <a:defPPr>
      <a:defRPr lang="eu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2019/3/12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54101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2019/3/12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89250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2019/3/12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801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2019/3/12</a:t>
            </a:fld>
            <a:endParaRPr lang="eu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193450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2019/3/12</a:t>
            </a:fld>
            <a:endParaRPr lang="eu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13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2019/3/12</a:t>
            </a:fld>
            <a:endParaRPr lang="eu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2596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2019/3/12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69787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2019/3/12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21969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2019/3/12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93161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2019/3/12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6448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2019/3/12</a:t>
            </a:fld>
            <a:endParaRPr lang="eu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36197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2019/3/12</a:t>
            </a:fld>
            <a:endParaRPr lang="eu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39046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2019/3/12</a:t>
            </a:fld>
            <a:endParaRPr lang="eu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23575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2019/3/12</a:t>
            </a:fld>
            <a:endParaRPr lang="eu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91851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2019/3/12</a:t>
            </a:fld>
            <a:endParaRPr lang="eu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5458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2019/3/12</a:t>
            </a:fld>
            <a:endParaRPr lang="eu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78841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D7ECC-EA29-4A17-BEE4-D83B1778AC25}" type="datetimeFigureOut">
              <a:rPr lang="eu-ES" smtClean="0"/>
              <a:t>2019/3/12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u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82857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lpais.com/economia/2017/12/01/actualidad/1512125659_853869.html" TargetMode="External"/><Relationship Id="rId2" Type="http://schemas.openxmlformats.org/officeDocument/2006/relationships/hyperlink" Target="https://www.lavanguardia.com/economia/20180128/44344393278/reparto-comida-a-domicilio-uber-eats-negocio-restauracion-app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extclick.computer/blog/uncategorized/prueba-2/" TargetMode="External"/><Relationship Id="rId5" Type="http://schemas.openxmlformats.org/officeDocument/2006/relationships/hyperlink" Target="https://www.freshcommerce.es/blog/aplicacion-movil-para-mi-restaurante/" TargetMode="External"/><Relationship Id="rId4" Type="http://schemas.openxmlformats.org/officeDocument/2006/relationships/hyperlink" Target="https://www.tu-app.net/blog/app-restaurante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9105" y="2514601"/>
            <a:ext cx="9495508" cy="1503608"/>
          </a:xfrm>
        </p:spPr>
        <p:txBody>
          <a:bodyPr/>
          <a:lstStyle/>
          <a:p>
            <a:r>
              <a:rPr lang="es-ES" dirty="0" smtClean="0"/>
              <a:t> </a:t>
            </a:r>
            <a:r>
              <a:rPr lang="es-ES" b="1" dirty="0" smtClean="0"/>
              <a:t>App Restaurante La Fragua</a:t>
            </a:r>
            <a:endParaRPr lang="eu-E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80"/>
            <a:ext cx="8915399" cy="515838"/>
          </a:xfrm>
        </p:spPr>
        <p:txBody>
          <a:bodyPr/>
          <a:lstStyle/>
          <a:p>
            <a:r>
              <a:rPr lang="es-ES" dirty="0" smtClean="0"/>
              <a:t>		Diseño de aplicación móvil – Jose Armas López</a:t>
            </a:r>
            <a:endParaRPr lang="eu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70" y="330359"/>
            <a:ext cx="2717460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673" y="256119"/>
            <a:ext cx="8911687" cy="870154"/>
          </a:xfrm>
        </p:spPr>
        <p:txBody>
          <a:bodyPr/>
          <a:lstStyle/>
          <a:p>
            <a:r>
              <a:rPr lang="es-ES" b="1" dirty="0" smtClean="0"/>
              <a:t>Enfoque de los cambios a realizar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673" y="1126273"/>
            <a:ext cx="9341275" cy="5497551"/>
          </a:xfrm>
        </p:spPr>
        <p:txBody>
          <a:bodyPr>
            <a:normAutofit/>
          </a:bodyPr>
          <a:lstStyle/>
          <a:p>
            <a:pPr lvl="0"/>
            <a:r>
              <a:rPr lang="eu-ES" sz="2500" dirty="0" smtClean="0"/>
              <a:t>Servicio on-line:</a:t>
            </a:r>
          </a:p>
          <a:p>
            <a:pPr lvl="1"/>
            <a:r>
              <a:rPr lang="eu-ES" sz="1900" dirty="0" smtClean="0"/>
              <a:t>Fast-Food.</a:t>
            </a:r>
          </a:p>
          <a:p>
            <a:pPr lvl="1"/>
            <a:r>
              <a:rPr lang="eu-ES" sz="1900" dirty="0" smtClean="0"/>
              <a:t>Redes sociales.</a:t>
            </a:r>
          </a:p>
          <a:p>
            <a:pPr lvl="1"/>
            <a:r>
              <a:rPr lang="eu-ES" sz="1900" dirty="0" smtClean="0"/>
              <a:t>Página Web</a:t>
            </a:r>
          </a:p>
          <a:p>
            <a:pPr lvl="1"/>
            <a:r>
              <a:rPr lang="eu-ES" sz="1900" dirty="0" smtClean="0"/>
              <a:t>Aplicación móvil.</a:t>
            </a:r>
            <a:endParaRPr lang="eu-ES" sz="1900" dirty="0"/>
          </a:p>
          <a:p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286448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58" y="300725"/>
            <a:ext cx="8911687" cy="892455"/>
          </a:xfrm>
        </p:spPr>
        <p:txBody>
          <a:bodyPr/>
          <a:lstStyle/>
          <a:p>
            <a:r>
              <a:rPr lang="es-ES" b="1" dirty="0" smtClean="0"/>
              <a:t>Identificación de los beneficios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3180"/>
            <a:ext cx="10859429" cy="5352586"/>
          </a:xfrm>
        </p:spPr>
        <p:txBody>
          <a:bodyPr>
            <a:normAutofit/>
          </a:bodyPr>
          <a:lstStyle/>
          <a:p>
            <a:pPr lvl="0" algn="just"/>
            <a:r>
              <a:rPr lang="eu-ES" b="1" dirty="0" smtClean="0"/>
              <a:t>Por qué una App para mi restaurante:</a:t>
            </a:r>
          </a:p>
          <a:p>
            <a:pPr lvl="1" algn="just"/>
            <a:r>
              <a:rPr lang="eu-ES" dirty="0" smtClean="0"/>
              <a:t>Cambios de hábitos del consumidor.</a:t>
            </a:r>
          </a:p>
          <a:p>
            <a:pPr lvl="1" algn="just"/>
            <a:r>
              <a:rPr lang="eu-ES" dirty="0" smtClean="0"/>
              <a:t>Incremento en la facturación de los restaurantes tradicionales.</a:t>
            </a:r>
          </a:p>
          <a:p>
            <a:pPr lvl="1" algn="just"/>
            <a:r>
              <a:rPr lang="eu-ES" dirty="0" smtClean="0"/>
              <a:t>Presencia del comercio electrónico en España es pequeña. (Irá en aumento)</a:t>
            </a:r>
          </a:p>
          <a:p>
            <a:pPr lvl="1" algn="just"/>
            <a:r>
              <a:rPr lang="es-ES" dirty="0"/>
              <a:t>La comida a domicilio generó 1.099 millones de euros, un 9% más que en el </a:t>
            </a:r>
            <a:r>
              <a:rPr lang="es-ES" dirty="0" smtClean="0"/>
              <a:t>2017.</a:t>
            </a:r>
          </a:p>
          <a:p>
            <a:pPr lvl="1" algn="just"/>
            <a:r>
              <a:rPr lang="es-ES" dirty="0"/>
              <a:t>Los pedidos a domicilio representaron un 4% de las ventas de </a:t>
            </a:r>
            <a:r>
              <a:rPr lang="es-ES" dirty="0" smtClean="0"/>
              <a:t>restauración.</a:t>
            </a:r>
          </a:p>
          <a:p>
            <a:pPr lvl="1" algn="just"/>
            <a:r>
              <a:rPr lang="es-ES" dirty="0"/>
              <a:t>De los pedidos de comer a domicilio, entre un 5% y un 15% se hacen a través de aplicaciones del </a:t>
            </a:r>
            <a:r>
              <a:rPr lang="es-ES" dirty="0" smtClean="0"/>
              <a:t>móvil.</a:t>
            </a:r>
            <a:endParaRPr lang="eu-ES" dirty="0" smtClean="0"/>
          </a:p>
          <a:p>
            <a:pPr lvl="1" algn="just"/>
            <a:r>
              <a:rPr lang="eu-ES" dirty="0" smtClean="0"/>
              <a:t>Nuevos modelos empresariales, cocinas industriales.</a:t>
            </a:r>
          </a:p>
          <a:p>
            <a:pPr lvl="1" algn="just"/>
            <a:r>
              <a:rPr lang="eu-ES" dirty="0" smtClean="0">
                <a:solidFill>
                  <a:srgbClr val="FF0000"/>
                </a:solidFill>
              </a:rPr>
              <a:t>Sobre todo:</a:t>
            </a:r>
          </a:p>
          <a:p>
            <a:pPr lvl="2" algn="just"/>
            <a:r>
              <a:rPr lang="eu-ES" dirty="0" smtClean="0">
                <a:solidFill>
                  <a:srgbClr val="FF0000"/>
                </a:solidFill>
              </a:rPr>
              <a:t>No se trabaja el concepto fast-food.</a:t>
            </a:r>
          </a:p>
          <a:p>
            <a:pPr lvl="2" algn="just"/>
            <a:r>
              <a:rPr lang="eu-ES" dirty="0" smtClean="0">
                <a:solidFill>
                  <a:srgbClr val="FF0000"/>
                </a:solidFill>
              </a:rPr>
              <a:t>Reclamo del servicio los clientes.</a:t>
            </a:r>
          </a:p>
          <a:p>
            <a:pPr lvl="2" algn="just"/>
            <a:r>
              <a:rPr lang="eu-ES" dirty="0" smtClean="0">
                <a:solidFill>
                  <a:srgbClr val="FF0000"/>
                </a:solidFill>
              </a:rPr>
              <a:t>No hay presencia on-line.</a:t>
            </a:r>
          </a:p>
          <a:p>
            <a:pPr lvl="2" algn="just"/>
            <a:r>
              <a:rPr lang="eu-ES" dirty="0" smtClean="0">
                <a:solidFill>
                  <a:srgbClr val="FF0000"/>
                </a:solidFill>
              </a:rPr>
              <a:t>Mayor publicidad para el restaurante.</a:t>
            </a:r>
          </a:p>
          <a:p>
            <a:pPr lvl="2" algn="just"/>
            <a:r>
              <a:rPr lang="eu-ES" dirty="0" smtClean="0">
                <a:solidFill>
                  <a:srgbClr val="FF0000"/>
                </a:solidFill>
              </a:rPr>
              <a:t>Incremento del servicio.</a:t>
            </a:r>
          </a:p>
          <a:p>
            <a:pPr lvl="2" algn="just"/>
            <a:endParaRPr lang="eu-E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0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405" y="379412"/>
            <a:ext cx="9753085" cy="805445"/>
          </a:xfrm>
        </p:spPr>
        <p:txBody>
          <a:bodyPr/>
          <a:lstStyle/>
          <a:p>
            <a:r>
              <a:rPr lang="es-ES" b="1" dirty="0" smtClean="0"/>
              <a:t>Identificación de la competencia.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5022760"/>
          </a:xfrm>
        </p:spPr>
        <p:txBody>
          <a:bodyPr>
            <a:normAutofit/>
          </a:bodyPr>
          <a:lstStyle/>
          <a:p>
            <a:r>
              <a:rPr lang="eu-ES" dirty="0" smtClean="0"/>
              <a:t>Glovo:</a:t>
            </a:r>
          </a:p>
          <a:p>
            <a:pPr lvl="1"/>
            <a:r>
              <a:rPr lang="eu-ES" dirty="0"/>
              <a:t>Colapso del sistema.</a:t>
            </a:r>
          </a:p>
          <a:p>
            <a:pPr lvl="1"/>
            <a:r>
              <a:rPr lang="eu-ES" dirty="0"/>
              <a:t>Errores en entregas.</a:t>
            </a:r>
          </a:p>
          <a:p>
            <a:pPr lvl="1"/>
            <a:r>
              <a:rPr lang="eu-ES" dirty="0"/>
              <a:t>Explotación de trabajadores</a:t>
            </a:r>
            <a:r>
              <a:rPr lang="eu-ES" dirty="0" smtClean="0"/>
              <a:t>.</a:t>
            </a:r>
            <a:endParaRPr lang="eu-ES" dirty="0"/>
          </a:p>
          <a:p>
            <a:r>
              <a:rPr lang="eu-ES" dirty="0" smtClean="0"/>
              <a:t>MacDonalds:</a:t>
            </a:r>
          </a:p>
          <a:p>
            <a:pPr lvl="1"/>
            <a:r>
              <a:rPr lang="eu-ES" dirty="0"/>
              <a:t>Saturación en la aplicación.</a:t>
            </a:r>
          </a:p>
          <a:p>
            <a:pPr lvl="1"/>
            <a:r>
              <a:rPr lang="eu-ES" dirty="0"/>
              <a:t>Comida de baja calidad</a:t>
            </a:r>
            <a:r>
              <a:rPr lang="eu-ES" dirty="0" smtClean="0"/>
              <a:t>.</a:t>
            </a:r>
          </a:p>
          <a:p>
            <a:r>
              <a:rPr lang="eu-ES" dirty="0" smtClean="0"/>
              <a:t>Telepizza:</a:t>
            </a:r>
          </a:p>
          <a:p>
            <a:pPr lvl="1"/>
            <a:r>
              <a:rPr lang="eu-ES" dirty="0"/>
              <a:t>Saturación en la aplicación.</a:t>
            </a:r>
          </a:p>
          <a:p>
            <a:pPr lvl="1"/>
            <a:r>
              <a:rPr lang="eu-ES" dirty="0"/>
              <a:t>Comida de baja calidad</a:t>
            </a:r>
            <a:r>
              <a:rPr lang="eu-ES" dirty="0" smtClean="0"/>
              <a:t>.</a:t>
            </a:r>
          </a:p>
          <a:p>
            <a:r>
              <a:rPr lang="eu-ES" dirty="0" smtClean="0"/>
              <a:t>BurgerKing:</a:t>
            </a:r>
          </a:p>
          <a:p>
            <a:pPr lvl="1"/>
            <a:r>
              <a:rPr lang="eu-ES" dirty="0"/>
              <a:t>Saturación en la aplicación.</a:t>
            </a:r>
          </a:p>
          <a:p>
            <a:pPr lvl="1"/>
            <a:r>
              <a:rPr lang="eu-ES" dirty="0"/>
              <a:t>Comida de baja calidad.</a:t>
            </a:r>
          </a:p>
          <a:p>
            <a:pPr marL="457200" lvl="1" indent="0">
              <a:buNone/>
            </a:pPr>
            <a:endParaRPr lang="eu-ES" dirty="0" smtClean="0"/>
          </a:p>
          <a:p>
            <a:endParaRPr lang="eu-ES" dirty="0" smtClean="0"/>
          </a:p>
          <a:p>
            <a:endParaRPr lang="eu-ES" dirty="0"/>
          </a:p>
          <a:p>
            <a:endParaRPr lang="eu-ES" dirty="0" smtClean="0"/>
          </a:p>
        </p:txBody>
      </p:sp>
    </p:spTree>
    <p:extLst>
      <p:ext uri="{BB962C8B-B14F-4D97-AF65-F5344CB8AC3E}">
        <p14:creationId xmlns:p14="http://schemas.microsoft.com/office/powerpoint/2010/main" val="4911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30" y="512597"/>
            <a:ext cx="8911687" cy="891200"/>
          </a:xfrm>
        </p:spPr>
        <p:txBody>
          <a:bodyPr/>
          <a:lstStyle/>
          <a:p>
            <a:pPr algn="ctr"/>
            <a:r>
              <a:rPr lang="eu-ES" b="1" dirty="0" smtClean="0"/>
              <a:t>Indentificación del valor añadido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30" y="1313646"/>
            <a:ext cx="10104867" cy="5164428"/>
          </a:xfrm>
        </p:spPr>
        <p:txBody>
          <a:bodyPr>
            <a:normAutofit/>
          </a:bodyPr>
          <a:lstStyle/>
          <a:p>
            <a:pPr lvl="0" algn="just"/>
            <a:r>
              <a:rPr lang="eu-ES" dirty="0" smtClean="0"/>
              <a:t>Cocina tradicional casera.</a:t>
            </a:r>
            <a:endParaRPr lang="eu-ES" dirty="0"/>
          </a:p>
          <a:p>
            <a:pPr lvl="0" algn="just"/>
            <a:r>
              <a:rPr lang="eu-ES" dirty="0" smtClean="0"/>
              <a:t>Servicio directo con el restaurante:</a:t>
            </a:r>
          </a:p>
          <a:p>
            <a:pPr lvl="1" algn="just"/>
            <a:r>
              <a:rPr lang="eu-ES" dirty="0" smtClean="0"/>
              <a:t>No intermediarios = No saturación.</a:t>
            </a:r>
          </a:p>
          <a:p>
            <a:pPr lvl="0" algn="just"/>
            <a:r>
              <a:rPr lang="eu-ES" dirty="0" smtClean="0"/>
              <a:t>Servicio diferenciador, por qué siempre hamburguesas o pizzas ?</a:t>
            </a:r>
          </a:p>
          <a:p>
            <a:pPr lvl="1" algn="just"/>
            <a:r>
              <a:rPr lang="eu-ES" dirty="0"/>
              <a:t> </a:t>
            </a:r>
            <a:r>
              <a:rPr lang="eu-ES" dirty="0" smtClean="0"/>
              <a:t>Tortillas.</a:t>
            </a:r>
          </a:p>
          <a:p>
            <a:pPr lvl="1" algn="just"/>
            <a:r>
              <a:rPr lang="eu-ES" dirty="0" smtClean="0"/>
              <a:t>Catering.</a:t>
            </a:r>
          </a:p>
          <a:p>
            <a:pPr lvl="1" algn="just"/>
            <a:r>
              <a:rPr lang="eu-ES" dirty="0" smtClean="0"/>
              <a:t>Menús.</a:t>
            </a:r>
          </a:p>
          <a:p>
            <a:pPr lvl="1" algn="just"/>
            <a:r>
              <a:rPr lang="eu-ES" dirty="0" smtClean="0"/>
              <a:t>Hamburguesas.</a:t>
            </a:r>
          </a:p>
          <a:p>
            <a:pPr lvl="1" algn="just"/>
            <a:r>
              <a:rPr lang="eu-ES" dirty="0" smtClean="0"/>
              <a:t>Servicio a domicilio o para comer en el establecimiento.</a:t>
            </a:r>
            <a:endParaRPr lang="eu-ES" dirty="0"/>
          </a:p>
          <a:p>
            <a:pPr lvl="0" algn="just"/>
            <a:r>
              <a:rPr lang="eu-ES" dirty="0" smtClean="0"/>
              <a:t>Sin constes añadidos de intermediación para el cliente. PVP</a:t>
            </a:r>
          </a:p>
          <a:p>
            <a:pPr lvl="0" algn="just"/>
            <a:r>
              <a:rPr lang="eu-ES" dirty="0" smtClean="0"/>
              <a:t>Servicio de fidelización al cliente, checkes regalos, cupones descuentos...</a:t>
            </a:r>
            <a:endParaRPr lang="eu-ES" dirty="0"/>
          </a:p>
          <a:p>
            <a:pPr algn="just"/>
            <a:r>
              <a:rPr lang="eu-ES" dirty="0" smtClean="0"/>
              <a:t>Si pruebas una vez .... Repites seguro !!</a:t>
            </a: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16006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195" y="624110"/>
            <a:ext cx="9611418" cy="1280890"/>
          </a:xfrm>
        </p:spPr>
        <p:txBody>
          <a:bodyPr/>
          <a:lstStyle/>
          <a:p>
            <a:r>
              <a:rPr lang="es-ES" b="1" dirty="0" smtClean="0"/>
              <a:t>Alcance de App Restaurante La Fragua.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980" y="1674254"/>
            <a:ext cx="9907632" cy="4883739"/>
          </a:xfrm>
        </p:spPr>
        <p:txBody>
          <a:bodyPr/>
          <a:lstStyle/>
          <a:p>
            <a:pPr algn="just"/>
            <a:r>
              <a:rPr lang="eu-ES" dirty="0" smtClean="0"/>
              <a:t>Repercusión en valor de servicio.</a:t>
            </a:r>
          </a:p>
          <a:p>
            <a:pPr algn="just"/>
            <a:r>
              <a:rPr lang="eu-ES" dirty="0" smtClean="0"/>
              <a:t>Refuerzo en la presencia on-line.</a:t>
            </a:r>
          </a:p>
          <a:p>
            <a:pPr algn="just"/>
            <a:r>
              <a:rPr lang="eu-ES" dirty="0" smtClean="0"/>
              <a:t>Alcance a otro tipo de consumidor, a otros hábitos de consumo.</a:t>
            </a:r>
          </a:p>
          <a:p>
            <a:r>
              <a:rPr lang="eu-ES" dirty="0" smtClean="0"/>
              <a:t>Más publicidad.</a:t>
            </a:r>
          </a:p>
          <a:p>
            <a:r>
              <a:rPr lang="eu-ES" dirty="0" smtClean="0"/>
              <a:t>Incremento en la facturación.</a:t>
            </a: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30801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407" y="624110"/>
            <a:ext cx="9740206" cy="1280890"/>
          </a:xfrm>
        </p:spPr>
        <p:txBody>
          <a:bodyPr/>
          <a:lstStyle/>
          <a:p>
            <a:r>
              <a:rPr lang="es-ES" b="1" dirty="0" smtClean="0"/>
              <a:t>Fase</a:t>
            </a:r>
            <a:r>
              <a:rPr lang="es-ES" b="1" dirty="0"/>
              <a:t> </a:t>
            </a:r>
            <a:r>
              <a:rPr lang="es-ES" b="1" dirty="0" smtClean="0"/>
              <a:t>2ª: Diseño y prototipos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463" y="1905000"/>
            <a:ext cx="8871030" cy="4135191"/>
          </a:xfrm>
        </p:spPr>
        <p:txBody>
          <a:bodyPr>
            <a:normAutofit/>
          </a:bodyPr>
          <a:lstStyle/>
          <a:p>
            <a:r>
              <a:rPr lang="es-ES" sz="2800" dirty="0" smtClean="0"/>
              <a:t>Hay que seguir una metodología de trabajo:</a:t>
            </a:r>
          </a:p>
          <a:p>
            <a:pPr lvl="1"/>
            <a:r>
              <a:rPr lang="es-ES" sz="2800" dirty="0" smtClean="0"/>
              <a:t>Selección de la tecnología.</a:t>
            </a:r>
          </a:p>
          <a:p>
            <a:pPr lvl="1"/>
            <a:r>
              <a:rPr lang="es-ES" sz="2800" dirty="0" smtClean="0"/>
              <a:t>Diseño:</a:t>
            </a:r>
          </a:p>
          <a:p>
            <a:pPr lvl="2"/>
            <a:r>
              <a:rPr lang="es-ES" sz="2600" dirty="0" smtClean="0"/>
              <a:t>Prototipos</a:t>
            </a:r>
          </a:p>
          <a:p>
            <a:pPr lvl="2"/>
            <a:r>
              <a:rPr lang="es-ES" sz="2600" dirty="0" smtClean="0"/>
              <a:t>Diagramas de flujo, de clases..</a:t>
            </a:r>
          </a:p>
          <a:p>
            <a:pPr lvl="1"/>
            <a:r>
              <a:rPr lang="es-ES" sz="2800" dirty="0" smtClean="0"/>
              <a:t>Simulación del funcionamiento de la App.</a:t>
            </a:r>
            <a:endParaRPr lang="es-ES" sz="2800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38446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165" y="110939"/>
            <a:ext cx="9624297" cy="869839"/>
          </a:xfrm>
        </p:spPr>
        <p:txBody>
          <a:bodyPr/>
          <a:lstStyle/>
          <a:p>
            <a:r>
              <a:rPr lang="es-ES" b="1" dirty="0" smtClean="0"/>
              <a:t>Boceto de interfaz de usuario.</a:t>
            </a:r>
            <a:endParaRPr lang="es-E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9" y="2018522"/>
            <a:ext cx="1867435" cy="33627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304" y="884118"/>
            <a:ext cx="1924319" cy="3924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18" y="2542269"/>
            <a:ext cx="1933845" cy="3924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16" y="787457"/>
            <a:ext cx="1914792" cy="39248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477" y="1723206"/>
            <a:ext cx="192431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1" y="624110"/>
            <a:ext cx="9572781" cy="947113"/>
          </a:xfrm>
        </p:spPr>
        <p:txBody>
          <a:bodyPr/>
          <a:lstStyle/>
          <a:p>
            <a:r>
              <a:rPr lang="es-ES" b="1" dirty="0" smtClean="0"/>
              <a:t>Diagrama de clases.</a:t>
            </a:r>
            <a:endParaRPr lang="es-E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49" y="1541132"/>
            <a:ext cx="9697803" cy="4734586"/>
          </a:xfrm>
        </p:spPr>
      </p:pic>
    </p:spTree>
    <p:extLst>
      <p:ext uri="{BB962C8B-B14F-4D97-AF65-F5344CB8AC3E}">
        <p14:creationId xmlns:p14="http://schemas.microsoft.com/office/powerpoint/2010/main" val="3847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225" y="624110"/>
            <a:ext cx="9508387" cy="1280890"/>
          </a:xfrm>
        </p:spPr>
        <p:txBody>
          <a:bodyPr/>
          <a:lstStyle/>
          <a:p>
            <a:r>
              <a:rPr lang="es-ES" b="1" dirty="0" smtClean="0"/>
              <a:t>Diagrama de actividad</a:t>
            </a:r>
            <a:endParaRPr lang="es-E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73" y="1584101"/>
            <a:ext cx="8343060" cy="4391695"/>
          </a:xfrm>
        </p:spPr>
      </p:pic>
    </p:spTree>
    <p:extLst>
      <p:ext uri="{BB962C8B-B14F-4D97-AF65-F5344CB8AC3E}">
        <p14:creationId xmlns:p14="http://schemas.microsoft.com/office/powerpoint/2010/main" val="12988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Fase 3ª: De desarrollo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287" y="1661375"/>
            <a:ext cx="9302325" cy="4249847"/>
          </a:xfrm>
        </p:spPr>
        <p:txBody>
          <a:bodyPr/>
          <a:lstStyle/>
          <a:p>
            <a:r>
              <a:rPr lang="es-ES" dirty="0" smtClean="0"/>
              <a:t>Entorno de desarrollo </a:t>
            </a:r>
            <a:r>
              <a:rPr lang="es-ES" dirty="0" err="1" smtClean="0"/>
              <a:t>Android</a:t>
            </a:r>
            <a:r>
              <a:rPr lang="es-ES" dirty="0" smtClean="0"/>
              <a:t> Studio</a:t>
            </a:r>
          </a:p>
          <a:p>
            <a:r>
              <a:rPr lang="es-ES" dirty="0" smtClean="0"/>
              <a:t>Utilización de base de datos.</a:t>
            </a:r>
          </a:p>
          <a:p>
            <a:r>
              <a:rPr lang="es-ES" dirty="0" smtClean="0"/>
              <a:t>Diseño de interfaces de usuario.</a:t>
            </a:r>
          </a:p>
          <a:p>
            <a:r>
              <a:rPr lang="es-ES" dirty="0" smtClean="0"/>
              <a:t>Desarrollo de tecnologías necesarias.</a:t>
            </a:r>
          </a:p>
          <a:p>
            <a:r>
              <a:rPr lang="es-ES" dirty="0" smtClean="0"/>
              <a:t>Programación de la aplicación en lenguaje Java.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83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623" y="735622"/>
            <a:ext cx="8911687" cy="8367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Presentación de la empresa	</a:t>
            </a:r>
            <a:br>
              <a:rPr lang="es-ES" b="1" dirty="0" smtClean="0"/>
            </a:b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097" y="1346417"/>
            <a:ext cx="9594829" cy="50930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sz="2400" dirty="0" smtClean="0"/>
              <a:t>Restaurante la Fragua</a:t>
            </a:r>
          </a:p>
          <a:p>
            <a:pPr lvl="1"/>
            <a:r>
              <a:rPr lang="es-ES" sz="2200" dirty="0" smtClean="0"/>
              <a:t>Cafetería Bar Restaurante de Vitoria – Gasteiz.</a:t>
            </a:r>
          </a:p>
          <a:p>
            <a:pPr lvl="1"/>
            <a:r>
              <a:rPr lang="es-ES" sz="2400" dirty="0" smtClean="0"/>
              <a:t>Empresa de hostelería de carácter familiar.</a:t>
            </a:r>
          </a:p>
          <a:p>
            <a:pPr lvl="1"/>
            <a:r>
              <a:rPr lang="es-ES" sz="2400" dirty="0" smtClean="0"/>
              <a:t>Unos 35 años en el sector.</a:t>
            </a:r>
          </a:p>
          <a:p>
            <a:pPr lvl="1"/>
            <a:r>
              <a:rPr lang="es-ES" sz="2400" dirty="0" smtClean="0"/>
              <a:t>Especialidades:</a:t>
            </a:r>
          </a:p>
          <a:p>
            <a:pPr lvl="2"/>
            <a:r>
              <a:rPr lang="es-ES" sz="2200" dirty="0" smtClean="0"/>
              <a:t>Comida tradicional casera.</a:t>
            </a:r>
          </a:p>
          <a:p>
            <a:pPr lvl="2"/>
            <a:r>
              <a:rPr lang="es-ES" sz="2200" dirty="0" smtClean="0"/>
              <a:t>Carnes a la brasa.</a:t>
            </a:r>
          </a:p>
          <a:p>
            <a:pPr lvl="2"/>
            <a:r>
              <a:rPr lang="es-ES" sz="2200" dirty="0" smtClean="0"/>
              <a:t>Lunch por encargos.</a:t>
            </a:r>
          </a:p>
          <a:p>
            <a:pPr lvl="2"/>
            <a:r>
              <a:rPr lang="es-ES" sz="2200" dirty="0" err="1" smtClean="0"/>
              <a:t>Pintxo</a:t>
            </a:r>
            <a:r>
              <a:rPr lang="es-ES" sz="2200" dirty="0" smtClean="0"/>
              <a:t> de </a:t>
            </a:r>
            <a:r>
              <a:rPr lang="es-ES" sz="2200" b="1" dirty="0" smtClean="0"/>
              <a:t>tortilla de patata.</a:t>
            </a:r>
          </a:p>
          <a:p>
            <a:pPr lvl="2"/>
            <a:r>
              <a:rPr lang="es-ES" sz="2200" dirty="0" smtClean="0"/>
              <a:t>Packs de comidas concertadas para agencias de viajes.</a:t>
            </a:r>
          </a:p>
          <a:p>
            <a:pPr lvl="2"/>
            <a:endParaRPr lang="eu-ES" sz="2200" dirty="0"/>
          </a:p>
        </p:txBody>
      </p:sp>
    </p:spTree>
    <p:extLst>
      <p:ext uri="{BB962C8B-B14F-4D97-AF65-F5344CB8AC3E}">
        <p14:creationId xmlns:p14="http://schemas.microsoft.com/office/powerpoint/2010/main" val="5719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Fase 4ª: Fase de pruebas.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648" y="1790163"/>
            <a:ext cx="9765964" cy="4121059"/>
          </a:xfrm>
        </p:spPr>
        <p:txBody>
          <a:bodyPr/>
          <a:lstStyle/>
          <a:p>
            <a:r>
              <a:rPr lang="es-ES" dirty="0" smtClean="0"/>
              <a:t>Puesta en escena de la App.</a:t>
            </a:r>
          </a:p>
          <a:p>
            <a:r>
              <a:rPr lang="es-ES" dirty="0" smtClean="0"/>
              <a:t>Determinación de mejoras.</a:t>
            </a:r>
          </a:p>
          <a:p>
            <a:r>
              <a:rPr lang="es-ES" dirty="0" smtClean="0"/>
              <a:t>Verificación de errores.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4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Fase 5ª: Comercialización.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Inserción de la App en el mercado.</a:t>
            </a:r>
          </a:p>
          <a:p>
            <a:r>
              <a:rPr lang="es-ES" dirty="0" smtClean="0"/>
              <a:t>Diseño de campañas de marketing para darla a conocer.</a:t>
            </a:r>
          </a:p>
          <a:p>
            <a:r>
              <a:rPr lang="es-ES" dirty="0" smtClean="0"/>
              <a:t>Redes sociales.</a:t>
            </a:r>
          </a:p>
          <a:p>
            <a:r>
              <a:rPr lang="es-ES" dirty="0" smtClean="0"/>
              <a:t>Publicidad en prensa y radio.</a:t>
            </a:r>
          </a:p>
          <a:p>
            <a:r>
              <a:rPr lang="es-ES" smtClean="0"/>
              <a:t>App store.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20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6327"/>
            <a:ext cx="8915400" cy="778727"/>
          </a:xfrm>
        </p:spPr>
        <p:txBody>
          <a:bodyPr/>
          <a:lstStyle/>
          <a:p>
            <a:r>
              <a:rPr lang="es-ES" b="1" dirty="0" smtClean="0"/>
              <a:t>Conclusión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406" y="1505415"/>
            <a:ext cx="9740206" cy="4616605"/>
          </a:xfrm>
        </p:spPr>
        <p:txBody>
          <a:bodyPr>
            <a:normAutofit/>
          </a:bodyPr>
          <a:lstStyle/>
          <a:p>
            <a:pPr lvl="1"/>
            <a:r>
              <a:rPr lang="eu-ES" dirty="0" smtClean="0"/>
              <a:t>El objetivo de esta presentación ha sido explicar de forma simple la puesta a punto de una aplicación móvil.</a:t>
            </a:r>
          </a:p>
          <a:p>
            <a:pPr lvl="1"/>
            <a:r>
              <a:rPr lang="eu-ES" dirty="0" smtClean="0"/>
              <a:t>El análisis de un oportunidad de negocio/nicho de mercado.</a:t>
            </a:r>
          </a:p>
          <a:p>
            <a:pPr lvl="1"/>
            <a:r>
              <a:rPr lang="eu-ES" dirty="0" smtClean="0"/>
              <a:t>Descripción de las oportunidades de negocio para la App seleccionada.</a:t>
            </a:r>
          </a:p>
          <a:p>
            <a:pPr lvl="1"/>
            <a:r>
              <a:rPr lang="eu-ES" dirty="0" smtClean="0"/>
              <a:t>Determinación de los procesos o fases a llevar a cabo en su elaboración.</a:t>
            </a:r>
          </a:p>
          <a:p>
            <a:pPr lvl="1"/>
            <a:r>
              <a:rPr lang="eu-ES" dirty="0" smtClean="0"/>
              <a:t>Visualización de su desarrollo tecnológico.</a:t>
            </a:r>
          </a:p>
          <a:p>
            <a:pPr lvl="1"/>
            <a:r>
              <a:rPr lang="eu-ES" dirty="0" smtClean="0"/>
              <a:t>Explicación o visión de su repercusión en el mercado.</a:t>
            </a: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22183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395" y="624110"/>
            <a:ext cx="8911687" cy="792095"/>
          </a:xfrm>
        </p:spPr>
        <p:txBody>
          <a:bodyPr/>
          <a:lstStyle/>
          <a:p>
            <a:r>
              <a:rPr lang="es-ES" b="1" dirty="0" smtClean="0"/>
              <a:t>Bibliografía.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949" y="1416205"/>
            <a:ext cx="10010663" cy="4495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u-ES" dirty="0" smtClean="0">
                <a:hlinkClick r:id="rId2"/>
              </a:rPr>
              <a:t>https</a:t>
            </a:r>
            <a:r>
              <a:rPr lang="eu-ES" dirty="0">
                <a:hlinkClick r:id="rId2"/>
              </a:rPr>
              <a:t>://</a:t>
            </a:r>
            <a:r>
              <a:rPr lang="eu-ES" dirty="0" smtClean="0">
                <a:hlinkClick r:id="rId2"/>
              </a:rPr>
              <a:t>www.lavanguardia.com/economia/20180128/44344393278/reparto-comida-a-domicilio-uber-eats-negocio-restauracion-apps.html</a:t>
            </a:r>
            <a:endParaRPr lang="eu-ES" dirty="0" smtClean="0"/>
          </a:p>
          <a:p>
            <a:pPr marL="0" indent="0">
              <a:buNone/>
            </a:pPr>
            <a:r>
              <a:rPr lang="eu-ES" dirty="0">
                <a:hlinkClick r:id="rId3"/>
              </a:rPr>
              <a:t>https://</a:t>
            </a:r>
            <a:r>
              <a:rPr lang="eu-ES" dirty="0" smtClean="0">
                <a:hlinkClick r:id="rId3"/>
              </a:rPr>
              <a:t>elpais.com/economia/2017/12/01/actualidad/1512125659_853869.html</a:t>
            </a:r>
            <a:endParaRPr lang="eu-ES" dirty="0" smtClean="0"/>
          </a:p>
          <a:p>
            <a:pPr marL="0" indent="0">
              <a:buNone/>
            </a:pPr>
            <a:r>
              <a:rPr lang="eu-ES" dirty="0">
                <a:hlinkClick r:id="rId4"/>
              </a:rPr>
              <a:t>https://www.tu-app.net/blog/app-restaurante</a:t>
            </a:r>
            <a:r>
              <a:rPr lang="eu-ES" dirty="0" smtClean="0">
                <a:hlinkClick r:id="rId4"/>
              </a:rPr>
              <a:t>/</a:t>
            </a:r>
            <a:endParaRPr lang="eu-ES" dirty="0" smtClean="0"/>
          </a:p>
          <a:p>
            <a:pPr marL="0" indent="0">
              <a:buNone/>
            </a:pPr>
            <a:r>
              <a:rPr lang="eu-ES" dirty="0">
                <a:hlinkClick r:id="rId5"/>
              </a:rPr>
              <a:t>https://www.freshcommerce.es/blog/aplicacion-movil-para-mi-restaurante</a:t>
            </a:r>
            <a:r>
              <a:rPr lang="eu-ES" dirty="0" smtClean="0">
                <a:hlinkClick r:id="rId5"/>
              </a:rPr>
              <a:t>/</a:t>
            </a:r>
            <a:endParaRPr lang="eu-ES" dirty="0" smtClean="0"/>
          </a:p>
          <a:p>
            <a:pPr marL="0" indent="0">
              <a:buNone/>
            </a:pPr>
            <a:r>
              <a:rPr lang="eu-ES" dirty="0">
                <a:hlinkClick r:id="rId6"/>
              </a:rPr>
              <a:t>http://www.nextclick.computer/blog/uncategorized/prueba-2</a:t>
            </a:r>
            <a:r>
              <a:rPr lang="eu-ES" dirty="0" smtClean="0">
                <a:hlinkClick r:id="rId6"/>
              </a:rPr>
              <a:t>/</a:t>
            </a:r>
            <a:endParaRPr lang="eu-ES" dirty="0" smtClean="0"/>
          </a:p>
          <a:p>
            <a:pPr marL="0" indent="0">
              <a:buNone/>
            </a:pPr>
            <a:endParaRPr lang="eu-ES" dirty="0" smtClean="0"/>
          </a:p>
          <a:p>
            <a:pPr marL="0" indent="0">
              <a:buNone/>
            </a:pP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38593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1242296"/>
            <a:ext cx="11040973" cy="128089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https://github.com/ALJ00/App_Restaurante_La_Fragua</a:t>
            </a:r>
            <a:br>
              <a:rPr lang="es-ES" b="1" dirty="0"/>
            </a:b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22" y="2820474"/>
            <a:ext cx="6503830" cy="2989940"/>
          </a:xfrm>
        </p:spPr>
      </p:pic>
    </p:spTree>
    <p:extLst>
      <p:ext uri="{BB962C8B-B14F-4D97-AF65-F5344CB8AC3E}">
        <p14:creationId xmlns:p14="http://schemas.microsoft.com/office/powerpoint/2010/main" val="396168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709" y="186228"/>
            <a:ext cx="8911687" cy="1050144"/>
          </a:xfrm>
        </p:spPr>
        <p:txBody>
          <a:bodyPr>
            <a:normAutofit/>
          </a:bodyPr>
          <a:lstStyle/>
          <a:p>
            <a:r>
              <a:rPr lang="es-ES" sz="4000" b="1" dirty="0" smtClean="0"/>
              <a:t>Infraestructura</a:t>
            </a:r>
            <a:endParaRPr lang="es-E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617" y="1236373"/>
            <a:ext cx="9868995" cy="4674850"/>
          </a:xfrm>
        </p:spPr>
        <p:txBody>
          <a:bodyPr/>
          <a:lstStyle/>
          <a:p>
            <a:endParaRPr lang="es-ES" b="1" dirty="0" smtClean="0"/>
          </a:p>
          <a:p>
            <a:r>
              <a:rPr lang="es-ES" b="1" dirty="0" smtClean="0"/>
              <a:t>Cocina industrial totalmente equipada.</a:t>
            </a:r>
          </a:p>
          <a:p>
            <a:r>
              <a:rPr lang="es-ES" b="1" dirty="0" smtClean="0"/>
              <a:t>Doble almacén.</a:t>
            </a:r>
          </a:p>
          <a:p>
            <a:r>
              <a:rPr lang="es-ES" b="1" dirty="0" smtClean="0"/>
              <a:t>Terraza exterior:</a:t>
            </a:r>
          </a:p>
          <a:p>
            <a:pPr lvl="1"/>
            <a:r>
              <a:rPr lang="es-ES" dirty="0" smtClean="0"/>
              <a:t>Aforo para 30 personas.</a:t>
            </a:r>
          </a:p>
          <a:p>
            <a:r>
              <a:rPr lang="es-ES" b="1" dirty="0" smtClean="0"/>
              <a:t>Restaurante:</a:t>
            </a:r>
          </a:p>
          <a:p>
            <a:pPr lvl="1"/>
            <a:r>
              <a:rPr lang="es-ES" dirty="0" smtClean="0"/>
              <a:t>Aforo para 70 personas</a:t>
            </a:r>
            <a:endParaRPr lang="es-ES" b="1" dirty="0"/>
          </a:p>
          <a:p>
            <a:r>
              <a:rPr lang="es-ES" b="1" dirty="0" smtClean="0"/>
              <a:t>Bar – </a:t>
            </a:r>
            <a:r>
              <a:rPr lang="es-ES" b="1" dirty="0" err="1" smtClean="0"/>
              <a:t>Cafetaría</a:t>
            </a:r>
            <a:r>
              <a:rPr lang="es-ES" b="1" dirty="0" smtClean="0"/>
              <a:t>:</a:t>
            </a:r>
          </a:p>
          <a:p>
            <a:pPr lvl="1"/>
            <a:r>
              <a:rPr lang="es-ES" dirty="0" smtClean="0"/>
              <a:t>Zona </a:t>
            </a:r>
            <a:r>
              <a:rPr lang="es-ES" dirty="0"/>
              <a:t>de mesas con aforo para unas 20/30 </a:t>
            </a:r>
            <a:r>
              <a:rPr lang="es-ES" dirty="0" smtClean="0"/>
              <a:t>personas</a:t>
            </a:r>
            <a:r>
              <a:rPr lang="es-ES" dirty="0"/>
              <a:t> </a:t>
            </a:r>
            <a:r>
              <a:rPr lang="es-ES" dirty="0" smtClean="0"/>
              <a:t>aprox.</a:t>
            </a:r>
          </a:p>
          <a:p>
            <a:pPr lvl="1"/>
            <a:r>
              <a:rPr lang="es-ES" dirty="0" smtClean="0"/>
              <a:t>Barra con aforo para 20/30 personas aprox.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2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301" y="269625"/>
            <a:ext cx="10515600" cy="735979"/>
          </a:xfrm>
        </p:spPr>
        <p:txBody>
          <a:bodyPr/>
          <a:lstStyle/>
          <a:p>
            <a:pPr algn="ctr"/>
            <a:r>
              <a:rPr lang="es-ES" b="1" dirty="0" smtClean="0"/>
              <a:t>Modelo de negocio actual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040" y="1120463"/>
            <a:ext cx="10139451" cy="5537914"/>
          </a:xfrm>
        </p:spPr>
        <p:txBody>
          <a:bodyPr/>
          <a:lstStyle/>
          <a:p>
            <a:r>
              <a:rPr lang="es-ES" b="1" dirty="0" smtClean="0"/>
              <a:t>Oferta:</a:t>
            </a:r>
          </a:p>
          <a:p>
            <a:pPr lvl="1"/>
            <a:r>
              <a:rPr lang="es-ES" dirty="0" smtClean="0"/>
              <a:t>Jornada matinal: desayunos y </a:t>
            </a:r>
            <a:r>
              <a:rPr lang="es-ES" dirty="0" err="1" smtClean="0"/>
              <a:t>pintxos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Fines de semana:</a:t>
            </a:r>
          </a:p>
          <a:p>
            <a:pPr lvl="2"/>
            <a:r>
              <a:rPr lang="es-ES" dirty="0" smtClean="0"/>
              <a:t>Menús </a:t>
            </a:r>
            <a:r>
              <a:rPr lang="es-ES" dirty="0"/>
              <a:t>fin de semana y carta.</a:t>
            </a:r>
          </a:p>
          <a:p>
            <a:pPr lvl="2"/>
            <a:r>
              <a:rPr lang="es-ES" dirty="0" smtClean="0"/>
              <a:t>Karaoke.</a:t>
            </a:r>
          </a:p>
          <a:p>
            <a:pPr lvl="2"/>
            <a:r>
              <a:rPr lang="es-ES" dirty="0" smtClean="0"/>
              <a:t>Licencia de Pub.</a:t>
            </a:r>
          </a:p>
          <a:p>
            <a:r>
              <a:rPr lang="es-ES" b="1" dirty="0" smtClean="0"/>
              <a:t>Horario de trabajo: </a:t>
            </a:r>
          </a:p>
          <a:p>
            <a:pPr lvl="1"/>
            <a:r>
              <a:rPr lang="es-ES" dirty="0" smtClean="0"/>
              <a:t>L – V ---&gt;   7:00/22:00 horas.</a:t>
            </a:r>
          </a:p>
          <a:p>
            <a:pPr lvl="1"/>
            <a:r>
              <a:rPr lang="es-ES" dirty="0" smtClean="0"/>
              <a:t>S ---&gt;  9:00 – 4:00 horas.</a:t>
            </a:r>
          </a:p>
          <a:p>
            <a:pPr lvl="1"/>
            <a:r>
              <a:rPr lang="es-ES" dirty="0" smtClean="0"/>
              <a:t>D -</a:t>
            </a:r>
            <a:r>
              <a:rPr lang="es-ES" dirty="0" smtClean="0">
                <a:sym typeface="Wingdings" panose="05000000000000000000" pitchFamily="2" charset="2"/>
              </a:rPr>
              <a:t>--&gt; Abierto según demanda.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5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321" y="206150"/>
            <a:ext cx="8911687" cy="65673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Nuevas tecnologías</a:t>
            </a:r>
            <a:br>
              <a:rPr lang="es-ES" b="1" dirty="0" smtClean="0"/>
            </a:br>
            <a:r>
              <a:rPr lang="es-ES" b="1" dirty="0" smtClean="0"/>
              <a:t>Análisis de negocio potencial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981" y="1635617"/>
            <a:ext cx="9337182" cy="4786674"/>
          </a:xfrm>
        </p:spPr>
        <p:txBody>
          <a:bodyPr>
            <a:normAutofit/>
          </a:bodyPr>
          <a:lstStyle/>
          <a:p>
            <a:r>
              <a:rPr lang="es-ES" dirty="0" smtClean="0"/>
              <a:t>Crecimiento del uso de aplicaciones móviles:</a:t>
            </a:r>
          </a:p>
          <a:p>
            <a:r>
              <a:rPr lang="es-ES" dirty="0" smtClean="0"/>
              <a:t>Auge de la presencia del sector de la hostelería en las nuevas tecnologías.</a:t>
            </a:r>
          </a:p>
          <a:p>
            <a:pPr lvl="1"/>
            <a:r>
              <a:rPr lang="es-ES" dirty="0" smtClean="0"/>
              <a:t>Pedir comida a domicilio.</a:t>
            </a:r>
          </a:p>
          <a:p>
            <a:pPr lvl="1"/>
            <a:r>
              <a:rPr lang="es-ES" dirty="0" smtClean="0"/>
              <a:t>Realizar reservas.</a:t>
            </a:r>
          </a:p>
          <a:p>
            <a:pPr lvl="1"/>
            <a:r>
              <a:rPr lang="es-ES" dirty="0" smtClean="0"/>
              <a:t>Encargos.</a:t>
            </a:r>
          </a:p>
          <a:p>
            <a:pPr lvl="1"/>
            <a:r>
              <a:rPr lang="es-ES" dirty="0" smtClean="0"/>
              <a:t>Consultas.</a:t>
            </a:r>
          </a:p>
          <a:p>
            <a:r>
              <a:rPr lang="es-ES" dirty="0" smtClean="0"/>
              <a:t>Crecimiento de la demanda de estos servicios.</a:t>
            </a:r>
          </a:p>
          <a:p>
            <a:r>
              <a:rPr lang="es-ES" dirty="0" smtClean="0"/>
              <a:t>Aprovechamiento de las nuevas tecnologías para promociones, ofertas o publicidad.</a:t>
            </a:r>
          </a:p>
          <a:p>
            <a:r>
              <a:rPr lang="es-ES" dirty="0" smtClean="0"/>
              <a:t>Valor añadido en el servicio.</a:t>
            </a:r>
          </a:p>
          <a:p>
            <a:r>
              <a:rPr lang="es-ES" dirty="0" smtClean="0"/>
              <a:t>Nuevos canales de venta: </a:t>
            </a:r>
          </a:p>
          <a:p>
            <a:pPr lvl="1"/>
            <a:r>
              <a:rPr lang="es-ES" dirty="0" smtClean="0"/>
              <a:t>Clientes virtuales/no presenciales.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5065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509" y="561645"/>
            <a:ext cx="5666085" cy="867912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OBJETIVO PRINCIPAL</a:t>
            </a:r>
            <a:br>
              <a:rPr lang="es-ES" b="1" dirty="0" smtClean="0"/>
            </a:b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3509" y="1429557"/>
            <a:ext cx="9297928" cy="4604328"/>
          </a:xfrm>
        </p:spPr>
        <p:txBody>
          <a:bodyPr/>
          <a:lstStyle/>
          <a:p>
            <a:r>
              <a:rPr lang="es-ES" dirty="0" smtClean="0"/>
              <a:t>Mejorar el servicio a sus clientes.</a:t>
            </a:r>
          </a:p>
          <a:p>
            <a:r>
              <a:rPr lang="es-ES" dirty="0" smtClean="0"/>
              <a:t>No descolgarse en competencia.</a:t>
            </a:r>
          </a:p>
          <a:p>
            <a:r>
              <a:rPr lang="es-ES" dirty="0" smtClean="0"/>
              <a:t>Adentrarse en nuevos mercados.</a:t>
            </a:r>
          </a:p>
          <a:p>
            <a:r>
              <a:rPr lang="es-ES" dirty="0" smtClean="0"/>
              <a:t>Trabajar y potenciar otro sector de negocio.</a:t>
            </a:r>
          </a:p>
          <a:p>
            <a:r>
              <a:rPr lang="es-ES" dirty="0" smtClean="0"/>
              <a:t>En consecuencia:</a:t>
            </a:r>
          </a:p>
          <a:p>
            <a:pPr lvl="1"/>
            <a:r>
              <a:rPr lang="es-ES" b="1" dirty="0" smtClean="0"/>
              <a:t>Aumentar las ventas.</a:t>
            </a:r>
          </a:p>
          <a:p>
            <a:pPr marL="0" indent="0">
              <a:buNone/>
            </a:pP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24370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59" y="1493155"/>
            <a:ext cx="11075830" cy="1280890"/>
          </a:xfrm>
        </p:spPr>
        <p:txBody>
          <a:bodyPr/>
          <a:lstStyle/>
          <a:p>
            <a:r>
              <a:rPr lang="es-ES" b="1" dirty="0" smtClean="0"/>
              <a:t>Fase 1ª: Análisis del nuevo canal de negocio.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3949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194" y="277453"/>
            <a:ext cx="8911687" cy="997555"/>
          </a:xfrm>
        </p:spPr>
        <p:txBody>
          <a:bodyPr/>
          <a:lstStyle/>
          <a:p>
            <a:r>
              <a:rPr lang="es-ES" b="1" dirty="0" smtClean="0"/>
              <a:t>Motivos al cambio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194" y="1558343"/>
            <a:ext cx="9611418" cy="4893971"/>
          </a:xfrm>
        </p:spPr>
        <p:txBody>
          <a:bodyPr/>
          <a:lstStyle/>
          <a:p>
            <a:r>
              <a:rPr lang="es-ES" dirty="0" smtClean="0"/>
              <a:t>Lo piden los propios clientes.</a:t>
            </a:r>
          </a:p>
          <a:p>
            <a:r>
              <a:rPr lang="es-ES" dirty="0" smtClean="0"/>
              <a:t>Actualizarse o morir.</a:t>
            </a:r>
          </a:p>
          <a:p>
            <a:r>
              <a:rPr lang="es-ES" dirty="0" smtClean="0"/>
              <a:t>Razones estratégicas y de competitividad:</a:t>
            </a:r>
          </a:p>
          <a:p>
            <a:pPr lvl="1"/>
            <a:r>
              <a:rPr lang="es-ES" dirty="0" smtClean="0"/>
              <a:t>Ofrecer servicio online cubre más mercado.</a:t>
            </a:r>
          </a:p>
          <a:p>
            <a:pPr lvl="1"/>
            <a:r>
              <a:rPr lang="es-ES" dirty="0" smtClean="0"/>
              <a:t>Imagen de marca.</a:t>
            </a:r>
          </a:p>
          <a:p>
            <a:pPr lvl="1"/>
            <a:r>
              <a:rPr lang="es-ES" dirty="0" smtClean="0"/>
              <a:t>Publicidad y marketing:</a:t>
            </a:r>
          </a:p>
          <a:p>
            <a:pPr lvl="2"/>
            <a:r>
              <a:rPr lang="es-ES" dirty="0" smtClean="0"/>
              <a:t>Base de datos.</a:t>
            </a:r>
          </a:p>
          <a:p>
            <a:pPr lvl="2"/>
            <a:r>
              <a:rPr lang="es-ES" dirty="0" smtClean="0"/>
              <a:t>Envío de ofertas.</a:t>
            </a:r>
          </a:p>
          <a:p>
            <a:pPr lvl="2"/>
            <a:r>
              <a:rPr lang="es-ES" dirty="0" smtClean="0"/>
              <a:t>Contacto con los clientes.</a:t>
            </a:r>
          </a:p>
          <a:p>
            <a:pPr lvl="2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18010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Motivos principales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282" y="1532585"/>
            <a:ext cx="10152330" cy="4919729"/>
          </a:xfrm>
        </p:spPr>
        <p:txBody>
          <a:bodyPr/>
          <a:lstStyle/>
          <a:p>
            <a:r>
              <a:rPr lang="es-ES" dirty="0" smtClean="0"/>
              <a:t>Hostelería: 24 horas/día – 365 días/año.</a:t>
            </a:r>
          </a:p>
          <a:p>
            <a:r>
              <a:rPr lang="es-ES" dirty="0" smtClean="0"/>
              <a:t>Servicio: </a:t>
            </a:r>
          </a:p>
          <a:p>
            <a:pPr lvl="1"/>
            <a:r>
              <a:rPr lang="es-ES" dirty="0" smtClean="0"/>
              <a:t>Desayunos.</a:t>
            </a:r>
          </a:p>
          <a:p>
            <a:pPr lvl="1"/>
            <a:r>
              <a:rPr lang="es-ES" dirty="0" smtClean="0"/>
              <a:t>Aperitivo.</a:t>
            </a:r>
          </a:p>
          <a:p>
            <a:pPr lvl="1"/>
            <a:r>
              <a:rPr lang="es-ES" dirty="0" smtClean="0"/>
              <a:t>Comidas.</a:t>
            </a:r>
          </a:p>
          <a:p>
            <a:pPr lvl="1"/>
            <a:r>
              <a:rPr lang="es-ES" dirty="0" smtClean="0"/>
              <a:t>Meriendas.</a:t>
            </a:r>
          </a:p>
          <a:p>
            <a:pPr lvl="1"/>
            <a:r>
              <a:rPr lang="es-ES" dirty="0" smtClean="0"/>
              <a:t>Cenas.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Servicio on-line.</a:t>
            </a:r>
          </a:p>
          <a:p>
            <a:r>
              <a:rPr lang="es-ES" dirty="0" err="1" smtClean="0"/>
              <a:t>Fast</a:t>
            </a:r>
            <a:r>
              <a:rPr lang="es-ES" dirty="0" smtClean="0"/>
              <a:t> </a:t>
            </a:r>
            <a:r>
              <a:rPr lang="es-ES" dirty="0" err="1" smtClean="0"/>
              <a:t>Food</a:t>
            </a:r>
            <a:r>
              <a:rPr lang="es-ES" dirty="0"/>
              <a:t> </a:t>
            </a:r>
            <a:r>
              <a:rPr lang="es-ES" dirty="0" smtClean="0"/>
              <a:t>(nuevo nicho de mercado):</a:t>
            </a:r>
          </a:p>
          <a:p>
            <a:pPr lvl="1"/>
            <a:r>
              <a:rPr lang="es-ES" dirty="0" smtClean="0"/>
              <a:t>Hamburguesas.</a:t>
            </a:r>
          </a:p>
          <a:p>
            <a:pPr lvl="1"/>
            <a:r>
              <a:rPr lang="es-ES" dirty="0" smtClean="0"/>
              <a:t>Bocadillos.</a:t>
            </a:r>
          </a:p>
          <a:p>
            <a:pPr lvl="1"/>
            <a:r>
              <a:rPr lang="es-ES" dirty="0" smtClean="0"/>
              <a:t>Tortillas.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56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1799</TotalTime>
  <Words>881</Words>
  <Application>Microsoft Office PowerPoint</Application>
  <PresentationFormat>Widescreen</PresentationFormat>
  <Paragraphs>178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Wisp</vt:lpstr>
      <vt:lpstr> App Restaurante La Fragua</vt:lpstr>
      <vt:lpstr>Presentación de la empresa  </vt:lpstr>
      <vt:lpstr>Infraestructura</vt:lpstr>
      <vt:lpstr>Modelo de negocio actual</vt:lpstr>
      <vt:lpstr>Nuevas tecnologías Análisis de negocio potencial</vt:lpstr>
      <vt:lpstr>OBJETIVO PRINCIPAL </vt:lpstr>
      <vt:lpstr>Fase 1ª: Análisis del nuevo canal de negocio.</vt:lpstr>
      <vt:lpstr>Motivos al cambio</vt:lpstr>
      <vt:lpstr>Motivos principales</vt:lpstr>
      <vt:lpstr>Enfoque de los cambios a realizar</vt:lpstr>
      <vt:lpstr>Identificación de los beneficios</vt:lpstr>
      <vt:lpstr>Identificación de la competencia.</vt:lpstr>
      <vt:lpstr>Indentificación del valor añadido</vt:lpstr>
      <vt:lpstr>Alcance de App Restaurante La Fragua.</vt:lpstr>
      <vt:lpstr>Fase 2ª: Diseño y prototipos</vt:lpstr>
      <vt:lpstr>Boceto de interfaz de usuario.</vt:lpstr>
      <vt:lpstr>Diagrama de clases.</vt:lpstr>
      <vt:lpstr>Diagrama de actividad</vt:lpstr>
      <vt:lpstr>Fase 3ª: De desarrollo</vt:lpstr>
      <vt:lpstr>Fase 4ª: Fase de pruebas.</vt:lpstr>
      <vt:lpstr>Fase 5ª: Comercialización.</vt:lpstr>
      <vt:lpstr>Conclusión</vt:lpstr>
      <vt:lpstr>Bibliografía.</vt:lpstr>
      <vt:lpstr>https://github.com/ALJ00/App_Restaurante_La_Fragua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Bicicletas Egibide</dc:title>
  <dc:creator>Jose Armas Lopez</dc:creator>
  <cp:lastModifiedBy>Jose Armas Lopez</cp:lastModifiedBy>
  <cp:revision>57</cp:revision>
  <dcterms:created xsi:type="dcterms:W3CDTF">2018-11-06T17:48:44Z</dcterms:created>
  <dcterms:modified xsi:type="dcterms:W3CDTF">2019-03-12T19:49:41Z</dcterms:modified>
</cp:coreProperties>
</file>