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73" r:id="rId15"/>
    <p:sldId id="268" r:id="rId16"/>
    <p:sldId id="284" r:id="rId17"/>
    <p:sldId id="285" r:id="rId18"/>
    <p:sldId id="286" r:id="rId19"/>
    <p:sldId id="287" r:id="rId20"/>
    <p:sldId id="288" r:id="rId21"/>
    <p:sldId id="289" r:id="rId22"/>
    <p:sldId id="280" r:id="rId23"/>
    <p:sldId id="281" r:id="rId24"/>
    <p:sldId id="291" r:id="rId25"/>
    <p:sldId id="290" r:id="rId26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410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925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80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9345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13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2596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69787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1969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316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448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3619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046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3575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851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45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7884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7ECC-EA29-4A17-BEE4-D83B1778AC25}" type="datetimeFigureOut">
              <a:rPr lang="eu-ES" smtClean="0"/>
              <a:t>2019/3/24</a:t>
            </a:fld>
            <a:endParaRPr lang="eu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B79E34-7C04-4AC2-88CC-14DFF217B4EB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2857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economia/2017/12/01/actualidad/1512125659_853869.html" TargetMode="External"/><Relationship Id="rId2" Type="http://schemas.openxmlformats.org/officeDocument/2006/relationships/hyperlink" Target="https://www.lavanguardia.com/economia/20180128/44344393278/reparto-comida-a-domicilio-uber-eats-negocio-restauracion-ap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xtclick.computer/blog/uncategorized/prueba-2/" TargetMode="External"/><Relationship Id="rId5" Type="http://schemas.openxmlformats.org/officeDocument/2006/relationships/hyperlink" Target="https://www.freshcommerce.es/blog/aplicacion-movil-para-mi-restaurante/" TargetMode="External"/><Relationship Id="rId4" Type="http://schemas.openxmlformats.org/officeDocument/2006/relationships/hyperlink" Target="https://www.tu-app.net/blog/app-restaurant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105" y="2514601"/>
            <a:ext cx="9495508" cy="1503608"/>
          </a:xfrm>
        </p:spPr>
        <p:txBody>
          <a:bodyPr/>
          <a:lstStyle/>
          <a:p>
            <a:r>
              <a:rPr lang="es-ES" dirty="0" smtClean="0"/>
              <a:t> </a:t>
            </a:r>
            <a:r>
              <a:rPr lang="es-ES" b="1" dirty="0" smtClean="0"/>
              <a:t>App Restaurante La Fragua</a:t>
            </a:r>
            <a:endParaRPr lang="eu-E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0"/>
            <a:ext cx="8915399" cy="515838"/>
          </a:xfrm>
        </p:spPr>
        <p:txBody>
          <a:bodyPr/>
          <a:lstStyle/>
          <a:p>
            <a:r>
              <a:rPr lang="es-ES" dirty="0" smtClean="0"/>
              <a:t>		Diseño de aplicación móvil – Jose Armas López</a:t>
            </a:r>
            <a:endParaRPr lang="eu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70" y="330359"/>
            <a:ext cx="2717460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673" y="256119"/>
            <a:ext cx="8911687" cy="870154"/>
          </a:xfrm>
        </p:spPr>
        <p:txBody>
          <a:bodyPr/>
          <a:lstStyle/>
          <a:p>
            <a:r>
              <a:rPr lang="es-ES" b="1" dirty="0" smtClean="0"/>
              <a:t>Enfoque de los cambios a realizar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73" y="1126273"/>
            <a:ext cx="9341275" cy="5497551"/>
          </a:xfrm>
        </p:spPr>
        <p:txBody>
          <a:bodyPr>
            <a:normAutofit/>
          </a:bodyPr>
          <a:lstStyle/>
          <a:p>
            <a:pPr lvl="0"/>
            <a:r>
              <a:rPr lang="eu-ES" sz="2500" dirty="0" smtClean="0"/>
              <a:t>Servicio on-line:</a:t>
            </a:r>
          </a:p>
          <a:p>
            <a:pPr lvl="1"/>
            <a:r>
              <a:rPr lang="eu-ES" sz="1900" dirty="0" smtClean="0"/>
              <a:t>Fast-Food.</a:t>
            </a:r>
          </a:p>
          <a:p>
            <a:pPr lvl="1"/>
            <a:r>
              <a:rPr lang="eu-ES" sz="1900" dirty="0" smtClean="0"/>
              <a:t>Redes sociales.</a:t>
            </a:r>
          </a:p>
          <a:p>
            <a:pPr lvl="1"/>
            <a:r>
              <a:rPr lang="eu-ES" sz="1900" dirty="0" smtClean="0"/>
              <a:t>Página Web</a:t>
            </a:r>
          </a:p>
          <a:p>
            <a:pPr lvl="1"/>
            <a:r>
              <a:rPr lang="eu-ES" sz="1900" dirty="0" smtClean="0"/>
              <a:t>Aplicación móvil.</a:t>
            </a:r>
            <a:endParaRPr lang="eu-ES" sz="1900" dirty="0"/>
          </a:p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8644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58" y="300725"/>
            <a:ext cx="8911687" cy="892455"/>
          </a:xfrm>
        </p:spPr>
        <p:txBody>
          <a:bodyPr/>
          <a:lstStyle/>
          <a:p>
            <a:r>
              <a:rPr lang="es-ES" b="1" dirty="0" smtClean="0"/>
              <a:t>Identificación de los beneficios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180"/>
            <a:ext cx="10859429" cy="5352586"/>
          </a:xfrm>
        </p:spPr>
        <p:txBody>
          <a:bodyPr>
            <a:normAutofit/>
          </a:bodyPr>
          <a:lstStyle/>
          <a:p>
            <a:pPr lvl="0" algn="just"/>
            <a:r>
              <a:rPr lang="eu-ES" b="1" dirty="0" smtClean="0"/>
              <a:t>Por qué una App para mi restaurante:</a:t>
            </a:r>
          </a:p>
          <a:p>
            <a:pPr lvl="1" algn="just"/>
            <a:r>
              <a:rPr lang="eu-ES" dirty="0" smtClean="0"/>
              <a:t>Cambios de hábitos del consumidor.</a:t>
            </a:r>
          </a:p>
          <a:p>
            <a:pPr lvl="1" algn="just"/>
            <a:r>
              <a:rPr lang="eu-ES" dirty="0" smtClean="0"/>
              <a:t>Incremento en la facturación de los restaurantes tradicionales.</a:t>
            </a:r>
          </a:p>
          <a:p>
            <a:pPr lvl="1" algn="just"/>
            <a:r>
              <a:rPr lang="eu-ES" dirty="0" smtClean="0"/>
              <a:t>Presencia del comercio electrónico en España es pequeña. (Irá en aumento)</a:t>
            </a:r>
          </a:p>
          <a:p>
            <a:pPr lvl="1" algn="just"/>
            <a:r>
              <a:rPr lang="es-ES" dirty="0"/>
              <a:t>La comida a domicilio generó 1.099 millones de euros, un 9% más que en el </a:t>
            </a:r>
            <a:r>
              <a:rPr lang="es-ES" dirty="0" smtClean="0"/>
              <a:t>2017.</a:t>
            </a:r>
          </a:p>
          <a:p>
            <a:pPr lvl="1" algn="just"/>
            <a:r>
              <a:rPr lang="es-ES" dirty="0"/>
              <a:t>Los pedidos a domicilio representaron un 4% de las ventas de </a:t>
            </a:r>
            <a:r>
              <a:rPr lang="es-ES" dirty="0" smtClean="0"/>
              <a:t>restauración.</a:t>
            </a:r>
          </a:p>
          <a:p>
            <a:pPr lvl="1" algn="just"/>
            <a:r>
              <a:rPr lang="es-ES" dirty="0"/>
              <a:t>De los pedidos de comer a domicilio, entre un 5% y un 15% se hacen a través de aplicaciones del </a:t>
            </a:r>
            <a:r>
              <a:rPr lang="es-ES" dirty="0" smtClean="0"/>
              <a:t>móvil.</a:t>
            </a:r>
            <a:endParaRPr lang="eu-ES" dirty="0" smtClean="0"/>
          </a:p>
          <a:p>
            <a:pPr lvl="1" algn="just"/>
            <a:r>
              <a:rPr lang="eu-ES" dirty="0" smtClean="0"/>
              <a:t>Nuevos modelos empresariales, cocinas industriales.</a:t>
            </a:r>
          </a:p>
          <a:p>
            <a:pPr lvl="1" algn="just"/>
            <a:r>
              <a:rPr lang="eu-ES" dirty="0" smtClean="0">
                <a:solidFill>
                  <a:srgbClr val="FF0000"/>
                </a:solidFill>
              </a:rPr>
              <a:t>Sobre todo: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No se trabaja el concepto fast-food.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Reclamo del servicio los clientes.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No hay presencia on-line.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Mayor publicidad para el restaurante.</a:t>
            </a:r>
          </a:p>
          <a:p>
            <a:pPr lvl="2" algn="just"/>
            <a:r>
              <a:rPr lang="eu-ES" dirty="0" smtClean="0">
                <a:solidFill>
                  <a:srgbClr val="FF0000"/>
                </a:solidFill>
              </a:rPr>
              <a:t>Incremento del servicio.</a:t>
            </a:r>
          </a:p>
          <a:p>
            <a:pPr lvl="2" algn="just"/>
            <a:endParaRPr lang="eu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5" y="379412"/>
            <a:ext cx="9753085" cy="805445"/>
          </a:xfrm>
        </p:spPr>
        <p:txBody>
          <a:bodyPr/>
          <a:lstStyle/>
          <a:p>
            <a:r>
              <a:rPr lang="es-ES" b="1" dirty="0" smtClean="0"/>
              <a:t>Identificación de la competencia.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022760"/>
          </a:xfrm>
        </p:spPr>
        <p:txBody>
          <a:bodyPr>
            <a:normAutofit/>
          </a:bodyPr>
          <a:lstStyle/>
          <a:p>
            <a:r>
              <a:rPr lang="eu-ES" dirty="0" smtClean="0"/>
              <a:t>Glovo:</a:t>
            </a:r>
          </a:p>
          <a:p>
            <a:pPr lvl="1"/>
            <a:r>
              <a:rPr lang="eu-ES" dirty="0"/>
              <a:t>Colapso del sistema.</a:t>
            </a:r>
          </a:p>
          <a:p>
            <a:pPr lvl="1"/>
            <a:r>
              <a:rPr lang="eu-ES" dirty="0"/>
              <a:t>Errores en entregas.</a:t>
            </a:r>
          </a:p>
          <a:p>
            <a:pPr lvl="1"/>
            <a:r>
              <a:rPr lang="eu-ES" dirty="0"/>
              <a:t>Explotación de trabajadores</a:t>
            </a:r>
            <a:r>
              <a:rPr lang="eu-ES" dirty="0" smtClean="0"/>
              <a:t>.</a:t>
            </a:r>
            <a:endParaRPr lang="eu-ES" dirty="0"/>
          </a:p>
          <a:p>
            <a:r>
              <a:rPr lang="eu-ES" dirty="0" smtClean="0"/>
              <a:t>MacDonalds: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</a:t>
            </a:r>
            <a:r>
              <a:rPr lang="eu-ES" dirty="0" smtClean="0"/>
              <a:t>.</a:t>
            </a:r>
          </a:p>
          <a:p>
            <a:r>
              <a:rPr lang="eu-ES" dirty="0" smtClean="0"/>
              <a:t>Telepizza: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</a:t>
            </a:r>
            <a:r>
              <a:rPr lang="eu-ES" dirty="0" smtClean="0"/>
              <a:t>.</a:t>
            </a:r>
          </a:p>
          <a:p>
            <a:r>
              <a:rPr lang="eu-ES" dirty="0" smtClean="0"/>
              <a:t>BurgerKing:</a:t>
            </a:r>
          </a:p>
          <a:p>
            <a:pPr lvl="1"/>
            <a:r>
              <a:rPr lang="eu-ES" dirty="0"/>
              <a:t>Saturación en la aplicación.</a:t>
            </a:r>
          </a:p>
          <a:p>
            <a:pPr lvl="1"/>
            <a:r>
              <a:rPr lang="eu-ES" dirty="0"/>
              <a:t>Comida de baja calidad.</a:t>
            </a:r>
          </a:p>
          <a:p>
            <a:pPr marL="457200" lvl="1" indent="0">
              <a:buNone/>
            </a:pPr>
            <a:endParaRPr lang="eu-ES" dirty="0" smtClean="0"/>
          </a:p>
          <a:p>
            <a:endParaRPr lang="eu-ES" dirty="0" smtClean="0"/>
          </a:p>
          <a:p>
            <a:endParaRPr lang="eu-ES" dirty="0"/>
          </a:p>
          <a:p>
            <a:endParaRPr lang="eu-ES" dirty="0" smtClean="0"/>
          </a:p>
        </p:txBody>
      </p:sp>
    </p:spTree>
    <p:extLst>
      <p:ext uri="{BB962C8B-B14F-4D97-AF65-F5344CB8AC3E}">
        <p14:creationId xmlns:p14="http://schemas.microsoft.com/office/powerpoint/2010/main" val="491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30" y="512597"/>
            <a:ext cx="8911687" cy="891200"/>
          </a:xfrm>
        </p:spPr>
        <p:txBody>
          <a:bodyPr/>
          <a:lstStyle/>
          <a:p>
            <a:pPr algn="ctr"/>
            <a:r>
              <a:rPr lang="eu-ES" b="1" dirty="0" smtClean="0"/>
              <a:t>Indentificación del valor añadido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930" y="1313646"/>
            <a:ext cx="10104867" cy="5164428"/>
          </a:xfrm>
        </p:spPr>
        <p:txBody>
          <a:bodyPr>
            <a:normAutofit/>
          </a:bodyPr>
          <a:lstStyle/>
          <a:p>
            <a:pPr lvl="0" algn="just"/>
            <a:r>
              <a:rPr lang="eu-ES" dirty="0" smtClean="0"/>
              <a:t>Cocina tradicional casera.</a:t>
            </a:r>
            <a:endParaRPr lang="eu-ES" dirty="0"/>
          </a:p>
          <a:p>
            <a:pPr lvl="0" algn="just"/>
            <a:r>
              <a:rPr lang="eu-ES" dirty="0" smtClean="0"/>
              <a:t>Servicio directo con el restaurante:</a:t>
            </a:r>
          </a:p>
          <a:p>
            <a:pPr lvl="1" algn="just"/>
            <a:r>
              <a:rPr lang="eu-ES" dirty="0" smtClean="0"/>
              <a:t>No intermediarios = No saturación.</a:t>
            </a:r>
          </a:p>
          <a:p>
            <a:pPr lvl="0" algn="just"/>
            <a:r>
              <a:rPr lang="eu-ES" dirty="0" smtClean="0"/>
              <a:t>Servicio diferenciador, por qué siempre hamburguesas o pizzas ?</a:t>
            </a:r>
          </a:p>
          <a:p>
            <a:pPr lvl="1" algn="just"/>
            <a:r>
              <a:rPr lang="eu-ES" dirty="0"/>
              <a:t> </a:t>
            </a:r>
            <a:r>
              <a:rPr lang="eu-ES" dirty="0" smtClean="0"/>
              <a:t>Tortillas.</a:t>
            </a:r>
          </a:p>
          <a:p>
            <a:pPr lvl="1" algn="just"/>
            <a:r>
              <a:rPr lang="eu-ES" dirty="0" smtClean="0"/>
              <a:t>Catering.</a:t>
            </a:r>
          </a:p>
          <a:p>
            <a:pPr lvl="1" algn="just"/>
            <a:r>
              <a:rPr lang="eu-ES" dirty="0" smtClean="0"/>
              <a:t>Menús.</a:t>
            </a:r>
          </a:p>
          <a:p>
            <a:pPr lvl="1" algn="just"/>
            <a:r>
              <a:rPr lang="eu-ES" dirty="0" smtClean="0"/>
              <a:t>Hamburguesas.</a:t>
            </a:r>
          </a:p>
          <a:p>
            <a:pPr lvl="1" algn="just"/>
            <a:r>
              <a:rPr lang="eu-ES" dirty="0" smtClean="0"/>
              <a:t>Servicio a domicilio o para comer en el establecimiento.</a:t>
            </a:r>
            <a:endParaRPr lang="eu-ES" dirty="0"/>
          </a:p>
          <a:p>
            <a:pPr lvl="0" algn="just"/>
            <a:r>
              <a:rPr lang="eu-ES" dirty="0" smtClean="0"/>
              <a:t>Sin constes añadidos de intermediación para el cliente. PVP</a:t>
            </a:r>
          </a:p>
          <a:p>
            <a:pPr lvl="0" algn="just"/>
            <a:r>
              <a:rPr lang="eu-ES" dirty="0" smtClean="0"/>
              <a:t>Servicio de fidelización al cliente, checkes regalos, cupones descuentos...</a:t>
            </a:r>
            <a:endParaRPr lang="eu-ES" dirty="0"/>
          </a:p>
          <a:p>
            <a:pPr algn="just"/>
            <a:r>
              <a:rPr lang="eu-ES" dirty="0" smtClean="0"/>
              <a:t>Si pruebas una vez .... Repites seguro !!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1600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1280890"/>
          </a:xfrm>
        </p:spPr>
        <p:txBody>
          <a:bodyPr/>
          <a:lstStyle/>
          <a:p>
            <a:r>
              <a:rPr lang="es-ES" b="1" dirty="0" smtClean="0"/>
              <a:t>Alcance de App Restaurante La Fragua.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0" y="1674254"/>
            <a:ext cx="9907632" cy="4883739"/>
          </a:xfrm>
        </p:spPr>
        <p:txBody>
          <a:bodyPr/>
          <a:lstStyle/>
          <a:p>
            <a:pPr algn="just"/>
            <a:r>
              <a:rPr lang="eu-ES" dirty="0" smtClean="0"/>
              <a:t>Repercusión en valor de servicio.</a:t>
            </a:r>
          </a:p>
          <a:p>
            <a:pPr algn="just"/>
            <a:r>
              <a:rPr lang="eu-ES" dirty="0" smtClean="0"/>
              <a:t>Refuerzo en la presencia on-line.</a:t>
            </a:r>
          </a:p>
          <a:p>
            <a:pPr algn="just"/>
            <a:r>
              <a:rPr lang="eu-ES" dirty="0" smtClean="0"/>
              <a:t>Alcance a otro tipo de consumidor, a otros hábitos de consumo.</a:t>
            </a:r>
          </a:p>
          <a:p>
            <a:r>
              <a:rPr lang="eu-ES" dirty="0" smtClean="0"/>
              <a:t>Más publicidad.</a:t>
            </a:r>
          </a:p>
          <a:p>
            <a:r>
              <a:rPr lang="eu-ES" dirty="0" smtClean="0"/>
              <a:t>Incremento en la facturación.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0801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7" y="624110"/>
            <a:ext cx="9740206" cy="1280890"/>
          </a:xfrm>
        </p:spPr>
        <p:txBody>
          <a:bodyPr/>
          <a:lstStyle/>
          <a:p>
            <a:r>
              <a:rPr lang="es-ES" b="1" dirty="0" smtClean="0"/>
              <a:t>Fase</a:t>
            </a:r>
            <a:r>
              <a:rPr lang="es-ES" b="1" dirty="0"/>
              <a:t> </a:t>
            </a:r>
            <a:r>
              <a:rPr lang="es-ES" b="1" dirty="0" smtClean="0"/>
              <a:t>2ª: Diseño y prototipos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3" y="1905000"/>
            <a:ext cx="8871030" cy="413519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Hay que seguir una metodología de trabajo:</a:t>
            </a:r>
          </a:p>
          <a:p>
            <a:pPr lvl="1"/>
            <a:r>
              <a:rPr lang="es-ES" sz="2800" dirty="0" smtClean="0"/>
              <a:t>Selección de la tecnología.</a:t>
            </a:r>
          </a:p>
          <a:p>
            <a:pPr lvl="1"/>
            <a:r>
              <a:rPr lang="es-ES" sz="2800" dirty="0" smtClean="0"/>
              <a:t>Diseño:</a:t>
            </a:r>
          </a:p>
          <a:p>
            <a:pPr lvl="2"/>
            <a:r>
              <a:rPr lang="es-ES" sz="2600" dirty="0" smtClean="0"/>
              <a:t>Prototipos</a:t>
            </a:r>
          </a:p>
          <a:p>
            <a:pPr lvl="2"/>
            <a:r>
              <a:rPr lang="es-ES" sz="2600" dirty="0" smtClean="0"/>
              <a:t>Diagramas de flujo, de clases..</a:t>
            </a:r>
          </a:p>
          <a:p>
            <a:pPr lvl="1"/>
            <a:r>
              <a:rPr lang="es-ES" sz="2800" dirty="0" smtClean="0"/>
              <a:t>Simulación del funcionamiento de la App.</a:t>
            </a:r>
            <a:endParaRPr lang="es-ES" sz="28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8446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165" y="110939"/>
            <a:ext cx="9624297" cy="869839"/>
          </a:xfrm>
        </p:spPr>
        <p:txBody>
          <a:bodyPr/>
          <a:lstStyle/>
          <a:p>
            <a:r>
              <a:rPr lang="es-ES" b="1" dirty="0" smtClean="0"/>
              <a:t>Boceto de interfaz de usuario.</a:t>
            </a:r>
            <a:endParaRPr lang="es-E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9" y="2018522"/>
            <a:ext cx="1867435" cy="33627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04" y="884118"/>
            <a:ext cx="1924319" cy="3924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18" y="2542269"/>
            <a:ext cx="1933845" cy="3924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16" y="787457"/>
            <a:ext cx="1914792" cy="3924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77" y="1723206"/>
            <a:ext cx="192431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1" y="624110"/>
            <a:ext cx="9572781" cy="947113"/>
          </a:xfrm>
        </p:spPr>
        <p:txBody>
          <a:bodyPr/>
          <a:lstStyle/>
          <a:p>
            <a:r>
              <a:rPr lang="es-ES" b="1" dirty="0" smtClean="0"/>
              <a:t>Diagrama de clases.</a:t>
            </a:r>
            <a:endParaRPr lang="es-E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49" y="1541132"/>
            <a:ext cx="9697803" cy="4734586"/>
          </a:xfrm>
        </p:spPr>
      </p:pic>
    </p:spTree>
    <p:extLst>
      <p:ext uri="{BB962C8B-B14F-4D97-AF65-F5344CB8AC3E}">
        <p14:creationId xmlns:p14="http://schemas.microsoft.com/office/powerpoint/2010/main" val="3847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508387" cy="1280890"/>
          </a:xfrm>
        </p:spPr>
        <p:txBody>
          <a:bodyPr/>
          <a:lstStyle/>
          <a:p>
            <a:r>
              <a:rPr lang="es-ES" b="1" dirty="0" smtClean="0"/>
              <a:t>Diagrama de actividad</a:t>
            </a:r>
            <a:endParaRPr lang="es-E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905000"/>
            <a:ext cx="8813027" cy="3778250"/>
          </a:xfrm>
        </p:spPr>
      </p:pic>
    </p:spTree>
    <p:extLst>
      <p:ext uri="{BB962C8B-B14F-4D97-AF65-F5344CB8AC3E}">
        <p14:creationId xmlns:p14="http://schemas.microsoft.com/office/powerpoint/2010/main" val="12988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3ª: De desarrollo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287" y="1661375"/>
            <a:ext cx="9302325" cy="4249847"/>
          </a:xfrm>
        </p:spPr>
        <p:txBody>
          <a:bodyPr/>
          <a:lstStyle/>
          <a:p>
            <a:r>
              <a:rPr lang="es-ES" dirty="0" smtClean="0"/>
              <a:t>Entorno de desarrollo </a:t>
            </a:r>
            <a:r>
              <a:rPr lang="es-ES" dirty="0" err="1" smtClean="0"/>
              <a:t>Android</a:t>
            </a:r>
            <a:r>
              <a:rPr lang="es-ES" dirty="0" smtClean="0"/>
              <a:t> Studio</a:t>
            </a:r>
          </a:p>
          <a:p>
            <a:r>
              <a:rPr lang="es-ES" dirty="0" smtClean="0"/>
              <a:t>Utilización de base de datos.</a:t>
            </a:r>
          </a:p>
          <a:p>
            <a:r>
              <a:rPr lang="es-ES" dirty="0" smtClean="0"/>
              <a:t>Diseño de interfaces de usuario.</a:t>
            </a:r>
          </a:p>
          <a:p>
            <a:r>
              <a:rPr lang="es-ES" dirty="0" smtClean="0"/>
              <a:t>Desarrollo de tecnologías necesarias.</a:t>
            </a:r>
          </a:p>
          <a:p>
            <a:r>
              <a:rPr lang="es-ES" dirty="0" smtClean="0"/>
              <a:t>Programación de la aplicación en lenguaje Java.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623" y="735622"/>
            <a:ext cx="8911687" cy="8367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Presentación de la empresa	</a:t>
            </a:r>
            <a:br>
              <a:rPr lang="es-ES" b="1" dirty="0" smtClean="0"/>
            </a:b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097" y="1346417"/>
            <a:ext cx="9594829" cy="5093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sz="2400" dirty="0" smtClean="0"/>
              <a:t>Restaurante la Fragua</a:t>
            </a:r>
          </a:p>
          <a:p>
            <a:pPr lvl="1"/>
            <a:r>
              <a:rPr lang="es-ES" sz="2200" dirty="0" smtClean="0"/>
              <a:t>Cafetería Bar Restaurante de Vitoria – Gasteiz.</a:t>
            </a:r>
          </a:p>
          <a:p>
            <a:pPr lvl="1"/>
            <a:r>
              <a:rPr lang="es-ES" sz="2400" dirty="0" smtClean="0"/>
              <a:t>Empresa de hostelería de carácter familiar.</a:t>
            </a:r>
          </a:p>
          <a:p>
            <a:pPr lvl="1"/>
            <a:r>
              <a:rPr lang="es-ES" sz="2400" dirty="0" smtClean="0"/>
              <a:t>Unos 35 años en el sector.</a:t>
            </a:r>
          </a:p>
          <a:p>
            <a:pPr lvl="1"/>
            <a:r>
              <a:rPr lang="es-ES" sz="2400" dirty="0" smtClean="0"/>
              <a:t>Especialidades:</a:t>
            </a:r>
          </a:p>
          <a:p>
            <a:pPr lvl="2"/>
            <a:r>
              <a:rPr lang="es-ES" sz="2200" dirty="0" smtClean="0"/>
              <a:t>Comida tradicional casera.</a:t>
            </a:r>
          </a:p>
          <a:p>
            <a:pPr lvl="2"/>
            <a:r>
              <a:rPr lang="es-ES" sz="2200" dirty="0" smtClean="0"/>
              <a:t>Carnes a la brasa.</a:t>
            </a:r>
          </a:p>
          <a:p>
            <a:pPr lvl="2"/>
            <a:r>
              <a:rPr lang="es-ES" sz="2200" dirty="0" smtClean="0"/>
              <a:t>Lunch por encargos.</a:t>
            </a:r>
          </a:p>
          <a:p>
            <a:pPr lvl="2"/>
            <a:r>
              <a:rPr lang="es-ES" sz="2200" dirty="0" err="1" smtClean="0"/>
              <a:t>Pintxo</a:t>
            </a:r>
            <a:r>
              <a:rPr lang="es-ES" sz="2200" dirty="0" smtClean="0"/>
              <a:t> de </a:t>
            </a:r>
            <a:r>
              <a:rPr lang="es-ES" sz="2200" b="1" dirty="0" smtClean="0"/>
              <a:t>tortilla de patata.</a:t>
            </a:r>
          </a:p>
          <a:p>
            <a:pPr lvl="2"/>
            <a:r>
              <a:rPr lang="es-ES" sz="2200" dirty="0" smtClean="0"/>
              <a:t>Packs de comidas concertadas para agencias de viajes.</a:t>
            </a:r>
          </a:p>
          <a:p>
            <a:pPr lvl="2"/>
            <a:endParaRPr lang="eu-ES" sz="2200" dirty="0"/>
          </a:p>
        </p:txBody>
      </p:sp>
    </p:spTree>
    <p:extLst>
      <p:ext uri="{BB962C8B-B14F-4D97-AF65-F5344CB8AC3E}">
        <p14:creationId xmlns:p14="http://schemas.microsoft.com/office/powerpoint/2010/main" val="5719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4ª: Fase de pruebas.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8" y="1790163"/>
            <a:ext cx="9765964" cy="4121059"/>
          </a:xfrm>
        </p:spPr>
        <p:txBody>
          <a:bodyPr/>
          <a:lstStyle/>
          <a:p>
            <a:r>
              <a:rPr lang="es-ES" dirty="0" smtClean="0"/>
              <a:t>Puesta en escena de la App.</a:t>
            </a:r>
          </a:p>
          <a:p>
            <a:r>
              <a:rPr lang="es-ES" dirty="0" smtClean="0"/>
              <a:t>Determinación de mejoras.</a:t>
            </a:r>
          </a:p>
          <a:p>
            <a:r>
              <a:rPr lang="es-ES" dirty="0" smtClean="0"/>
              <a:t>Verificación de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Fase 5ª: Comercialización.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Inserción de la App en el mercado.</a:t>
            </a:r>
          </a:p>
          <a:p>
            <a:r>
              <a:rPr lang="es-ES" dirty="0" smtClean="0"/>
              <a:t>Diseño de campañas de marketing para darla a conocer.</a:t>
            </a:r>
          </a:p>
          <a:p>
            <a:r>
              <a:rPr lang="es-ES" dirty="0" smtClean="0"/>
              <a:t>Redes sociales.</a:t>
            </a:r>
          </a:p>
          <a:p>
            <a:r>
              <a:rPr lang="es-ES" dirty="0" smtClean="0"/>
              <a:t>Publicidad en prensa y radio.</a:t>
            </a:r>
          </a:p>
          <a:p>
            <a:r>
              <a:rPr lang="es-ES" smtClean="0"/>
              <a:t>App store.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0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6327"/>
            <a:ext cx="8915400" cy="778727"/>
          </a:xfrm>
        </p:spPr>
        <p:txBody>
          <a:bodyPr/>
          <a:lstStyle/>
          <a:p>
            <a:r>
              <a:rPr lang="es-ES" b="1" dirty="0" smtClean="0"/>
              <a:t>Conclusión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06" y="1505415"/>
            <a:ext cx="9740206" cy="4616605"/>
          </a:xfrm>
        </p:spPr>
        <p:txBody>
          <a:bodyPr>
            <a:normAutofit/>
          </a:bodyPr>
          <a:lstStyle/>
          <a:p>
            <a:pPr lvl="1"/>
            <a:r>
              <a:rPr lang="eu-ES" dirty="0" smtClean="0"/>
              <a:t>El objetivo de esta presentación ha sido explicar de forma simple la puesta a punto de una aplicación móvil.</a:t>
            </a:r>
          </a:p>
          <a:p>
            <a:pPr lvl="1"/>
            <a:r>
              <a:rPr lang="eu-ES" dirty="0" smtClean="0"/>
              <a:t>El análisis de un oportunidad de negocio/nicho de mercado.</a:t>
            </a:r>
          </a:p>
          <a:p>
            <a:pPr lvl="1"/>
            <a:r>
              <a:rPr lang="eu-ES" dirty="0" smtClean="0"/>
              <a:t>Descripción de las oportunidades de negocio para la App seleccionada.</a:t>
            </a:r>
          </a:p>
          <a:p>
            <a:pPr lvl="1"/>
            <a:r>
              <a:rPr lang="eu-ES" dirty="0" smtClean="0"/>
              <a:t>Determinación de los procesos o fases a llevar a cabo en su elaboración.</a:t>
            </a:r>
          </a:p>
          <a:p>
            <a:pPr lvl="1"/>
            <a:r>
              <a:rPr lang="eu-ES" dirty="0" smtClean="0"/>
              <a:t>Visualización de su desarrollo tecnológico.</a:t>
            </a:r>
          </a:p>
          <a:p>
            <a:pPr lvl="1"/>
            <a:r>
              <a:rPr lang="eu-ES" dirty="0" smtClean="0"/>
              <a:t>Explicación o visión de su repercusión en el mercado.</a:t>
            </a: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218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395" y="624110"/>
            <a:ext cx="8911687" cy="792095"/>
          </a:xfrm>
        </p:spPr>
        <p:txBody>
          <a:bodyPr/>
          <a:lstStyle/>
          <a:p>
            <a:r>
              <a:rPr lang="es-ES" b="1" dirty="0" smtClean="0"/>
              <a:t>Documentación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49" y="1416205"/>
            <a:ext cx="10010663" cy="449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u-ES" dirty="0" smtClean="0">
                <a:hlinkClick r:id="rId2"/>
              </a:rPr>
              <a:t>https</a:t>
            </a:r>
            <a:r>
              <a:rPr lang="eu-ES" dirty="0">
                <a:hlinkClick r:id="rId2"/>
              </a:rPr>
              <a:t>://</a:t>
            </a:r>
            <a:r>
              <a:rPr lang="eu-ES" dirty="0" smtClean="0">
                <a:hlinkClick r:id="rId2"/>
              </a:rPr>
              <a:t>www.lavanguardia.com/economia/20180128/44344393278/reparto-comida-a-domicilio-uber-eats-negocio-restauracion-apps.html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3"/>
              </a:rPr>
              <a:t>https://</a:t>
            </a:r>
            <a:r>
              <a:rPr lang="eu-ES" dirty="0" smtClean="0">
                <a:hlinkClick r:id="rId3"/>
              </a:rPr>
              <a:t>elpais.com/economia/2017/12/01/actualidad/1512125659_853869.html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4"/>
              </a:rPr>
              <a:t>https://www.tu-app.net/blog/app-restaurante</a:t>
            </a:r>
            <a:r>
              <a:rPr lang="eu-ES" dirty="0" smtClean="0">
                <a:hlinkClick r:id="rId4"/>
              </a:rPr>
              <a:t>/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5"/>
              </a:rPr>
              <a:t>https://www.freshcommerce.es/blog/aplicacion-movil-para-mi-restaurante</a:t>
            </a:r>
            <a:r>
              <a:rPr lang="eu-ES" dirty="0" smtClean="0">
                <a:hlinkClick r:id="rId5"/>
              </a:rPr>
              <a:t>/</a:t>
            </a:r>
            <a:endParaRPr lang="eu-ES" dirty="0" smtClean="0"/>
          </a:p>
          <a:p>
            <a:pPr marL="0" indent="0">
              <a:buNone/>
            </a:pPr>
            <a:r>
              <a:rPr lang="eu-ES" dirty="0">
                <a:hlinkClick r:id="rId6"/>
              </a:rPr>
              <a:t>http://www.nextclick.computer/blog/uncategorized/prueba-2</a:t>
            </a:r>
            <a:r>
              <a:rPr lang="eu-ES" dirty="0" smtClean="0">
                <a:hlinkClick r:id="rId6"/>
              </a:rPr>
              <a:t>/</a:t>
            </a:r>
            <a:endParaRPr lang="eu-ES" dirty="0" smtClean="0"/>
          </a:p>
          <a:p>
            <a:pPr marL="0" indent="0">
              <a:buNone/>
            </a:pPr>
            <a:endParaRPr lang="eu-ES" dirty="0" smtClean="0"/>
          </a:p>
          <a:p>
            <a:pPr marL="0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8593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Google </a:t>
            </a:r>
            <a:r>
              <a:rPr lang="es-ES" b="1" dirty="0" err="1" smtClean="0"/>
              <a:t>Sites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https://sites.google.com/s/12Wn0cka2kz1ejJh0V8DQQQZbpafSVzJ0/p/1UXTcBAi31h_2mwnTtLgG4wtHLPuxPb2g/edit</a:t>
            </a:r>
          </a:p>
        </p:txBody>
      </p:sp>
    </p:spTree>
    <p:extLst>
      <p:ext uri="{BB962C8B-B14F-4D97-AF65-F5344CB8AC3E}">
        <p14:creationId xmlns:p14="http://schemas.microsoft.com/office/powerpoint/2010/main" val="309754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1242296"/>
            <a:ext cx="11040973" cy="128089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https://github.com/ALJ00/App_Restaurante_La_Fragua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2" y="2820474"/>
            <a:ext cx="6503830" cy="2989940"/>
          </a:xfrm>
        </p:spPr>
      </p:pic>
    </p:spTree>
    <p:extLst>
      <p:ext uri="{BB962C8B-B14F-4D97-AF65-F5344CB8AC3E}">
        <p14:creationId xmlns:p14="http://schemas.microsoft.com/office/powerpoint/2010/main" val="39616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09" y="186228"/>
            <a:ext cx="8911687" cy="1050144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Infraestructura</a:t>
            </a:r>
            <a:endParaRPr lang="es-E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236373"/>
            <a:ext cx="9868995" cy="4674850"/>
          </a:xfrm>
        </p:spPr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Cocina industrial totalmente equipada.</a:t>
            </a:r>
          </a:p>
          <a:p>
            <a:r>
              <a:rPr lang="es-ES" b="1" dirty="0" smtClean="0"/>
              <a:t>Doble almacén.</a:t>
            </a:r>
          </a:p>
          <a:p>
            <a:r>
              <a:rPr lang="es-ES" b="1" dirty="0" smtClean="0"/>
              <a:t>Terraza exterior:</a:t>
            </a:r>
          </a:p>
          <a:p>
            <a:pPr lvl="1"/>
            <a:r>
              <a:rPr lang="es-ES" dirty="0" smtClean="0"/>
              <a:t>Aforo para 30 personas.</a:t>
            </a:r>
          </a:p>
          <a:p>
            <a:r>
              <a:rPr lang="es-ES" b="1" dirty="0" smtClean="0"/>
              <a:t>Restaurante:</a:t>
            </a:r>
          </a:p>
          <a:p>
            <a:pPr lvl="1"/>
            <a:r>
              <a:rPr lang="es-ES" dirty="0" smtClean="0"/>
              <a:t>Aforo para 70 personas</a:t>
            </a:r>
            <a:endParaRPr lang="es-ES" b="1" dirty="0"/>
          </a:p>
          <a:p>
            <a:r>
              <a:rPr lang="es-ES" b="1" dirty="0" smtClean="0"/>
              <a:t>Bar – </a:t>
            </a:r>
            <a:r>
              <a:rPr lang="es-ES" b="1" dirty="0" err="1" smtClean="0"/>
              <a:t>Cafetaría</a:t>
            </a:r>
            <a:r>
              <a:rPr lang="es-ES" b="1" dirty="0" smtClean="0"/>
              <a:t>:</a:t>
            </a:r>
          </a:p>
          <a:p>
            <a:pPr lvl="1"/>
            <a:r>
              <a:rPr lang="es-ES" dirty="0" smtClean="0"/>
              <a:t>Zona </a:t>
            </a:r>
            <a:r>
              <a:rPr lang="es-ES" dirty="0"/>
              <a:t>de mesas con aforo para unas 20/30 </a:t>
            </a:r>
            <a:r>
              <a:rPr lang="es-ES" dirty="0" smtClean="0"/>
              <a:t>personas</a:t>
            </a:r>
            <a:r>
              <a:rPr lang="es-ES" dirty="0"/>
              <a:t> </a:t>
            </a:r>
            <a:r>
              <a:rPr lang="es-ES" dirty="0" smtClean="0"/>
              <a:t>aprox.</a:t>
            </a:r>
          </a:p>
          <a:p>
            <a:pPr lvl="1"/>
            <a:r>
              <a:rPr lang="es-ES" dirty="0" smtClean="0"/>
              <a:t>Barra con aforo para 20/30 personas aprox.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01" y="269625"/>
            <a:ext cx="10515600" cy="735979"/>
          </a:xfrm>
        </p:spPr>
        <p:txBody>
          <a:bodyPr/>
          <a:lstStyle/>
          <a:p>
            <a:pPr algn="ctr"/>
            <a:r>
              <a:rPr lang="es-ES" b="1" dirty="0" smtClean="0"/>
              <a:t>Modelo de negocio actual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40" y="1120463"/>
            <a:ext cx="10139451" cy="5537914"/>
          </a:xfrm>
        </p:spPr>
        <p:txBody>
          <a:bodyPr/>
          <a:lstStyle/>
          <a:p>
            <a:r>
              <a:rPr lang="es-ES" b="1" dirty="0" smtClean="0"/>
              <a:t>Oferta:</a:t>
            </a:r>
          </a:p>
          <a:p>
            <a:pPr lvl="1"/>
            <a:r>
              <a:rPr lang="es-ES" dirty="0" smtClean="0"/>
              <a:t>Jornada matinal: desayunos y </a:t>
            </a:r>
            <a:r>
              <a:rPr lang="es-ES" dirty="0" err="1" smtClean="0"/>
              <a:t>pintxos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Fines de semana:</a:t>
            </a:r>
          </a:p>
          <a:p>
            <a:pPr lvl="2"/>
            <a:r>
              <a:rPr lang="es-ES" dirty="0" smtClean="0"/>
              <a:t>Menús </a:t>
            </a:r>
            <a:r>
              <a:rPr lang="es-ES" dirty="0"/>
              <a:t>fin de semana y carta.</a:t>
            </a:r>
          </a:p>
          <a:p>
            <a:pPr lvl="2"/>
            <a:r>
              <a:rPr lang="es-ES" dirty="0" smtClean="0"/>
              <a:t>Karaoke.</a:t>
            </a:r>
          </a:p>
          <a:p>
            <a:pPr lvl="2"/>
            <a:r>
              <a:rPr lang="es-ES" dirty="0" smtClean="0"/>
              <a:t>Licencia de Pub.</a:t>
            </a:r>
          </a:p>
          <a:p>
            <a:r>
              <a:rPr lang="es-ES" b="1" dirty="0" smtClean="0"/>
              <a:t>Horario de trabajo: </a:t>
            </a:r>
          </a:p>
          <a:p>
            <a:pPr lvl="1"/>
            <a:r>
              <a:rPr lang="es-ES" dirty="0" smtClean="0"/>
              <a:t>L – V ---&gt;   7:00/22:00 horas.</a:t>
            </a:r>
          </a:p>
          <a:p>
            <a:pPr lvl="1"/>
            <a:r>
              <a:rPr lang="es-ES" dirty="0" smtClean="0"/>
              <a:t>S ---&gt;  9:00 – 4:00 horas.</a:t>
            </a:r>
          </a:p>
          <a:p>
            <a:pPr lvl="1"/>
            <a:r>
              <a:rPr lang="es-ES" dirty="0" smtClean="0"/>
              <a:t>D -</a:t>
            </a:r>
            <a:r>
              <a:rPr lang="es-ES" dirty="0" smtClean="0">
                <a:sym typeface="Wingdings" panose="05000000000000000000" pitchFamily="2" charset="2"/>
              </a:rPr>
              <a:t>--&gt; Abierto según demanda.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5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21" y="206150"/>
            <a:ext cx="8911687" cy="65673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Nuevas tecnologías</a:t>
            </a:r>
            <a:br>
              <a:rPr lang="es-ES" b="1" dirty="0" smtClean="0"/>
            </a:br>
            <a:r>
              <a:rPr lang="es-ES" b="1" dirty="0" smtClean="0"/>
              <a:t>Análisis de negocio potencial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1" y="1635617"/>
            <a:ext cx="9337182" cy="4786674"/>
          </a:xfrm>
        </p:spPr>
        <p:txBody>
          <a:bodyPr>
            <a:normAutofit/>
          </a:bodyPr>
          <a:lstStyle/>
          <a:p>
            <a:r>
              <a:rPr lang="es-ES" dirty="0" smtClean="0"/>
              <a:t>Crecimiento del uso de aplicaciones móviles:</a:t>
            </a:r>
          </a:p>
          <a:p>
            <a:r>
              <a:rPr lang="es-ES" dirty="0" smtClean="0"/>
              <a:t>Auge de la presencia del sector de la hostelería en las nuevas tecnologías.</a:t>
            </a:r>
          </a:p>
          <a:p>
            <a:pPr lvl="1"/>
            <a:r>
              <a:rPr lang="es-ES" dirty="0" smtClean="0"/>
              <a:t>Pedir comida a domicilio.</a:t>
            </a:r>
          </a:p>
          <a:p>
            <a:pPr lvl="1"/>
            <a:r>
              <a:rPr lang="es-ES" dirty="0" smtClean="0"/>
              <a:t>Realizar reservas.</a:t>
            </a:r>
          </a:p>
          <a:p>
            <a:pPr lvl="1"/>
            <a:r>
              <a:rPr lang="es-ES" dirty="0" smtClean="0"/>
              <a:t>Encargos.</a:t>
            </a:r>
          </a:p>
          <a:p>
            <a:pPr lvl="1"/>
            <a:r>
              <a:rPr lang="es-ES" dirty="0" smtClean="0"/>
              <a:t>Consultas.</a:t>
            </a:r>
          </a:p>
          <a:p>
            <a:r>
              <a:rPr lang="es-ES" dirty="0" smtClean="0"/>
              <a:t>Crecimiento de la demanda de estos servicios.</a:t>
            </a:r>
          </a:p>
          <a:p>
            <a:r>
              <a:rPr lang="es-ES" dirty="0" smtClean="0"/>
              <a:t>Aprovechamiento de las nuevas tecnologías para promociones, ofertas o publicidad.</a:t>
            </a:r>
          </a:p>
          <a:p>
            <a:r>
              <a:rPr lang="es-ES" dirty="0" smtClean="0"/>
              <a:t>Valor añadido en el servicio.</a:t>
            </a:r>
          </a:p>
          <a:p>
            <a:r>
              <a:rPr lang="es-ES" dirty="0" smtClean="0"/>
              <a:t>Nuevos canales de venta: </a:t>
            </a:r>
          </a:p>
          <a:p>
            <a:pPr lvl="1"/>
            <a:r>
              <a:rPr lang="es-ES" dirty="0" smtClean="0"/>
              <a:t>Clientes virtuales/no presenciales.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506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509" y="561645"/>
            <a:ext cx="5666085" cy="86791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OBJETIVO PRINCIPAL</a:t>
            </a:r>
            <a:br>
              <a:rPr lang="es-ES" b="1" dirty="0" smtClean="0"/>
            </a:b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509" y="1429557"/>
            <a:ext cx="9297928" cy="4604328"/>
          </a:xfrm>
        </p:spPr>
        <p:txBody>
          <a:bodyPr/>
          <a:lstStyle/>
          <a:p>
            <a:r>
              <a:rPr lang="es-ES" dirty="0" smtClean="0"/>
              <a:t>Mejorar el servicio a sus clientes.</a:t>
            </a:r>
          </a:p>
          <a:p>
            <a:r>
              <a:rPr lang="es-ES" dirty="0" smtClean="0"/>
              <a:t>No descolgarse en competencia.</a:t>
            </a:r>
          </a:p>
          <a:p>
            <a:r>
              <a:rPr lang="es-ES" dirty="0" smtClean="0"/>
              <a:t>Adentrarse en nuevos mercados.</a:t>
            </a:r>
          </a:p>
          <a:p>
            <a:r>
              <a:rPr lang="es-ES" dirty="0" smtClean="0"/>
              <a:t>Trabajar y potenciar otro sector de negocio.</a:t>
            </a:r>
          </a:p>
          <a:p>
            <a:r>
              <a:rPr lang="es-ES" dirty="0" smtClean="0"/>
              <a:t>En consecuencia:</a:t>
            </a:r>
          </a:p>
          <a:p>
            <a:pPr lvl="1"/>
            <a:r>
              <a:rPr lang="es-ES" b="1" dirty="0" smtClean="0"/>
              <a:t>Aumentar las ventas.</a:t>
            </a:r>
          </a:p>
          <a:p>
            <a:pPr marL="0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4370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9" y="1493155"/>
            <a:ext cx="11075830" cy="1280890"/>
          </a:xfrm>
        </p:spPr>
        <p:txBody>
          <a:bodyPr/>
          <a:lstStyle/>
          <a:p>
            <a:r>
              <a:rPr lang="es-ES" b="1" dirty="0" smtClean="0"/>
              <a:t>Fase 1ª: Análisis del nuevo canal de negocio.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394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4" y="277453"/>
            <a:ext cx="8911687" cy="997555"/>
          </a:xfrm>
        </p:spPr>
        <p:txBody>
          <a:bodyPr/>
          <a:lstStyle/>
          <a:p>
            <a:r>
              <a:rPr lang="es-ES" b="1" dirty="0" smtClean="0"/>
              <a:t>Motivos al cambio</a:t>
            </a:r>
            <a:endParaRPr lang="eu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4" y="1558343"/>
            <a:ext cx="9611418" cy="4893971"/>
          </a:xfrm>
        </p:spPr>
        <p:txBody>
          <a:bodyPr/>
          <a:lstStyle/>
          <a:p>
            <a:r>
              <a:rPr lang="es-ES" dirty="0" smtClean="0"/>
              <a:t>Lo piden los propios clientes.</a:t>
            </a:r>
          </a:p>
          <a:p>
            <a:r>
              <a:rPr lang="es-ES" dirty="0" smtClean="0"/>
              <a:t>Actualizarse o morir.</a:t>
            </a:r>
          </a:p>
          <a:p>
            <a:r>
              <a:rPr lang="es-ES" dirty="0" smtClean="0"/>
              <a:t>Razones estratégicas y de competitividad:</a:t>
            </a:r>
          </a:p>
          <a:p>
            <a:pPr lvl="1"/>
            <a:r>
              <a:rPr lang="es-ES" dirty="0" smtClean="0"/>
              <a:t>Ofrecer servicio online cubre más mercado.</a:t>
            </a:r>
          </a:p>
          <a:p>
            <a:pPr lvl="1"/>
            <a:r>
              <a:rPr lang="es-ES" dirty="0" smtClean="0"/>
              <a:t>Imagen de marca.</a:t>
            </a:r>
          </a:p>
          <a:p>
            <a:pPr lvl="1"/>
            <a:r>
              <a:rPr lang="es-ES" dirty="0" smtClean="0"/>
              <a:t>Publicidad y marketing:</a:t>
            </a:r>
          </a:p>
          <a:p>
            <a:pPr lvl="2"/>
            <a:r>
              <a:rPr lang="es-ES" dirty="0" smtClean="0"/>
              <a:t>Base de datos.</a:t>
            </a:r>
          </a:p>
          <a:p>
            <a:pPr lvl="2"/>
            <a:r>
              <a:rPr lang="es-ES" dirty="0" smtClean="0"/>
              <a:t>Envío de ofertas.</a:t>
            </a:r>
          </a:p>
          <a:p>
            <a:pPr lvl="2"/>
            <a:r>
              <a:rPr lang="es-ES" dirty="0" smtClean="0"/>
              <a:t>Contacto con los clientes.</a:t>
            </a:r>
          </a:p>
          <a:p>
            <a:pPr lvl="2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18010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Motivos principales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2" y="1532585"/>
            <a:ext cx="10152330" cy="4919729"/>
          </a:xfrm>
        </p:spPr>
        <p:txBody>
          <a:bodyPr/>
          <a:lstStyle/>
          <a:p>
            <a:r>
              <a:rPr lang="es-ES" dirty="0" smtClean="0"/>
              <a:t>Hostelería: 24 horas/día – 365 días/año.</a:t>
            </a:r>
          </a:p>
          <a:p>
            <a:r>
              <a:rPr lang="es-ES" dirty="0" smtClean="0"/>
              <a:t>Servicio: </a:t>
            </a:r>
          </a:p>
          <a:p>
            <a:pPr lvl="1"/>
            <a:r>
              <a:rPr lang="es-ES" dirty="0" smtClean="0"/>
              <a:t>Desayunos.</a:t>
            </a:r>
          </a:p>
          <a:p>
            <a:pPr lvl="1"/>
            <a:r>
              <a:rPr lang="es-ES" dirty="0" smtClean="0"/>
              <a:t>Aperitivo.</a:t>
            </a:r>
          </a:p>
          <a:p>
            <a:pPr lvl="1"/>
            <a:r>
              <a:rPr lang="es-ES" dirty="0" smtClean="0"/>
              <a:t>Comidas.</a:t>
            </a:r>
          </a:p>
          <a:p>
            <a:pPr lvl="1"/>
            <a:r>
              <a:rPr lang="es-ES" dirty="0" smtClean="0"/>
              <a:t>Meriendas.</a:t>
            </a:r>
          </a:p>
          <a:p>
            <a:pPr lvl="1"/>
            <a:r>
              <a:rPr lang="es-ES" dirty="0" smtClean="0"/>
              <a:t>Cenas.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Servicio on-line.</a:t>
            </a:r>
          </a:p>
          <a:p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Food</a:t>
            </a:r>
            <a:r>
              <a:rPr lang="es-ES" dirty="0"/>
              <a:t> </a:t>
            </a:r>
            <a:r>
              <a:rPr lang="es-ES" dirty="0" smtClean="0"/>
              <a:t>(nuevo nicho de mercado):</a:t>
            </a:r>
          </a:p>
          <a:p>
            <a:pPr lvl="1"/>
            <a:r>
              <a:rPr lang="es-ES" dirty="0" smtClean="0"/>
              <a:t>Hamburguesas.</a:t>
            </a:r>
          </a:p>
          <a:p>
            <a:pPr lvl="1"/>
            <a:r>
              <a:rPr lang="es-ES" dirty="0" smtClean="0"/>
              <a:t>Bocadillos.</a:t>
            </a:r>
          </a:p>
          <a:p>
            <a:pPr lvl="1"/>
            <a:r>
              <a:rPr lang="es-ES" dirty="0" smtClean="0"/>
              <a:t>Tortillas.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6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1804</TotalTime>
  <Words>885</Words>
  <Application>Microsoft Office PowerPoint</Application>
  <PresentationFormat>Widescreen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Wisp</vt:lpstr>
      <vt:lpstr> App Restaurante La Fragua</vt:lpstr>
      <vt:lpstr>Presentación de la empresa  </vt:lpstr>
      <vt:lpstr>Infraestructura</vt:lpstr>
      <vt:lpstr>Modelo de negocio actual</vt:lpstr>
      <vt:lpstr>Nuevas tecnologías Análisis de negocio potencial</vt:lpstr>
      <vt:lpstr>OBJETIVO PRINCIPAL </vt:lpstr>
      <vt:lpstr>Fase 1ª: Análisis del nuevo canal de negocio.</vt:lpstr>
      <vt:lpstr>Motivos al cambio</vt:lpstr>
      <vt:lpstr>Motivos principales</vt:lpstr>
      <vt:lpstr>Enfoque de los cambios a realizar</vt:lpstr>
      <vt:lpstr>Identificación de los beneficios</vt:lpstr>
      <vt:lpstr>Identificación de la competencia.</vt:lpstr>
      <vt:lpstr>Indentificación del valor añadido</vt:lpstr>
      <vt:lpstr>Alcance de App Restaurante La Fragua.</vt:lpstr>
      <vt:lpstr>Fase 2ª: Diseño y prototipos</vt:lpstr>
      <vt:lpstr>Boceto de interfaz de usuario.</vt:lpstr>
      <vt:lpstr>Diagrama de clases.</vt:lpstr>
      <vt:lpstr>Diagrama de actividad</vt:lpstr>
      <vt:lpstr>Fase 3ª: De desarrollo</vt:lpstr>
      <vt:lpstr>Fase 4ª: Fase de pruebas.</vt:lpstr>
      <vt:lpstr>Fase 5ª: Comercialización.</vt:lpstr>
      <vt:lpstr>Conclusión</vt:lpstr>
      <vt:lpstr>Documentación</vt:lpstr>
      <vt:lpstr>Google Sites</vt:lpstr>
      <vt:lpstr>https://github.com/ALJ00/App_Restaurante_La_Fragua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Bicicletas Egibide</dc:title>
  <dc:creator>Jose Armas Lopez</dc:creator>
  <cp:lastModifiedBy>Jose Armas Lopez</cp:lastModifiedBy>
  <cp:revision>58</cp:revision>
  <dcterms:created xsi:type="dcterms:W3CDTF">2018-11-06T17:48:44Z</dcterms:created>
  <dcterms:modified xsi:type="dcterms:W3CDTF">2019-03-24T18:46:41Z</dcterms:modified>
</cp:coreProperties>
</file>