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57"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80" r:id="rId24"/>
    <p:sldId id="279" r:id="rId25"/>
    <p:sldId id="281" r:id="rId26"/>
    <p:sldId id="282" r:id="rId27"/>
    <p:sldId id="274" r:id="rId28"/>
    <p:sldId id="258" r:id="rId29"/>
  </p:sldIdLst>
  <p:sldSz cx="12192000" cy="6858000"/>
  <p:notesSz cx="6858000" cy="9144000"/>
  <p:defaultTextStyle>
    <a:defPPr>
      <a:defRPr lang="eu-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4" d="100"/>
          <a:sy n="84" d="100"/>
        </p:scale>
        <p:origin x="180"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52A591-C9DD-4974-A39B-5D58CB6AF004}" type="datetimeFigureOut">
              <a:rPr lang="eu-ES" smtClean="0"/>
              <a:t>2018/10/7</a:t>
            </a:fld>
            <a:endParaRPr lang="eu-ES"/>
          </a:p>
        </p:txBody>
      </p:sp>
      <p:sp>
        <p:nvSpPr>
          <p:cNvPr id="5" name="Footer Placeholder 4"/>
          <p:cNvSpPr>
            <a:spLocks noGrp="1"/>
          </p:cNvSpPr>
          <p:nvPr>
            <p:ph type="ftr" sz="quarter" idx="11"/>
          </p:nvPr>
        </p:nvSpPr>
        <p:spPr/>
        <p:txBody>
          <a:bodyPr/>
          <a:lstStyle/>
          <a:p>
            <a:endParaRPr lang="eu-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422BCC-A3B4-4DAD-8CB2-1DE96A21DDDD}" type="slidenum">
              <a:rPr lang="eu-ES" smtClean="0"/>
              <a:t>‹#›</a:t>
            </a:fld>
            <a:endParaRPr lang="eu-ES"/>
          </a:p>
        </p:txBody>
      </p:sp>
    </p:spTree>
    <p:extLst>
      <p:ext uri="{BB962C8B-B14F-4D97-AF65-F5344CB8AC3E}">
        <p14:creationId xmlns:p14="http://schemas.microsoft.com/office/powerpoint/2010/main" val="1550725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52A591-C9DD-4974-A39B-5D58CB6AF004}" type="datetimeFigureOut">
              <a:rPr lang="eu-ES" smtClean="0"/>
              <a:t>2018/10/7</a:t>
            </a:fld>
            <a:endParaRPr lang="eu-ES"/>
          </a:p>
        </p:txBody>
      </p:sp>
      <p:sp>
        <p:nvSpPr>
          <p:cNvPr id="5" name="Footer Placeholder 4"/>
          <p:cNvSpPr>
            <a:spLocks noGrp="1"/>
          </p:cNvSpPr>
          <p:nvPr>
            <p:ph type="ftr" sz="quarter" idx="11"/>
          </p:nvPr>
        </p:nvSpPr>
        <p:spPr/>
        <p:txBody>
          <a:bodyPr/>
          <a:lstStyle/>
          <a:p>
            <a:endParaRPr lang="eu-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422BCC-A3B4-4DAD-8CB2-1DE96A21DDDD}" type="slidenum">
              <a:rPr lang="eu-ES" smtClean="0"/>
              <a:t>‹#›</a:t>
            </a:fld>
            <a:endParaRPr lang="eu-ES"/>
          </a:p>
        </p:txBody>
      </p:sp>
    </p:spTree>
    <p:extLst>
      <p:ext uri="{BB962C8B-B14F-4D97-AF65-F5344CB8AC3E}">
        <p14:creationId xmlns:p14="http://schemas.microsoft.com/office/powerpoint/2010/main" val="190319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52A591-C9DD-4974-A39B-5D58CB6AF004}" type="datetimeFigureOut">
              <a:rPr lang="eu-ES" smtClean="0"/>
              <a:t>2018/10/7</a:t>
            </a:fld>
            <a:endParaRPr lang="eu-ES"/>
          </a:p>
        </p:txBody>
      </p:sp>
      <p:sp>
        <p:nvSpPr>
          <p:cNvPr id="5" name="Footer Placeholder 4"/>
          <p:cNvSpPr>
            <a:spLocks noGrp="1"/>
          </p:cNvSpPr>
          <p:nvPr>
            <p:ph type="ftr" sz="quarter" idx="11"/>
          </p:nvPr>
        </p:nvSpPr>
        <p:spPr/>
        <p:txBody>
          <a:bodyPr/>
          <a:lstStyle/>
          <a:p>
            <a:endParaRPr lang="eu-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422BCC-A3B4-4DAD-8CB2-1DE96A21DDDD}" type="slidenum">
              <a:rPr lang="eu-ES" smtClean="0"/>
              <a:t>‹#›</a:t>
            </a:fld>
            <a:endParaRPr lang="eu-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8616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152A591-C9DD-4974-A39B-5D58CB6AF004}" type="datetimeFigureOut">
              <a:rPr lang="eu-ES" smtClean="0"/>
              <a:t>2018/10/7</a:t>
            </a:fld>
            <a:endParaRPr lang="eu-ES"/>
          </a:p>
        </p:txBody>
      </p:sp>
      <p:sp>
        <p:nvSpPr>
          <p:cNvPr id="6" name="Footer Placeholder 5"/>
          <p:cNvSpPr>
            <a:spLocks noGrp="1"/>
          </p:cNvSpPr>
          <p:nvPr>
            <p:ph type="ftr" sz="quarter" idx="11"/>
          </p:nvPr>
        </p:nvSpPr>
        <p:spPr/>
        <p:txBody>
          <a:bodyPr/>
          <a:lstStyle/>
          <a:p>
            <a:endParaRPr lang="eu-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422BCC-A3B4-4DAD-8CB2-1DE96A21DDDD}" type="slidenum">
              <a:rPr lang="eu-ES" smtClean="0"/>
              <a:t>‹#›</a:t>
            </a:fld>
            <a:endParaRPr lang="eu-ES"/>
          </a:p>
        </p:txBody>
      </p:sp>
    </p:spTree>
    <p:extLst>
      <p:ext uri="{BB962C8B-B14F-4D97-AF65-F5344CB8AC3E}">
        <p14:creationId xmlns:p14="http://schemas.microsoft.com/office/powerpoint/2010/main" val="4033534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152A591-C9DD-4974-A39B-5D58CB6AF004}" type="datetimeFigureOut">
              <a:rPr lang="eu-ES" smtClean="0"/>
              <a:t>2018/10/7</a:t>
            </a:fld>
            <a:endParaRPr lang="eu-ES"/>
          </a:p>
        </p:txBody>
      </p:sp>
      <p:sp>
        <p:nvSpPr>
          <p:cNvPr id="6" name="Footer Placeholder 5"/>
          <p:cNvSpPr>
            <a:spLocks noGrp="1"/>
          </p:cNvSpPr>
          <p:nvPr>
            <p:ph type="ftr" sz="quarter" idx="11"/>
          </p:nvPr>
        </p:nvSpPr>
        <p:spPr/>
        <p:txBody>
          <a:bodyPr/>
          <a:lstStyle/>
          <a:p>
            <a:endParaRPr lang="eu-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422BCC-A3B4-4DAD-8CB2-1DE96A21DDDD}" type="slidenum">
              <a:rPr lang="eu-ES" smtClean="0"/>
              <a:t>‹#›</a:t>
            </a:fld>
            <a:endParaRPr lang="eu-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0029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152A591-C9DD-4974-A39B-5D58CB6AF004}" type="datetimeFigureOut">
              <a:rPr lang="eu-ES" smtClean="0"/>
              <a:t>2018/10/7</a:t>
            </a:fld>
            <a:endParaRPr lang="eu-ES"/>
          </a:p>
        </p:txBody>
      </p:sp>
      <p:sp>
        <p:nvSpPr>
          <p:cNvPr id="6" name="Footer Placeholder 5"/>
          <p:cNvSpPr>
            <a:spLocks noGrp="1"/>
          </p:cNvSpPr>
          <p:nvPr>
            <p:ph type="ftr" sz="quarter" idx="11"/>
          </p:nvPr>
        </p:nvSpPr>
        <p:spPr/>
        <p:txBody>
          <a:bodyPr/>
          <a:lstStyle/>
          <a:p>
            <a:endParaRPr lang="eu-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422BCC-A3B4-4DAD-8CB2-1DE96A21DDDD}" type="slidenum">
              <a:rPr lang="eu-ES" smtClean="0"/>
              <a:t>‹#›</a:t>
            </a:fld>
            <a:endParaRPr lang="eu-ES"/>
          </a:p>
        </p:txBody>
      </p:sp>
    </p:spTree>
    <p:extLst>
      <p:ext uri="{BB962C8B-B14F-4D97-AF65-F5344CB8AC3E}">
        <p14:creationId xmlns:p14="http://schemas.microsoft.com/office/powerpoint/2010/main" val="268034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52A591-C9DD-4974-A39B-5D58CB6AF004}" type="datetimeFigureOut">
              <a:rPr lang="eu-ES" smtClean="0"/>
              <a:t>2018/10/7</a:t>
            </a:fld>
            <a:endParaRPr lang="eu-ES"/>
          </a:p>
        </p:txBody>
      </p:sp>
      <p:sp>
        <p:nvSpPr>
          <p:cNvPr id="5" name="Footer Placeholder 4"/>
          <p:cNvSpPr>
            <a:spLocks noGrp="1"/>
          </p:cNvSpPr>
          <p:nvPr>
            <p:ph type="ftr" sz="quarter" idx="11"/>
          </p:nvPr>
        </p:nvSpPr>
        <p:spPr/>
        <p:txBody>
          <a:bodyPr/>
          <a:lstStyle/>
          <a:p>
            <a:endParaRPr lang="eu-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422BCC-A3B4-4DAD-8CB2-1DE96A21DDDD}" type="slidenum">
              <a:rPr lang="eu-ES" smtClean="0"/>
              <a:t>‹#›</a:t>
            </a:fld>
            <a:endParaRPr lang="eu-ES"/>
          </a:p>
        </p:txBody>
      </p:sp>
    </p:spTree>
    <p:extLst>
      <p:ext uri="{BB962C8B-B14F-4D97-AF65-F5344CB8AC3E}">
        <p14:creationId xmlns:p14="http://schemas.microsoft.com/office/powerpoint/2010/main" val="3583840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52A591-C9DD-4974-A39B-5D58CB6AF004}" type="datetimeFigureOut">
              <a:rPr lang="eu-ES" smtClean="0"/>
              <a:t>2018/10/7</a:t>
            </a:fld>
            <a:endParaRPr lang="eu-ES"/>
          </a:p>
        </p:txBody>
      </p:sp>
      <p:sp>
        <p:nvSpPr>
          <p:cNvPr id="5" name="Footer Placeholder 4"/>
          <p:cNvSpPr>
            <a:spLocks noGrp="1"/>
          </p:cNvSpPr>
          <p:nvPr>
            <p:ph type="ftr" sz="quarter" idx="11"/>
          </p:nvPr>
        </p:nvSpPr>
        <p:spPr/>
        <p:txBody>
          <a:bodyPr/>
          <a:lstStyle/>
          <a:p>
            <a:endParaRPr lang="eu-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422BCC-A3B4-4DAD-8CB2-1DE96A21DDDD}" type="slidenum">
              <a:rPr lang="eu-ES" smtClean="0"/>
              <a:t>‹#›</a:t>
            </a:fld>
            <a:endParaRPr lang="eu-ES"/>
          </a:p>
        </p:txBody>
      </p:sp>
    </p:spTree>
    <p:extLst>
      <p:ext uri="{BB962C8B-B14F-4D97-AF65-F5344CB8AC3E}">
        <p14:creationId xmlns:p14="http://schemas.microsoft.com/office/powerpoint/2010/main" val="395215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52A591-C9DD-4974-A39B-5D58CB6AF004}" type="datetimeFigureOut">
              <a:rPr lang="eu-ES" smtClean="0"/>
              <a:t>2018/10/7</a:t>
            </a:fld>
            <a:endParaRPr lang="eu-ES"/>
          </a:p>
        </p:txBody>
      </p:sp>
      <p:sp>
        <p:nvSpPr>
          <p:cNvPr id="5" name="Footer Placeholder 4"/>
          <p:cNvSpPr>
            <a:spLocks noGrp="1"/>
          </p:cNvSpPr>
          <p:nvPr>
            <p:ph type="ftr" sz="quarter" idx="11"/>
          </p:nvPr>
        </p:nvSpPr>
        <p:spPr/>
        <p:txBody>
          <a:bodyPr/>
          <a:lstStyle/>
          <a:p>
            <a:endParaRPr lang="eu-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422BCC-A3B4-4DAD-8CB2-1DE96A21DDDD}" type="slidenum">
              <a:rPr lang="eu-ES" smtClean="0"/>
              <a:t>‹#›</a:t>
            </a:fld>
            <a:endParaRPr lang="eu-ES"/>
          </a:p>
        </p:txBody>
      </p:sp>
    </p:spTree>
    <p:extLst>
      <p:ext uri="{BB962C8B-B14F-4D97-AF65-F5344CB8AC3E}">
        <p14:creationId xmlns:p14="http://schemas.microsoft.com/office/powerpoint/2010/main" val="266083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52A591-C9DD-4974-A39B-5D58CB6AF004}" type="datetimeFigureOut">
              <a:rPr lang="eu-ES" smtClean="0"/>
              <a:t>2018/10/7</a:t>
            </a:fld>
            <a:endParaRPr lang="eu-ES"/>
          </a:p>
        </p:txBody>
      </p:sp>
      <p:sp>
        <p:nvSpPr>
          <p:cNvPr id="5" name="Footer Placeholder 4"/>
          <p:cNvSpPr>
            <a:spLocks noGrp="1"/>
          </p:cNvSpPr>
          <p:nvPr>
            <p:ph type="ftr" sz="quarter" idx="11"/>
          </p:nvPr>
        </p:nvSpPr>
        <p:spPr/>
        <p:txBody>
          <a:bodyPr/>
          <a:lstStyle/>
          <a:p>
            <a:endParaRPr lang="eu-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422BCC-A3B4-4DAD-8CB2-1DE96A21DDDD}" type="slidenum">
              <a:rPr lang="eu-ES" smtClean="0"/>
              <a:t>‹#›</a:t>
            </a:fld>
            <a:endParaRPr lang="eu-ES"/>
          </a:p>
        </p:txBody>
      </p:sp>
    </p:spTree>
    <p:extLst>
      <p:ext uri="{BB962C8B-B14F-4D97-AF65-F5344CB8AC3E}">
        <p14:creationId xmlns:p14="http://schemas.microsoft.com/office/powerpoint/2010/main" val="1312723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52A591-C9DD-4974-A39B-5D58CB6AF004}" type="datetimeFigureOut">
              <a:rPr lang="eu-ES" smtClean="0"/>
              <a:t>2018/10/7</a:t>
            </a:fld>
            <a:endParaRPr lang="eu-ES"/>
          </a:p>
        </p:txBody>
      </p:sp>
      <p:sp>
        <p:nvSpPr>
          <p:cNvPr id="6" name="Footer Placeholder 5"/>
          <p:cNvSpPr>
            <a:spLocks noGrp="1"/>
          </p:cNvSpPr>
          <p:nvPr>
            <p:ph type="ftr" sz="quarter" idx="11"/>
          </p:nvPr>
        </p:nvSpPr>
        <p:spPr/>
        <p:txBody>
          <a:bodyPr/>
          <a:lstStyle/>
          <a:p>
            <a:endParaRPr lang="eu-E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2422BCC-A3B4-4DAD-8CB2-1DE96A21DDDD}" type="slidenum">
              <a:rPr lang="eu-ES" smtClean="0"/>
              <a:t>‹#›</a:t>
            </a:fld>
            <a:endParaRPr lang="eu-ES"/>
          </a:p>
        </p:txBody>
      </p:sp>
    </p:spTree>
    <p:extLst>
      <p:ext uri="{BB962C8B-B14F-4D97-AF65-F5344CB8AC3E}">
        <p14:creationId xmlns:p14="http://schemas.microsoft.com/office/powerpoint/2010/main" val="28434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52A591-C9DD-4974-A39B-5D58CB6AF004}" type="datetimeFigureOut">
              <a:rPr lang="eu-ES" smtClean="0"/>
              <a:t>2018/10/7</a:t>
            </a:fld>
            <a:endParaRPr lang="eu-ES"/>
          </a:p>
        </p:txBody>
      </p:sp>
      <p:sp>
        <p:nvSpPr>
          <p:cNvPr id="8" name="Footer Placeholder 7"/>
          <p:cNvSpPr>
            <a:spLocks noGrp="1"/>
          </p:cNvSpPr>
          <p:nvPr>
            <p:ph type="ftr" sz="quarter" idx="11"/>
          </p:nvPr>
        </p:nvSpPr>
        <p:spPr/>
        <p:txBody>
          <a:bodyPr/>
          <a:lstStyle/>
          <a:p>
            <a:endParaRPr lang="eu-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422BCC-A3B4-4DAD-8CB2-1DE96A21DDDD}" type="slidenum">
              <a:rPr lang="eu-ES" smtClean="0"/>
              <a:t>‹#›</a:t>
            </a:fld>
            <a:endParaRPr lang="eu-ES"/>
          </a:p>
        </p:txBody>
      </p:sp>
    </p:spTree>
    <p:extLst>
      <p:ext uri="{BB962C8B-B14F-4D97-AF65-F5344CB8AC3E}">
        <p14:creationId xmlns:p14="http://schemas.microsoft.com/office/powerpoint/2010/main" val="1651007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52A591-C9DD-4974-A39B-5D58CB6AF004}" type="datetimeFigureOut">
              <a:rPr lang="eu-ES" smtClean="0"/>
              <a:t>2018/10/7</a:t>
            </a:fld>
            <a:endParaRPr lang="eu-ES"/>
          </a:p>
        </p:txBody>
      </p:sp>
      <p:sp>
        <p:nvSpPr>
          <p:cNvPr id="4" name="Footer Placeholder 3"/>
          <p:cNvSpPr>
            <a:spLocks noGrp="1"/>
          </p:cNvSpPr>
          <p:nvPr>
            <p:ph type="ftr" sz="quarter" idx="11"/>
          </p:nvPr>
        </p:nvSpPr>
        <p:spPr/>
        <p:txBody>
          <a:bodyPr/>
          <a:lstStyle/>
          <a:p>
            <a:endParaRPr lang="eu-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422BCC-A3B4-4DAD-8CB2-1DE96A21DDDD}" type="slidenum">
              <a:rPr lang="eu-ES" smtClean="0"/>
              <a:t>‹#›</a:t>
            </a:fld>
            <a:endParaRPr lang="eu-ES"/>
          </a:p>
        </p:txBody>
      </p:sp>
    </p:spTree>
    <p:extLst>
      <p:ext uri="{BB962C8B-B14F-4D97-AF65-F5344CB8AC3E}">
        <p14:creationId xmlns:p14="http://schemas.microsoft.com/office/powerpoint/2010/main" val="3704247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2A591-C9DD-4974-A39B-5D58CB6AF004}" type="datetimeFigureOut">
              <a:rPr lang="eu-ES" smtClean="0"/>
              <a:t>2018/10/7</a:t>
            </a:fld>
            <a:endParaRPr lang="eu-ES"/>
          </a:p>
        </p:txBody>
      </p:sp>
      <p:sp>
        <p:nvSpPr>
          <p:cNvPr id="3" name="Footer Placeholder 2"/>
          <p:cNvSpPr>
            <a:spLocks noGrp="1"/>
          </p:cNvSpPr>
          <p:nvPr>
            <p:ph type="ftr" sz="quarter" idx="11"/>
          </p:nvPr>
        </p:nvSpPr>
        <p:spPr/>
        <p:txBody>
          <a:bodyPr/>
          <a:lstStyle/>
          <a:p>
            <a:endParaRPr lang="eu-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422BCC-A3B4-4DAD-8CB2-1DE96A21DDDD}" type="slidenum">
              <a:rPr lang="eu-ES" smtClean="0"/>
              <a:t>‹#›</a:t>
            </a:fld>
            <a:endParaRPr lang="eu-ES"/>
          </a:p>
        </p:txBody>
      </p:sp>
    </p:spTree>
    <p:extLst>
      <p:ext uri="{BB962C8B-B14F-4D97-AF65-F5344CB8AC3E}">
        <p14:creationId xmlns:p14="http://schemas.microsoft.com/office/powerpoint/2010/main" val="1572898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52A591-C9DD-4974-A39B-5D58CB6AF004}" type="datetimeFigureOut">
              <a:rPr lang="eu-ES" smtClean="0"/>
              <a:t>2018/10/7</a:t>
            </a:fld>
            <a:endParaRPr lang="eu-ES"/>
          </a:p>
        </p:txBody>
      </p:sp>
      <p:sp>
        <p:nvSpPr>
          <p:cNvPr id="6" name="Footer Placeholder 5"/>
          <p:cNvSpPr>
            <a:spLocks noGrp="1"/>
          </p:cNvSpPr>
          <p:nvPr>
            <p:ph type="ftr" sz="quarter" idx="11"/>
          </p:nvPr>
        </p:nvSpPr>
        <p:spPr/>
        <p:txBody>
          <a:bodyPr/>
          <a:lstStyle/>
          <a:p>
            <a:endParaRPr lang="eu-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422BCC-A3B4-4DAD-8CB2-1DE96A21DDDD}" type="slidenum">
              <a:rPr lang="eu-ES" smtClean="0"/>
              <a:t>‹#›</a:t>
            </a:fld>
            <a:endParaRPr lang="eu-ES"/>
          </a:p>
        </p:txBody>
      </p:sp>
    </p:spTree>
    <p:extLst>
      <p:ext uri="{BB962C8B-B14F-4D97-AF65-F5344CB8AC3E}">
        <p14:creationId xmlns:p14="http://schemas.microsoft.com/office/powerpoint/2010/main" val="3338344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52A591-C9DD-4974-A39B-5D58CB6AF004}" type="datetimeFigureOut">
              <a:rPr lang="eu-ES" smtClean="0"/>
              <a:t>2018/10/7</a:t>
            </a:fld>
            <a:endParaRPr lang="eu-ES"/>
          </a:p>
        </p:txBody>
      </p:sp>
      <p:sp>
        <p:nvSpPr>
          <p:cNvPr id="6" name="Footer Placeholder 5"/>
          <p:cNvSpPr>
            <a:spLocks noGrp="1"/>
          </p:cNvSpPr>
          <p:nvPr>
            <p:ph type="ftr" sz="quarter" idx="11"/>
          </p:nvPr>
        </p:nvSpPr>
        <p:spPr/>
        <p:txBody>
          <a:bodyPr/>
          <a:lstStyle/>
          <a:p>
            <a:endParaRPr lang="eu-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422BCC-A3B4-4DAD-8CB2-1DE96A21DDDD}" type="slidenum">
              <a:rPr lang="eu-ES" smtClean="0"/>
              <a:t>‹#›</a:t>
            </a:fld>
            <a:endParaRPr lang="eu-ES"/>
          </a:p>
        </p:txBody>
      </p:sp>
    </p:spTree>
    <p:extLst>
      <p:ext uri="{BB962C8B-B14F-4D97-AF65-F5344CB8AC3E}">
        <p14:creationId xmlns:p14="http://schemas.microsoft.com/office/powerpoint/2010/main" val="1733547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152A591-C9DD-4974-A39B-5D58CB6AF004}" type="datetimeFigureOut">
              <a:rPr lang="eu-ES" smtClean="0"/>
              <a:t>2018/10/7</a:t>
            </a:fld>
            <a:endParaRPr lang="eu-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u-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422BCC-A3B4-4DAD-8CB2-1DE96A21DDDD}" type="slidenum">
              <a:rPr lang="eu-ES" smtClean="0"/>
              <a:t>‹#›</a:t>
            </a:fld>
            <a:endParaRPr lang="eu-ES"/>
          </a:p>
        </p:txBody>
      </p:sp>
    </p:spTree>
    <p:extLst>
      <p:ext uri="{BB962C8B-B14F-4D97-AF65-F5344CB8AC3E}">
        <p14:creationId xmlns:p14="http://schemas.microsoft.com/office/powerpoint/2010/main" val="1846532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nextu.com/blog/6-caracteristicas-de-la-computacion-en-la-nube/" TargetMode="External"/><Relationship Id="rId3" Type="http://schemas.openxmlformats.org/officeDocument/2006/relationships/hyperlink" Target="http://www.fmvz.unam.mx/fmvz/secretarias/tecnologia/manuales/m_almacena.pdf" TargetMode="External"/><Relationship Id="rId7" Type="http://schemas.openxmlformats.org/officeDocument/2006/relationships/hyperlink" Target="https://www.monografias.com/trabajos35/dispositivos-almacenamiento/dispositivos-almacenamiento.shtml" TargetMode="External"/><Relationship Id="rId2" Type="http://schemas.openxmlformats.org/officeDocument/2006/relationships/hyperlink" Target="https://es.wikipedia.org/wiki/Dispositivo_de_almacenamiento_de_datos" TargetMode="External"/><Relationship Id="rId1" Type="http://schemas.openxmlformats.org/officeDocument/2006/relationships/slideLayout" Target="../slideLayouts/slideLayout2.xml"/><Relationship Id="rId6" Type="http://schemas.openxmlformats.org/officeDocument/2006/relationships/hyperlink" Target="https://www.elobservador.com.uy/nota/asi-fue-la-evolucion-del-almacenamiento--201735500" TargetMode="External"/><Relationship Id="rId5" Type="http://schemas.openxmlformats.org/officeDocument/2006/relationships/hyperlink" Target="https://prezi.com/jbvidwxlfkck/historia-evolucion-de-dispositivos-de-almacenamiento/" TargetMode="External"/><Relationship Id="rId4" Type="http://schemas.openxmlformats.org/officeDocument/2006/relationships/hyperlink" Target="https://www.youtube.com/watch?v=OZymGghol4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9517" y="1716110"/>
            <a:ext cx="8915399" cy="2262781"/>
          </a:xfrm>
        </p:spPr>
        <p:txBody>
          <a:bodyPr>
            <a:noAutofit/>
          </a:bodyPr>
          <a:lstStyle/>
          <a:p>
            <a:r>
              <a:rPr lang="es-ES" sz="6000" b="1" i="1" dirty="0" smtClean="0"/>
              <a:t>DISPOSITIVOS DE ALMACENAMIENTO </a:t>
            </a:r>
            <a:br>
              <a:rPr lang="es-ES" sz="6000" b="1" i="1" dirty="0" smtClean="0"/>
            </a:br>
            <a:r>
              <a:rPr lang="es-ES" sz="6000" b="1" i="1" dirty="0" smtClean="0"/>
              <a:t>DE DATOS</a:t>
            </a:r>
            <a:endParaRPr lang="eu-ES" sz="6000" b="1" i="1" dirty="0"/>
          </a:p>
        </p:txBody>
      </p:sp>
      <p:sp>
        <p:nvSpPr>
          <p:cNvPr id="3" name="Subtitle 2"/>
          <p:cNvSpPr>
            <a:spLocks noGrp="1"/>
          </p:cNvSpPr>
          <p:nvPr>
            <p:ph type="subTitle" idx="1"/>
          </p:nvPr>
        </p:nvSpPr>
        <p:spPr/>
        <p:txBody>
          <a:bodyPr/>
          <a:lstStyle/>
          <a:p>
            <a:r>
              <a:rPr lang="es-ES" dirty="0" smtClean="0"/>
              <a:t>Jose Armas López.</a:t>
            </a:r>
            <a:endParaRPr lang="eu-ES" dirty="0"/>
          </a:p>
        </p:txBody>
      </p:sp>
    </p:spTree>
    <p:extLst>
      <p:ext uri="{BB962C8B-B14F-4D97-AF65-F5344CB8AC3E}">
        <p14:creationId xmlns:p14="http://schemas.microsoft.com/office/powerpoint/2010/main" val="4024173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u-E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5172" y="2146038"/>
            <a:ext cx="5963482" cy="3753374"/>
          </a:xfrm>
        </p:spPr>
      </p:pic>
    </p:spTree>
    <p:extLst>
      <p:ext uri="{BB962C8B-B14F-4D97-AF65-F5344CB8AC3E}">
        <p14:creationId xmlns:p14="http://schemas.microsoft.com/office/powerpoint/2010/main" val="2099268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u-E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9713" y="2133600"/>
            <a:ext cx="7734399" cy="3778250"/>
          </a:xfrm>
        </p:spPr>
      </p:pic>
    </p:spTree>
    <p:extLst>
      <p:ext uri="{BB962C8B-B14F-4D97-AF65-F5344CB8AC3E}">
        <p14:creationId xmlns:p14="http://schemas.microsoft.com/office/powerpoint/2010/main" val="2050657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u-E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620" y="2133600"/>
            <a:ext cx="7234585" cy="3778250"/>
          </a:xfrm>
        </p:spPr>
      </p:pic>
    </p:spTree>
    <p:extLst>
      <p:ext uri="{BB962C8B-B14F-4D97-AF65-F5344CB8AC3E}">
        <p14:creationId xmlns:p14="http://schemas.microsoft.com/office/powerpoint/2010/main" val="1280974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u-E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7357" y="2133600"/>
            <a:ext cx="3339111" cy="3778250"/>
          </a:xfrm>
        </p:spPr>
      </p:pic>
    </p:spTree>
    <p:extLst>
      <p:ext uri="{BB962C8B-B14F-4D97-AF65-F5344CB8AC3E}">
        <p14:creationId xmlns:p14="http://schemas.microsoft.com/office/powerpoint/2010/main" val="204417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u-E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8488" y="2133600"/>
            <a:ext cx="3896850" cy="3778250"/>
          </a:xfrm>
        </p:spPr>
      </p:pic>
    </p:spTree>
    <p:extLst>
      <p:ext uri="{BB962C8B-B14F-4D97-AF65-F5344CB8AC3E}">
        <p14:creationId xmlns:p14="http://schemas.microsoft.com/office/powerpoint/2010/main" val="1975813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u-E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5138" y="2133600"/>
            <a:ext cx="3803550" cy="3778250"/>
          </a:xfrm>
        </p:spPr>
      </p:pic>
    </p:spTree>
    <p:extLst>
      <p:ext uri="{BB962C8B-B14F-4D97-AF65-F5344CB8AC3E}">
        <p14:creationId xmlns:p14="http://schemas.microsoft.com/office/powerpoint/2010/main" val="3988128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u-E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9704" y="2133600"/>
            <a:ext cx="3734418" cy="3778250"/>
          </a:xfrm>
        </p:spPr>
      </p:pic>
    </p:spTree>
    <p:extLst>
      <p:ext uri="{BB962C8B-B14F-4D97-AF65-F5344CB8AC3E}">
        <p14:creationId xmlns:p14="http://schemas.microsoft.com/office/powerpoint/2010/main" val="252810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s-ES" sz="4800" b="1" dirty="0" smtClean="0"/>
              <a:t>La Nube</a:t>
            </a:r>
            <a:endParaRPr lang="eu-E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4211" y="1994053"/>
            <a:ext cx="6599103" cy="41974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56355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i="1" dirty="0" smtClean="0"/>
              <a:t>Dispositivos de almacenamiento de un computador.</a:t>
            </a:r>
            <a:endParaRPr lang="eu-ES" b="1" i="1" dirty="0"/>
          </a:p>
        </p:txBody>
      </p:sp>
      <p:sp>
        <p:nvSpPr>
          <p:cNvPr id="3" name="Content Placeholder 2"/>
          <p:cNvSpPr>
            <a:spLocks noGrp="1"/>
          </p:cNvSpPr>
          <p:nvPr>
            <p:ph idx="1"/>
          </p:nvPr>
        </p:nvSpPr>
        <p:spPr>
          <a:xfrm>
            <a:off x="1244906" y="1905001"/>
            <a:ext cx="10259706" cy="4738170"/>
          </a:xfrm>
        </p:spPr>
        <p:txBody>
          <a:bodyPr>
            <a:normAutofit fontScale="70000" lnSpcReduction="20000"/>
          </a:bodyPr>
          <a:lstStyle/>
          <a:p>
            <a:endParaRPr lang="es-ES" dirty="0" smtClean="0"/>
          </a:p>
          <a:p>
            <a:pPr algn="just"/>
            <a:r>
              <a:rPr lang="es-ES" sz="2800" dirty="0" smtClean="0"/>
              <a:t>Los sistemas informáticos pueden guardar información tanto interna (la memoria) como externamente (dispositivos externos de almacenamiento).</a:t>
            </a:r>
          </a:p>
          <a:p>
            <a:pPr algn="just"/>
            <a:r>
              <a:rPr lang="es-ES" sz="2800" dirty="0"/>
              <a:t>Internamente, las instrucciones o datos pueden almacenarse por un </a:t>
            </a:r>
            <a:r>
              <a:rPr lang="es-ES" sz="2800" dirty="0" smtClean="0"/>
              <a:t>tiempo</a:t>
            </a:r>
            <a:r>
              <a:rPr lang="es-ES" sz="2800" dirty="0"/>
              <a:t> en los chips de silicio de la </a:t>
            </a:r>
            <a:r>
              <a:rPr lang="es-ES" sz="2800" dirty="0" smtClean="0">
                <a:solidFill>
                  <a:schemeClr val="tx1"/>
                </a:solidFill>
              </a:rPr>
              <a:t>RAM </a:t>
            </a:r>
            <a:r>
              <a:rPr lang="es-ES" sz="2800" dirty="0" smtClean="0"/>
              <a:t>(memoria </a:t>
            </a:r>
            <a:r>
              <a:rPr lang="es-ES" sz="2800" dirty="0"/>
              <a:t>de acceso aleatorio) montados directamente en la placa de </a:t>
            </a:r>
            <a:r>
              <a:rPr lang="es-ES" sz="2800" dirty="0" smtClean="0"/>
              <a:t>circuitos</a:t>
            </a:r>
            <a:r>
              <a:rPr lang="es-ES" sz="2800" dirty="0"/>
              <a:t> principal de la </a:t>
            </a:r>
            <a:r>
              <a:rPr lang="es-ES" sz="2800" dirty="0" smtClean="0"/>
              <a:t>computadora, </a:t>
            </a:r>
            <a:r>
              <a:rPr lang="es-ES" sz="2800" dirty="0"/>
              <a:t>o bien en chips montados en </a:t>
            </a:r>
            <a:r>
              <a:rPr lang="es-ES" sz="2800" dirty="0" smtClean="0"/>
              <a:t>tarjetas</a:t>
            </a:r>
            <a:r>
              <a:rPr lang="es-ES" sz="2800" dirty="0"/>
              <a:t> periféricas conectadas a la placa de circuitos principal del </a:t>
            </a:r>
            <a:r>
              <a:rPr lang="es-ES" sz="2800" dirty="0" smtClean="0"/>
              <a:t>ordenador.</a:t>
            </a:r>
          </a:p>
          <a:p>
            <a:pPr algn="just"/>
            <a:r>
              <a:rPr lang="es-ES" sz="2800" dirty="0" smtClean="0"/>
              <a:t>Estos </a:t>
            </a:r>
            <a:r>
              <a:rPr lang="es-ES" sz="2800" dirty="0"/>
              <a:t>chips de RAM constan de conmutadores sensibles a los cambios de la corriente eléctrica, esto quiere decir que los datos son almacenados por tiempo limitado (hasta que dejamos de suministrar energía eléctrica) por esta razón aparecen los dispositivos de almacenamiento secundarios o auxiliares, los cuales son capaces de conservar la información de manera permanente, mientras su </a:t>
            </a:r>
            <a:r>
              <a:rPr lang="es-ES" sz="2800" dirty="0" smtClean="0"/>
              <a:t>estado</a:t>
            </a:r>
            <a:r>
              <a:rPr lang="es-ES" sz="2800" dirty="0"/>
              <a:t> físico sea óptimo. Los dispositivos de almacenamiento externo pueden residir dentro del </a:t>
            </a:r>
            <a:r>
              <a:rPr lang="es-ES" sz="2800" dirty="0" smtClean="0"/>
              <a:t>CPU y </a:t>
            </a:r>
            <a:r>
              <a:rPr lang="es-ES" sz="2800" dirty="0"/>
              <a:t>están fuera de la placa de circuito principal.</a:t>
            </a:r>
            <a:endParaRPr lang="eu-ES" sz="2800" dirty="0"/>
          </a:p>
        </p:txBody>
      </p:sp>
    </p:spTree>
    <p:extLst>
      <p:ext uri="{BB962C8B-B14F-4D97-AF65-F5344CB8AC3E}">
        <p14:creationId xmlns:p14="http://schemas.microsoft.com/office/powerpoint/2010/main" val="2417735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i="1" dirty="0" smtClean="0"/>
              <a:t>Clasificación de los dispositivos de almacenamiento:</a:t>
            </a:r>
            <a:endParaRPr lang="eu-ES" b="1" i="1" dirty="0"/>
          </a:p>
        </p:txBody>
      </p:sp>
      <p:sp>
        <p:nvSpPr>
          <p:cNvPr id="3" name="Content Placeholder 2"/>
          <p:cNvSpPr>
            <a:spLocks noGrp="1"/>
          </p:cNvSpPr>
          <p:nvPr>
            <p:ph idx="1"/>
          </p:nvPr>
        </p:nvSpPr>
        <p:spPr>
          <a:xfrm>
            <a:off x="1883884" y="2137272"/>
            <a:ext cx="9620728" cy="4148523"/>
          </a:xfrm>
        </p:spPr>
        <p:txBody>
          <a:bodyPr>
            <a:normAutofit lnSpcReduction="10000"/>
          </a:bodyPr>
          <a:lstStyle/>
          <a:p>
            <a:pPr algn="just"/>
            <a:r>
              <a:rPr lang="es-ES" dirty="0"/>
              <a:t>S</a:t>
            </a:r>
            <a:r>
              <a:rPr lang="es-ES" dirty="0" smtClean="0"/>
              <a:t>e </a:t>
            </a:r>
            <a:r>
              <a:rPr lang="es-ES" dirty="0"/>
              <a:t>pueden clasificar de acuerdo al modo de acceso a los datos que contienen</a:t>
            </a:r>
            <a:r>
              <a:rPr lang="es-ES" dirty="0" smtClean="0"/>
              <a:t>:</a:t>
            </a:r>
          </a:p>
          <a:p>
            <a:pPr marL="0" indent="0" algn="just">
              <a:buNone/>
            </a:pPr>
            <a:endParaRPr lang="es-ES" dirty="0" smtClean="0"/>
          </a:p>
          <a:p>
            <a:pPr algn="just"/>
            <a:r>
              <a:rPr lang="es-ES" b="1" i="1" dirty="0"/>
              <a:t>Acceso secuencial:</a:t>
            </a:r>
            <a:r>
              <a:rPr lang="es-ES" dirty="0"/>
              <a:t> En el acceso secuencial, </a:t>
            </a:r>
            <a:r>
              <a:rPr lang="es-ES" i="1" dirty="0">
                <a:solidFill>
                  <a:srgbClr val="FF0000"/>
                </a:solidFill>
              </a:rPr>
              <a:t>el elemento de </a:t>
            </a:r>
            <a:r>
              <a:rPr lang="es-ES" i="1" dirty="0" smtClean="0">
                <a:solidFill>
                  <a:srgbClr val="FF0000"/>
                </a:solidFill>
              </a:rPr>
              <a:t>lectura</a:t>
            </a:r>
            <a:r>
              <a:rPr lang="es-ES" i="1" dirty="0">
                <a:solidFill>
                  <a:srgbClr val="FF0000"/>
                </a:solidFill>
              </a:rPr>
              <a:t> del dispositivo debe pasar por el espacio ocupado por la totalidad de los datos almacenados previamente</a:t>
            </a:r>
            <a:r>
              <a:rPr lang="es-ES" dirty="0"/>
              <a:t> al espacio ocupado físicamente por los datos almacenados que componen el conjunto de información a la que se desea acceder</a:t>
            </a:r>
            <a:r>
              <a:rPr lang="es-ES" dirty="0" smtClean="0"/>
              <a:t>.</a:t>
            </a:r>
          </a:p>
          <a:p>
            <a:pPr marL="0" indent="0" algn="just">
              <a:buNone/>
            </a:pPr>
            <a:endParaRPr lang="es-ES" dirty="0"/>
          </a:p>
          <a:p>
            <a:pPr algn="just"/>
            <a:r>
              <a:rPr lang="es-ES" b="1" i="1" dirty="0"/>
              <a:t>Acceso aleatorio:</a:t>
            </a:r>
            <a:r>
              <a:rPr lang="es-ES" dirty="0"/>
              <a:t> En el modo de acceso aleatorio, </a:t>
            </a:r>
            <a:r>
              <a:rPr lang="es-ES" i="1" dirty="0">
                <a:solidFill>
                  <a:srgbClr val="FF0000"/>
                </a:solidFill>
              </a:rPr>
              <a:t>el elemento de lectura accede directamente a </a:t>
            </a:r>
            <a:r>
              <a:rPr lang="es-ES" i="1" dirty="0" smtClean="0">
                <a:solidFill>
                  <a:srgbClr val="FF0000"/>
                </a:solidFill>
              </a:rPr>
              <a:t>la dirección</a:t>
            </a:r>
            <a:r>
              <a:rPr lang="es-ES" i="1" dirty="0">
                <a:solidFill>
                  <a:srgbClr val="FF0000"/>
                </a:solidFill>
              </a:rPr>
              <a:t> donde se encuentra almacenada físicamente la </a:t>
            </a:r>
            <a:r>
              <a:rPr lang="es-ES" i="1" dirty="0" smtClean="0">
                <a:solidFill>
                  <a:srgbClr val="FF0000"/>
                </a:solidFill>
              </a:rPr>
              <a:t>información</a:t>
            </a:r>
            <a:r>
              <a:rPr lang="es-ES" i="1" u="sng" dirty="0"/>
              <a:t> </a:t>
            </a:r>
            <a:r>
              <a:rPr lang="es-ES" dirty="0" smtClean="0"/>
              <a:t>que </a:t>
            </a:r>
            <a:r>
              <a:rPr lang="es-ES" dirty="0"/>
              <a:t>se desea localizar sin tener que pasar previamente por la almacenada entre el principio de la superficie de grabación y el punto donde se almacena la información buscada.</a:t>
            </a:r>
          </a:p>
          <a:p>
            <a:endParaRPr lang="eu-ES" dirty="0"/>
          </a:p>
        </p:txBody>
      </p:sp>
    </p:spTree>
    <p:extLst>
      <p:ext uri="{BB962C8B-B14F-4D97-AF65-F5344CB8AC3E}">
        <p14:creationId xmlns:p14="http://schemas.microsoft.com/office/powerpoint/2010/main" val="3555010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5400" b="1" i="1" dirty="0" smtClean="0"/>
              <a:t>ÍNDICE:</a:t>
            </a:r>
            <a:endParaRPr lang="eu-ES" sz="5400" b="1" i="1" dirty="0"/>
          </a:p>
        </p:txBody>
      </p:sp>
      <p:sp>
        <p:nvSpPr>
          <p:cNvPr id="3" name="Content Placeholder 2"/>
          <p:cNvSpPr>
            <a:spLocks noGrp="1"/>
          </p:cNvSpPr>
          <p:nvPr>
            <p:ph idx="1"/>
          </p:nvPr>
        </p:nvSpPr>
        <p:spPr>
          <a:xfrm>
            <a:off x="1994053" y="1806766"/>
            <a:ext cx="9510559" cy="4572000"/>
          </a:xfrm>
        </p:spPr>
        <p:txBody>
          <a:bodyPr>
            <a:normAutofit fontScale="92500"/>
          </a:bodyPr>
          <a:lstStyle/>
          <a:p>
            <a:pPr algn="just"/>
            <a:r>
              <a:rPr lang="es-ES" sz="2800" b="1" dirty="0" smtClean="0"/>
              <a:t>¿ Qué es un dispositivo de almacenamiento de datos ?</a:t>
            </a:r>
          </a:p>
          <a:p>
            <a:pPr algn="just"/>
            <a:r>
              <a:rPr lang="es-ES" sz="2800" b="1" dirty="0" smtClean="0"/>
              <a:t>Evolución en los últimos años.</a:t>
            </a:r>
          </a:p>
          <a:p>
            <a:pPr algn="just"/>
            <a:r>
              <a:rPr lang="es-ES" sz="2800" b="1" dirty="0" smtClean="0"/>
              <a:t>Dispositivos de almacenamiento de un computador.</a:t>
            </a:r>
          </a:p>
          <a:p>
            <a:pPr algn="just"/>
            <a:r>
              <a:rPr lang="es-ES" sz="2800" b="1" dirty="0" smtClean="0"/>
              <a:t>Clasificación.</a:t>
            </a:r>
          </a:p>
          <a:p>
            <a:pPr algn="just"/>
            <a:r>
              <a:rPr lang="es-ES" sz="2800" b="1" dirty="0" smtClean="0"/>
              <a:t>Medidas de almacenamiento.</a:t>
            </a:r>
          </a:p>
          <a:p>
            <a:pPr algn="just"/>
            <a:r>
              <a:rPr lang="es-ES" sz="2800" b="1" dirty="0" smtClean="0"/>
              <a:t>Tipos de dispositivos.</a:t>
            </a:r>
          </a:p>
          <a:p>
            <a:pPr algn="just"/>
            <a:r>
              <a:rPr lang="es-ES" sz="2800" b="1" dirty="0" smtClean="0"/>
              <a:t>Conclusión.</a:t>
            </a:r>
          </a:p>
          <a:p>
            <a:pPr algn="just"/>
            <a:r>
              <a:rPr lang="es-ES" sz="2800" b="1" dirty="0" smtClean="0"/>
              <a:t>Biografía.</a:t>
            </a:r>
          </a:p>
          <a:p>
            <a:endParaRPr lang="es-ES" dirty="0" smtClean="0"/>
          </a:p>
          <a:p>
            <a:endParaRPr lang="es-ES" dirty="0" smtClean="0"/>
          </a:p>
          <a:p>
            <a:endParaRPr lang="es-ES" dirty="0" smtClean="0"/>
          </a:p>
          <a:p>
            <a:endParaRPr lang="eu-ES" dirty="0"/>
          </a:p>
        </p:txBody>
      </p:sp>
    </p:spTree>
    <p:extLst>
      <p:ext uri="{BB962C8B-B14F-4D97-AF65-F5344CB8AC3E}">
        <p14:creationId xmlns:p14="http://schemas.microsoft.com/office/powerpoint/2010/main" val="1247441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426" y="183435"/>
            <a:ext cx="8911687" cy="1280890"/>
          </a:xfrm>
        </p:spPr>
        <p:txBody>
          <a:bodyPr/>
          <a:lstStyle/>
          <a:p>
            <a:r>
              <a:rPr lang="es-ES" b="1" i="1" dirty="0" smtClean="0"/>
              <a:t>Medidas de almacenamiento de la información:</a:t>
            </a:r>
            <a:endParaRPr lang="eu-ES" b="1" i="1" dirty="0"/>
          </a:p>
        </p:txBody>
      </p:sp>
      <p:sp>
        <p:nvSpPr>
          <p:cNvPr id="3" name="Content Placeholder 2"/>
          <p:cNvSpPr>
            <a:spLocks noGrp="1"/>
          </p:cNvSpPr>
          <p:nvPr>
            <p:ph idx="1"/>
          </p:nvPr>
        </p:nvSpPr>
        <p:spPr>
          <a:xfrm>
            <a:off x="2512838" y="1464325"/>
            <a:ext cx="8915400" cy="3777622"/>
          </a:xfrm>
        </p:spPr>
        <p:txBody>
          <a:bodyPr/>
          <a:lstStyle/>
          <a:p>
            <a:pPr algn="just"/>
            <a:r>
              <a:rPr lang="es-ES" b="1" dirty="0"/>
              <a:t>Byte:</a:t>
            </a:r>
            <a:r>
              <a:rPr lang="es-ES" dirty="0"/>
              <a:t> unidad de información que consta de 8 bits; en procesamiento informático y almacenamiento, el equivalente a un único </a:t>
            </a:r>
            <a:r>
              <a:rPr lang="es-ES" dirty="0" smtClean="0"/>
              <a:t>carácter, </a:t>
            </a:r>
            <a:r>
              <a:rPr lang="es-ES" dirty="0"/>
              <a:t>como puede ser una letra, un número o un signo de puntuación. </a:t>
            </a:r>
          </a:p>
          <a:p>
            <a:pPr algn="just"/>
            <a:r>
              <a:rPr lang="es-ES" b="1" dirty="0"/>
              <a:t>Kilobyte</a:t>
            </a:r>
            <a:r>
              <a:rPr lang="es-ES" dirty="0"/>
              <a:t> </a:t>
            </a:r>
            <a:r>
              <a:rPr lang="es-ES" b="1" dirty="0"/>
              <a:t>(Kb)</a:t>
            </a:r>
            <a:r>
              <a:rPr lang="es-ES" dirty="0"/>
              <a:t>: Equivale a 1.024 bytes</a:t>
            </a:r>
            <a:r>
              <a:rPr lang="es-ES" dirty="0" smtClean="0"/>
              <a:t>.</a:t>
            </a:r>
            <a:endParaRPr lang="es-ES" dirty="0"/>
          </a:p>
          <a:p>
            <a:pPr algn="just"/>
            <a:r>
              <a:rPr lang="es-ES" b="1" dirty="0"/>
              <a:t>Megabyte</a:t>
            </a:r>
            <a:r>
              <a:rPr lang="es-ES" dirty="0"/>
              <a:t> </a:t>
            </a:r>
            <a:r>
              <a:rPr lang="es-ES" b="1" dirty="0"/>
              <a:t>(Mb):</a:t>
            </a:r>
            <a:r>
              <a:rPr lang="es-ES" dirty="0"/>
              <a:t> Un millón de bytes o 1.048.576 bytes</a:t>
            </a:r>
            <a:r>
              <a:rPr lang="es-ES" dirty="0" smtClean="0"/>
              <a:t>.</a:t>
            </a:r>
            <a:endParaRPr lang="es-ES" dirty="0"/>
          </a:p>
          <a:p>
            <a:pPr algn="just"/>
            <a:r>
              <a:rPr lang="es-ES" b="1" dirty="0"/>
              <a:t>Gigabyte</a:t>
            </a:r>
            <a:r>
              <a:rPr lang="es-ES" dirty="0"/>
              <a:t> </a:t>
            </a:r>
            <a:r>
              <a:rPr lang="es-ES" b="1" dirty="0"/>
              <a:t>(Gb)</a:t>
            </a:r>
            <a:r>
              <a:rPr lang="es-ES" dirty="0"/>
              <a:t>: Equivale a mil millones de bytes. </a:t>
            </a:r>
            <a:endParaRPr lang="es-ES" dirty="0" smtClean="0"/>
          </a:p>
          <a:p>
            <a:pPr algn="just"/>
            <a:endParaRPr lang="es-ES" dirty="0"/>
          </a:p>
          <a:p>
            <a:pPr algn="just"/>
            <a:endParaRPr lang="es-ES" dirty="0"/>
          </a:p>
          <a:p>
            <a:endParaRPr lang="eu-ES" dirty="0"/>
          </a:p>
        </p:txBody>
      </p:sp>
      <p:pic>
        <p:nvPicPr>
          <p:cNvPr id="4" name="Picture 3"/>
          <p:cNvPicPr>
            <a:picLocks noChangeAspect="1"/>
          </p:cNvPicPr>
          <p:nvPr/>
        </p:nvPicPr>
        <p:blipFill>
          <a:blip r:embed="rId2"/>
          <a:stretch>
            <a:fillRect/>
          </a:stretch>
        </p:blipFill>
        <p:spPr>
          <a:xfrm>
            <a:off x="3314125" y="3857346"/>
            <a:ext cx="6446819" cy="276920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71201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i="1" dirty="0" smtClean="0"/>
              <a:t>Tipos de dispositivos de almacenamiento:</a:t>
            </a:r>
            <a:endParaRPr lang="eu-ES" b="1" i="1" dirty="0"/>
          </a:p>
        </p:txBody>
      </p:sp>
      <p:sp>
        <p:nvSpPr>
          <p:cNvPr id="3" name="Content Placeholder 2"/>
          <p:cNvSpPr>
            <a:spLocks noGrp="1"/>
          </p:cNvSpPr>
          <p:nvPr>
            <p:ph idx="1"/>
          </p:nvPr>
        </p:nvSpPr>
        <p:spPr>
          <a:xfrm>
            <a:off x="2798533" y="2409022"/>
            <a:ext cx="8915400" cy="3777622"/>
          </a:xfrm>
        </p:spPr>
        <p:txBody>
          <a:bodyPr/>
          <a:lstStyle/>
          <a:p>
            <a:r>
              <a:rPr lang="es-ES" dirty="0" smtClean="0"/>
              <a:t>Memorias.</a:t>
            </a:r>
          </a:p>
          <a:p>
            <a:r>
              <a:rPr lang="es-ES" dirty="0" smtClean="0"/>
              <a:t>Dispositivos magnéticos.</a:t>
            </a:r>
          </a:p>
          <a:p>
            <a:r>
              <a:rPr lang="es-ES" dirty="0" smtClean="0"/>
              <a:t>Dispositivos ópticos.</a:t>
            </a:r>
            <a:endParaRPr lang="eu-ES" dirty="0" smtClean="0"/>
          </a:p>
          <a:p>
            <a:r>
              <a:rPr lang="es-ES" dirty="0" smtClean="0"/>
              <a:t>Dispositivos extraíbles.</a:t>
            </a:r>
          </a:p>
          <a:p>
            <a:r>
              <a:rPr lang="es-ES" dirty="0" smtClean="0"/>
              <a:t>Discos extraíbles o Floppy Disk</a:t>
            </a:r>
          </a:p>
          <a:p>
            <a:r>
              <a:rPr lang="es-ES" dirty="0" smtClean="0"/>
              <a:t>Disco duro.</a:t>
            </a:r>
          </a:p>
          <a:p>
            <a:r>
              <a:rPr lang="es-ES" dirty="0" smtClean="0"/>
              <a:t>Cloud Computing ( La Nube )</a:t>
            </a:r>
          </a:p>
          <a:p>
            <a:endParaRPr lang="es-ES" dirty="0" smtClean="0"/>
          </a:p>
        </p:txBody>
      </p:sp>
    </p:spTree>
    <p:extLst>
      <p:ext uri="{BB962C8B-B14F-4D97-AF65-F5344CB8AC3E}">
        <p14:creationId xmlns:p14="http://schemas.microsoft.com/office/powerpoint/2010/main" val="3897470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Memorias:</a:t>
            </a:r>
            <a:endParaRPr lang="eu-ES" dirty="0"/>
          </a:p>
        </p:txBody>
      </p:sp>
      <p:sp>
        <p:nvSpPr>
          <p:cNvPr id="3" name="Content Placeholder 2"/>
          <p:cNvSpPr>
            <a:spLocks noGrp="1"/>
          </p:cNvSpPr>
          <p:nvPr>
            <p:ph idx="1"/>
          </p:nvPr>
        </p:nvSpPr>
        <p:spPr>
          <a:xfrm>
            <a:off x="2589212" y="1795749"/>
            <a:ext cx="8915400" cy="4115473"/>
          </a:xfrm>
        </p:spPr>
        <p:txBody>
          <a:bodyPr>
            <a:normAutofit fontScale="92500" lnSpcReduction="10000"/>
          </a:bodyPr>
          <a:lstStyle/>
          <a:p>
            <a:pPr lvl="2" algn="just"/>
            <a:r>
              <a:rPr lang="es-ES" b="1" dirty="0" smtClean="0"/>
              <a:t>ROM:</a:t>
            </a:r>
            <a:r>
              <a:rPr lang="es-ES" dirty="0" smtClean="0"/>
              <a:t> </a:t>
            </a:r>
          </a:p>
          <a:p>
            <a:pPr lvl="3" algn="just"/>
            <a:r>
              <a:rPr lang="es-ES" dirty="0" smtClean="0"/>
              <a:t>Sólo es de lectura.</a:t>
            </a:r>
          </a:p>
          <a:p>
            <a:pPr lvl="3" algn="just"/>
            <a:r>
              <a:rPr lang="es-ES" dirty="0" smtClean="0"/>
              <a:t>Sirve para almacenar el programa básico de información </a:t>
            </a:r>
          </a:p>
          <a:p>
            <a:pPr lvl="3" algn="just"/>
            <a:r>
              <a:rPr lang="es-ES" dirty="0" smtClean="0"/>
              <a:t>Entra en función en el momento en que se enciende la computadora y su primera función es reconocer los dispositivos.</a:t>
            </a:r>
          </a:p>
          <a:p>
            <a:pPr lvl="2" algn="just"/>
            <a:r>
              <a:rPr lang="es-ES" b="1" dirty="0" smtClean="0"/>
              <a:t>RAM</a:t>
            </a:r>
            <a:r>
              <a:rPr lang="es-ES" dirty="0" smtClean="0"/>
              <a:t>:</a:t>
            </a:r>
          </a:p>
          <a:p>
            <a:pPr lvl="3" algn="just"/>
            <a:r>
              <a:rPr lang="es-ES" dirty="0" smtClean="0"/>
              <a:t>De acceso aleatorio, puede escribirse y leerse en ella.</a:t>
            </a:r>
          </a:p>
          <a:p>
            <a:pPr lvl="3" algn="just"/>
            <a:r>
              <a:rPr lang="es-ES" dirty="0" smtClean="0"/>
              <a:t>Volátil.</a:t>
            </a:r>
          </a:p>
          <a:p>
            <a:pPr lvl="3" algn="just"/>
            <a:r>
              <a:rPr lang="es-ES" dirty="0" smtClean="0"/>
              <a:t>Se almacena las instrucciones que necesita ejecutar el microprocesador, como los datos que introducimos o necesitamos procesar, así como los resultados obtenidos de esto.</a:t>
            </a:r>
          </a:p>
          <a:p>
            <a:pPr lvl="3" algn="just"/>
            <a:endParaRPr lang="es-ES" dirty="0" smtClean="0"/>
          </a:p>
          <a:p>
            <a:pPr lvl="2" algn="just"/>
            <a:r>
              <a:rPr lang="es-ES" b="1" dirty="0" smtClean="0"/>
              <a:t>MEMORIAS AUXILIARES:</a:t>
            </a:r>
          </a:p>
          <a:p>
            <a:pPr lvl="3" algn="just"/>
            <a:r>
              <a:rPr lang="es-ES" dirty="0" smtClean="0"/>
              <a:t>Disco duro</a:t>
            </a:r>
          </a:p>
          <a:p>
            <a:pPr lvl="3" algn="just"/>
            <a:r>
              <a:rPr lang="es-ES" dirty="0" smtClean="0"/>
              <a:t>Disco flexible</a:t>
            </a:r>
          </a:p>
          <a:p>
            <a:pPr lvl="3" algn="just"/>
            <a:r>
              <a:rPr lang="es-ES" dirty="0" smtClean="0"/>
              <a:t>Disquette</a:t>
            </a:r>
          </a:p>
          <a:p>
            <a:pPr lvl="2" algn="just"/>
            <a:endParaRPr lang="es-ES" dirty="0" smtClean="0"/>
          </a:p>
          <a:p>
            <a:pPr lvl="2"/>
            <a:endParaRPr lang="es-ES" b="1" dirty="0" smtClean="0"/>
          </a:p>
          <a:p>
            <a:pPr lvl="1"/>
            <a:endParaRPr lang="es-ES" dirty="0" smtClean="0"/>
          </a:p>
          <a:p>
            <a:pPr lvl="1"/>
            <a:endParaRPr lang="es-ES" dirty="0" smtClean="0"/>
          </a:p>
          <a:p>
            <a:pPr lvl="1"/>
            <a:endParaRPr lang="es-ES" dirty="0" smtClean="0"/>
          </a:p>
          <a:p>
            <a:pPr lvl="1"/>
            <a:endParaRPr lang="eu-ES" dirty="0"/>
          </a:p>
        </p:txBody>
      </p:sp>
    </p:spTree>
    <p:extLst>
      <p:ext uri="{BB962C8B-B14F-4D97-AF65-F5344CB8AC3E}">
        <p14:creationId xmlns:p14="http://schemas.microsoft.com/office/powerpoint/2010/main" val="4164200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Dispositivos Magnéticos:</a:t>
            </a:r>
            <a:endParaRPr lang="eu-ES" dirty="0"/>
          </a:p>
        </p:txBody>
      </p:sp>
      <p:sp>
        <p:nvSpPr>
          <p:cNvPr id="3" name="Content Placeholder 2"/>
          <p:cNvSpPr>
            <a:spLocks noGrp="1"/>
          </p:cNvSpPr>
          <p:nvPr>
            <p:ph idx="1"/>
          </p:nvPr>
        </p:nvSpPr>
        <p:spPr>
          <a:xfrm>
            <a:off x="2589212" y="1553378"/>
            <a:ext cx="8915400" cy="4357844"/>
          </a:xfrm>
        </p:spPr>
        <p:txBody>
          <a:bodyPr>
            <a:normAutofit fontScale="77500" lnSpcReduction="20000"/>
          </a:bodyPr>
          <a:lstStyle/>
          <a:p>
            <a:r>
              <a:rPr lang="es-ES" dirty="0" smtClean="0"/>
              <a:t>Cinta magnética:</a:t>
            </a:r>
          </a:p>
          <a:p>
            <a:pPr lvl="1"/>
            <a:r>
              <a:rPr lang="es-ES" dirty="0" smtClean="0"/>
              <a:t>Cinta de  </a:t>
            </a:r>
            <a:r>
              <a:rPr lang="es-ES" dirty="0"/>
              <a:t>material </a:t>
            </a:r>
            <a:r>
              <a:rPr lang="es-ES" dirty="0" smtClean="0"/>
              <a:t>plástico</a:t>
            </a:r>
            <a:r>
              <a:rPr lang="es-ES" dirty="0"/>
              <a:t> recubierta de material ferromagnético, </a:t>
            </a:r>
            <a:endParaRPr lang="es-ES" dirty="0" smtClean="0"/>
          </a:p>
          <a:p>
            <a:pPr lvl="1"/>
            <a:r>
              <a:rPr lang="es-ES" dirty="0"/>
              <a:t>S</a:t>
            </a:r>
            <a:r>
              <a:rPr lang="es-ES" dirty="0" smtClean="0"/>
              <a:t>obre </a:t>
            </a:r>
            <a:r>
              <a:rPr lang="es-ES" dirty="0"/>
              <a:t>dicha cinta se registran los caracteres en formas de combinaciones de </a:t>
            </a:r>
            <a:r>
              <a:rPr lang="es-ES" dirty="0" smtClean="0"/>
              <a:t>puntos. </a:t>
            </a:r>
          </a:p>
          <a:p>
            <a:pPr lvl="1"/>
            <a:r>
              <a:rPr lang="es-ES" dirty="0"/>
              <a:t>S</a:t>
            </a:r>
            <a:r>
              <a:rPr lang="es-ES" dirty="0" smtClean="0"/>
              <a:t>oporte de tipo secuencial.</a:t>
            </a:r>
          </a:p>
          <a:p>
            <a:r>
              <a:rPr lang="es-ES" dirty="0" smtClean="0"/>
              <a:t>Tambor magnético:</a:t>
            </a:r>
          </a:p>
          <a:p>
            <a:pPr lvl="1"/>
            <a:r>
              <a:rPr lang="es-ES" dirty="0"/>
              <a:t>F</a:t>
            </a:r>
            <a:r>
              <a:rPr lang="es-ES" dirty="0" smtClean="0"/>
              <a:t>ormados </a:t>
            </a:r>
            <a:r>
              <a:rPr lang="es-ES" dirty="0"/>
              <a:t>por cilindros con material magnético capaz de retener </a:t>
            </a:r>
            <a:r>
              <a:rPr lang="es-ES" dirty="0" smtClean="0"/>
              <a:t>información.</a:t>
            </a:r>
          </a:p>
          <a:p>
            <a:pPr lvl="1"/>
            <a:r>
              <a:rPr lang="es-ES" dirty="0"/>
              <a:t>El acceso a la información es directo y no </a:t>
            </a:r>
            <a:r>
              <a:rPr lang="es-ES" dirty="0" smtClean="0"/>
              <a:t>secuencial.</a:t>
            </a:r>
          </a:p>
          <a:p>
            <a:r>
              <a:rPr lang="es-ES" dirty="0" smtClean="0"/>
              <a:t>Disco duro:</a:t>
            </a:r>
          </a:p>
          <a:p>
            <a:pPr lvl="1"/>
            <a:r>
              <a:rPr lang="es-ES" dirty="0"/>
              <a:t>E</a:t>
            </a:r>
            <a:r>
              <a:rPr lang="es-ES" dirty="0" smtClean="0"/>
              <a:t>l </a:t>
            </a:r>
            <a:r>
              <a:rPr lang="es-ES" dirty="0"/>
              <a:t>principal subsistema de almacenamiento de información en los sistemas </a:t>
            </a:r>
            <a:r>
              <a:rPr lang="es-ES" dirty="0" smtClean="0"/>
              <a:t>informáticos.</a:t>
            </a:r>
          </a:p>
          <a:p>
            <a:pPr lvl="1"/>
            <a:r>
              <a:rPr lang="es-ES" dirty="0" smtClean="0"/>
              <a:t>Almacena </a:t>
            </a:r>
            <a:r>
              <a:rPr lang="es-ES" dirty="0"/>
              <a:t>información de forma persistente en un </a:t>
            </a:r>
            <a:r>
              <a:rPr lang="es-ES" dirty="0" smtClean="0"/>
              <a:t>ordenador.</a:t>
            </a:r>
          </a:p>
          <a:p>
            <a:pPr lvl="1"/>
            <a:r>
              <a:rPr lang="es-ES" dirty="0"/>
              <a:t>E</a:t>
            </a:r>
            <a:r>
              <a:rPr lang="es-ES" dirty="0" smtClean="0"/>
              <a:t>l</a:t>
            </a:r>
            <a:r>
              <a:rPr lang="es-ES" dirty="0"/>
              <a:t> </a:t>
            </a:r>
            <a:r>
              <a:rPr lang="es-ES" dirty="0" smtClean="0"/>
              <a:t>sistema</a:t>
            </a:r>
            <a:r>
              <a:rPr lang="es-ES" dirty="0"/>
              <a:t> de almacenamiento más importante del computador y en él se guardan los </a:t>
            </a:r>
            <a:r>
              <a:rPr lang="es-ES" dirty="0" smtClean="0"/>
              <a:t>archivos de </a:t>
            </a:r>
            <a:r>
              <a:rPr lang="es-ES" dirty="0"/>
              <a:t>los programas.</a:t>
            </a:r>
            <a:endParaRPr lang="es-ES" dirty="0" smtClean="0"/>
          </a:p>
          <a:p>
            <a:r>
              <a:rPr lang="es-ES" dirty="0" smtClean="0"/>
              <a:t>Disquette o disco flexible:</a:t>
            </a:r>
          </a:p>
          <a:p>
            <a:pPr lvl="1"/>
            <a:r>
              <a:rPr lang="es-ES" dirty="0"/>
              <a:t>D</a:t>
            </a:r>
            <a:r>
              <a:rPr lang="es-ES" dirty="0" smtClean="0"/>
              <a:t>ispositivo </a:t>
            </a:r>
            <a:r>
              <a:rPr lang="es-ES" dirty="0"/>
              <a:t>de almacenamiento de datos formado por una pieza circular de un material magnético que permite la grabación y lectura de </a:t>
            </a:r>
            <a:r>
              <a:rPr lang="es-ES" dirty="0" smtClean="0"/>
              <a:t>datos.</a:t>
            </a:r>
          </a:p>
          <a:p>
            <a:pPr lvl="1"/>
            <a:r>
              <a:rPr lang="es-ES" dirty="0" smtClean="0"/>
              <a:t>Actualmente en desuso.</a:t>
            </a:r>
          </a:p>
          <a:p>
            <a:pPr lvl="1"/>
            <a:endParaRPr lang="eu-ES" dirty="0"/>
          </a:p>
        </p:txBody>
      </p:sp>
    </p:spTree>
    <p:extLst>
      <p:ext uri="{BB962C8B-B14F-4D97-AF65-F5344CB8AC3E}">
        <p14:creationId xmlns:p14="http://schemas.microsoft.com/office/powerpoint/2010/main" val="1160827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161" y="202715"/>
            <a:ext cx="8911687" cy="887955"/>
          </a:xfrm>
        </p:spPr>
        <p:txBody>
          <a:bodyPr/>
          <a:lstStyle/>
          <a:p>
            <a:pPr algn="ctr"/>
            <a:r>
              <a:rPr lang="es-ES" b="1" i="1" dirty="0" smtClean="0"/>
              <a:t>Dispositivos ópticos:</a:t>
            </a:r>
            <a:endParaRPr lang="eu-ES" b="1" i="1" dirty="0"/>
          </a:p>
        </p:txBody>
      </p:sp>
      <p:sp>
        <p:nvSpPr>
          <p:cNvPr id="3" name="Content Placeholder 2"/>
          <p:cNvSpPr>
            <a:spLocks noGrp="1"/>
          </p:cNvSpPr>
          <p:nvPr>
            <p:ph idx="1"/>
          </p:nvPr>
        </p:nvSpPr>
        <p:spPr>
          <a:xfrm>
            <a:off x="1895149" y="1090670"/>
            <a:ext cx="8915400" cy="5221995"/>
          </a:xfrm>
        </p:spPr>
        <p:txBody>
          <a:bodyPr>
            <a:noAutofit/>
          </a:bodyPr>
          <a:lstStyle/>
          <a:p>
            <a:r>
              <a:rPr lang="es-ES" sz="1400" dirty="0" smtClean="0"/>
              <a:t>CD-R</a:t>
            </a:r>
          </a:p>
          <a:p>
            <a:pPr lvl="1"/>
            <a:r>
              <a:rPr lang="es-ES" sz="1400" dirty="0"/>
              <a:t>D</a:t>
            </a:r>
            <a:r>
              <a:rPr lang="es-ES" sz="1400" dirty="0" smtClean="0"/>
              <a:t>isco </a:t>
            </a:r>
            <a:r>
              <a:rPr lang="es-ES" sz="1400" dirty="0"/>
              <a:t>compacto de 650 MB de capacidad que puede ser </a:t>
            </a:r>
            <a:r>
              <a:rPr lang="es-ES" sz="1400" dirty="0" smtClean="0"/>
              <a:t>leído.</a:t>
            </a:r>
          </a:p>
          <a:p>
            <a:r>
              <a:rPr lang="es-ES" sz="1400" dirty="0" smtClean="0"/>
              <a:t>CD-RW</a:t>
            </a:r>
          </a:p>
          <a:p>
            <a:pPr lvl="1"/>
            <a:r>
              <a:rPr lang="es-ES" sz="1400" dirty="0"/>
              <a:t>P</a:t>
            </a:r>
            <a:r>
              <a:rPr lang="es-ES" sz="1400" dirty="0" smtClean="0"/>
              <a:t>osee </a:t>
            </a:r>
            <a:r>
              <a:rPr lang="es-ES" sz="1400" dirty="0"/>
              <a:t>la capacidad del CD-R con la diferencia que estos discos son </a:t>
            </a:r>
            <a:r>
              <a:rPr lang="es-ES" sz="1400" dirty="0" smtClean="0"/>
              <a:t>regrabables.</a:t>
            </a:r>
          </a:p>
          <a:p>
            <a:r>
              <a:rPr lang="es-ES" sz="1400" dirty="0" smtClean="0"/>
              <a:t>DVD-ROM</a:t>
            </a:r>
          </a:p>
          <a:p>
            <a:pPr lvl="1"/>
            <a:r>
              <a:rPr lang="es-ES" sz="1400" dirty="0"/>
              <a:t>D</a:t>
            </a:r>
            <a:r>
              <a:rPr lang="es-ES" sz="1400" dirty="0" smtClean="0"/>
              <a:t>isco </a:t>
            </a:r>
            <a:r>
              <a:rPr lang="es-ES" sz="1400" dirty="0"/>
              <a:t>compacto con capacidad de </a:t>
            </a:r>
            <a:r>
              <a:rPr lang="es-ES" sz="1400" dirty="0" smtClean="0"/>
              <a:t>almacenar </a:t>
            </a:r>
            <a:r>
              <a:rPr lang="es-ES" sz="1400" dirty="0"/>
              <a:t>4.7 GB de datos en una cara del </a:t>
            </a:r>
            <a:r>
              <a:rPr lang="es-ES" sz="1400" dirty="0" smtClean="0"/>
              <a:t>disco.</a:t>
            </a:r>
          </a:p>
          <a:p>
            <a:r>
              <a:rPr lang="es-ES" sz="1400" dirty="0" smtClean="0"/>
              <a:t>DVD-RAM</a:t>
            </a:r>
          </a:p>
          <a:p>
            <a:pPr lvl="1"/>
            <a:r>
              <a:rPr lang="es-ES" sz="1400" dirty="0"/>
              <a:t>T</a:t>
            </a:r>
            <a:r>
              <a:rPr lang="es-ES" sz="1400" dirty="0" smtClean="0"/>
              <a:t>iene </a:t>
            </a:r>
            <a:r>
              <a:rPr lang="es-ES" sz="1400" dirty="0"/>
              <a:t>una capacidad de 2.6 GB en una </a:t>
            </a:r>
            <a:r>
              <a:rPr lang="es-ES" sz="1400" dirty="0" smtClean="0"/>
              <a:t>cara </a:t>
            </a:r>
            <a:r>
              <a:rPr lang="es-ES" sz="1400" dirty="0"/>
              <a:t>del disco y 5.2 GB en un disco de doble </a:t>
            </a:r>
            <a:r>
              <a:rPr lang="es-ES" sz="1400" dirty="0" smtClean="0"/>
              <a:t>cara. </a:t>
            </a:r>
          </a:p>
          <a:p>
            <a:pPr lvl="1"/>
            <a:r>
              <a:rPr lang="es-ES" sz="1400" dirty="0"/>
              <a:t>C</a:t>
            </a:r>
            <a:r>
              <a:rPr lang="es-ES" sz="1400" dirty="0" smtClean="0"/>
              <a:t>apaces </a:t>
            </a:r>
            <a:r>
              <a:rPr lang="es-ES" sz="1400" dirty="0"/>
              <a:t>de leer cualquier disco CD-R o CD-RW pero no es capaz de escribir sobre </a:t>
            </a:r>
            <a:r>
              <a:rPr lang="es-ES" sz="1400" dirty="0" smtClean="0"/>
              <a:t>estos.</a:t>
            </a:r>
          </a:p>
          <a:p>
            <a:pPr lvl="1"/>
            <a:r>
              <a:rPr lang="es-ES" sz="1400" dirty="0" smtClean="0"/>
              <a:t>Regrabables.</a:t>
            </a:r>
          </a:p>
          <a:p>
            <a:r>
              <a:rPr lang="es-ES" sz="1400" dirty="0" smtClean="0"/>
              <a:t>PC-CARDS</a:t>
            </a:r>
          </a:p>
          <a:p>
            <a:pPr lvl="1"/>
            <a:r>
              <a:rPr lang="es-ES" sz="1400" dirty="0"/>
              <a:t>P</a:t>
            </a:r>
            <a:r>
              <a:rPr lang="es-ES" sz="1400" dirty="0" smtClean="0"/>
              <a:t>ueden </a:t>
            </a:r>
            <a:r>
              <a:rPr lang="es-ES" sz="1400" dirty="0"/>
              <a:t>ser </a:t>
            </a:r>
            <a:r>
              <a:rPr lang="es-ES" sz="1400" dirty="0" smtClean="0"/>
              <a:t>almacenamiento.</a:t>
            </a:r>
          </a:p>
          <a:p>
            <a:pPr lvl="1"/>
            <a:r>
              <a:rPr lang="es-ES" sz="1400" dirty="0"/>
              <a:t>Debido a su pequeño tamaño, son usadas para el almacenamiento de datos,   aplicaciones,  tarjetas de memoria, cámaras electrónicas y  teléfonos celulares</a:t>
            </a:r>
            <a:endParaRPr lang="es-ES" sz="1400" dirty="0" smtClean="0"/>
          </a:p>
          <a:p>
            <a:r>
              <a:rPr lang="es-ES" sz="1400" dirty="0" smtClean="0"/>
              <a:t>FLASH-CARDS</a:t>
            </a:r>
          </a:p>
          <a:p>
            <a:pPr lvl="1"/>
            <a:r>
              <a:rPr lang="eu-ES" sz="1400" dirty="0"/>
              <a:t> </a:t>
            </a:r>
            <a:r>
              <a:rPr lang="eu-ES" sz="1400" dirty="0" smtClean="0"/>
              <a:t>Tarjetas </a:t>
            </a:r>
            <a:r>
              <a:rPr lang="eu-ES" sz="1400" dirty="0"/>
              <a:t>de memoria   no </a:t>
            </a:r>
            <a:r>
              <a:rPr lang="eu-ES" sz="1400" dirty="0" smtClean="0"/>
              <a:t>volátil.</a:t>
            </a:r>
          </a:p>
          <a:p>
            <a:pPr lvl="1"/>
            <a:r>
              <a:rPr lang="es-ES" sz="1400" dirty="0"/>
              <a:t>L</a:t>
            </a:r>
            <a:r>
              <a:rPr lang="es-ES" sz="1400" dirty="0" smtClean="0"/>
              <a:t>os </a:t>
            </a:r>
            <a:r>
              <a:rPr lang="es-ES" sz="1400" dirty="0"/>
              <a:t>datos pueden ser leídos, modificados o borrados en estas </a:t>
            </a:r>
            <a:r>
              <a:rPr lang="es-ES" sz="1400" dirty="0" smtClean="0"/>
              <a:t>tarjetas.</a:t>
            </a:r>
            <a:endParaRPr lang="eu-ES" sz="1400" dirty="0" smtClean="0"/>
          </a:p>
        </p:txBody>
      </p:sp>
    </p:spTree>
    <p:extLst>
      <p:ext uri="{BB962C8B-B14F-4D97-AF65-F5344CB8AC3E}">
        <p14:creationId xmlns:p14="http://schemas.microsoft.com/office/powerpoint/2010/main" val="21142199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b="1" i="1" dirty="0" smtClean="0"/>
              <a:t>Dispositivos extraíbles:</a:t>
            </a:r>
            <a:endParaRPr lang="eu-ES" b="1" i="1" dirty="0"/>
          </a:p>
        </p:txBody>
      </p:sp>
      <p:sp>
        <p:nvSpPr>
          <p:cNvPr id="3" name="Content Placeholder 2"/>
          <p:cNvSpPr>
            <a:spLocks noGrp="1"/>
          </p:cNvSpPr>
          <p:nvPr>
            <p:ph idx="1"/>
          </p:nvPr>
        </p:nvSpPr>
        <p:spPr>
          <a:xfrm>
            <a:off x="2589212" y="1626823"/>
            <a:ext cx="8915400" cy="4608723"/>
          </a:xfrm>
        </p:spPr>
        <p:txBody>
          <a:bodyPr>
            <a:normAutofit/>
          </a:bodyPr>
          <a:lstStyle/>
          <a:p>
            <a:endParaRPr lang="es-ES" b="1" i="1" dirty="0" smtClean="0"/>
          </a:p>
          <a:p>
            <a:r>
              <a:rPr lang="es-ES" b="1" dirty="0"/>
              <a:t>Unidades de Zip</a:t>
            </a:r>
            <a:r>
              <a:rPr lang="es-ES" dirty="0"/>
              <a:t>: </a:t>
            </a:r>
            <a:endParaRPr lang="es-ES" dirty="0" smtClean="0"/>
          </a:p>
          <a:p>
            <a:pPr lvl="1"/>
            <a:r>
              <a:rPr lang="es-ES" dirty="0" smtClean="0"/>
              <a:t>La </a:t>
            </a:r>
            <a:r>
              <a:rPr lang="es-ES" dirty="0"/>
              <a:t>unidad Iomega ZIP es una unidad de </a:t>
            </a:r>
            <a:r>
              <a:rPr lang="es-ES" dirty="0" smtClean="0"/>
              <a:t>disco </a:t>
            </a:r>
            <a:r>
              <a:rPr lang="es-ES" dirty="0"/>
              <a:t>extraíble. Está disponible en tres versiones principales, la hay con interfaz SCSI, IDE, y otra que se conecta a un puerto paralelo. </a:t>
            </a:r>
            <a:endParaRPr lang="es-ES" dirty="0" smtClean="0"/>
          </a:p>
          <a:p>
            <a:pPr marL="0" indent="0">
              <a:buNone/>
            </a:pPr>
            <a:r>
              <a:rPr lang="es-ES" dirty="0"/>
              <a:t/>
            </a:r>
            <a:br>
              <a:rPr lang="es-ES" dirty="0"/>
            </a:br>
            <a:endParaRPr lang="es-ES" b="1" i="1" dirty="0" smtClean="0"/>
          </a:p>
          <a:p>
            <a:r>
              <a:rPr lang="es-ES" b="1" i="1" dirty="0" smtClean="0"/>
              <a:t>Pen </a:t>
            </a:r>
            <a:r>
              <a:rPr lang="es-ES" b="1" i="1" dirty="0"/>
              <a:t>Drive o Memory Flash</a:t>
            </a:r>
            <a:r>
              <a:rPr lang="es-ES" i="1" dirty="0"/>
              <a:t>:</a:t>
            </a:r>
            <a:r>
              <a:rPr lang="es-ES" dirty="0"/>
              <a:t> </a:t>
            </a:r>
            <a:endParaRPr lang="es-ES" dirty="0" smtClean="0"/>
          </a:p>
          <a:p>
            <a:pPr lvl="1"/>
            <a:r>
              <a:rPr lang="es-ES" dirty="0" smtClean="0"/>
              <a:t>Es </a:t>
            </a:r>
            <a:r>
              <a:rPr lang="es-ES" dirty="0"/>
              <a:t>un pequeño dispositivo de almacenamiento que utiliza la memoria flash para guardar la información sin necesidad de </a:t>
            </a:r>
            <a:r>
              <a:rPr lang="es-ES" dirty="0" smtClean="0"/>
              <a:t>pilas. </a:t>
            </a:r>
          </a:p>
          <a:p>
            <a:pPr lvl="1"/>
            <a:r>
              <a:rPr lang="es-ES" dirty="0" smtClean="0"/>
              <a:t>Los sistemas operativos</a:t>
            </a:r>
            <a:r>
              <a:rPr lang="es-ES" dirty="0"/>
              <a:t> más modernos pueden leer y escribir en ello sin necesidad de controladores </a:t>
            </a:r>
            <a:r>
              <a:rPr lang="es-ES" dirty="0" smtClean="0"/>
              <a:t>especiales.</a:t>
            </a:r>
            <a:endParaRPr lang="eu-ES" dirty="0"/>
          </a:p>
        </p:txBody>
      </p:sp>
    </p:spTree>
    <p:extLst>
      <p:ext uri="{BB962C8B-B14F-4D97-AF65-F5344CB8AC3E}">
        <p14:creationId xmlns:p14="http://schemas.microsoft.com/office/powerpoint/2010/main" val="3226907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La Nube:</a:t>
            </a:r>
            <a:endParaRPr lang="eu-ES" dirty="0"/>
          </a:p>
        </p:txBody>
      </p:sp>
      <p:sp>
        <p:nvSpPr>
          <p:cNvPr id="3" name="Content Placeholder 2"/>
          <p:cNvSpPr>
            <a:spLocks noGrp="1"/>
          </p:cNvSpPr>
          <p:nvPr>
            <p:ph idx="1"/>
          </p:nvPr>
        </p:nvSpPr>
        <p:spPr>
          <a:xfrm>
            <a:off x="2589212" y="1751682"/>
            <a:ext cx="8915400" cy="4159540"/>
          </a:xfrm>
        </p:spPr>
        <p:txBody>
          <a:bodyPr>
            <a:normAutofit/>
          </a:bodyPr>
          <a:lstStyle/>
          <a:p>
            <a:pPr algn="just"/>
            <a:r>
              <a:rPr lang="es-ES" b="1" i="1" dirty="0"/>
              <a:t>T</a:t>
            </a:r>
            <a:r>
              <a:rPr lang="es-ES" b="1" i="1" dirty="0" smtClean="0"/>
              <a:t>ecnología </a:t>
            </a:r>
            <a:r>
              <a:rPr lang="es-ES" b="1" i="1" dirty="0"/>
              <a:t>que permite </a:t>
            </a:r>
            <a:r>
              <a:rPr lang="es-ES" b="1" i="1" dirty="0" smtClean="0"/>
              <a:t>acceso remoto a software, almacenamiento de archivos, y procesamiento de datos por medio de internet.</a:t>
            </a:r>
          </a:p>
          <a:p>
            <a:pPr algn="just"/>
            <a:r>
              <a:rPr lang="eu-ES" dirty="0" smtClean="0"/>
              <a:t>Comúnmente </a:t>
            </a:r>
            <a:r>
              <a:rPr lang="eu-ES" dirty="0"/>
              <a:t>llamada </a:t>
            </a:r>
            <a:r>
              <a:rPr lang="eu-ES" dirty="0" smtClean="0"/>
              <a:t>Cloud Computing ( Computación da la Nube ).</a:t>
            </a:r>
          </a:p>
          <a:p>
            <a:pPr algn="just"/>
            <a:r>
              <a:rPr lang="es-ES" dirty="0"/>
              <a:t>Esta presenta distintas características clave que la diferencian de la computación tradicional</a:t>
            </a:r>
            <a:r>
              <a:rPr lang="es-ES" dirty="0" smtClean="0"/>
              <a:t>:</a:t>
            </a:r>
          </a:p>
          <a:p>
            <a:pPr lvl="1" algn="just"/>
            <a:r>
              <a:rPr lang="es-ES" dirty="0" smtClean="0"/>
              <a:t>Escalabilidad y elasticidad.</a:t>
            </a:r>
          </a:p>
          <a:p>
            <a:pPr lvl="1" algn="just"/>
            <a:r>
              <a:rPr lang="es-ES" dirty="0" smtClean="0"/>
              <a:t>Independencia entre el dispositivo y la ubicación.</a:t>
            </a:r>
          </a:p>
          <a:p>
            <a:pPr lvl="1" algn="just"/>
            <a:r>
              <a:rPr lang="es-ES" dirty="0" smtClean="0"/>
              <a:t>Seguridad.</a:t>
            </a:r>
          </a:p>
          <a:p>
            <a:pPr lvl="1" algn="just"/>
            <a:r>
              <a:rPr lang="es-ES" dirty="0" smtClean="0"/>
              <a:t>Costo.</a:t>
            </a:r>
          </a:p>
          <a:p>
            <a:pPr lvl="1" algn="just"/>
            <a:r>
              <a:rPr lang="es-ES" dirty="0" smtClean="0"/>
              <a:t>Rendimiento.</a:t>
            </a:r>
          </a:p>
          <a:p>
            <a:pPr lvl="1" algn="just"/>
            <a:r>
              <a:rPr lang="es-ES" dirty="0" smtClean="0"/>
              <a:t>Mantenimiento.</a:t>
            </a:r>
            <a:endParaRPr lang="eu-ES" dirty="0" smtClean="0"/>
          </a:p>
          <a:p>
            <a:endParaRPr lang="eu-ES" dirty="0" smtClean="0"/>
          </a:p>
          <a:p>
            <a:endParaRPr lang="eu-ES" dirty="0"/>
          </a:p>
        </p:txBody>
      </p:sp>
    </p:spTree>
    <p:extLst>
      <p:ext uri="{BB962C8B-B14F-4D97-AF65-F5344CB8AC3E}">
        <p14:creationId xmlns:p14="http://schemas.microsoft.com/office/powerpoint/2010/main" val="492567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Conclusión:</a:t>
            </a:r>
            <a:endParaRPr lang="eu-ES" dirty="0"/>
          </a:p>
        </p:txBody>
      </p:sp>
      <p:sp>
        <p:nvSpPr>
          <p:cNvPr id="3" name="Content Placeholder 2"/>
          <p:cNvSpPr>
            <a:spLocks noGrp="1"/>
          </p:cNvSpPr>
          <p:nvPr>
            <p:ph idx="1"/>
          </p:nvPr>
        </p:nvSpPr>
        <p:spPr>
          <a:xfrm>
            <a:off x="2589212" y="1795749"/>
            <a:ext cx="8915400" cy="4115473"/>
          </a:xfrm>
        </p:spPr>
        <p:txBody>
          <a:bodyPr>
            <a:normAutofit/>
          </a:bodyPr>
          <a:lstStyle/>
          <a:p>
            <a:pPr algn="just"/>
            <a:r>
              <a:rPr lang="es-ES" dirty="0"/>
              <a:t>De acuerdo a lo antes estudiado se puede concluir que:</a:t>
            </a:r>
          </a:p>
          <a:p>
            <a:pPr lvl="1" algn="just"/>
            <a:r>
              <a:rPr lang="es-ES" dirty="0"/>
              <a:t>Los sistemas informáticos pueden almacenar los datos tanto interna (memoria) como externamente (dispositivos de almacenamiento).</a:t>
            </a:r>
          </a:p>
          <a:p>
            <a:pPr lvl="1" algn="just"/>
            <a:r>
              <a:rPr lang="es-ES" dirty="0" smtClean="0"/>
              <a:t>Los dispositivos de almacenamiento son </a:t>
            </a:r>
            <a:r>
              <a:rPr lang="es-ES" dirty="0"/>
              <a:t>dispositivos </a:t>
            </a:r>
            <a:r>
              <a:rPr lang="es-ES" dirty="0" smtClean="0"/>
              <a:t>periféricos</a:t>
            </a:r>
            <a:r>
              <a:rPr lang="es-ES" dirty="0"/>
              <a:t> del sistema, que actúan como medio de soporte para grabar los programas de usuario, y de los datos y ficheros que va a manejar la CPU durante el </a:t>
            </a:r>
            <a:r>
              <a:rPr lang="es-ES" dirty="0" smtClean="0"/>
              <a:t>proceso</a:t>
            </a:r>
            <a:r>
              <a:rPr lang="es-ES" dirty="0"/>
              <a:t> en curso, de forma permanente o temporal mediante sus propias tecnologías, ya </a:t>
            </a:r>
            <a:r>
              <a:rPr lang="es-ES" dirty="0" smtClean="0"/>
              <a:t>sea electrónica</a:t>
            </a:r>
            <a:r>
              <a:rPr lang="es-ES" dirty="0"/>
              <a:t> u ópticamente.</a:t>
            </a:r>
          </a:p>
          <a:p>
            <a:pPr lvl="1" algn="just"/>
            <a:r>
              <a:rPr lang="es-ES" dirty="0"/>
              <a:t>S</a:t>
            </a:r>
            <a:r>
              <a:rPr lang="es-ES" dirty="0" smtClean="0"/>
              <a:t>on </a:t>
            </a:r>
            <a:r>
              <a:rPr lang="es-ES" dirty="0"/>
              <a:t>clasificados de acuerdo al modo de acceso a los datos que contienen y entren estos se tienen: Acceso Aleatorio y Acceso Secuencial.</a:t>
            </a:r>
          </a:p>
          <a:p>
            <a:pPr lvl="1" algn="just"/>
            <a:r>
              <a:rPr lang="es-ES" dirty="0"/>
              <a:t>Existen diversos tipos de dispositivos de almacenamiento, entre estos se tienen: </a:t>
            </a:r>
            <a:r>
              <a:rPr lang="es-ES" dirty="0" smtClean="0"/>
              <a:t>memorias</a:t>
            </a:r>
            <a:r>
              <a:rPr lang="es-ES" dirty="0"/>
              <a:t> (RAM, ROM y Auxiliares), Dispositivos Magnéticos, Dispositivos Ópticos y los Dispositivos Extraíbles.</a:t>
            </a:r>
          </a:p>
          <a:p>
            <a:endParaRPr lang="eu-ES" dirty="0"/>
          </a:p>
        </p:txBody>
      </p:sp>
    </p:spTree>
    <p:extLst>
      <p:ext uri="{BB962C8B-B14F-4D97-AF65-F5344CB8AC3E}">
        <p14:creationId xmlns:p14="http://schemas.microsoft.com/office/powerpoint/2010/main" val="2049073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 BIOGRAFIA: </a:t>
            </a:r>
            <a:endParaRPr lang="eu-ES" dirty="0"/>
          </a:p>
        </p:txBody>
      </p:sp>
      <p:sp>
        <p:nvSpPr>
          <p:cNvPr id="3" name="Content Placeholder 2"/>
          <p:cNvSpPr>
            <a:spLocks noGrp="1"/>
          </p:cNvSpPr>
          <p:nvPr>
            <p:ph idx="1"/>
          </p:nvPr>
        </p:nvSpPr>
        <p:spPr/>
        <p:txBody>
          <a:bodyPr>
            <a:normAutofit fontScale="47500" lnSpcReduction="20000"/>
          </a:bodyPr>
          <a:lstStyle/>
          <a:p>
            <a:pPr marL="0" indent="0">
              <a:buNone/>
            </a:pPr>
            <a:endParaRPr lang="es-ES" dirty="0">
              <a:hlinkClick r:id="rId2"/>
            </a:endParaRPr>
          </a:p>
          <a:p>
            <a:pPr>
              <a:buFontTx/>
              <a:buChar char="-"/>
            </a:pPr>
            <a:r>
              <a:rPr lang="es-ES" sz="1800" b="1" dirty="0" smtClean="0">
                <a:solidFill>
                  <a:schemeClr val="tx1"/>
                </a:solidFill>
                <a:hlinkClick r:id="rId2"/>
              </a:rPr>
              <a:t>Qué es un dispositivo de almacenamiento:</a:t>
            </a:r>
            <a:endParaRPr lang="eu-ES" sz="1800" b="1" dirty="0" smtClean="0">
              <a:solidFill>
                <a:schemeClr val="tx1"/>
              </a:solidFill>
              <a:hlinkClick r:id="rId2"/>
            </a:endParaRPr>
          </a:p>
          <a:p>
            <a:pPr marL="0" indent="0">
              <a:buNone/>
            </a:pPr>
            <a:r>
              <a:rPr lang="eu-ES" sz="1800" b="1" u="sng" dirty="0" smtClean="0">
                <a:solidFill>
                  <a:schemeClr val="tx1"/>
                </a:solidFill>
                <a:hlinkClick r:id="rId2"/>
              </a:rPr>
              <a:t>https://es.wikipedia.org/wiki/Dispositivo_de_almacenamiento_de_datos</a:t>
            </a:r>
            <a:endParaRPr lang="eu-ES" sz="1800" b="1" u="sng" dirty="0" smtClean="0">
              <a:solidFill>
                <a:schemeClr val="tx1"/>
              </a:solidFill>
            </a:endParaRPr>
          </a:p>
          <a:p>
            <a:pPr marL="0" indent="0">
              <a:buNone/>
            </a:pPr>
            <a:r>
              <a:rPr lang="eu-ES" sz="1800" b="1" u="sng" dirty="0" smtClean="0">
                <a:solidFill>
                  <a:schemeClr val="tx1"/>
                </a:solidFill>
                <a:hlinkClick r:id="rId3"/>
              </a:rPr>
              <a:t>http://www.fmvz.unam.mx/fmvz/secretarias/tecnologia/manuales/m_almacena.pdf</a:t>
            </a:r>
            <a:endParaRPr lang="eu-ES" sz="1800" b="1" u="sng" dirty="0" smtClean="0">
              <a:solidFill>
                <a:schemeClr val="tx1"/>
              </a:solidFill>
            </a:endParaRPr>
          </a:p>
          <a:p>
            <a:pPr marL="0" indent="0">
              <a:buNone/>
            </a:pPr>
            <a:endParaRPr lang="eu-ES" sz="1800" b="1" u="sng" dirty="0" smtClean="0">
              <a:solidFill>
                <a:schemeClr val="tx1"/>
              </a:solidFill>
            </a:endParaRPr>
          </a:p>
          <a:p>
            <a:pPr marL="0" indent="0">
              <a:buNone/>
            </a:pPr>
            <a:r>
              <a:rPr lang="es-ES" sz="1800" b="1" u="sng" dirty="0" smtClean="0">
                <a:solidFill>
                  <a:schemeClr val="tx1"/>
                </a:solidFill>
              </a:rPr>
              <a:t>- Evolución de los dispositivos:</a:t>
            </a:r>
            <a:endParaRPr lang="es-ES" sz="1800" b="1" u="sng" dirty="0">
              <a:solidFill>
                <a:schemeClr val="tx1"/>
              </a:solidFill>
            </a:endParaRPr>
          </a:p>
          <a:p>
            <a:pPr marL="0" indent="0">
              <a:buNone/>
            </a:pPr>
            <a:r>
              <a:rPr lang="eu-ES" sz="1800" b="1" u="sng" dirty="0" smtClean="0">
                <a:solidFill>
                  <a:schemeClr val="tx1"/>
                </a:solidFill>
                <a:hlinkClick r:id="rId4"/>
              </a:rPr>
              <a:t>https://www.youtube.com/watch?v=OZymGghol4E</a:t>
            </a:r>
            <a:endParaRPr lang="eu-ES" sz="1800" b="1" u="sng" dirty="0" smtClean="0">
              <a:solidFill>
                <a:schemeClr val="tx1"/>
              </a:solidFill>
            </a:endParaRPr>
          </a:p>
          <a:p>
            <a:pPr marL="0" indent="0">
              <a:buNone/>
            </a:pPr>
            <a:r>
              <a:rPr lang="eu-ES" sz="1800" b="1" u="sng" dirty="0" smtClean="0">
                <a:solidFill>
                  <a:schemeClr val="tx1"/>
                </a:solidFill>
                <a:hlinkClick r:id="rId5"/>
              </a:rPr>
              <a:t>https://prezi.com/jbvidwxlfkck/historia-evolucion-de-dispositivos-de-almacenamiento/</a:t>
            </a:r>
            <a:endParaRPr lang="eu-ES" sz="1800" b="1" u="sng" dirty="0" smtClean="0">
              <a:solidFill>
                <a:schemeClr val="tx1"/>
              </a:solidFill>
            </a:endParaRPr>
          </a:p>
          <a:p>
            <a:pPr marL="0" indent="0">
              <a:buNone/>
            </a:pPr>
            <a:r>
              <a:rPr lang="eu-ES" sz="1800" b="1" u="sng" dirty="0" smtClean="0">
                <a:solidFill>
                  <a:schemeClr val="tx1"/>
                </a:solidFill>
                <a:hlinkClick r:id="rId6"/>
              </a:rPr>
              <a:t>https://www.elobservador.com.uy/nota/asi-fue-la-evolucion-del-almacenamiento--201735500</a:t>
            </a:r>
            <a:endParaRPr lang="eu-ES" sz="1800" b="1" u="sng" dirty="0" smtClean="0">
              <a:solidFill>
                <a:schemeClr val="tx1"/>
              </a:solidFill>
            </a:endParaRPr>
          </a:p>
          <a:p>
            <a:pPr marL="0" indent="0">
              <a:buNone/>
            </a:pPr>
            <a:r>
              <a:rPr lang="es-ES" b="1" u="sng" dirty="0" smtClean="0">
                <a:solidFill>
                  <a:schemeClr val="tx1"/>
                </a:solidFill>
              </a:rPr>
              <a:t>- Dispositivos de almacenamiento de un computador, clasificación, medidas, tipos.</a:t>
            </a:r>
            <a:endParaRPr lang="es-ES" b="1" u="sng" dirty="0">
              <a:solidFill>
                <a:schemeClr val="tx1"/>
              </a:solidFill>
            </a:endParaRPr>
          </a:p>
          <a:p>
            <a:pPr marL="0" indent="0">
              <a:buNone/>
            </a:pPr>
            <a:r>
              <a:rPr lang="eu-ES" b="1" u="sng" dirty="0">
                <a:solidFill>
                  <a:schemeClr val="tx1"/>
                </a:solidFill>
                <a:hlinkClick r:id="rId7"/>
              </a:rPr>
              <a:t>https://</a:t>
            </a:r>
            <a:r>
              <a:rPr lang="eu-ES" b="1" u="sng" dirty="0" smtClean="0">
                <a:solidFill>
                  <a:schemeClr val="tx1"/>
                </a:solidFill>
                <a:hlinkClick r:id="rId7"/>
              </a:rPr>
              <a:t>www.monografias.com/trabajos35/dispositivos-almacenamiento/dispositivos-almacenamiento.shtml</a:t>
            </a:r>
            <a:endParaRPr lang="eu-ES" b="1" u="sng" dirty="0" smtClean="0">
              <a:solidFill>
                <a:schemeClr val="tx1"/>
              </a:solidFill>
            </a:endParaRPr>
          </a:p>
          <a:p>
            <a:pPr marL="0" indent="0">
              <a:buNone/>
            </a:pPr>
            <a:r>
              <a:rPr lang="es-ES" b="1" u="sng" dirty="0" smtClean="0">
                <a:solidFill>
                  <a:schemeClr val="tx1"/>
                </a:solidFill>
              </a:rPr>
              <a:t>- La nube ( Cloud Computing).</a:t>
            </a:r>
            <a:endParaRPr lang="eu-ES" b="1" u="sng" dirty="0" smtClean="0">
              <a:solidFill>
                <a:schemeClr val="tx1"/>
              </a:solidFill>
            </a:endParaRPr>
          </a:p>
          <a:p>
            <a:pPr marL="0" indent="0">
              <a:buNone/>
            </a:pPr>
            <a:r>
              <a:rPr lang="eu-ES" b="1" u="sng" dirty="0">
                <a:solidFill>
                  <a:schemeClr val="tx1"/>
                </a:solidFill>
                <a:hlinkClick r:id="rId8"/>
              </a:rPr>
              <a:t>https://www.nextu.com/blog/6-caracteristicas-de-la-computacion-en-la-nube</a:t>
            </a:r>
            <a:r>
              <a:rPr lang="eu-ES" b="1" u="sng" dirty="0" smtClean="0">
                <a:solidFill>
                  <a:schemeClr val="tx1"/>
                </a:solidFill>
                <a:hlinkClick r:id="rId8"/>
              </a:rPr>
              <a:t>/</a:t>
            </a:r>
            <a:endParaRPr lang="eu-ES" b="1" u="sng" dirty="0" smtClean="0">
              <a:solidFill>
                <a:schemeClr val="tx1"/>
              </a:solidFill>
            </a:endParaRPr>
          </a:p>
          <a:p>
            <a:pPr marL="0" indent="0">
              <a:buNone/>
            </a:pPr>
            <a:r>
              <a:rPr lang="eu-ES" b="1" u="sng" dirty="0">
                <a:solidFill>
                  <a:schemeClr val="tx1"/>
                </a:solidFill>
              </a:rPr>
              <a:t>https://www.salesforce.com/mx/cloud-computing/</a:t>
            </a:r>
            <a:endParaRPr lang="eu-ES" b="1" u="sng" dirty="0" smtClean="0">
              <a:solidFill>
                <a:schemeClr val="tx1"/>
              </a:solidFill>
            </a:endParaRPr>
          </a:p>
          <a:p>
            <a:pPr marL="0" indent="0">
              <a:buNone/>
            </a:pPr>
            <a:r>
              <a:rPr lang="es-ES" sz="1800" b="1" u="sng" dirty="0" smtClean="0">
                <a:solidFill>
                  <a:schemeClr val="tx1"/>
                </a:solidFill>
              </a:rPr>
              <a:t>-Medidas de almacenamiento de datos.</a:t>
            </a:r>
          </a:p>
          <a:p>
            <a:pPr marL="0" indent="0">
              <a:buNone/>
            </a:pPr>
            <a:r>
              <a:rPr lang="eu-ES" b="1" u="sng" dirty="0">
                <a:solidFill>
                  <a:schemeClr val="tx1"/>
                </a:solidFill>
              </a:rPr>
              <a:t>https://hectorsernainformatica-cur5.webnode.es/informatica/actividades/plan-de-asignatura/primera-unidad-/medios-y-medidas-de-almacenamiento/</a:t>
            </a:r>
            <a:endParaRPr lang="eu-ES" sz="1800" b="1" u="sng" dirty="0" smtClean="0">
              <a:solidFill>
                <a:schemeClr val="tx1"/>
              </a:solidFill>
            </a:endParaRPr>
          </a:p>
          <a:p>
            <a:pPr marL="0" indent="0">
              <a:buNone/>
            </a:pPr>
            <a:endParaRPr lang="eu-ES" b="1" dirty="0">
              <a:solidFill>
                <a:schemeClr val="tx1"/>
              </a:solidFill>
            </a:endParaRPr>
          </a:p>
        </p:txBody>
      </p:sp>
    </p:spTree>
    <p:extLst>
      <p:ext uri="{BB962C8B-B14F-4D97-AF65-F5344CB8AC3E}">
        <p14:creationId xmlns:p14="http://schemas.microsoft.com/office/powerpoint/2010/main" val="1938421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ES" sz="4800" b="1" i="1" dirty="0" smtClean="0"/>
              <a:t>¿Qué es un dispositivo de almacenamiento de datos ?</a:t>
            </a:r>
            <a:endParaRPr lang="eu-ES" sz="4800" b="1" i="1" dirty="0"/>
          </a:p>
        </p:txBody>
      </p:sp>
      <p:sp>
        <p:nvSpPr>
          <p:cNvPr id="3" name="Content Placeholder 2"/>
          <p:cNvSpPr>
            <a:spLocks noGrp="1"/>
          </p:cNvSpPr>
          <p:nvPr>
            <p:ph idx="1"/>
          </p:nvPr>
        </p:nvSpPr>
        <p:spPr/>
        <p:txBody>
          <a:bodyPr>
            <a:normAutofit fontScale="92500" lnSpcReduction="20000"/>
          </a:bodyPr>
          <a:lstStyle/>
          <a:p>
            <a:endParaRPr lang="es-ES" dirty="0" smtClean="0"/>
          </a:p>
          <a:p>
            <a:pPr algn="just"/>
            <a:r>
              <a:rPr lang="es-ES" sz="2800" dirty="0" smtClean="0"/>
              <a:t>Conjunto </a:t>
            </a:r>
            <a:r>
              <a:rPr lang="es-ES" sz="2800" dirty="0"/>
              <a:t>de componentes utilizados para </a:t>
            </a:r>
            <a:r>
              <a:rPr lang="es-ES" sz="2800" b="1" dirty="0"/>
              <a:t>leer o grabar datos </a:t>
            </a:r>
            <a:r>
              <a:rPr lang="es-ES" sz="2800" dirty="0"/>
              <a:t>en el soporte de </a:t>
            </a:r>
            <a:r>
              <a:rPr lang="es-ES" sz="2800" dirty="0" smtClean="0"/>
              <a:t>almacenamiento de datos, </a:t>
            </a:r>
            <a:r>
              <a:rPr lang="es-ES" sz="2800" dirty="0"/>
              <a:t>en forma temporal o permanente</a:t>
            </a:r>
            <a:r>
              <a:rPr lang="es-ES" sz="2800" dirty="0" smtClean="0"/>
              <a:t>.</a:t>
            </a:r>
          </a:p>
          <a:p>
            <a:pPr marL="0" indent="0" algn="just">
              <a:buNone/>
            </a:pPr>
            <a:endParaRPr lang="es-ES" sz="2800" dirty="0" smtClean="0"/>
          </a:p>
          <a:p>
            <a:pPr algn="just"/>
            <a:r>
              <a:rPr lang="es-ES" sz="2800" dirty="0" smtClean="0"/>
              <a:t>En computación las unidades de almacenamiento son dispositivos periféricos del sistema que son el medio de soporte para la grabación de programas, ficheros y datos que van a ser utilizados por las aplicaciones que se ejecuten en estos sistemas.</a:t>
            </a:r>
          </a:p>
          <a:p>
            <a:endParaRPr lang="eu-ES" sz="2800" dirty="0"/>
          </a:p>
        </p:txBody>
      </p:sp>
    </p:spTree>
    <p:extLst>
      <p:ext uri="{BB962C8B-B14F-4D97-AF65-F5344CB8AC3E}">
        <p14:creationId xmlns:p14="http://schemas.microsoft.com/office/powerpoint/2010/main" val="4100863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  </a:t>
            </a:r>
            <a:r>
              <a:rPr lang="es-ES" sz="5400" b="1" i="1" dirty="0" smtClean="0"/>
              <a:t>Por lo tanto ….</a:t>
            </a:r>
            <a:endParaRPr lang="eu-ES" sz="5400" b="1" i="1" dirty="0"/>
          </a:p>
        </p:txBody>
      </p:sp>
      <p:sp>
        <p:nvSpPr>
          <p:cNvPr id="3" name="Content Placeholder 2"/>
          <p:cNvSpPr>
            <a:spLocks noGrp="1"/>
          </p:cNvSpPr>
          <p:nvPr>
            <p:ph idx="1"/>
          </p:nvPr>
        </p:nvSpPr>
        <p:spPr/>
        <p:txBody>
          <a:bodyPr/>
          <a:lstStyle/>
          <a:p>
            <a:endParaRPr lang="es-ES" dirty="0" smtClean="0"/>
          </a:p>
          <a:p>
            <a:r>
              <a:rPr lang="es-ES" dirty="0" smtClean="0"/>
              <a:t>Toda computadora necesita zonas o lugares permanentes de almacenamiento donde poder guardar y recuperar archivos de datos o programas que se desee utilizara </a:t>
            </a:r>
            <a:r>
              <a:rPr lang="es-ES" dirty="0" smtClean="0"/>
              <a:t>a diario</a:t>
            </a:r>
            <a:r>
              <a:rPr lang="es-ES" dirty="0" smtClean="0"/>
              <a:t>.</a:t>
            </a:r>
          </a:p>
          <a:p>
            <a:pPr marL="0" indent="0">
              <a:buNone/>
            </a:pPr>
            <a:endParaRPr lang="es-ES" dirty="0" smtClean="0"/>
          </a:p>
          <a:p>
            <a:r>
              <a:rPr lang="es-ES" dirty="0" smtClean="0"/>
              <a:t>Es por ello que estos dispositivos o unidades de almacenamiento fueron desarrollados para satisfacer esta necesidad.</a:t>
            </a:r>
            <a:endParaRPr lang="eu-ES" dirty="0"/>
          </a:p>
        </p:txBody>
      </p:sp>
    </p:spTree>
    <p:extLst>
      <p:ext uri="{BB962C8B-B14F-4D97-AF65-F5344CB8AC3E}">
        <p14:creationId xmlns:p14="http://schemas.microsoft.com/office/powerpoint/2010/main" val="3590971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7835" y="192636"/>
            <a:ext cx="8911687" cy="1280890"/>
          </a:xfrm>
        </p:spPr>
        <p:txBody>
          <a:bodyPr>
            <a:noAutofit/>
          </a:bodyPr>
          <a:lstStyle/>
          <a:p>
            <a:r>
              <a:rPr lang="es-ES" sz="4400" b="1" i="1" dirty="0" smtClean="0"/>
              <a:t>Evolución de los dispositivos de almacenamiento:</a:t>
            </a:r>
            <a:endParaRPr lang="eu-ES" sz="4400" b="1" i="1" dirty="0"/>
          </a:p>
        </p:txBody>
      </p:sp>
      <p:sp>
        <p:nvSpPr>
          <p:cNvPr id="3" name="Content Placeholder 2"/>
          <p:cNvSpPr>
            <a:spLocks noGrp="1"/>
          </p:cNvSpPr>
          <p:nvPr>
            <p:ph idx="1"/>
          </p:nvPr>
        </p:nvSpPr>
        <p:spPr>
          <a:xfrm>
            <a:off x="838200" y="1690688"/>
            <a:ext cx="10515600" cy="4684354"/>
          </a:xfrm>
        </p:spPr>
        <p:txBody>
          <a:bodyPr>
            <a:normAutofit fontScale="85000" lnSpcReduction="20000"/>
          </a:bodyPr>
          <a:lstStyle/>
          <a:p>
            <a:r>
              <a:rPr lang="es-ES" sz="1900" b="1" u="sng" dirty="0" smtClean="0"/>
              <a:t>Dispositivos con más relevancia en los últimos años:</a:t>
            </a:r>
          </a:p>
          <a:p>
            <a:pPr marL="0" indent="0">
              <a:buNone/>
            </a:pPr>
            <a:endParaRPr lang="es-ES" sz="1900" b="1" u="sng" dirty="0" smtClean="0"/>
          </a:p>
          <a:p>
            <a:pPr>
              <a:buFontTx/>
              <a:buChar char="-"/>
            </a:pPr>
            <a:r>
              <a:rPr lang="es-ES" dirty="0" smtClean="0"/>
              <a:t>1950. Memoria de Tambor .</a:t>
            </a:r>
          </a:p>
          <a:p>
            <a:pPr>
              <a:buFontTx/>
              <a:buChar char="-"/>
            </a:pPr>
            <a:r>
              <a:rPr lang="es-ES" dirty="0" smtClean="0"/>
              <a:t>1951. Cinta magnética.</a:t>
            </a:r>
          </a:p>
          <a:p>
            <a:pPr>
              <a:buFontTx/>
              <a:buChar char="-"/>
            </a:pPr>
            <a:r>
              <a:rPr lang="es-ES" dirty="0" smtClean="0"/>
              <a:t>1960. Tarjeta perforada.</a:t>
            </a:r>
          </a:p>
          <a:p>
            <a:pPr>
              <a:buFontTx/>
              <a:buChar char="-"/>
            </a:pPr>
            <a:r>
              <a:rPr lang="es-ES" dirty="0" smtClean="0"/>
              <a:t>1961. Disco óptico.</a:t>
            </a:r>
          </a:p>
          <a:p>
            <a:pPr>
              <a:buFontTx/>
              <a:buChar char="-"/>
            </a:pPr>
            <a:r>
              <a:rPr lang="es-ES" dirty="0" smtClean="0"/>
              <a:t>1963. Disco de vinilo ( Fue reemplazado por el CD ).</a:t>
            </a:r>
          </a:p>
          <a:p>
            <a:pPr>
              <a:buFontTx/>
              <a:buChar char="-"/>
            </a:pPr>
            <a:r>
              <a:rPr lang="es-ES" dirty="0" smtClean="0"/>
              <a:t>1963- 1964 Casette.</a:t>
            </a:r>
          </a:p>
          <a:p>
            <a:pPr>
              <a:buFontTx/>
              <a:buChar char="-"/>
            </a:pPr>
            <a:r>
              <a:rPr lang="es-ES" dirty="0" smtClean="0"/>
              <a:t>1970. Disquete.</a:t>
            </a:r>
          </a:p>
          <a:p>
            <a:pPr>
              <a:buFontTx/>
              <a:buChar char="-"/>
            </a:pPr>
            <a:r>
              <a:rPr lang="es-ES" dirty="0" smtClean="0"/>
              <a:t>1979 . CD</a:t>
            </a:r>
          </a:p>
          <a:p>
            <a:pPr>
              <a:buFontTx/>
              <a:buChar char="-"/>
            </a:pPr>
            <a:r>
              <a:rPr lang="es-ES" dirty="0" smtClean="0"/>
              <a:t>1995 DVD</a:t>
            </a:r>
          </a:p>
          <a:p>
            <a:pPr>
              <a:buFontTx/>
              <a:buChar char="-"/>
            </a:pPr>
            <a:r>
              <a:rPr lang="es-ES" dirty="0" smtClean="0"/>
              <a:t>1998. USB – Memoria Stick</a:t>
            </a:r>
          </a:p>
          <a:p>
            <a:pPr>
              <a:buFontTx/>
              <a:buChar char="-"/>
            </a:pPr>
            <a:r>
              <a:rPr lang="es-ES" dirty="0" smtClean="0"/>
              <a:t>1999. Memoria Flash</a:t>
            </a:r>
          </a:p>
          <a:p>
            <a:pPr>
              <a:buFontTx/>
              <a:buChar char="-"/>
            </a:pPr>
            <a:r>
              <a:rPr lang="es-ES" dirty="0" smtClean="0"/>
              <a:t>2000 Disco Duro Portátil</a:t>
            </a:r>
          </a:p>
          <a:p>
            <a:pPr>
              <a:buFontTx/>
              <a:buChar char="-"/>
            </a:pPr>
            <a:r>
              <a:rPr lang="es-ES" dirty="0" smtClean="0"/>
              <a:t>Actualidad La Nube.</a:t>
            </a:r>
          </a:p>
          <a:p>
            <a:pPr>
              <a:buFontTx/>
              <a:buChar char="-"/>
            </a:pPr>
            <a:endParaRPr lang="eu-E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928" t="3768"/>
          <a:stretch/>
        </p:blipFill>
        <p:spPr>
          <a:xfrm>
            <a:off x="6413679" y="2125013"/>
            <a:ext cx="5499279" cy="405194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491295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74" y="430926"/>
            <a:ext cx="8911687" cy="1280890"/>
          </a:xfrm>
        </p:spPr>
        <p:txBody>
          <a:bodyPr>
            <a:normAutofit/>
          </a:bodyPr>
          <a:lstStyle/>
          <a:p>
            <a:pPr algn="ctr"/>
            <a:r>
              <a:rPr lang="es-ES" sz="5400" b="1" dirty="0" smtClean="0"/>
              <a:t>El tubo </a:t>
            </a:r>
            <a:r>
              <a:rPr lang="es-ES" sz="5400" b="1" dirty="0"/>
              <a:t>S</a:t>
            </a:r>
            <a:r>
              <a:rPr lang="es-ES" sz="5400" b="1" dirty="0" smtClean="0"/>
              <a:t>electron</a:t>
            </a:r>
            <a:endParaRPr lang="eu-ES" sz="5400"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7735"/>
          <a:stretch/>
        </p:blipFill>
        <p:spPr>
          <a:xfrm>
            <a:off x="3631842" y="1468192"/>
            <a:ext cx="7031865" cy="486821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59435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b="1" i="1" dirty="0" smtClean="0"/>
              <a:t>Tarjetas perforadas</a:t>
            </a:r>
            <a:endParaRPr lang="eu-ES" b="1"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3870" y="1905000"/>
            <a:ext cx="5629619" cy="40068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61272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s-ES" sz="5400" b="1" dirty="0" smtClean="0"/>
              <a:t>Cinta perforada y Cinta Magnética</a:t>
            </a:r>
            <a:endParaRPr lang="eu-ES" sz="5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2134" y="2409022"/>
            <a:ext cx="7693268" cy="3778250"/>
          </a:xfrm>
        </p:spPr>
      </p:pic>
    </p:spTree>
    <p:extLst>
      <p:ext uri="{BB962C8B-B14F-4D97-AF65-F5344CB8AC3E}">
        <p14:creationId xmlns:p14="http://schemas.microsoft.com/office/powerpoint/2010/main" val="2372997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Memoria de tambor magnético</a:t>
            </a:r>
            <a:endParaRPr lang="eu-E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6084" y="2133600"/>
            <a:ext cx="4041657" cy="3778250"/>
          </a:xfrm>
        </p:spPr>
      </p:pic>
    </p:spTree>
    <p:extLst>
      <p:ext uri="{BB962C8B-B14F-4D97-AF65-F5344CB8AC3E}">
        <p14:creationId xmlns:p14="http://schemas.microsoft.com/office/powerpoint/2010/main" val="3899558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2848</TotalTime>
  <Words>704</Words>
  <Application>Microsoft Office PowerPoint</Application>
  <PresentationFormat>Widescreen</PresentationFormat>
  <Paragraphs>160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Wisp</vt:lpstr>
      <vt:lpstr>DISPOSITIVOS DE ALMACENAMIENTO  DE DATOS</vt:lpstr>
      <vt:lpstr>ÍNDICE:</vt:lpstr>
      <vt:lpstr>¿Qué es un dispositivo de almacenamiento de datos ?</vt:lpstr>
      <vt:lpstr>  Por lo tanto ….</vt:lpstr>
      <vt:lpstr>Evolución de los dispositivos de almacenamiento:</vt:lpstr>
      <vt:lpstr>El tubo Selectron</vt:lpstr>
      <vt:lpstr>Tarjetas perforadas</vt:lpstr>
      <vt:lpstr>Cinta perforada y Cinta Magnética</vt:lpstr>
      <vt:lpstr>Memoria de tambor magnético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 Nube</vt:lpstr>
      <vt:lpstr>Dispositivos de almacenamiento de un computador.</vt:lpstr>
      <vt:lpstr>Clasificación de los dispositivos de almacenamiento:</vt:lpstr>
      <vt:lpstr>Medidas de almacenamiento de la información:</vt:lpstr>
      <vt:lpstr>Tipos de dispositivos de almacenamiento:</vt:lpstr>
      <vt:lpstr>Memorias:</vt:lpstr>
      <vt:lpstr>Dispositivos Magnéticos:</vt:lpstr>
      <vt:lpstr>Dispositivos ópticos:</vt:lpstr>
      <vt:lpstr>Dispositivos extraíbles:</vt:lpstr>
      <vt:lpstr>La Nube:</vt:lpstr>
      <vt:lpstr>Conclusión:</vt:lpstr>
      <vt:lpstr>- BIOGRAFIA: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DISPOSITIVOS DE ALMACENAMIENTO DE DATOSS</dc:title>
  <dc:creator>Jose Armas Lopez</dc:creator>
  <cp:lastModifiedBy>Jose Armas Lopez</cp:lastModifiedBy>
  <cp:revision>38</cp:revision>
  <dcterms:created xsi:type="dcterms:W3CDTF">2018-10-05T11:25:32Z</dcterms:created>
  <dcterms:modified xsi:type="dcterms:W3CDTF">2018-10-07T21:11:56Z</dcterms:modified>
</cp:coreProperties>
</file>