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4" r:id="rId19"/>
    <p:sldId id="273" r:id="rId20"/>
    <p:sldId id="276" r:id="rId21"/>
    <p:sldId id="277" r:id="rId22"/>
    <p:sldId id="279" r:id="rId23"/>
    <p:sldId id="280" r:id="rId24"/>
    <p:sldId id="282" r:id="rId25"/>
    <p:sldId id="284" r:id="rId26"/>
    <p:sldId id="286" r:id="rId27"/>
    <p:sldId id="287" r:id="rId28"/>
    <p:sldId id="288" r:id="rId29"/>
    <p:sldId id="289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8AB75"/>
    <a:srgbClr val="E7F0D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328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5.wmf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APK XML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arsc</a:t>
            </a:r>
            <a:r>
              <a:rPr lang="zh-CN" altLang="en-US" dirty="0" smtClean="0"/>
              <a:t>解析方法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4509120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杜兆喜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南京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0312" y="6453336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bg1"/>
                </a:solidFill>
              </a:rPr>
              <a:t>2015-4-21</a:t>
            </a:r>
          </a:p>
          <a:p>
            <a:pPr algn="r"/>
            <a:r>
              <a:rPr lang="en-US" altLang="zh-CN" sz="1100" dirty="0" smtClean="0">
                <a:solidFill>
                  <a:schemeClr val="bg1"/>
                </a:solidFill>
              </a:rPr>
              <a:t>zhaoxi.du@gmail.com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9458" name="AutoShape 2" descr="http://img0.imgtn.bdimg.com/it/u=2032717366,377956424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60" name="AutoShape 4" descr="http://img0.imgtn.bdimg.com/it/u=2032717366,377956424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462" name="Picture 6" descr="http://www.haotu.net/up/820/256/google_andro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2448272" cy="2448272"/>
          </a:xfrm>
          <a:prstGeom prst="rect">
            <a:avLst/>
          </a:prstGeom>
          <a:noFill/>
        </p:spPr>
      </p:pic>
      <p:cxnSp>
        <p:nvCxnSpPr>
          <p:cNvPr id="22" name="直接连接符 21"/>
          <p:cNvCxnSpPr/>
          <p:nvPr/>
        </p:nvCxnSpPr>
        <p:spPr>
          <a:xfrm flipH="1">
            <a:off x="3923928" y="1196752"/>
            <a:ext cx="720080" cy="12241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635896" y="1268760"/>
            <a:ext cx="1080120" cy="10801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932040" y="2852936"/>
            <a:ext cx="0" cy="108012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707904" y="2924944"/>
            <a:ext cx="792088" cy="7920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563888" y="4293096"/>
            <a:ext cx="864096" cy="8640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4427984" y="2852936"/>
            <a:ext cx="504056" cy="8640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4427984" y="4653136"/>
            <a:ext cx="288032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3707904" y="2924944"/>
            <a:ext cx="0" cy="108012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resources.arsc</a:t>
            </a:r>
            <a:endParaRPr lang="zh-CN" alt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556792"/>
            <a:ext cx="15049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556792"/>
            <a:ext cx="6627813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573016"/>
            <a:ext cx="6627813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3645024"/>
            <a:ext cx="15049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2320" y="5805264"/>
            <a:ext cx="15621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5666953"/>
            <a:ext cx="5943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452320" y="5445224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......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36296" y="1196752"/>
            <a:ext cx="1635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solidFill>
                  <a:srgbClr val="C00000"/>
                </a:solidFill>
              </a:rPr>
              <a:t>stringOffsets</a:t>
            </a:r>
            <a:endParaRPr lang="zh-CN" altLang="en-US" b="1" u="sng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36296" y="3356992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solidFill>
                  <a:srgbClr val="C00000"/>
                </a:solidFill>
              </a:rPr>
              <a:t>strings</a:t>
            </a:r>
            <a:endParaRPr lang="zh-CN" altLang="en-US" b="1" u="sng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3193812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......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resources.arsc</a:t>
            </a:r>
            <a:endParaRPr lang="zh-CN" altLang="en-US" dirty="0"/>
          </a:p>
        </p:txBody>
      </p:sp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445224"/>
            <a:ext cx="57245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556792"/>
            <a:ext cx="656113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7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356992"/>
            <a:ext cx="6580187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7308304" y="573325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keyStrings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8" name="Picture 2" descr="C:\Program Files (x86)\Microsoft Office\MEDIA\CAGCAT10\j0293236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5517232"/>
            <a:ext cx="1080120" cy="79639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11560" y="297778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......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03848" y="1218238"/>
            <a:ext cx="28921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stringCount =0x00000046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1600" y="1218238"/>
            <a:ext cx="2124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flags=0x00000100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68144" y="476672"/>
            <a:ext cx="2999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stringsOffset =0x00000134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312" y="1268760"/>
            <a:ext cx="15525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7236296" y="908720"/>
            <a:ext cx="1635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solidFill>
                  <a:srgbClr val="C00000"/>
                </a:solidFill>
              </a:rPr>
              <a:t>stringOffsets</a:t>
            </a:r>
            <a:endParaRPr lang="zh-CN" altLang="en-US" b="1" u="sng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36296" y="3212976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solidFill>
                  <a:srgbClr val="C00000"/>
                </a:solidFill>
              </a:rPr>
              <a:t>strings</a:t>
            </a:r>
            <a:endParaRPr lang="zh-CN" altLang="en-US" b="1" u="sng" dirty="0">
              <a:solidFill>
                <a:srgbClr val="C00000"/>
              </a:solidFill>
            </a:endParaRPr>
          </a:p>
        </p:txBody>
      </p:sp>
      <p:cxnSp>
        <p:nvCxnSpPr>
          <p:cNvPr id="18" name="曲线连接符 17"/>
          <p:cNvCxnSpPr>
            <a:stCxn id="10" idx="3"/>
          </p:cNvCxnSpPr>
          <p:nvPr/>
        </p:nvCxnSpPr>
        <p:spPr>
          <a:xfrm>
            <a:off x="6095986" y="1387515"/>
            <a:ext cx="1212318" cy="110538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80312" y="2234952"/>
            <a:ext cx="1543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80312" y="3501008"/>
            <a:ext cx="15906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80312" y="4402807"/>
            <a:ext cx="15525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resources.arsc</a:t>
            </a:r>
            <a:endParaRPr lang="zh-CN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6751637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resources.arsc</a:t>
            </a:r>
            <a:endParaRPr lang="zh-CN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9207"/>
            <a:ext cx="66373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11560" y="3708321"/>
            <a:ext cx="2821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 =0x01</a:t>
            </a:r>
          </a:p>
          <a:p>
            <a:r>
              <a:rPr lang="en-US" altLang="zh-CN" sz="16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entryCount =0x00000002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293096"/>
            <a:ext cx="6637337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4067944" y="6309320"/>
            <a:ext cx="3635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entry =0x0000000000000000</a:t>
            </a:r>
          </a:p>
        </p:txBody>
      </p:sp>
      <p:sp>
        <p:nvSpPr>
          <p:cNvPr id="8" name="矩形 7"/>
          <p:cNvSpPr/>
          <p:nvPr/>
        </p:nvSpPr>
        <p:spPr>
          <a:xfrm>
            <a:off x="4211960" y="1268760"/>
            <a:ext cx="547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FF"/>
                </a:solidFill>
              </a:rPr>
              <a:t>mResId = id = 0x7F </a:t>
            </a:r>
            <a:r>
              <a:rPr lang="en-US" altLang="zh-CN" sz="1600" dirty="0" smtClean="0">
                <a:solidFill>
                  <a:srgbClr val="0000FF"/>
                </a:solidFill>
                <a:sym typeface="Wingdings" pitchFamily="2" charset="2"/>
              </a:rPr>
              <a:t></a:t>
            </a:r>
            <a:endParaRPr lang="en-US" altLang="zh-CN" sz="1600" dirty="0" smtClean="0">
              <a:solidFill>
                <a:srgbClr val="0000FF"/>
              </a:solidFill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</a:rPr>
              <a:t>mResId = (0xff000000 &amp; mResId) | id &lt;&lt; 16;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55976" y="3861048"/>
            <a:ext cx="2419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mResId =0x7F010000</a:t>
            </a:r>
            <a:endParaRPr lang="zh-CN" altLang="en-US" sz="1600" b="1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274465"/>
            <a:ext cx="33432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曲线连接符 11"/>
          <p:cNvCxnSpPr>
            <a:stCxn id="8" idx="2"/>
            <a:endCxn id="10" idx="0"/>
          </p:cNvCxnSpPr>
          <p:nvPr/>
        </p:nvCxnSpPr>
        <p:spPr>
          <a:xfrm rot="5400000">
            <a:off x="5253177" y="2165960"/>
            <a:ext cx="2007513" cy="1382662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5661248"/>
            <a:ext cx="6732587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18"/>
          <p:cNvSpPr/>
          <p:nvPr/>
        </p:nvSpPr>
        <p:spPr>
          <a:xfrm>
            <a:off x="7524328" y="4149080"/>
            <a:ext cx="1440160" cy="14401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524328" y="4509120"/>
            <a:ext cx="1420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/>
              <a:t>ResTable_typeSpec</a:t>
            </a:r>
            <a:endParaRPr lang="zh-CN" altLang="en-US" sz="1100" b="1" dirty="0"/>
          </a:p>
        </p:txBody>
      </p:sp>
      <p:sp>
        <p:nvSpPr>
          <p:cNvPr id="21" name="矩形 20"/>
          <p:cNvSpPr/>
          <p:nvPr/>
        </p:nvSpPr>
        <p:spPr>
          <a:xfrm>
            <a:off x="7524328" y="5589240"/>
            <a:ext cx="1440160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524328" y="5733256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/>
              <a:t>entry</a:t>
            </a:r>
            <a:endParaRPr lang="zh-CN" altLang="en-US" sz="11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524328" y="299695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attr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resources.arsc</a:t>
            </a:r>
            <a:endParaRPr lang="zh-CN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72816"/>
            <a:ext cx="36099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700808"/>
            <a:ext cx="348615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resources.arsc</a:t>
            </a:r>
            <a:endParaRPr lang="zh-CN" altLang="en-US" dirty="0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63341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6"/>
          <p:cNvCxnSpPr/>
          <p:nvPr/>
        </p:nvCxnSpPr>
        <p:spPr>
          <a:xfrm>
            <a:off x="827584" y="2132856"/>
            <a:ext cx="5544616" cy="0"/>
          </a:xfrm>
          <a:prstGeom prst="line">
            <a:avLst/>
          </a:prstGeom>
          <a:ln w="28575">
            <a:solidFill>
              <a:srgbClr val="0000FF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437112"/>
            <a:ext cx="6656387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691680" y="5877272"/>
            <a:ext cx="62985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id=0x01 res0=0x00 res1=0x0000 entryCount=0x00000002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851920" y="5157192"/>
            <a:ext cx="2016224" cy="0"/>
          </a:xfrm>
          <a:prstGeom prst="line">
            <a:avLst/>
          </a:prstGeom>
          <a:ln w="38100"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763688" y="5373216"/>
            <a:ext cx="3168352" cy="0"/>
          </a:xfrm>
          <a:prstGeom prst="line">
            <a:avLst/>
          </a:prstGeom>
          <a:ln w="38100"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419872" y="6237312"/>
            <a:ext cx="2795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entriesStart=0x0000004C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80312" y="1772816"/>
            <a:ext cx="1584176" cy="1944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380312" y="1844824"/>
            <a:ext cx="12506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/>
              <a:t>ResTable_type</a:t>
            </a:r>
            <a:endParaRPr lang="zh-CN" altLang="en-US" sz="1200" b="1" dirty="0"/>
          </a:p>
        </p:txBody>
      </p:sp>
      <p:sp>
        <p:nvSpPr>
          <p:cNvPr id="18" name="矩形 17"/>
          <p:cNvSpPr/>
          <p:nvPr/>
        </p:nvSpPr>
        <p:spPr>
          <a:xfrm>
            <a:off x="7380312" y="3717032"/>
            <a:ext cx="1584176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380312" y="4005064"/>
            <a:ext cx="13131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/>
              <a:t>ResTable_entry</a:t>
            </a:r>
            <a:endParaRPr lang="zh-CN" altLang="en-US" sz="1200" b="1" dirty="0"/>
          </a:p>
        </p:txBody>
      </p:sp>
      <p:sp>
        <p:nvSpPr>
          <p:cNvPr id="20" name="矩形 19"/>
          <p:cNvSpPr/>
          <p:nvPr/>
        </p:nvSpPr>
        <p:spPr>
          <a:xfrm>
            <a:off x="7404318" y="2260029"/>
            <a:ext cx="1632178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header</a:t>
            </a:r>
          </a:p>
          <a:p>
            <a:r>
              <a:rPr lang="en-US" altLang="zh-CN" sz="1100" dirty="0" smtClean="0"/>
              <a:t>uint8_t id</a:t>
            </a:r>
          </a:p>
          <a:p>
            <a:r>
              <a:rPr lang="en-US" altLang="zh-CN" sz="1100" dirty="0" smtClean="0"/>
              <a:t>uint8_t res0;</a:t>
            </a:r>
          </a:p>
          <a:p>
            <a:r>
              <a:rPr lang="en-US" altLang="zh-CN" sz="1100" dirty="0" smtClean="0"/>
              <a:t>uint16_t res1;</a:t>
            </a:r>
          </a:p>
          <a:p>
            <a:r>
              <a:rPr lang="en-US" altLang="zh-CN" sz="1100" dirty="0" smtClean="0"/>
              <a:t>uint32_t entryCount;</a:t>
            </a:r>
          </a:p>
          <a:p>
            <a:r>
              <a:rPr lang="en-US" altLang="zh-CN" sz="1100" dirty="0" smtClean="0"/>
              <a:t>uint32_t entriesStart;</a:t>
            </a:r>
          </a:p>
          <a:p>
            <a:r>
              <a:rPr lang="en-US" altLang="zh-CN" sz="1100" dirty="0" smtClean="0"/>
              <a:t>ResTable_config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resources.arsc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67544" y="5301208"/>
            <a:ext cx="40799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size=0x00000030 mcc = mnc =... = 0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20272" y="1916832"/>
            <a:ext cx="1907704" cy="4104456"/>
          </a:xfrm>
          <a:prstGeom prst="rect">
            <a:avLst/>
          </a:prstGeom>
          <a:gradFill flip="none" rotWithShape="1">
            <a:gsLst>
              <a:gs pos="0">
                <a:srgbClr val="78AB75">
                  <a:tint val="66000"/>
                  <a:satMod val="160000"/>
                </a:srgbClr>
              </a:gs>
              <a:gs pos="50000">
                <a:srgbClr val="78AB75">
                  <a:tint val="44500"/>
                  <a:satMod val="160000"/>
                </a:srgbClr>
              </a:gs>
              <a:gs pos="100000">
                <a:srgbClr val="78AB75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092280" y="1988840"/>
            <a:ext cx="1401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/>
              <a:t>ResTable_config</a:t>
            </a:r>
            <a:endParaRPr lang="zh-CN" altLang="en-US" sz="1200" b="1" dirty="0"/>
          </a:p>
        </p:txBody>
      </p:sp>
      <p:sp>
        <p:nvSpPr>
          <p:cNvPr id="22" name="矩形 21"/>
          <p:cNvSpPr/>
          <p:nvPr/>
        </p:nvSpPr>
        <p:spPr>
          <a:xfrm>
            <a:off x="7057434" y="2276872"/>
            <a:ext cx="2339102" cy="3485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 smtClean="0"/>
              <a:t>uint32_t size;</a:t>
            </a:r>
          </a:p>
          <a:p>
            <a:r>
              <a:rPr lang="en-US" altLang="zh-CN" sz="1050" dirty="0" smtClean="0"/>
              <a:t>uint16_t mcc; </a:t>
            </a:r>
          </a:p>
          <a:p>
            <a:r>
              <a:rPr lang="en-US" altLang="zh-CN" sz="1050" dirty="0" smtClean="0"/>
              <a:t>uint16_t mnc;</a:t>
            </a:r>
          </a:p>
          <a:p>
            <a:r>
              <a:rPr lang="en-US" altLang="zh-CN" sz="1050" dirty="0" smtClean="0"/>
              <a:t>char language[2];</a:t>
            </a:r>
          </a:p>
          <a:p>
            <a:r>
              <a:rPr lang="en-US" altLang="zh-CN" sz="1050" dirty="0" smtClean="0"/>
              <a:t>char country[2];</a:t>
            </a:r>
          </a:p>
          <a:p>
            <a:r>
              <a:rPr lang="en-US" altLang="zh-CN" sz="1050" dirty="0" smtClean="0"/>
              <a:t>uint8_t orientation;</a:t>
            </a:r>
          </a:p>
          <a:p>
            <a:r>
              <a:rPr lang="en-US" altLang="zh-CN" sz="1050" dirty="0" smtClean="0"/>
              <a:t>uint8_t touchscreen;</a:t>
            </a:r>
          </a:p>
          <a:p>
            <a:r>
              <a:rPr lang="en-US" altLang="zh-CN" sz="1050" dirty="0" smtClean="0"/>
              <a:t>uint16_t density;</a:t>
            </a:r>
          </a:p>
          <a:p>
            <a:r>
              <a:rPr lang="en-US" altLang="zh-CN" sz="1050" dirty="0" smtClean="0"/>
              <a:t>uint8_t keyboard;</a:t>
            </a:r>
          </a:p>
          <a:p>
            <a:r>
              <a:rPr lang="en-US" altLang="zh-CN" sz="1050" dirty="0" smtClean="0"/>
              <a:t>uint8_t navigation;</a:t>
            </a:r>
          </a:p>
          <a:p>
            <a:r>
              <a:rPr lang="en-US" altLang="zh-CN" sz="1050" dirty="0" smtClean="0"/>
              <a:t>uint8_t inputFlags;</a:t>
            </a:r>
          </a:p>
          <a:p>
            <a:r>
              <a:rPr lang="en-US" altLang="zh-CN" sz="1050" dirty="0" smtClean="0"/>
              <a:t>uint8_t inputPad0;</a:t>
            </a:r>
          </a:p>
          <a:p>
            <a:r>
              <a:rPr lang="en-US" altLang="zh-CN" sz="1050" dirty="0" smtClean="0"/>
              <a:t>uint16_t screenWidth;</a:t>
            </a:r>
          </a:p>
          <a:p>
            <a:r>
              <a:rPr lang="en-US" altLang="zh-CN" sz="1050" dirty="0" smtClean="0"/>
              <a:t>uint16_t screenHeight;</a:t>
            </a:r>
          </a:p>
          <a:p>
            <a:r>
              <a:rPr lang="en-US" altLang="zh-CN" sz="1050" dirty="0" smtClean="0"/>
              <a:t>uint16_t sdkVersion;</a:t>
            </a:r>
          </a:p>
          <a:p>
            <a:r>
              <a:rPr lang="en-US" altLang="zh-CN" sz="1050" dirty="0" smtClean="0"/>
              <a:t>uint16_t minorVersion;</a:t>
            </a:r>
          </a:p>
          <a:p>
            <a:r>
              <a:rPr lang="en-US" altLang="zh-CN" sz="1050" dirty="0" smtClean="0"/>
              <a:t>uint8_t screenLayout;</a:t>
            </a:r>
          </a:p>
          <a:p>
            <a:r>
              <a:rPr lang="en-US" altLang="zh-CN" sz="1050" dirty="0" smtClean="0"/>
              <a:t>uint8_t uiMode;</a:t>
            </a:r>
          </a:p>
          <a:p>
            <a:r>
              <a:rPr lang="en-US" altLang="zh-CN" sz="1050" dirty="0" smtClean="0"/>
              <a:t>uint16_t smallestScreenWidthDp;</a:t>
            </a:r>
          </a:p>
          <a:p>
            <a:r>
              <a:rPr lang="en-US" altLang="zh-CN" sz="1050" dirty="0" smtClean="0"/>
              <a:t>uint16_t screenWidthDp;</a:t>
            </a:r>
          </a:p>
          <a:p>
            <a:r>
              <a:rPr lang="en-US" altLang="zh-CN" sz="1050" dirty="0" smtClean="0"/>
              <a:t>uint16_t screenHeightDp;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9900" y="5721821"/>
            <a:ext cx="15621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1353716" y="5733256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0000FF"/>
                </a:solidFill>
              </a:rPr>
              <a:t>entryOffsets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027" y="1844824"/>
            <a:ext cx="6599237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/>
        </p:nvCxnSpPr>
        <p:spPr>
          <a:xfrm>
            <a:off x="4499992" y="2924944"/>
            <a:ext cx="936104" cy="0"/>
          </a:xfrm>
          <a:prstGeom prst="line">
            <a:avLst/>
          </a:prstGeom>
          <a:ln w="38100"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331640" y="3096000"/>
            <a:ext cx="4104456" cy="0"/>
          </a:xfrm>
          <a:prstGeom prst="line">
            <a:avLst/>
          </a:prstGeom>
          <a:ln w="38100"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331640" y="3276000"/>
            <a:ext cx="4104456" cy="0"/>
          </a:xfrm>
          <a:prstGeom prst="line">
            <a:avLst/>
          </a:prstGeom>
          <a:ln w="38100"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331640" y="3456000"/>
            <a:ext cx="3096344" cy="0"/>
          </a:xfrm>
          <a:prstGeom prst="line">
            <a:avLst/>
          </a:prstGeom>
          <a:ln w="38100"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331640" y="3645024"/>
            <a:ext cx="936104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499992" y="3456000"/>
            <a:ext cx="936104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resources.arsc</a:t>
            </a:r>
            <a:endParaRPr lang="zh-CN" alt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6570663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17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resources.arsc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88840"/>
            <a:ext cx="652303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941168"/>
            <a:ext cx="58483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3568" y="4365104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如果是</a:t>
            </a:r>
            <a:r>
              <a:rPr lang="en-US" altLang="zh-CN" sz="1400" dirty="0" smtClean="0"/>
              <a:t>FLAG=0x0001</a:t>
            </a:r>
            <a:r>
              <a:rPr lang="zh-CN" altLang="en-US" sz="1400" dirty="0" smtClean="0"/>
              <a:t>代表是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ResTable_map_entry</a:t>
            </a:r>
            <a:r>
              <a:rPr lang="zh-CN" altLang="en-US" sz="1400" dirty="0" smtClean="0"/>
              <a:t>，而不是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ResTable_entry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17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resources.arsc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79712" y="5949280"/>
            <a:ext cx="41569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size=0x0010 flags=0x0001 key=0x00 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5373216"/>
            <a:ext cx="58483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7452320" y="4797152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两个</a:t>
            </a:r>
            <a:r>
              <a:rPr lang="en-US" altLang="zh-CN" dirty="0" smtClean="0">
                <a:solidFill>
                  <a:srgbClr val="0000FF"/>
                </a:solidFill>
              </a:rPr>
              <a:t>entry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059" y="1844824"/>
            <a:ext cx="6599237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2699792" y="3645024"/>
            <a:ext cx="2016224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619672" y="3816000"/>
            <a:ext cx="936104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788024" y="3645024"/>
            <a:ext cx="936104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699792" y="3816000"/>
            <a:ext cx="3024336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619672" y="4005064"/>
            <a:ext cx="2016224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779912" y="4005064"/>
            <a:ext cx="936104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860032" y="4005064"/>
            <a:ext cx="936104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620000" y="4176000"/>
            <a:ext cx="3096016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52320" y="4221088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</a:t>
            </a:r>
            <a:r>
              <a:rPr lang="en-US" altLang="zh-CN" b="1" dirty="0" smtClean="0"/>
              <a:t>ttr 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0x01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resources.arsc</a:t>
            </a:r>
            <a:endParaRPr lang="zh-CN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6637337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725144"/>
            <a:ext cx="657066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4716016" y="4293096"/>
            <a:ext cx="30716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packageCount=0x00000001</a:t>
            </a:r>
            <a:endParaRPr lang="zh-CN" altLang="en-US" sz="16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18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resources.arsc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4788024" y="4149080"/>
            <a:ext cx="936104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64288" y="465313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11</a:t>
            </a:r>
            <a:r>
              <a:rPr lang="zh-CN" altLang="en-US" dirty="0" smtClean="0">
                <a:solidFill>
                  <a:srgbClr val="0000FF"/>
                </a:solidFill>
              </a:rPr>
              <a:t>个</a:t>
            </a:r>
            <a:r>
              <a:rPr lang="en-US" altLang="zh-CN" dirty="0" smtClean="0">
                <a:solidFill>
                  <a:srgbClr val="0000FF"/>
                </a:solidFill>
              </a:rPr>
              <a:t>entry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619672" y="4365104"/>
            <a:ext cx="410445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92280" y="4149080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</a:t>
            </a:r>
            <a:r>
              <a:rPr lang="en-US" altLang="zh-CN" b="1" dirty="0" smtClean="0"/>
              <a:t>rawable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0x02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1856606"/>
            <a:ext cx="14478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矩形 25"/>
          <p:cNvSpPr/>
          <p:nvPr/>
        </p:nvSpPr>
        <p:spPr>
          <a:xfrm>
            <a:off x="7236296" y="1412776"/>
            <a:ext cx="15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entryOffsets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00808"/>
            <a:ext cx="655161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19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resources.arsc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64288" y="1916832"/>
            <a:ext cx="15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entryOffsets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8304" y="414908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Layout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0x03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08304" y="465313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4</a:t>
            </a:r>
            <a:r>
              <a:rPr lang="zh-CN" altLang="en-US" dirty="0" smtClean="0">
                <a:solidFill>
                  <a:srgbClr val="0000FF"/>
                </a:solidFill>
              </a:rPr>
              <a:t>个</a:t>
            </a:r>
            <a:r>
              <a:rPr lang="en-US" altLang="zh-CN" dirty="0" smtClean="0">
                <a:solidFill>
                  <a:srgbClr val="0000FF"/>
                </a:solidFill>
              </a:rPr>
              <a:t>entry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2492896"/>
            <a:ext cx="16287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772816"/>
            <a:ext cx="6580187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直接连接符 16"/>
          <p:cNvCxnSpPr/>
          <p:nvPr/>
        </p:nvCxnSpPr>
        <p:spPr>
          <a:xfrm>
            <a:off x="1475656" y="3744000"/>
            <a:ext cx="302433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644008" y="3573016"/>
            <a:ext cx="100811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resources.arsc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2564904"/>
            <a:ext cx="15811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7164288" y="1916832"/>
            <a:ext cx="15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entryOffsets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0312" y="414908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R</a:t>
            </a:r>
            <a:r>
              <a:rPr lang="en-US" altLang="zh-CN" b="1" dirty="0" smtClean="0"/>
              <a:t>aw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0x04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08304" y="465313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4</a:t>
            </a:r>
            <a:r>
              <a:rPr lang="zh-CN" altLang="en-US" dirty="0" smtClean="0">
                <a:solidFill>
                  <a:srgbClr val="0000FF"/>
                </a:solidFill>
              </a:rPr>
              <a:t>个</a:t>
            </a:r>
            <a:r>
              <a:rPr lang="en-US" altLang="zh-CN" dirty="0" smtClean="0">
                <a:solidFill>
                  <a:srgbClr val="0000FF"/>
                </a:solidFill>
              </a:rPr>
              <a:t>entry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772816"/>
            <a:ext cx="6618287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/>
        </p:nvCxnSpPr>
        <p:spPr>
          <a:xfrm>
            <a:off x="2555776" y="3573016"/>
            <a:ext cx="302433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475656" y="3744000"/>
            <a:ext cx="936104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resources.arsc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64288" y="1916832"/>
            <a:ext cx="15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entryOffsets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8304" y="414908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Color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0x05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08304" y="465313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7</a:t>
            </a:r>
            <a:r>
              <a:rPr lang="zh-CN" altLang="en-US" dirty="0" smtClean="0">
                <a:solidFill>
                  <a:srgbClr val="0000FF"/>
                </a:solidFill>
              </a:rPr>
              <a:t>个</a:t>
            </a:r>
            <a:r>
              <a:rPr lang="en-US" altLang="zh-CN" dirty="0" smtClean="0">
                <a:solidFill>
                  <a:srgbClr val="0000FF"/>
                </a:solidFill>
              </a:rPr>
              <a:t>entry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6608763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2348880"/>
            <a:ext cx="15335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resources.arsc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64288" y="1916832"/>
            <a:ext cx="15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entryOffsets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4149080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Diemen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0x06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08304" y="465313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r>
              <a:rPr lang="zh-CN" altLang="en-US" dirty="0" smtClean="0">
                <a:solidFill>
                  <a:srgbClr val="0000FF"/>
                </a:solidFill>
              </a:rPr>
              <a:t>个</a:t>
            </a:r>
            <a:r>
              <a:rPr lang="en-US" altLang="zh-CN" dirty="0" smtClean="0">
                <a:solidFill>
                  <a:srgbClr val="0000FF"/>
                </a:solidFill>
              </a:rPr>
              <a:t>entry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001" y="1772816"/>
            <a:ext cx="6618287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2492896"/>
            <a:ext cx="16859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resources.arsc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092280" y="836712"/>
            <a:ext cx="15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entryOffsets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6056" y="6084004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String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0x07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92280" y="609329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25</a:t>
            </a:r>
            <a:r>
              <a:rPr lang="zh-CN" altLang="en-US" dirty="0" smtClean="0">
                <a:solidFill>
                  <a:srgbClr val="0000FF"/>
                </a:solidFill>
              </a:rPr>
              <a:t>个</a:t>
            </a:r>
            <a:r>
              <a:rPr lang="en-US" altLang="zh-CN" dirty="0" smtClean="0">
                <a:solidFill>
                  <a:srgbClr val="0000FF"/>
                </a:solidFill>
              </a:rPr>
              <a:t>entry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1273646"/>
            <a:ext cx="15621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423764"/>
            <a:ext cx="6561137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resources.arsc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092280" y="1700808"/>
            <a:ext cx="15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entryOffsets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0312" y="4005064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Style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0x08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08304" y="465313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个</a:t>
            </a:r>
            <a:r>
              <a:rPr lang="en-US" altLang="zh-CN" dirty="0" smtClean="0">
                <a:solidFill>
                  <a:srgbClr val="0000FF"/>
                </a:solidFill>
              </a:rPr>
              <a:t>entry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659923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2204864"/>
            <a:ext cx="14573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resources.arsc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092280" y="1700808"/>
            <a:ext cx="15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entryOffsets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8304" y="4005064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</a:t>
            </a:r>
            <a:r>
              <a:rPr lang="en-US" altLang="zh-CN" b="1" dirty="0" smtClean="0"/>
              <a:t>enu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0x09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08304" y="465313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个</a:t>
            </a:r>
            <a:r>
              <a:rPr lang="en-US" altLang="zh-CN" dirty="0" smtClean="0">
                <a:solidFill>
                  <a:srgbClr val="0000FF"/>
                </a:solidFill>
              </a:rPr>
              <a:t>entry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2204864"/>
            <a:ext cx="14573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00808"/>
            <a:ext cx="6627813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26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resources.arsc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092280" y="1340768"/>
            <a:ext cx="15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entryOffsets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8304" y="5157192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Id 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0x0a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236296" y="5805264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15</a:t>
            </a:r>
            <a:r>
              <a:rPr lang="zh-CN" altLang="en-US" dirty="0" smtClean="0">
                <a:solidFill>
                  <a:srgbClr val="0000FF"/>
                </a:solidFill>
              </a:rPr>
              <a:t>个</a:t>
            </a:r>
            <a:r>
              <a:rPr lang="en-US" altLang="zh-CN" dirty="0" smtClean="0">
                <a:solidFill>
                  <a:srgbClr val="0000FF"/>
                </a:solidFill>
              </a:rPr>
              <a:t>entry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24744"/>
            <a:ext cx="6618287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1844824"/>
            <a:ext cx="14097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27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resources.arsc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7824" y="2924944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解析结束！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resources.arsc</a:t>
            </a:r>
            <a:endParaRPr lang="zh-CN" altLang="en-US" dirty="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340768"/>
            <a:ext cx="6780213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resources.arsc</a:t>
            </a:r>
            <a:endParaRPr lang="zh-CN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56792"/>
            <a:ext cx="6618287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187624" y="3645024"/>
            <a:ext cx="362631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stringCount =0x00000048</a:t>
            </a:r>
          </a:p>
          <a:p>
            <a:r>
              <a:rPr lang="en-US" altLang="zh-CN" sz="16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styleCount   =0x00000000</a:t>
            </a:r>
          </a:p>
          <a:p>
            <a:r>
              <a:rPr lang="en-US" altLang="zh-CN" sz="16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flags            =0x00000100 (UTF8)</a:t>
            </a:r>
          </a:p>
          <a:p>
            <a:r>
              <a:rPr lang="en-US" altLang="zh-CN" sz="16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stringsStart  =0x00000038</a:t>
            </a:r>
          </a:p>
          <a:p>
            <a:r>
              <a:rPr lang="en-US" altLang="zh-CN" sz="16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stylesStart    =0x00000000</a:t>
            </a:r>
            <a:endParaRPr lang="zh-CN" altLang="en-US" sz="16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445224"/>
            <a:ext cx="620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既然是</a:t>
            </a:r>
            <a:r>
              <a:rPr lang="en-US" altLang="zh-CN" dirty="0" smtClean="0"/>
              <a:t>ResStringPool_header</a:t>
            </a:r>
            <a:r>
              <a:rPr lang="zh-CN" altLang="en-US" dirty="0" smtClean="0"/>
              <a:t>，紧跟着就是</a:t>
            </a:r>
            <a:r>
              <a:rPr lang="en-US" altLang="zh-CN" dirty="0" smtClean="0"/>
              <a:t>ResStringPool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resources.arsc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635896" y="5949280"/>
            <a:ext cx="2427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m_stringOffsets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pic>
        <p:nvPicPr>
          <p:cNvPr id="4404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412776"/>
            <a:ext cx="13335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4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84784"/>
            <a:ext cx="6618287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resources.arsc</a:t>
            </a:r>
            <a:endParaRPr lang="zh-CN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772816"/>
            <a:ext cx="15906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628800"/>
            <a:ext cx="6608763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336007"/>
            <a:ext cx="6580187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resources.arsc</a:t>
            </a:r>
            <a:endParaRPr lang="zh-CN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52736"/>
            <a:ext cx="6618287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resources.arsc</a:t>
            </a:r>
            <a:endParaRPr lang="zh-CN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56792"/>
            <a:ext cx="6580187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84168" y="2708920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可得，解析包名的方法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868144" y="692696"/>
            <a:ext cx="2013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id=0x0000007F</a:t>
            </a:r>
          </a:p>
        </p:txBody>
      </p:sp>
      <p:sp>
        <p:nvSpPr>
          <p:cNvPr id="7" name="矩形 6"/>
          <p:cNvSpPr/>
          <p:nvPr/>
        </p:nvSpPr>
        <p:spPr>
          <a:xfrm>
            <a:off x="4211960" y="5657671"/>
            <a:ext cx="35189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typeStrings</a:t>
            </a:r>
            <a:r>
              <a:rPr lang="en-US" altLang="zh-CN" dirty="0" smtClean="0"/>
              <a:t> </a:t>
            </a:r>
            <a:r>
              <a:rPr lang="en-US" altLang="zh-CN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=0x00000120</a:t>
            </a:r>
          </a:p>
          <a:p>
            <a:r>
              <a:rPr lang="en-US" altLang="zh-CN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lastPublicType =0x0000000A</a:t>
            </a:r>
          </a:p>
          <a:p>
            <a:r>
              <a:rPr lang="en-US" altLang="zh-CN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keyStrings =0x000001B4</a:t>
            </a:r>
          </a:p>
          <a:p>
            <a:r>
              <a:rPr lang="en-US" altLang="zh-CN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lastPublicKey =0x00000046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resources.arsc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87624" y="3645024"/>
            <a:ext cx="362631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stringCount =0x0000000A</a:t>
            </a:r>
          </a:p>
          <a:p>
            <a:r>
              <a:rPr lang="en-US" altLang="zh-CN" sz="16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styleCount   =0x00000000</a:t>
            </a:r>
          </a:p>
          <a:p>
            <a:r>
              <a:rPr lang="en-US" altLang="zh-CN" sz="16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flags            =0x00000100 (UTF8)</a:t>
            </a:r>
          </a:p>
          <a:p>
            <a:r>
              <a:rPr lang="en-US" altLang="zh-CN" sz="16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stringsStart  =0x00000044</a:t>
            </a:r>
          </a:p>
          <a:p>
            <a:r>
              <a:rPr lang="en-US" altLang="zh-CN" sz="16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stylesStart    =0x00000000</a:t>
            </a:r>
            <a:endParaRPr lang="zh-CN" altLang="en-US" sz="16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445224"/>
            <a:ext cx="620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既然是</a:t>
            </a:r>
            <a:r>
              <a:rPr lang="en-US" altLang="zh-CN" dirty="0" smtClean="0"/>
              <a:t>ResStringPool_header</a:t>
            </a:r>
            <a:r>
              <a:rPr lang="zh-CN" altLang="en-US" dirty="0" smtClean="0"/>
              <a:t>，紧跟着就是</a:t>
            </a:r>
            <a:r>
              <a:rPr lang="en-US" altLang="zh-CN" dirty="0" smtClean="0"/>
              <a:t>ResStringPool</a:t>
            </a:r>
            <a:endParaRPr lang="zh-CN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556792"/>
            <a:ext cx="6665913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7092280" y="4149080"/>
            <a:ext cx="14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typeStrings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C:\Program Files (x86)\Microsoft Office\MEDIA\CAGCAT10\j0293236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3933056"/>
            <a:ext cx="1080120" cy="7963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1028</TotalTime>
  <Words>412</Words>
  <Application>Microsoft Office PowerPoint</Application>
  <PresentationFormat>全屏显示(4:3)</PresentationFormat>
  <Paragraphs>141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聚合</vt:lpstr>
      <vt:lpstr>APK XML</vt:lpstr>
      <vt:lpstr>1、resources.arsc</vt:lpstr>
      <vt:lpstr>2、resources.arsc</vt:lpstr>
      <vt:lpstr>3、resources.arsc</vt:lpstr>
      <vt:lpstr>4、resources.arsc</vt:lpstr>
      <vt:lpstr>5、resources.arsc</vt:lpstr>
      <vt:lpstr>6、resources.arsc</vt:lpstr>
      <vt:lpstr>7、resources.arsc</vt:lpstr>
      <vt:lpstr>8、resources.arsc</vt:lpstr>
      <vt:lpstr>9、resources.arsc</vt:lpstr>
      <vt:lpstr>10、resources.arsc</vt:lpstr>
      <vt:lpstr>11、resources.arsc</vt:lpstr>
      <vt:lpstr>12、resources.arsc</vt:lpstr>
      <vt:lpstr>13、resources.arsc</vt:lpstr>
      <vt:lpstr>14、resources.arsc</vt:lpstr>
      <vt:lpstr>15、resources.arsc</vt:lpstr>
      <vt:lpstr>16、resources.arsc</vt:lpstr>
      <vt:lpstr>17、resources.arsc</vt:lpstr>
      <vt:lpstr>17、resources.arsc</vt:lpstr>
      <vt:lpstr>18、resources.arsc</vt:lpstr>
      <vt:lpstr>19、resources.arsc</vt:lpstr>
      <vt:lpstr>20、resources.arsc</vt:lpstr>
      <vt:lpstr>21、resources.arsc</vt:lpstr>
      <vt:lpstr>22、resources.arsc</vt:lpstr>
      <vt:lpstr>23、resources.arsc</vt:lpstr>
      <vt:lpstr>24、resources.arsc</vt:lpstr>
      <vt:lpstr>25、resources.arsc</vt:lpstr>
      <vt:lpstr>26、resources.arsc</vt:lpstr>
      <vt:lpstr>27、resources.arsc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APK XML</dc:title>
  <dc:creator>Honey</dc:creator>
  <cp:lastModifiedBy>Honey Fish</cp:lastModifiedBy>
  <cp:revision>437</cp:revision>
  <dcterms:created xsi:type="dcterms:W3CDTF">2015-04-20T13:56:17Z</dcterms:created>
  <dcterms:modified xsi:type="dcterms:W3CDTF">2015-04-26T08:49:40Z</dcterms:modified>
</cp:coreProperties>
</file>