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embeddedFontLst>
    <p:embeddedFont>
      <p:font typeface="Lato Black" panose="020F0502020204030203" pitchFamily="34" charset="0"/>
      <p:bold r:id="rId17"/>
      <p:boldItalic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LLAM-SRIDHAR/AMCAT_Projec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ALLAM-SRlDH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
            <a:ext cx="12190815" cy="6724073"/>
          </a:xfrm>
          <a:prstGeom prst="rect">
            <a:avLst/>
          </a:prstGeom>
          <a:noFill/>
          <a:ln>
            <a:noFill/>
          </a:ln>
        </p:spPr>
      </p:pic>
      <p:sp>
        <p:nvSpPr>
          <p:cNvPr id="99" name="Google Shape;99;p1"/>
          <p:cNvSpPr txBox="1"/>
          <p:nvPr/>
        </p:nvSpPr>
        <p:spPr>
          <a:xfrm>
            <a:off x="1554480" y="3855146"/>
            <a:ext cx="8769096"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2000" b="0" i="0" u="none" strike="noStrike" cap="none" dirty="0">
                <a:solidFill>
                  <a:schemeClr val="dk1"/>
                </a:solidFill>
                <a:latin typeface="Calibri"/>
                <a:ea typeface="Calibri"/>
                <a:cs typeface="Calibri"/>
                <a:sym typeface="Calibri"/>
              </a:rPr>
            </a:br>
            <a:r>
              <a:rPr lang="en-IN" sz="2000" b="1" i="0" u="none" strike="noStrike" cap="none" dirty="0">
                <a:solidFill>
                  <a:srgbClr val="FF0000"/>
                </a:solidFill>
                <a:latin typeface="Calibri"/>
                <a:ea typeface="Calibri"/>
                <a:cs typeface="Calibri"/>
                <a:sym typeface="Calibri"/>
              </a:rPr>
              <a:t>“</a:t>
            </a:r>
            <a:r>
              <a:rPr lang="en-US" sz="2000" b="1" dirty="0">
                <a:solidFill>
                  <a:srgbClr val="FF0000"/>
                </a:solidFill>
              </a:rPr>
              <a:t>Exploratory Data Analysis of </a:t>
            </a:r>
            <a:r>
              <a:rPr lang="en-US" sz="2000" b="1" i="0" u="none" strike="noStrike" dirty="0">
                <a:solidFill>
                  <a:srgbClr val="FF0000"/>
                </a:solidFill>
                <a:effectLst/>
                <a:latin typeface="Arial" panose="020B0604020202020204" pitchFamily="34" charset="0"/>
              </a:rPr>
              <a:t>Aspiring Mind Employment Outcome Dataset”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409-2D76-F574-787F-B32CDC0AEC26}"/>
              </a:ext>
            </a:extLst>
          </p:cNvPr>
          <p:cNvSpPr>
            <a:spLocks noGrp="1"/>
          </p:cNvSpPr>
          <p:nvPr>
            <p:ph type="title"/>
          </p:nvPr>
        </p:nvSpPr>
        <p:spPr/>
        <p:txBody>
          <a:bodyPr>
            <a:normAutofit/>
          </a:bodyPr>
          <a:lstStyle/>
          <a:p>
            <a:r>
              <a:rPr lang="en-IN" sz="3200" dirty="0">
                <a:solidFill>
                  <a:srgbClr val="FF0000"/>
                </a:solidFill>
              </a:rPr>
              <a:t>Research Questions</a:t>
            </a:r>
          </a:p>
        </p:txBody>
      </p:sp>
      <p:sp>
        <p:nvSpPr>
          <p:cNvPr id="3" name="TextBox 2">
            <a:extLst>
              <a:ext uri="{FF2B5EF4-FFF2-40B4-BE49-F238E27FC236}">
                <a16:creationId xmlns:a16="http://schemas.microsoft.com/office/drawing/2014/main" id="{6CBC58F5-55D1-8E1F-E45D-2882434B1F5E}"/>
              </a:ext>
            </a:extLst>
          </p:cNvPr>
          <p:cNvSpPr txBox="1"/>
          <p:nvPr/>
        </p:nvSpPr>
        <p:spPr>
          <a:xfrm>
            <a:off x="895927" y="1413063"/>
            <a:ext cx="10400145" cy="4462760"/>
          </a:xfrm>
          <a:prstGeom prst="rect">
            <a:avLst/>
          </a:prstGeom>
          <a:noFill/>
        </p:spPr>
        <p:txBody>
          <a:bodyPr wrap="square" rtlCol="0">
            <a:spAutoFit/>
          </a:bodyPr>
          <a:lstStyle/>
          <a:p>
            <a:r>
              <a:rPr lang="en-IN" b="1" dirty="0"/>
              <a:t>Q1.</a:t>
            </a:r>
            <a:r>
              <a:rPr lang="en-US" sz="1800" b="1"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Times of India article dated Jan 18, 2019 states that “</a:t>
            </a:r>
            <a:r>
              <a:rPr lang="en-US" b="1"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b="1" i="0" u="none" strike="noStrike" dirty="0">
                <a:solidFill>
                  <a:srgbClr val="000000"/>
                </a:solidFill>
                <a:effectLst/>
                <a:latin typeface="Arial" panose="020B0604020202020204" pitchFamily="34" charset="0"/>
              </a:rPr>
              <a:t>” Test this claim with the data given to you.</a:t>
            </a:r>
          </a:p>
          <a:p>
            <a:endParaRPr lang="en-IN" dirty="0"/>
          </a:p>
          <a:p>
            <a:r>
              <a:rPr lang="en-US" b="1" dirty="0"/>
              <a:t>Claim from Times of India article:</a:t>
            </a:r>
          </a:p>
          <a:p>
            <a:r>
              <a:rPr lang="en-US" dirty="0"/>
              <a:t>The article claims that fresh Computer Science Engineering graduates can earn up to 2.5-3 lakhs in roles like Programming Analyst, Software Engineer, Hardware Engineer, and Associate Engineer.</a:t>
            </a:r>
          </a:p>
          <a:p>
            <a:endParaRPr lang="en-US" dirty="0"/>
          </a:p>
          <a:p>
            <a:r>
              <a:rPr lang="en-US" b="1" dirty="0"/>
              <a:t>Based on  (Salary Distribution for Fresh CS Graduates):</a:t>
            </a:r>
          </a:p>
          <a:p>
            <a:r>
              <a:rPr lang="en-US" dirty="0"/>
              <a:t>The mean salary is </a:t>
            </a:r>
            <a:r>
              <a:rPr lang="en-US" b="1" dirty="0"/>
              <a:t>3.35 lakhs</a:t>
            </a:r>
            <a:r>
              <a:rPr lang="en-US" dirty="0"/>
              <a:t>, and the median is </a:t>
            </a:r>
            <a:r>
              <a:rPr lang="en-US" b="1" dirty="0"/>
              <a:t>3.20 lakhs</a:t>
            </a:r>
            <a:r>
              <a:rPr lang="en-US" dirty="0"/>
              <a:t>.</a:t>
            </a:r>
          </a:p>
          <a:p>
            <a:r>
              <a:rPr lang="en-US" dirty="0"/>
              <a:t>The majority of salaries fall between 2-4 lakhs, with a peak around 3-3.5 lakhs.</a:t>
            </a:r>
          </a:p>
          <a:p>
            <a:r>
              <a:rPr lang="en-US" dirty="0"/>
              <a:t>There are some outliers with salaries above 6 lakhs.</a:t>
            </a:r>
          </a:p>
          <a:p>
            <a:endParaRPr lang="en-US" dirty="0"/>
          </a:p>
          <a:p>
            <a:r>
              <a:rPr lang="en-US" b="1" dirty="0"/>
              <a:t>Conclusion: </a:t>
            </a:r>
            <a:r>
              <a:rPr lang="en-US" dirty="0"/>
              <a:t>The data generally supports the claim made in the Times of India article. </a:t>
            </a:r>
          </a:p>
          <a:p>
            <a:r>
              <a:rPr lang="en-US" dirty="0"/>
              <a:t>The average and median salaries for fresh CS graduates align closely with the 2.5-3 lakhs range mentioned. </a:t>
            </a:r>
          </a:p>
          <a:p>
            <a:r>
              <a:rPr lang="en-US" dirty="0"/>
              <a:t>However, the data shows that some graduates earn significantly more, while others earn less.</a:t>
            </a:r>
          </a:p>
          <a:p>
            <a:endParaRPr lang="en-US" dirty="0"/>
          </a:p>
          <a:p>
            <a:r>
              <a:rPr lang="en-US" b="1" dirty="0"/>
              <a:t>Note: </a:t>
            </a:r>
            <a:r>
              <a:rPr lang="en-US" dirty="0"/>
              <a:t>since the distribution of data contains till the 2016 only if </a:t>
            </a:r>
            <a:r>
              <a:rPr lang="en-US" dirty="0" err="1"/>
              <a:t>i</a:t>
            </a:r>
            <a:r>
              <a:rPr lang="en-US" dirty="0"/>
              <a:t> consider that </a:t>
            </a:r>
            <a:r>
              <a:rPr lang="en-US" dirty="0" err="1"/>
              <a:t>gratuation</a:t>
            </a:r>
            <a:r>
              <a:rPr lang="en-US" dirty="0"/>
              <a:t> year&gt;=17 there are no </a:t>
            </a:r>
            <a:r>
              <a:rPr lang="en-US" dirty="0" err="1"/>
              <a:t>records,so</a:t>
            </a:r>
            <a:r>
              <a:rPr lang="en-US" dirty="0"/>
              <a:t> my answer will be zero then, so </a:t>
            </a:r>
            <a:r>
              <a:rPr lang="en-US" dirty="0" err="1"/>
              <a:t>i</a:t>
            </a:r>
            <a:r>
              <a:rPr lang="en-US" dirty="0"/>
              <a:t> like to consider </a:t>
            </a:r>
            <a:r>
              <a:rPr lang="en-US" dirty="0" err="1"/>
              <a:t>graduationyear</a:t>
            </a:r>
            <a:r>
              <a:rPr lang="en-US" dirty="0"/>
              <a:t> &gt;=2013 or graduation&gt;=2015 for the analysis purpose, since this is historical data and the patterns might follow the same trend.</a:t>
            </a:r>
            <a:endParaRPr lang="en-IN" dirty="0"/>
          </a:p>
        </p:txBody>
      </p:sp>
    </p:spTree>
    <p:extLst>
      <p:ext uri="{BB962C8B-B14F-4D97-AF65-F5344CB8AC3E}">
        <p14:creationId xmlns:p14="http://schemas.microsoft.com/office/powerpoint/2010/main" val="138963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AD0E-5F9D-1D6E-8175-B496E6597AF5}"/>
              </a:ext>
            </a:extLst>
          </p:cNvPr>
          <p:cNvSpPr>
            <a:spLocks noGrp="1"/>
          </p:cNvSpPr>
          <p:nvPr>
            <p:ph type="title"/>
          </p:nvPr>
        </p:nvSpPr>
        <p:spPr>
          <a:xfrm>
            <a:off x="838200" y="-87457"/>
            <a:ext cx="10515600" cy="1325563"/>
          </a:xfrm>
        </p:spPr>
        <p:txBody>
          <a:bodyPr>
            <a:normAutofit/>
          </a:bodyPr>
          <a:lstStyle/>
          <a:p>
            <a:r>
              <a:rPr lang="en-IN" sz="3200" dirty="0">
                <a:solidFill>
                  <a:srgbClr val="FF0000"/>
                </a:solidFill>
              </a:rPr>
              <a:t>Research Questions</a:t>
            </a:r>
          </a:p>
        </p:txBody>
      </p:sp>
      <p:sp>
        <p:nvSpPr>
          <p:cNvPr id="3" name="TextBox 2">
            <a:extLst>
              <a:ext uri="{FF2B5EF4-FFF2-40B4-BE49-F238E27FC236}">
                <a16:creationId xmlns:a16="http://schemas.microsoft.com/office/drawing/2014/main" id="{951C90ED-8A1B-B478-6ED0-07318E8CFB6E}"/>
              </a:ext>
            </a:extLst>
          </p:cNvPr>
          <p:cNvSpPr txBox="1"/>
          <p:nvPr/>
        </p:nvSpPr>
        <p:spPr>
          <a:xfrm>
            <a:off x="838200" y="895927"/>
            <a:ext cx="10427855" cy="5663089"/>
          </a:xfrm>
          <a:prstGeom prst="rect">
            <a:avLst/>
          </a:prstGeom>
          <a:noFill/>
        </p:spPr>
        <p:txBody>
          <a:bodyPr wrap="square" rtlCol="0">
            <a:spAutoFit/>
          </a:bodyPr>
          <a:lstStyle/>
          <a:p>
            <a:r>
              <a:rPr lang="en-US" sz="1800" b="1" i="0" u="none" strike="noStrike" dirty="0">
                <a:solidFill>
                  <a:srgbClr val="000000"/>
                </a:solidFill>
                <a:effectLst/>
                <a:latin typeface="Arial" panose="020B0604020202020204" pitchFamily="34" charset="0"/>
              </a:rPr>
              <a:t>Q2. Is there a relationship between gender and specialization? (i.e. Does the preference of </a:t>
            </a:r>
            <a:r>
              <a:rPr lang="en-US" sz="1800" b="1" i="0" u="none" strike="noStrike" dirty="0" err="1">
                <a:solidFill>
                  <a:srgbClr val="000000"/>
                </a:solidFill>
                <a:effectLst/>
                <a:latin typeface="Arial" panose="020B0604020202020204" pitchFamily="34" charset="0"/>
              </a:rPr>
              <a:t>Specialisation</a:t>
            </a:r>
            <a:r>
              <a:rPr lang="en-US" sz="1800" b="1" i="0" u="none" strike="noStrike" dirty="0">
                <a:solidFill>
                  <a:srgbClr val="000000"/>
                </a:solidFill>
                <a:effectLst/>
                <a:latin typeface="Arial" panose="020B0604020202020204" pitchFamily="34" charset="0"/>
              </a:rPr>
              <a:t> depend on the Gender?)</a:t>
            </a:r>
          </a:p>
          <a:p>
            <a:endParaRPr lang="en-US" sz="1800" dirty="0">
              <a:latin typeface="Arial" panose="020B0604020202020204" pitchFamily="34" charset="0"/>
            </a:endParaRPr>
          </a:p>
          <a:p>
            <a:r>
              <a:rPr lang="en-US" b="1" dirty="0"/>
              <a:t>Gender distribution varies across specializations: </a:t>
            </a:r>
            <a:r>
              <a:rPr lang="en-US" dirty="0"/>
              <a:t>Some fields show significant gender gaps, while others are more balanced. </a:t>
            </a:r>
            <a:r>
              <a:rPr lang="en-US" dirty="0">
                <a:solidFill>
                  <a:schemeClr val="tx2">
                    <a:lumMod val="50000"/>
                  </a:schemeClr>
                </a:solidFill>
              </a:rPr>
              <a:t>Electronics and communication engineering</a:t>
            </a:r>
            <a:r>
              <a:rPr lang="en-US" dirty="0"/>
              <a:t> has the highest representation for both genders (22.15% for females, 21.97% for males).</a:t>
            </a:r>
          </a:p>
          <a:p>
            <a:r>
              <a:rPr lang="en-IN" b="1" dirty="0"/>
              <a:t>Fields with higher female representation: </a:t>
            </a:r>
            <a:r>
              <a:rPr lang="en-IN" dirty="0">
                <a:solidFill>
                  <a:schemeClr val="tx2">
                    <a:lumMod val="50000"/>
                  </a:schemeClr>
                </a:solidFill>
              </a:rPr>
              <a:t>Computer engineering </a:t>
            </a:r>
            <a:r>
              <a:rPr lang="en-IN" dirty="0"/>
              <a:t>(18.29% F vs 13.98% M)</a:t>
            </a:r>
          </a:p>
          <a:p>
            <a:r>
              <a:rPr lang="en-IN" dirty="0">
                <a:solidFill>
                  <a:schemeClr val="tx2">
                    <a:lumMod val="50000"/>
                  </a:schemeClr>
                </a:solidFill>
              </a:rPr>
              <a:t>Computer science &amp; engineering</a:t>
            </a:r>
            <a:r>
              <a:rPr lang="en-IN" dirty="0"/>
              <a:t> (19.12% F vs 18.45% M)</a:t>
            </a:r>
          </a:p>
          <a:p>
            <a:r>
              <a:rPr lang="en-IN" dirty="0">
                <a:solidFill>
                  <a:schemeClr val="tx2">
                    <a:lumMod val="50000"/>
                  </a:schemeClr>
                </a:solidFill>
              </a:rPr>
              <a:t>Information technology </a:t>
            </a:r>
            <a:r>
              <a:rPr lang="en-IN" dirty="0"/>
              <a:t>(18.08% F vs 16.01% M)</a:t>
            </a:r>
          </a:p>
          <a:p>
            <a:r>
              <a:rPr lang="en-IN" b="1" dirty="0"/>
              <a:t>Fields with higher male representation: Mechanical engineering </a:t>
            </a:r>
            <a:r>
              <a:rPr lang="en-IN" dirty="0"/>
              <a:t>(5.35% M vs 3.55% F)</a:t>
            </a:r>
          </a:p>
          <a:p>
            <a:r>
              <a:rPr lang="en-IN" dirty="0">
                <a:solidFill>
                  <a:schemeClr val="tx2">
                    <a:lumMod val="50000"/>
                  </a:schemeClr>
                </a:solidFill>
              </a:rPr>
              <a:t>Electronics &amp; telecommunications </a:t>
            </a:r>
            <a:r>
              <a:rPr lang="en-IN" dirty="0"/>
              <a:t>(6.28% M vs 2.93% F)</a:t>
            </a:r>
          </a:p>
          <a:p>
            <a:r>
              <a:rPr lang="en-IN" dirty="0">
                <a:solidFill>
                  <a:schemeClr val="tx2">
                    <a:lumMod val="50000"/>
                  </a:schemeClr>
                </a:solidFill>
              </a:rPr>
              <a:t>Electrical engineering </a:t>
            </a:r>
            <a:r>
              <a:rPr lang="en-IN" dirty="0"/>
              <a:t>(2.24% M vs 1.9% F)</a:t>
            </a:r>
          </a:p>
          <a:p>
            <a:r>
              <a:rPr lang="en-IN" b="1" dirty="0"/>
              <a:t>Most balanced fields: </a:t>
            </a:r>
            <a:r>
              <a:rPr lang="en-IN" dirty="0">
                <a:solidFill>
                  <a:schemeClr val="tx2">
                    <a:lumMod val="50000"/>
                  </a:schemeClr>
                </a:solidFill>
              </a:rPr>
              <a:t>Electronics and communication engineering </a:t>
            </a:r>
            <a:r>
              <a:rPr lang="en-IN" dirty="0"/>
              <a:t>(22.15% F vs 21.97% M)</a:t>
            </a:r>
          </a:p>
          <a:p>
            <a:r>
              <a:rPr lang="en-IN" dirty="0">
                <a:solidFill>
                  <a:schemeClr val="tx2">
                    <a:lumMod val="50000"/>
                  </a:schemeClr>
                </a:solidFill>
              </a:rPr>
              <a:t>Computer science &amp; engineering </a:t>
            </a:r>
            <a:r>
              <a:rPr lang="en-IN" dirty="0"/>
              <a:t>(19.12% F vs 18.45% M)</a:t>
            </a:r>
          </a:p>
          <a:p>
            <a:r>
              <a:rPr lang="en-IN" dirty="0">
                <a:solidFill>
                  <a:schemeClr val="tx2">
                    <a:lumMod val="50000"/>
                  </a:schemeClr>
                </a:solidFill>
              </a:rPr>
              <a:t>Computer application </a:t>
            </a:r>
            <a:r>
              <a:rPr lang="en-IN" dirty="0"/>
              <a:t>(6.17% F vs 6.08% M)</a:t>
            </a:r>
          </a:p>
          <a:p>
            <a:r>
              <a:rPr lang="en-IN" b="1" dirty="0"/>
              <a:t>Largest gender gaps: </a:t>
            </a:r>
            <a:r>
              <a:rPr lang="en-IN" dirty="0">
                <a:solidFill>
                  <a:schemeClr val="tx2">
                    <a:lumMod val="50000"/>
                  </a:schemeClr>
                </a:solidFill>
              </a:rPr>
              <a:t>Computer engineering </a:t>
            </a:r>
            <a:r>
              <a:rPr lang="en-IN" dirty="0"/>
              <a:t>(4.31% difference favouring females)</a:t>
            </a:r>
          </a:p>
          <a:p>
            <a:r>
              <a:rPr lang="en-IN" dirty="0">
                <a:solidFill>
                  <a:schemeClr val="tx2">
                    <a:lumMod val="50000"/>
                  </a:schemeClr>
                </a:solidFill>
              </a:rPr>
              <a:t>Electronics &amp; telecommunications </a:t>
            </a:r>
            <a:r>
              <a:rPr lang="en-IN" dirty="0"/>
              <a:t>(3.35% difference favouring males)</a:t>
            </a:r>
          </a:p>
          <a:p>
            <a:r>
              <a:rPr lang="en-IN" dirty="0">
                <a:solidFill>
                  <a:schemeClr val="tx2">
                    <a:lumMod val="50000"/>
                  </a:schemeClr>
                </a:solidFill>
              </a:rPr>
              <a:t>Information technology </a:t>
            </a:r>
            <a:r>
              <a:rPr lang="en-IN" dirty="0"/>
              <a:t>(2.07% difference favouring females)</a:t>
            </a:r>
          </a:p>
          <a:p>
            <a:endParaRPr lang="en-IN" dirty="0"/>
          </a:p>
          <a:p>
            <a:r>
              <a:rPr lang="en-US" b="1" dirty="0"/>
              <a:t>Conclusion: </a:t>
            </a:r>
            <a:r>
              <a:rPr lang="en-US" dirty="0"/>
              <a:t>Based on the data presented, there does appear to be a relationship between gender and specialization in engineering fields. While some specializations show relatively balanced gender representation, others display noticeable differences in preference or participation between male and female. The data suggests that females tend to have higher representation in computer-related fields such as computer engineering, computer science &amp; engineering, and information technology. Conversely, males seem to have higher representation in fields like mechanical engineering, electronics &amp; telecommunications, and electrical engineering.</a:t>
            </a:r>
            <a:endParaRPr lang="en-IN" dirty="0"/>
          </a:p>
        </p:txBody>
      </p:sp>
    </p:spTree>
    <p:extLst>
      <p:ext uri="{BB962C8B-B14F-4D97-AF65-F5344CB8AC3E}">
        <p14:creationId xmlns:p14="http://schemas.microsoft.com/office/powerpoint/2010/main" val="271550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B898-EDE7-2353-4B4C-2C2F3F0D5299}"/>
              </a:ext>
            </a:extLst>
          </p:cNvPr>
          <p:cNvSpPr>
            <a:spLocks noGrp="1"/>
          </p:cNvSpPr>
          <p:nvPr>
            <p:ph type="title"/>
          </p:nvPr>
        </p:nvSpPr>
        <p:spPr>
          <a:xfrm>
            <a:off x="838200" y="429779"/>
            <a:ext cx="10515600" cy="1084985"/>
          </a:xfrm>
        </p:spPr>
        <p:txBody>
          <a:bodyPr>
            <a:normAutofit/>
          </a:bodyPr>
          <a:lstStyle/>
          <a:p>
            <a:r>
              <a:rPr lang="en-IN" sz="3200" b="1" dirty="0">
                <a:solidFill>
                  <a:srgbClr val="FF0000"/>
                </a:solidFill>
              </a:rPr>
              <a:t>Conclusion:</a:t>
            </a:r>
          </a:p>
        </p:txBody>
      </p:sp>
      <p:sp>
        <p:nvSpPr>
          <p:cNvPr id="3" name="TextBox 2">
            <a:extLst>
              <a:ext uri="{FF2B5EF4-FFF2-40B4-BE49-F238E27FC236}">
                <a16:creationId xmlns:a16="http://schemas.microsoft.com/office/drawing/2014/main" id="{20446606-0208-2EF0-1F73-35452D138AF0}"/>
              </a:ext>
            </a:extLst>
          </p:cNvPr>
          <p:cNvSpPr txBox="1"/>
          <p:nvPr/>
        </p:nvSpPr>
        <p:spPr>
          <a:xfrm>
            <a:off x="988291" y="1514764"/>
            <a:ext cx="9938327" cy="5115311"/>
          </a:xfrm>
          <a:prstGeom prst="rect">
            <a:avLst/>
          </a:prstGeom>
          <a:noFill/>
        </p:spPr>
        <p:txBody>
          <a:bodyPr wrap="square" rtlCol="0">
            <a:spAutoFit/>
          </a:bodyPr>
          <a:lstStyle/>
          <a:p>
            <a:r>
              <a:rPr lang="en-US" b="1" dirty="0"/>
              <a:t>Key Findings </a:t>
            </a:r>
            <a:r>
              <a:rPr lang="en-US" dirty="0"/>
              <a:t>:</a:t>
            </a:r>
          </a:p>
          <a:p>
            <a:pPr>
              <a:lnSpc>
                <a:spcPct val="150000"/>
              </a:lnSpc>
              <a:buFont typeface="Arial" panose="020B0604020202020204" pitchFamily="34" charset="0"/>
              <a:buChar char="•"/>
            </a:pPr>
            <a:r>
              <a:rPr lang="en-US" dirty="0"/>
              <a:t>Computer Science and Electronics specializations lead to higher salaries.</a:t>
            </a:r>
          </a:p>
          <a:p>
            <a:pPr>
              <a:lnSpc>
                <a:spcPct val="150000"/>
              </a:lnSpc>
              <a:buFont typeface="Arial" panose="020B0604020202020204" pitchFamily="34" charset="0"/>
              <a:buChar char="•"/>
            </a:pPr>
            <a:r>
              <a:rPr lang="en-US" dirty="0"/>
              <a:t>Gender does not significantly influence salary distribution, though certain specializations have more gender representation.</a:t>
            </a:r>
          </a:p>
          <a:p>
            <a:pPr>
              <a:lnSpc>
                <a:spcPct val="150000"/>
              </a:lnSpc>
              <a:buFont typeface="Arial" panose="020B0604020202020204" pitchFamily="34" charset="0"/>
              <a:buChar char="•"/>
            </a:pPr>
            <a:r>
              <a:rPr lang="en-US" dirty="0"/>
              <a:t>AMCAT scores are not a strong indicator of salary outcomes.</a:t>
            </a:r>
          </a:p>
          <a:p>
            <a:pPr>
              <a:lnSpc>
                <a:spcPct val="150000"/>
              </a:lnSpc>
              <a:buFont typeface="Arial" panose="020B0604020202020204" pitchFamily="34" charset="0"/>
              <a:buChar char="•"/>
            </a:pPr>
            <a:r>
              <a:rPr lang="en-US" dirty="0"/>
              <a:t>The females tend to have higher representation in computer-related fields such as computer engineering, computer science &amp; engineering, and information technology.</a:t>
            </a:r>
          </a:p>
          <a:p>
            <a:pPr>
              <a:lnSpc>
                <a:spcPct val="150000"/>
              </a:lnSpc>
              <a:buFont typeface="Arial" panose="020B0604020202020204" pitchFamily="34" charset="0"/>
              <a:buChar char="•"/>
            </a:pPr>
            <a:r>
              <a:rPr lang="en-US" dirty="0"/>
              <a:t> Conversely, males seem to have higher representation in fields like mechanical engineering, electronics &amp; telecommunications, and electrical engineering.</a:t>
            </a:r>
          </a:p>
          <a:p>
            <a:pPr>
              <a:lnSpc>
                <a:spcPct val="150000"/>
              </a:lnSpc>
              <a:buFont typeface="Arial" panose="020B0604020202020204" pitchFamily="34" charset="0"/>
              <a:buChar char="•"/>
            </a:pPr>
            <a:r>
              <a:rPr lang="en-US" dirty="0"/>
              <a:t>Bangalore appears to have the highest median salary and the most data points. Bangalore is the clear leader in job opportunities, with over 600 jobs.</a:t>
            </a:r>
          </a:p>
          <a:p>
            <a:pPr>
              <a:lnSpc>
                <a:spcPct val="150000"/>
              </a:lnSpc>
              <a:buFont typeface="Arial" panose="020B0604020202020204" pitchFamily="34" charset="0"/>
              <a:buChar char="•"/>
            </a:pPr>
            <a:r>
              <a:rPr lang="en-US" dirty="0"/>
              <a:t>There's a clear relationship between job location and salary distribution. Tier 1 cities like Bangalore, Hyderabad, and Pune generally offer higher salaries compared to other cities. Tech Hubs and Salaries: Cities known for their IT industries (Bangalore, Hyderabad, Noida) show higher median salaries, likely reflecting the concentration of high-paying tech jobs.</a:t>
            </a:r>
          </a:p>
          <a:p>
            <a:pPr>
              <a:lnSpc>
                <a:spcPct val="150000"/>
              </a:lnSpc>
              <a:buFont typeface="Arial" panose="020B0604020202020204" pitchFamily="34" charset="0"/>
              <a:buChar char="•"/>
            </a:pPr>
            <a:r>
              <a:rPr lang="en-US" dirty="0"/>
              <a:t>Males have more extreme high-salary outliers.</a:t>
            </a:r>
          </a:p>
          <a:p>
            <a:pPr>
              <a:lnSpc>
                <a:spcPct val="150000"/>
              </a:lnSpc>
              <a:buFont typeface="Arial" panose="020B0604020202020204" pitchFamily="34" charset="0"/>
              <a:buChar char="•"/>
            </a:pPr>
            <a:r>
              <a:rPr lang="en-US" b="1" dirty="0"/>
              <a:t>Note:</a:t>
            </a:r>
            <a:r>
              <a:rPr lang="en-US" dirty="0"/>
              <a:t> There are more of such key findings in the .</a:t>
            </a:r>
            <a:r>
              <a:rPr lang="en-US" dirty="0" err="1"/>
              <a:t>ipynb</a:t>
            </a:r>
            <a:r>
              <a:rPr lang="en-US" dirty="0"/>
              <a:t> file in my repository, you can check it from repository.</a:t>
            </a:r>
          </a:p>
          <a:p>
            <a:pPr>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551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41C1-6170-0A70-984B-3B654507B1AB}"/>
              </a:ext>
            </a:extLst>
          </p:cNvPr>
          <p:cNvSpPr>
            <a:spLocks noGrp="1"/>
          </p:cNvSpPr>
          <p:nvPr>
            <p:ph type="title"/>
          </p:nvPr>
        </p:nvSpPr>
        <p:spPr/>
        <p:txBody>
          <a:bodyPr/>
          <a:lstStyle/>
          <a:p>
            <a:r>
              <a:rPr lang="en-US" sz="3200" b="1" dirty="0">
                <a:solidFill>
                  <a:srgbClr val="FF0000"/>
                </a:solidFill>
              </a:rPr>
              <a:t>Experience and Challenges</a:t>
            </a:r>
            <a:endParaRPr lang="en-IN" dirty="0">
              <a:solidFill>
                <a:srgbClr val="FF0000"/>
              </a:solidFill>
            </a:endParaRPr>
          </a:p>
        </p:txBody>
      </p:sp>
      <p:sp>
        <p:nvSpPr>
          <p:cNvPr id="3" name="TextBox 2">
            <a:extLst>
              <a:ext uri="{FF2B5EF4-FFF2-40B4-BE49-F238E27FC236}">
                <a16:creationId xmlns:a16="http://schemas.microsoft.com/office/drawing/2014/main" id="{617CCE02-BF37-7692-21C7-16488F3986E6}"/>
              </a:ext>
            </a:extLst>
          </p:cNvPr>
          <p:cNvSpPr txBox="1"/>
          <p:nvPr/>
        </p:nvSpPr>
        <p:spPr>
          <a:xfrm>
            <a:off x="997527" y="2087418"/>
            <a:ext cx="9901382" cy="2616101"/>
          </a:xfrm>
          <a:prstGeom prst="rect">
            <a:avLst/>
          </a:prstGeom>
          <a:noFill/>
        </p:spPr>
        <p:txBody>
          <a:bodyPr wrap="square" rtlCol="0">
            <a:spAutoFit/>
          </a:bodyPr>
          <a:lstStyle/>
          <a:p>
            <a:pPr>
              <a:lnSpc>
                <a:spcPct val="150000"/>
              </a:lnSpc>
            </a:pPr>
            <a:r>
              <a:rPr lang="en-US" sz="1800" b="1" dirty="0"/>
              <a:t>Experience</a:t>
            </a:r>
            <a:r>
              <a:rPr lang="en-US" sz="1800" dirty="0"/>
              <a:t>: </a:t>
            </a:r>
            <a:r>
              <a:rPr lang="en-US" sz="1600" dirty="0"/>
              <a:t>The project involved cleaning a large dataset, performing thorough EDA, and interpreting various relationships within the data. Learned to identify patterns and outliers through visualizations.</a:t>
            </a:r>
          </a:p>
          <a:p>
            <a:pPr>
              <a:lnSpc>
                <a:spcPct val="150000"/>
              </a:lnSpc>
            </a:pPr>
            <a:endParaRPr lang="en-US" sz="1600" dirty="0"/>
          </a:p>
          <a:p>
            <a:pPr>
              <a:lnSpc>
                <a:spcPct val="150000"/>
              </a:lnSpc>
            </a:pPr>
            <a:r>
              <a:rPr lang="en-US" sz="1800" b="1" dirty="0"/>
              <a:t>Challenges: </a:t>
            </a:r>
            <a:r>
              <a:rPr lang="en-US" sz="1600" dirty="0"/>
              <a:t>Handling missing values, especially for employment-related columns like Date of Leaving (DOL), was challenging. Additionally, some variables had complex relationships that required deeper analysis.</a:t>
            </a:r>
          </a:p>
          <a:p>
            <a:endParaRPr lang="en-IN" dirty="0"/>
          </a:p>
        </p:txBody>
      </p:sp>
    </p:spTree>
    <p:extLst>
      <p:ext uri="{BB962C8B-B14F-4D97-AF65-F5344CB8AC3E}">
        <p14:creationId xmlns:p14="http://schemas.microsoft.com/office/powerpoint/2010/main" val="93919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1136073" y="416554"/>
            <a:ext cx="5391046"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F27A6811-C6AB-0F1B-A72B-CD6E3D86A2F1}"/>
              </a:ext>
            </a:extLst>
          </p:cNvPr>
          <p:cNvSpPr txBox="1"/>
          <p:nvPr/>
        </p:nvSpPr>
        <p:spPr>
          <a:xfrm>
            <a:off x="1514764" y="1191491"/>
            <a:ext cx="7287491" cy="954107"/>
          </a:xfrm>
          <a:prstGeom prst="rect">
            <a:avLst/>
          </a:prstGeom>
          <a:noFill/>
        </p:spPr>
        <p:txBody>
          <a:bodyPr wrap="square" rtlCol="0">
            <a:spAutoFit/>
          </a:bodyPr>
          <a:lstStyle/>
          <a:p>
            <a:r>
              <a:rPr lang="en-IN" b="1" dirty="0"/>
              <a:t>Name:  </a:t>
            </a:r>
            <a:r>
              <a:rPr lang="en-IN" dirty="0"/>
              <a:t>ALLAM SRIDHAR</a:t>
            </a:r>
          </a:p>
          <a:p>
            <a:r>
              <a:rPr lang="en-IN" b="1" dirty="0"/>
              <a:t>Education:  </a:t>
            </a:r>
            <a:r>
              <a:rPr lang="en-IN" dirty="0"/>
              <a:t>MSc(Computer Science) 2022-24 batch.</a:t>
            </a:r>
          </a:p>
          <a:p>
            <a:r>
              <a:rPr lang="en-IN" b="1" dirty="0"/>
              <a:t>Current Status:  </a:t>
            </a:r>
            <a:r>
              <a:rPr lang="en-IN" dirty="0"/>
              <a:t>Fresher, Aspiring Data Scientist</a:t>
            </a:r>
          </a:p>
          <a:p>
            <a:endParaRPr lang="en-IN" dirty="0"/>
          </a:p>
        </p:txBody>
      </p:sp>
      <p:sp>
        <p:nvSpPr>
          <p:cNvPr id="5" name="TextBox 4">
            <a:extLst>
              <a:ext uri="{FF2B5EF4-FFF2-40B4-BE49-F238E27FC236}">
                <a16:creationId xmlns:a16="http://schemas.microsoft.com/office/drawing/2014/main" id="{CF32BF73-47C8-C212-A7E0-D3BB9B5E0963}"/>
              </a:ext>
            </a:extLst>
          </p:cNvPr>
          <p:cNvSpPr txBox="1"/>
          <p:nvPr/>
        </p:nvSpPr>
        <p:spPr>
          <a:xfrm>
            <a:off x="1514764" y="2424630"/>
            <a:ext cx="8432799" cy="2092881"/>
          </a:xfrm>
          <a:prstGeom prst="rect">
            <a:avLst/>
          </a:prstGeom>
          <a:noFill/>
        </p:spPr>
        <p:txBody>
          <a:bodyPr wrap="square" rtlCol="0">
            <a:spAutoFit/>
          </a:bodyPr>
          <a:lstStyle/>
          <a:p>
            <a:pPr algn="just"/>
            <a:r>
              <a:rPr lang="en-IN" sz="1600" b="1" dirty="0"/>
              <a:t>Why Data Science?</a:t>
            </a:r>
          </a:p>
          <a:p>
            <a:pPr algn="just"/>
            <a:endParaRPr lang="en-IN" sz="1600" b="1" dirty="0"/>
          </a:p>
          <a:p>
            <a:pPr marL="285750" indent="-285750" algn="just">
              <a:buFont typeface="Arial" panose="020B0604020202020204" pitchFamily="34" charset="0"/>
              <a:buChar char="•"/>
            </a:pPr>
            <a:r>
              <a:rPr lang="en-IN" dirty="0"/>
              <a:t>As a fresher, I am eager to explore the world of data science because it combines my </a:t>
            </a:r>
            <a:r>
              <a:rPr lang="en-IN" dirty="0" err="1"/>
              <a:t>intrest</a:t>
            </a:r>
            <a:r>
              <a:rPr lang="en-IN" dirty="0"/>
              <a:t> in technology and problem-solving.</a:t>
            </a:r>
          </a:p>
          <a:p>
            <a:pPr marL="285750" indent="-285750" algn="just">
              <a:buFont typeface="Arial" panose="020B0604020202020204" pitchFamily="34" charset="0"/>
              <a:buChar char="•"/>
            </a:pPr>
            <a:r>
              <a:rPr lang="en-IN" dirty="0"/>
              <a:t>I believe that the data science has potential to transform industries by making data-driven decisions.</a:t>
            </a:r>
          </a:p>
          <a:p>
            <a:pPr marL="285750" indent="-285750" algn="just">
              <a:buFont typeface="Arial" panose="020B0604020202020204" pitchFamily="34" charset="0"/>
              <a:buChar char="•"/>
            </a:pPr>
            <a:r>
              <a:rPr lang="en-IN" dirty="0"/>
              <a:t>Though I am new to this field, I am passionate about learning and improving my skills in areas such as data analysis, visualization, and machine learning.</a:t>
            </a:r>
          </a:p>
          <a:p>
            <a:pPr marL="285750" indent="-285750" algn="just">
              <a:buFont typeface="Arial" panose="020B0604020202020204" pitchFamily="34" charset="0"/>
              <a:buChar char="•"/>
            </a:pPr>
            <a:r>
              <a:rPr lang="en-IN" dirty="0"/>
              <a:t>I see the data as a field where I can grow and make significant impact by applying what I learn to real-world problems.</a:t>
            </a:r>
          </a:p>
        </p:txBody>
      </p:sp>
      <p:sp>
        <p:nvSpPr>
          <p:cNvPr id="8" name="Rectangle 4">
            <a:extLst>
              <a:ext uri="{FF2B5EF4-FFF2-40B4-BE49-F238E27FC236}">
                <a16:creationId xmlns:a16="http://schemas.microsoft.com/office/drawing/2014/main" id="{D1CDFFD3-739C-9AAB-3C32-D4D4D90B44EF}"/>
              </a:ext>
            </a:extLst>
          </p:cNvPr>
          <p:cNvSpPr>
            <a:spLocks noChangeArrowheads="1"/>
          </p:cNvSpPr>
          <p:nvPr/>
        </p:nvSpPr>
        <p:spPr bwMode="auto">
          <a:xfrm>
            <a:off x="1597735" y="5094099"/>
            <a:ext cx="64027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GitHub Link</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hlinkClick r:id="rId3"/>
              </a:rPr>
              <a:t>https://github.com/ALLAM-SRIDHAR/AMCAT_Project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LinkedIn Profile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hlinkClick r:id="rId4"/>
              </a:rPr>
              <a:t>www.linkedin.com/in/ALLAM-SRlDHAR</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62FF-F836-9099-15EA-544C96A67A2A}"/>
              </a:ext>
            </a:extLst>
          </p:cNvPr>
          <p:cNvSpPr>
            <a:spLocks noGrp="1"/>
          </p:cNvSpPr>
          <p:nvPr>
            <p:ph type="title"/>
          </p:nvPr>
        </p:nvSpPr>
        <p:spPr/>
        <p:txBody>
          <a:bodyPr>
            <a:normAutofit/>
          </a:bodyPr>
          <a:lstStyle/>
          <a:p>
            <a:r>
              <a:rPr lang="en-IN" sz="3200" dirty="0">
                <a:solidFill>
                  <a:srgbClr val="FF0000"/>
                </a:solidFill>
              </a:rPr>
              <a:t>Agenda</a:t>
            </a:r>
          </a:p>
        </p:txBody>
      </p:sp>
      <p:sp>
        <p:nvSpPr>
          <p:cNvPr id="4" name="Rectangle 1">
            <a:extLst>
              <a:ext uri="{FF2B5EF4-FFF2-40B4-BE49-F238E27FC236}">
                <a16:creationId xmlns:a16="http://schemas.microsoft.com/office/drawing/2014/main" id="{6FA90612-3536-3C06-BA74-C397A8EFE658}"/>
              </a:ext>
            </a:extLst>
          </p:cNvPr>
          <p:cNvSpPr>
            <a:spLocks noChangeArrowheads="1"/>
          </p:cNvSpPr>
          <p:nvPr/>
        </p:nvSpPr>
        <p:spPr bwMode="auto">
          <a:xfrm>
            <a:off x="1163781" y="1850404"/>
            <a:ext cx="3805383"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Introduction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Data Description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Univariate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Bivariate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Research Questions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Conclusion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6010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BDCA-EEC4-5B88-C8AA-2A1CBD569F72}"/>
              </a:ext>
            </a:extLst>
          </p:cNvPr>
          <p:cNvSpPr>
            <a:spLocks noGrp="1"/>
          </p:cNvSpPr>
          <p:nvPr>
            <p:ph type="title"/>
          </p:nvPr>
        </p:nvSpPr>
        <p:spPr>
          <a:xfrm>
            <a:off x="681182" y="337415"/>
            <a:ext cx="10515600" cy="1325563"/>
          </a:xfrm>
        </p:spPr>
        <p:txBody>
          <a:bodyPr>
            <a:normAutofit/>
          </a:bodyPr>
          <a:lstStyle/>
          <a:p>
            <a:r>
              <a:rPr lang="en-IN" sz="3200" dirty="0">
                <a:solidFill>
                  <a:srgbClr val="FF0000"/>
                </a:solidFill>
              </a:rPr>
              <a:t>Introduction</a:t>
            </a:r>
          </a:p>
        </p:txBody>
      </p:sp>
      <p:sp>
        <p:nvSpPr>
          <p:cNvPr id="3" name="Rectangle 1">
            <a:extLst>
              <a:ext uri="{FF2B5EF4-FFF2-40B4-BE49-F238E27FC236}">
                <a16:creationId xmlns:a16="http://schemas.microsoft.com/office/drawing/2014/main" id="{3F98CCEA-01D0-2C64-AE33-4704DF563995}"/>
              </a:ext>
            </a:extLst>
          </p:cNvPr>
          <p:cNvSpPr>
            <a:spLocks noChangeArrowheads="1"/>
          </p:cNvSpPr>
          <p:nvPr/>
        </p:nvSpPr>
        <p:spPr bwMode="auto">
          <a:xfrm>
            <a:off x="1505527" y="1940210"/>
            <a:ext cx="823883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Perform exploratory data analysis (EDA) on the Aspiring Minds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 Problem</a:t>
            </a:r>
            <a:r>
              <a:rPr kumimoji="0" lang="en-US" altLang="en-US" sz="1800" b="0" i="0" u="none" strike="noStrike" cap="none" normalizeH="0" baseline="0" dirty="0">
                <a:ln>
                  <a:noFill/>
                </a:ln>
                <a:solidFill>
                  <a:schemeClr val="tx1"/>
                </a:solidFill>
                <a:effectLst/>
                <a:latin typeface="Arial" panose="020B0604020202020204" pitchFamily="34" charset="0"/>
              </a:rPr>
              <a:t>: The goal is to analyze salary distribution among fresh engineering graduates and explore relationships between different factors such as gender, degree specialization, and job roles.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Description</a:t>
            </a:r>
            <a:r>
              <a:rPr kumimoji="0" lang="en-US" altLang="en-US" sz="1800" b="0" i="0" u="none" strike="noStrike" cap="none" normalizeH="0" baseline="0" dirty="0">
                <a:ln>
                  <a:noFill/>
                </a:ln>
                <a:solidFill>
                  <a:schemeClr val="tx1"/>
                </a:solidFill>
                <a:effectLst/>
                <a:latin typeface="Arial" panose="020B0604020202020204" pitchFamily="34" charset="0"/>
              </a:rPr>
              <a:t>: The dataset contains 4000 records of engineering graduates' employment outcomes, standardized scores, and demographic details.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Variable</a:t>
            </a:r>
            <a:r>
              <a:rPr kumimoji="0" lang="en-US" altLang="en-US" sz="1800" b="0" i="0" u="none" strike="noStrike" cap="none" normalizeH="0" baseline="0" dirty="0">
                <a:ln>
                  <a:noFill/>
                </a:ln>
                <a:solidFill>
                  <a:schemeClr val="tx1"/>
                </a:solidFill>
                <a:effectLst/>
                <a:latin typeface="Arial" panose="020B0604020202020204" pitchFamily="34" charset="0"/>
              </a:rPr>
              <a:t>: Salary (in INR). </a:t>
            </a:r>
          </a:p>
        </p:txBody>
      </p:sp>
    </p:spTree>
    <p:extLst>
      <p:ext uri="{BB962C8B-B14F-4D97-AF65-F5344CB8AC3E}">
        <p14:creationId xmlns:p14="http://schemas.microsoft.com/office/powerpoint/2010/main" val="175443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15C4-07D9-D565-70D9-058C5D830203}"/>
              </a:ext>
            </a:extLst>
          </p:cNvPr>
          <p:cNvSpPr>
            <a:spLocks noGrp="1"/>
          </p:cNvSpPr>
          <p:nvPr>
            <p:ph type="title"/>
          </p:nvPr>
        </p:nvSpPr>
        <p:spPr/>
        <p:txBody>
          <a:bodyPr>
            <a:normAutofit/>
          </a:bodyPr>
          <a:lstStyle/>
          <a:p>
            <a:r>
              <a:rPr lang="en-IN" sz="3200" dirty="0">
                <a:solidFill>
                  <a:srgbClr val="FF0000"/>
                </a:solidFill>
              </a:rPr>
              <a:t>Data Description</a:t>
            </a:r>
          </a:p>
        </p:txBody>
      </p:sp>
      <p:sp>
        <p:nvSpPr>
          <p:cNvPr id="4" name="TextBox 3">
            <a:extLst>
              <a:ext uri="{FF2B5EF4-FFF2-40B4-BE49-F238E27FC236}">
                <a16:creationId xmlns:a16="http://schemas.microsoft.com/office/drawing/2014/main" id="{A5791173-EFE0-1315-9EC7-E3344C9325F4}"/>
              </a:ext>
            </a:extLst>
          </p:cNvPr>
          <p:cNvSpPr txBox="1"/>
          <p:nvPr/>
        </p:nvSpPr>
        <p:spPr>
          <a:xfrm>
            <a:off x="1440871" y="1522940"/>
            <a:ext cx="7721601" cy="3539430"/>
          </a:xfrm>
          <a:prstGeom prst="rect">
            <a:avLst/>
          </a:prstGeom>
          <a:noFill/>
        </p:spPr>
        <p:txBody>
          <a:bodyPr wrap="square">
            <a:spAutoFit/>
          </a:bodyPr>
          <a:lstStyle/>
          <a:p>
            <a:pPr>
              <a:buFont typeface="Arial" panose="020B0604020202020204" pitchFamily="34" charset="0"/>
              <a:buChar char="•"/>
            </a:pPr>
            <a:r>
              <a:rPr lang="en-US" dirty="0"/>
              <a:t>The Aspiring Minds dataset includes:   </a:t>
            </a:r>
            <a:r>
              <a:rPr lang="en-US" dirty="0">
                <a:solidFill>
                  <a:schemeClr val="bg2">
                    <a:lumMod val="20000"/>
                    <a:lumOff val="80000"/>
                  </a:schemeClr>
                </a:solidFill>
              </a:rPr>
              <a:t>(around 40 columns are there in total in the dataset)</a:t>
            </a:r>
          </a:p>
          <a:p>
            <a:endParaRPr lang="en-US" dirty="0"/>
          </a:p>
          <a:p>
            <a:pPr marL="742950" lvl="1" indent="-285750">
              <a:buFont typeface="Arial" panose="020B0604020202020204" pitchFamily="34" charset="0"/>
              <a:buChar char="•"/>
            </a:pPr>
            <a:r>
              <a:rPr lang="en-US" b="1" dirty="0"/>
              <a:t>Continuous Variables</a:t>
            </a:r>
            <a:r>
              <a:rPr lang="en-US" dirty="0"/>
              <a:t>: Salary, 10th Percentage, 12th Percentage, College GPA, AMCAT scores (English, Logical, Quant, Programming, etc.).</a:t>
            </a:r>
          </a:p>
          <a:p>
            <a:pPr marL="457200" lvl="1"/>
            <a:endParaRPr lang="en-US" dirty="0"/>
          </a:p>
          <a:p>
            <a:pPr marL="742950" lvl="1" indent="-285750">
              <a:buFont typeface="Arial" panose="020B0604020202020204" pitchFamily="34" charset="0"/>
              <a:buChar char="•"/>
            </a:pPr>
            <a:r>
              <a:rPr lang="en-US" b="1" dirty="0"/>
              <a:t>Categorical Variables</a:t>
            </a:r>
            <a:r>
              <a:rPr lang="en-US" dirty="0"/>
              <a:t>: Gender, Designation, </a:t>
            </a:r>
            <a:r>
              <a:rPr lang="en-US" dirty="0" err="1"/>
              <a:t>JobCity</a:t>
            </a:r>
            <a:r>
              <a:rPr lang="en-US" dirty="0"/>
              <a:t>, </a:t>
            </a:r>
            <a:r>
              <a:rPr lang="en-US" dirty="0" err="1"/>
              <a:t>CollegeTier</a:t>
            </a:r>
            <a:r>
              <a:rPr lang="en-US" dirty="0"/>
              <a:t>, Specialization, Degree.</a:t>
            </a:r>
          </a:p>
          <a:p>
            <a:pPr marL="457200" lvl="1"/>
            <a:endParaRPr lang="en-US" dirty="0"/>
          </a:p>
          <a:p>
            <a:pPr marL="742950" lvl="1" indent="-285750">
              <a:buFont typeface="Arial" panose="020B0604020202020204" pitchFamily="34" charset="0"/>
              <a:buChar char="•"/>
            </a:pPr>
            <a:r>
              <a:rPr lang="en-US" b="1" dirty="0"/>
              <a:t>Key Features</a:t>
            </a:r>
            <a:r>
              <a:rPr lang="en-US" dirty="0"/>
              <a:t>:</a:t>
            </a:r>
          </a:p>
          <a:p>
            <a:pPr marL="1143000" lvl="2" indent="-228600">
              <a:buFont typeface="Arial" panose="020B0604020202020204" pitchFamily="34" charset="0"/>
              <a:buChar char="•"/>
            </a:pPr>
            <a:r>
              <a:rPr lang="en-US" b="1" dirty="0"/>
              <a:t>Salary</a:t>
            </a:r>
            <a:r>
              <a:rPr lang="en-US" dirty="0"/>
              <a:t>: Annual salary in INR.</a:t>
            </a:r>
          </a:p>
          <a:p>
            <a:pPr marL="914400" lvl="2"/>
            <a:endParaRPr lang="en-US" dirty="0"/>
          </a:p>
          <a:p>
            <a:pPr marL="1143000" lvl="2" indent="-228600">
              <a:buFont typeface="Arial" panose="020B0604020202020204" pitchFamily="34" charset="0"/>
              <a:buChar char="•"/>
            </a:pPr>
            <a:r>
              <a:rPr lang="en-US" b="1" dirty="0"/>
              <a:t>10th and 12th Percentage</a:t>
            </a:r>
            <a:r>
              <a:rPr lang="en-US" dirty="0"/>
              <a:t>: Academic performance in grades 10 and 12.</a:t>
            </a:r>
          </a:p>
          <a:p>
            <a:pPr marL="914400" lvl="2"/>
            <a:endParaRPr lang="en-US" dirty="0"/>
          </a:p>
          <a:p>
            <a:pPr marL="1143000" lvl="2" indent="-228600">
              <a:buFont typeface="Arial" panose="020B0604020202020204" pitchFamily="34" charset="0"/>
              <a:buChar char="•"/>
            </a:pPr>
            <a:r>
              <a:rPr lang="en-US" b="1" dirty="0"/>
              <a:t>AMCAT Scores</a:t>
            </a:r>
            <a:r>
              <a:rPr lang="en-US" dirty="0"/>
              <a:t>: Scores in aptitude and technical assessments.</a:t>
            </a:r>
          </a:p>
          <a:p>
            <a:pPr marL="914400" lvl="2"/>
            <a:endParaRPr lang="en-US" dirty="0"/>
          </a:p>
          <a:p>
            <a:pPr marL="1143000" lvl="2" indent="-228600">
              <a:buFont typeface="Arial" panose="020B0604020202020204" pitchFamily="34" charset="0"/>
              <a:buChar char="•"/>
            </a:pPr>
            <a:r>
              <a:rPr lang="en-US" b="1" dirty="0"/>
              <a:t>Specialization</a:t>
            </a:r>
            <a:r>
              <a:rPr lang="en-US" dirty="0"/>
              <a:t>: Candidate's degree specialization.</a:t>
            </a:r>
          </a:p>
        </p:txBody>
      </p:sp>
    </p:spTree>
    <p:extLst>
      <p:ext uri="{BB962C8B-B14F-4D97-AF65-F5344CB8AC3E}">
        <p14:creationId xmlns:p14="http://schemas.microsoft.com/office/powerpoint/2010/main" val="146129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27CA-0B76-08D1-8802-182109632092}"/>
              </a:ext>
            </a:extLst>
          </p:cNvPr>
          <p:cNvSpPr>
            <a:spLocks noGrp="1"/>
          </p:cNvSpPr>
          <p:nvPr>
            <p:ph type="title"/>
          </p:nvPr>
        </p:nvSpPr>
        <p:spPr/>
        <p:txBody>
          <a:bodyPr>
            <a:normAutofit/>
          </a:bodyPr>
          <a:lstStyle/>
          <a:p>
            <a:r>
              <a:rPr lang="en-IN" sz="3200" dirty="0">
                <a:solidFill>
                  <a:srgbClr val="FF0000"/>
                </a:solidFill>
              </a:rPr>
              <a:t>Data Cleaning and Data Manipulation</a:t>
            </a:r>
          </a:p>
        </p:txBody>
      </p:sp>
      <p:sp>
        <p:nvSpPr>
          <p:cNvPr id="4" name="TextBox 3">
            <a:extLst>
              <a:ext uri="{FF2B5EF4-FFF2-40B4-BE49-F238E27FC236}">
                <a16:creationId xmlns:a16="http://schemas.microsoft.com/office/drawing/2014/main" id="{AC794651-E2F5-CCB9-7EBD-CA177A7E2EBE}"/>
              </a:ext>
            </a:extLst>
          </p:cNvPr>
          <p:cNvSpPr txBox="1"/>
          <p:nvPr/>
        </p:nvSpPr>
        <p:spPr>
          <a:xfrm>
            <a:off x="1043709" y="1801091"/>
            <a:ext cx="9966036" cy="3539430"/>
          </a:xfrm>
          <a:prstGeom prst="rect">
            <a:avLst/>
          </a:prstGeom>
          <a:noFill/>
        </p:spPr>
        <p:txBody>
          <a:bodyPr wrap="square" rtlCol="0">
            <a:spAutoFit/>
          </a:bodyPr>
          <a:lstStyle/>
          <a:p>
            <a:r>
              <a:rPr lang="en-IN" dirty="0"/>
              <a:t>Step1: Handling Missing values:</a:t>
            </a:r>
          </a:p>
          <a:p>
            <a:r>
              <a:rPr lang="en-IN" dirty="0"/>
              <a:t>	Initially there were no null values in the dataset.</a:t>
            </a:r>
          </a:p>
          <a:p>
            <a:endParaRPr lang="en-IN" dirty="0"/>
          </a:p>
          <a:p>
            <a:r>
              <a:rPr lang="en-IN" dirty="0"/>
              <a:t>Step2: Transformation:</a:t>
            </a:r>
          </a:p>
          <a:p>
            <a:r>
              <a:rPr lang="en-IN" dirty="0"/>
              <a:t>	Converted columns like ID, 12graduation, </a:t>
            </a:r>
            <a:r>
              <a:rPr lang="en-IN" dirty="0" err="1"/>
              <a:t>CollegeID</a:t>
            </a:r>
            <a:r>
              <a:rPr lang="en-IN" dirty="0"/>
              <a:t>, </a:t>
            </a:r>
            <a:r>
              <a:rPr lang="en-IN" dirty="0" err="1"/>
              <a:t>CollegeTier</a:t>
            </a:r>
            <a:r>
              <a:rPr lang="en-IN" dirty="0"/>
              <a:t>, </a:t>
            </a:r>
            <a:r>
              <a:rPr lang="en-IN" dirty="0" err="1"/>
              <a:t>CollegeCityID</a:t>
            </a:r>
            <a:r>
              <a:rPr lang="en-IN" dirty="0"/>
              <a:t>, </a:t>
            </a:r>
            <a:r>
              <a:rPr lang="en-IN" dirty="0" err="1"/>
              <a:t>CollegeCityTier</a:t>
            </a:r>
            <a:r>
              <a:rPr lang="en-IN" dirty="0"/>
              <a:t>, 	</a:t>
            </a:r>
            <a:r>
              <a:rPr lang="en-IN" dirty="0" err="1"/>
              <a:t>GraduationYearnfrom</a:t>
            </a:r>
            <a:r>
              <a:rPr lang="en-IN" dirty="0"/>
              <a:t> numeric to object/categorical columns.</a:t>
            </a:r>
          </a:p>
          <a:p>
            <a:endParaRPr lang="en-IN" dirty="0"/>
          </a:p>
          <a:p>
            <a:r>
              <a:rPr lang="en-IN" dirty="0"/>
              <a:t>	The first column wan un-named and the only value it had across all columns was </a:t>
            </a:r>
            <a:r>
              <a:rPr lang="en-IN" dirty="0" err="1"/>
              <a:t>train,so</a:t>
            </a:r>
            <a:r>
              <a:rPr lang="en-IN" dirty="0"/>
              <a:t> since there is no need 	of that column in analysis purpose, so I just removed it using drop() method. </a:t>
            </a:r>
          </a:p>
          <a:p>
            <a:r>
              <a:rPr lang="en-IN" dirty="0"/>
              <a:t>	Here is the code:  </a:t>
            </a:r>
            <a:r>
              <a:rPr lang="en-IN" dirty="0" err="1"/>
              <a:t>df</a:t>
            </a:r>
            <a:r>
              <a:rPr lang="en-IN" dirty="0"/>
              <a:t>=</a:t>
            </a:r>
            <a:r>
              <a:rPr lang="en-IN" dirty="0" err="1"/>
              <a:t>df.drop</a:t>
            </a:r>
            <a:r>
              <a:rPr lang="en-IN" dirty="0"/>
              <a:t>(</a:t>
            </a:r>
            <a:r>
              <a:rPr lang="en-IN" dirty="0" err="1"/>
              <a:t>df.columns</a:t>
            </a:r>
            <a:r>
              <a:rPr lang="en-IN" dirty="0"/>
              <a:t>[0],axis=1)  #alternative way </a:t>
            </a:r>
            <a:r>
              <a:rPr lang="en-IN" dirty="0" err="1"/>
              <a:t>df</a:t>
            </a:r>
            <a:r>
              <a:rPr lang="en-IN" dirty="0"/>
              <a:t>=</a:t>
            </a:r>
            <a:r>
              <a:rPr lang="en-IN" dirty="0" err="1"/>
              <a:t>df.iloc</a:t>
            </a:r>
            <a:r>
              <a:rPr lang="en-IN" dirty="0"/>
              <a:t>[:,1:]</a:t>
            </a:r>
          </a:p>
          <a:p>
            <a:endParaRPr lang="en-IN" dirty="0"/>
          </a:p>
          <a:p>
            <a:r>
              <a:rPr lang="en-IN" dirty="0"/>
              <a:t>	</a:t>
            </a:r>
            <a:r>
              <a:rPr lang="en-US" dirty="0"/>
              <a:t>converting the DOB,DOJ,DOL columns to date format or extracting only date and making them as object type</a:t>
            </a:r>
            <a:endParaRPr lang="en-IN" dirty="0"/>
          </a:p>
          <a:p>
            <a:endParaRPr lang="en-IN" dirty="0"/>
          </a:p>
          <a:p>
            <a:r>
              <a:rPr lang="en-IN" dirty="0"/>
              <a:t>Step3: Outlier Detection: </a:t>
            </a:r>
          </a:p>
          <a:p>
            <a:r>
              <a:rPr lang="en-IN" dirty="0"/>
              <a:t>	</a:t>
            </a:r>
            <a:r>
              <a:rPr lang="en-US" dirty="0"/>
              <a:t>Applied box plots and histograms to identify and remove outliers, especially in numerical columns such as Salary 	and GPA.</a:t>
            </a:r>
            <a:endParaRPr lang="en-IN" dirty="0"/>
          </a:p>
        </p:txBody>
      </p:sp>
    </p:spTree>
    <p:extLst>
      <p:ext uri="{BB962C8B-B14F-4D97-AF65-F5344CB8AC3E}">
        <p14:creationId xmlns:p14="http://schemas.microsoft.com/office/powerpoint/2010/main" val="356284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EB3-D8EE-8238-1D64-82541D84561E}"/>
              </a:ext>
            </a:extLst>
          </p:cNvPr>
          <p:cNvSpPr>
            <a:spLocks noGrp="1"/>
          </p:cNvSpPr>
          <p:nvPr>
            <p:ph type="title"/>
          </p:nvPr>
        </p:nvSpPr>
        <p:spPr/>
        <p:txBody>
          <a:bodyPr>
            <a:normAutofit/>
          </a:bodyPr>
          <a:lstStyle/>
          <a:p>
            <a:r>
              <a:rPr lang="en-IN" sz="3200" dirty="0">
                <a:solidFill>
                  <a:srgbClr val="FF0000"/>
                </a:solidFill>
              </a:rPr>
              <a:t>Univariate Analysis</a:t>
            </a:r>
          </a:p>
        </p:txBody>
      </p:sp>
      <p:sp>
        <p:nvSpPr>
          <p:cNvPr id="3" name="TextBox 2">
            <a:extLst>
              <a:ext uri="{FF2B5EF4-FFF2-40B4-BE49-F238E27FC236}">
                <a16:creationId xmlns:a16="http://schemas.microsoft.com/office/drawing/2014/main" id="{0B68177F-FDD2-1398-1E6C-720AF32D5CB9}"/>
              </a:ext>
            </a:extLst>
          </p:cNvPr>
          <p:cNvSpPr txBox="1"/>
          <p:nvPr/>
        </p:nvSpPr>
        <p:spPr>
          <a:xfrm>
            <a:off x="914400" y="1690688"/>
            <a:ext cx="10021455" cy="1384995"/>
          </a:xfrm>
          <a:prstGeom prst="rect">
            <a:avLst/>
          </a:prstGeom>
          <a:noFill/>
        </p:spPr>
        <p:txBody>
          <a:bodyPr wrap="square" rtlCol="0">
            <a:spAutoFit/>
          </a:bodyPr>
          <a:lstStyle/>
          <a:p>
            <a:r>
              <a:rPr lang="en-IN" dirty="0"/>
              <a:t>In order to perform univariate analysis first I separated numerical columns and categorical columns separately, into </a:t>
            </a:r>
            <a:r>
              <a:rPr lang="en-IN" dirty="0" err="1"/>
              <a:t>numerical_cols</a:t>
            </a:r>
            <a:r>
              <a:rPr lang="en-IN" dirty="0"/>
              <a:t> and </a:t>
            </a:r>
            <a:r>
              <a:rPr lang="en-IN" dirty="0" err="1"/>
              <a:t>categorical_cols</a:t>
            </a:r>
            <a:r>
              <a:rPr lang="en-IN" dirty="0"/>
              <a:t> columns.</a:t>
            </a:r>
          </a:p>
          <a:p>
            <a:endParaRPr lang="en-IN" dirty="0"/>
          </a:p>
          <a:p>
            <a:r>
              <a:rPr lang="en-IN" dirty="0"/>
              <a:t>	</a:t>
            </a:r>
            <a:r>
              <a:rPr lang="en-US" dirty="0" err="1"/>
              <a:t>numerical_cols</a:t>
            </a:r>
            <a:r>
              <a:rPr lang="en-US" dirty="0"/>
              <a:t>=</a:t>
            </a:r>
            <a:r>
              <a:rPr lang="en-US" dirty="0" err="1"/>
              <a:t>df.select_dtypes</a:t>
            </a:r>
            <a:r>
              <a:rPr lang="en-US" dirty="0"/>
              <a:t>(include=[</a:t>
            </a:r>
            <a:r>
              <a:rPr lang="en-US" dirty="0" err="1"/>
              <a:t>np.number</a:t>
            </a:r>
            <a:r>
              <a:rPr lang="en-US" dirty="0"/>
              <a:t>]).columns</a:t>
            </a:r>
            <a:endParaRPr lang="en-IN" dirty="0"/>
          </a:p>
          <a:p>
            <a:r>
              <a:rPr lang="en-IN" dirty="0"/>
              <a:t>	</a:t>
            </a:r>
            <a:r>
              <a:rPr lang="en-US" dirty="0" err="1"/>
              <a:t>categorical_cols</a:t>
            </a:r>
            <a:r>
              <a:rPr lang="en-US" dirty="0"/>
              <a:t>=</a:t>
            </a:r>
            <a:r>
              <a:rPr lang="en-US" dirty="0" err="1"/>
              <a:t>df.select_dtypes</a:t>
            </a:r>
            <a:r>
              <a:rPr lang="en-US" dirty="0"/>
              <a:t>(include=['</a:t>
            </a:r>
            <a:r>
              <a:rPr lang="en-US" dirty="0" err="1"/>
              <a:t>object','category</a:t>
            </a:r>
            <a:r>
              <a:rPr lang="en-US" dirty="0"/>
              <a:t>']).columns</a:t>
            </a:r>
          </a:p>
          <a:p>
            <a:endParaRPr lang="en-US" dirty="0"/>
          </a:p>
        </p:txBody>
      </p:sp>
      <p:sp>
        <p:nvSpPr>
          <p:cNvPr id="4" name="TextBox 3">
            <a:extLst>
              <a:ext uri="{FF2B5EF4-FFF2-40B4-BE49-F238E27FC236}">
                <a16:creationId xmlns:a16="http://schemas.microsoft.com/office/drawing/2014/main" id="{E6730155-AB1E-0DF7-93AD-4FE2BB97E73C}"/>
              </a:ext>
            </a:extLst>
          </p:cNvPr>
          <p:cNvSpPr txBox="1"/>
          <p:nvPr/>
        </p:nvSpPr>
        <p:spPr>
          <a:xfrm>
            <a:off x="988291" y="3168073"/>
            <a:ext cx="9947564" cy="1600438"/>
          </a:xfrm>
          <a:prstGeom prst="rect">
            <a:avLst/>
          </a:prstGeom>
          <a:noFill/>
        </p:spPr>
        <p:txBody>
          <a:bodyPr wrap="square" rtlCol="0">
            <a:spAutoFit/>
          </a:bodyPr>
          <a:lstStyle/>
          <a:p>
            <a:r>
              <a:rPr lang="en-IN" b="1" dirty="0"/>
              <a:t>Numerical Columns:</a:t>
            </a:r>
          </a:p>
          <a:p>
            <a:r>
              <a:rPr lang="en-IN" dirty="0"/>
              <a:t>	For numerical columns I did find the min, max, mean, median, skewness, kurtosis, range, IQR, STD</a:t>
            </a:r>
          </a:p>
          <a:p>
            <a:r>
              <a:rPr lang="en-IN" dirty="0"/>
              <a:t>	Also plotted Histogram and Box plots for each column</a:t>
            </a:r>
          </a:p>
          <a:p>
            <a:endParaRPr lang="en-IN" dirty="0"/>
          </a:p>
          <a:p>
            <a:r>
              <a:rPr lang="en-IN" b="1" dirty="0"/>
              <a:t>Categorical Columns:</a:t>
            </a:r>
          </a:p>
          <a:p>
            <a:r>
              <a:rPr lang="en-IN" dirty="0"/>
              <a:t>	For categorical column I did find the unique(), </a:t>
            </a:r>
            <a:r>
              <a:rPr lang="en-IN" dirty="0" err="1"/>
              <a:t>nunique</a:t>
            </a:r>
            <a:r>
              <a:rPr lang="en-IN" dirty="0"/>
              <a:t>() and </a:t>
            </a:r>
            <a:r>
              <a:rPr lang="en-IN" dirty="0" err="1"/>
              <a:t>value_counts</a:t>
            </a:r>
            <a:r>
              <a:rPr lang="en-IN" dirty="0"/>
              <a:t>()</a:t>
            </a:r>
          </a:p>
          <a:p>
            <a:r>
              <a:rPr lang="en-IN" dirty="0"/>
              <a:t>	also plotted the Count plot (or bar plot) for each column</a:t>
            </a:r>
          </a:p>
        </p:txBody>
      </p:sp>
    </p:spTree>
    <p:extLst>
      <p:ext uri="{BB962C8B-B14F-4D97-AF65-F5344CB8AC3E}">
        <p14:creationId xmlns:p14="http://schemas.microsoft.com/office/powerpoint/2010/main" val="409851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7C57-1F8A-A466-CE43-B79B53C4EDE8}"/>
              </a:ext>
            </a:extLst>
          </p:cNvPr>
          <p:cNvSpPr>
            <a:spLocks noGrp="1"/>
          </p:cNvSpPr>
          <p:nvPr>
            <p:ph type="title"/>
          </p:nvPr>
        </p:nvSpPr>
        <p:spPr/>
        <p:txBody>
          <a:bodyPr>
            <a:normAutofit/>
          </a:bodyPr>
          <a:lstStyle/>
          <a:p>
            <a:r>
              <a:rPr lang="en-IN" sz="3200" dirty="0">
                <a:solidFill>
                  <a:srgbClr val="FF0000"/>
                </a:solidFill>
              </a:rPr>
              <a:t>Univariate Analysis:</a:t>
            </a:r>
          </a:p>
        </p:txBody>
      </p:sp>
      <p:sp>
        <p:nvSpPr>
          <p:cNvPr id="3" name="TextBox 2">
            <a:extLst>
              <a:ext uri="{FF2B5EF4-FFF2-40B4-BE49-F238E27FC236}">
                <a16:creationId xmlns:a16="http://schemas.microsoft.com/office/drawing/2014/main" id="{1BDA6973-C229-3703-36EC-260359F6ED46}"/>
              </a:ext>
            </a:extLst>
          </p:cNvPr>
          <p:cNvSpPr txBox="1"/>
          <p:nvPr/>
        </p:nvSpPr>
        <p:spPr>
          <a:xfrm>
            <a:off x="1025236" y="1607127"/>
            <a:ext cx="10515600" cy="4401205"/>
          </a:xfrm>
          <a:prstGeom prst="rect">
            <a:avLst/>
          </a:prstGeom>
          <a:noFill/>
        </p:spPr>
        <p:txBody>
          <a:bodyPr wrap="square" rtlCol="0">
            <a:spAutoFit/>
          </a:bodyPr>
          <a:lstStyle/>
          <a:p>
            <a:r>
              <a:rPr lang="en-IN" dirty="0"/>
              <a:t>Here is some of my analysis:</a:t>
            </a:r>
          </a:p>
          <a:p>
            <a:endParaRPr lang="en-IN" dirty="0"/>
          </a:p>
          <a:p>
            <a:r>
              <a:rPr lang="en-US" dirty="0"/>
              <a:t>Salary Column:</a:t>
            </a:r>
          </a:p>
          <a:p>
            <a:pPr marL="285750" indent="-285750">
              <a:buFont typeface="Arial" panose="020B0604020202020204" pitchFamily="34" charset="0"/>
              <a:buChar char="•"/>
            </a:pPr>
            <a:r>
              <a:rPr lang="en-US" dirty="0"/>
              <a:t>The distribution of Salary is right-skewed, indicating that most salaries are concentrated at the lower end of the scale, with fewer people earning higher salaries.</a:t>
            </a:r>
          </a:p>
          <a:p>
            <a:pPr marL="285750" indent="-285750">
              <a:buFont typeface="Arial" panose="020B0604020202020204" pitchFamily="34" charset="0"/>
              <a:buChar char="•"/>
            </a:pPr>
            <a:r>
              <a:rPr lang="en-US" dirty="0"/>
              <a:t>The peak of the distribution appears to be around 0 to 0.5 million, and then we can seen decline as salaries increase.</a:t>
            </a:r>
          </a:p>
          <a:p>
            <a:pPr marL="285750" indent="-285750">
              <a:buFont typeface="Arial" panose="020B0604020202020204" pitchFamily="34" charset="0"/>
              <a:buChar char="•"/>
            </a:pPr>
            <a:r>
              <a:rPr lang="en-US" dirty="0"/>
              <a:t>The boxplot shows the presence of multiple outliers above the upper whisker, suggesting that there are some high salaries that significantly deviate from the majority of the data.</a:t>
            </a:r>
          </a:p>
          <a:p>
            <a:pPr marL="285750" indent="-285750">
              <a:buFont typeface="Arial" panose="020B0604020202020204" pitchFamily="34" charset="0"/>
              <a:buChar char="•"/>
            </a:pPr>
            <a:r>
              <a:rPr lang="en-US" dirty="0"/>
              <a:t>The interquartile range (IQR) is relatively small, indicating that the middle 50% of salaries are tightly clustered.</a:t>
            </a:r>
          </a:p>
          <a:p>
            <a:pPr marL="285750" indent="-285750">
              <a:buFont typeface="Arial" panose="020B0604020202020204" pitchFamily="34" charset="0"/>
              <a:buChar char="•"/>
            </a:pPr>
            <a:r>
              <a:rPr lang="en-US" dirty="0"/>
              <a:t>The median salary is closer to the lower quartile, reinforcing the notion that most individuals earn below the median salary.</a:t>
            </a:r>
          </a:p>
          <a:p>
            <a:endParaRPr lang="en-US" dirty="0"/>
          </a:p>
          <a:p>
            <a:r>
              <a:rPr lang="en-US" dirty="0" err="1"/>
              <a:t>CollegeGPA</a:t>
            </a:r>
            <a:r>
              <a:rPr lang="en-US" dirty="0"/>
              <a:t> column:</a:t>
            </a:r>
          </a:p>
          <a:p>
            <a:pPr marL="285750" indent="-285750">
              <a:buFont typeface="Arial" panose="020B0604020202020204" pitchFamily="34" charset="0"/>
              <a:buChar char="•"/>
            </a:pPr>
            <a:r>
              <a:rPr lang="en-US" dirty="0"/>
              <a:t>The boxplot shows numerous outliers on both ends of the distribution, with more extreme outliers on the lower end.</a:t>
            </a:r>
          </a:p>
          <a:p>
            <a:pPr marL="285750" indent="-285750">
              <a:buFont typeface="Arial" panose="020B0604020202020204" pitchFamily="34" charset="0"/>
              <a:buChar char="•"/>
            </a:pPr>
            <a:r>
              <a:rPr lang="en-US" dirty="0"/>
              <a:t>The histogram and KDE plot reveal a roughly normal distribution with a pronounced negative skew.</a:t>
            </a:r>
          </a:p>
          <a:p>
            <a:pPr marL="285750" indent="-285750">
              <a:buFont typeface="Arial" panose="020B0604020202020204" pitchFamily="34" charset="0"/>
              <a:buChar char="•"/>
            </a:pPr>
            <a:r>
              <a:rPr lang="en-US" dirty="0"/>
              <a:t>The peak of the distribution is around 70-75, with the majority of data points falling between 60 and 80.</a:t>
            </a:r>
          </a:p>
          <a:p>
            <a:pPr marL="285750" indent="-285750">
              <a:buFont typeface="Arial" panose="020B0604020202020204" pitchFamily="34" charset="0"/>
              <a:buChar char="•"/>
            </a:pPr>
            <a:r>
              <a:rPr lang="en-US" dirty="0"/>
              <a:t>The distribution of </a:t>
            </a:r>
            <a:r>
              <a:rPr lang="en-US" dirty="0" err="1"/>
              <a:t>collegeGPA</a:t>
            </a:r>
            <a:r>
              <a:rPr lang="en-US" dirty="0"/>
              <a:t> scores is approximately normal but noticeably left-skewed.</a:t>
            </a:r>
          </a:p>
          <a:p>
            <a:pPr marL="285750" indent="-285750">
              <a:buFont typeface="Arial" panose="020B0604020202020204" pitchFamily="34" charset="0"/>
              <a:buChar char="•"/>
            </a:pPr>
            <a:r>
              <a:rPr lang="en-US" dirty="0"/>
              <a:t>There are many outliers, especially on the lower end of the scale, with some extremely low values.</a:t>
            </a:r>
          </a:p>
          <a:p>
            <a:pPr marL="285750" indent="-285750">
              <a:buFont typeface="Arial" panose="020B0604020202020204" pitchFamily="34" charset="0"/>
              <a:buChar char="•"/>
            </a:pPr>
            <a:r>
              <a:rPr lang="en-US" dirty="0"/>
              <a:t>There's a small secondary peak around the 10-20 range, which might indicate a subset of students with very low GPAs.</a:t>
            </a:r>
          </a:p>
          <a:p>
            <a:endParaRPr lang="en-US" dirty="0"/>
          </a:p>
          <a:p>
            <a:r>
              <a:rPr lang="en-US" b="1" dirty="0"/>
              <a:t>Note:</a:t>
            </a:r>
            <a:r>
              <a:rPr lang="en-US" dirty="0"/>
              <a:t> For rest of the analysis please go to the project repository link and checkout.</a:t>
            </a:r>
            <a:endParaRPr lang="en-IN" dirty="0"/>
          </a:p>
        </p:txBody>
      </p:sp>
    </p:spTree>
    <p:extLst>
      <p:ext uri="{BB962C8B-B14F-4D97-AF65-F5344CB8AC3E}">
        <p14:creationId xmlns:p14="http://schemas.microsoft.com/office/powerpoint/2010/main" val="262152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026A-E764-4653-9B92-0BCE788B17C9}"/>
              </a:ext>
            </a:extLst>
          </p:cNvPr>
          <p:cNvSpPr>
            <a:spLocks noGrp="1"/>
          </p:cNvSpPr>
          <p:nvPr>
            <p:ph type="title"/>
          </p:nvPr>
        </p:nvSpPr>
        <p:spPr>
          <a:xfrm>
            <a:off x="838200" y="204064"/>
            <a:ext cx="10515600" cy="1325563"/>
          </a:xfrm>
        </p:spPr>
        <p:txBody>
          <a:bodyPr>
            <a:normAutofit/>
          </a:bodyPr>
          <a:lstStyle/>
          <a:p>
            <a:r>
              <a:rPr lang="en-IN" sz="3200" dirty="0">
                <a:solidFill>
                  <a:srgbClr val="FF0000"/>
                </a:solidFill>
              </a:rPr>
              <a:t>Bivariate Analysis</a:t>
            </a:r>
          </a:p>
        </p:txBody>
      </p:sp>
      <p:sp>
        <p:nvSpPr>
          <p:cNvPr id="3" name="TextBox 2">
            <a:extLst>
              <a:ext uri="{FF2B5EF4-FFF2-40B4-BE49-F238E27FC236}">
                <a16:creationId xmlns:a16="http://schemas.microsoft.com/office/drawing/2014/main" id="{55514BAA-A210-2E7F-8CB9-316691123908}"/>
              </a:ext>
            </a:extLst>
          </p:cNvPr>
          <p:cNvSpPr txBox="1"/>
          <p:nvPr/>
        </p:nvSpPr>
        <p:spPr>
          <a:xfrm>
            <a:off x="1006764" y="1514764"/>
            <a:ext cx="9809018" cy="1169551"/>
          </a:xfrm>
          <a:prstGeom prst="rect">
            <a:avLst/>
          </a:prstGeom>
          <a:noFill/>
        </p:spPr>
        <p:txBody>
          <a:bodyPr wrap="square" rtlCol="0">
            <a:spAutoFit/>
          </a:bodyPr>
          <a:lstStyle/>
          <a:p>
            <a:r>
              <a:rPr lang="en-IN" dirty="0"/>
              <a:t>In Bivariate Analysis initially I did try to plot Heatmap and </a:t>
            </a:r>
            <a:r>
              <a:rPr lang="en-IN" dirty="0" err="1"/>
              <a:t>pairplots</a:t>
            </a:r>
            <a:r>
              <a:rPr lang="en-IN" dirty="0"/>
              <a:t> for rough idea purpose</a:t>
            </a:r>
          </a:p>
          <a:p>
            <a:r>
              <a:rPr lang="en-IN" dirty="0"/>
              <a:t>Then I did try to find the relation between the columns like salary vs </a:t>
            </a:r>
            <a:r>
              <a:rPr lang="en-IN" dirty="0" err="1"/>
              <a:t>CollegeGPA</a:t>
            </a:r>
            <a:r>
              <a:rPr lang="en-IN" dirty="0"/>
              <a:t>, Salary vs Specialization, salary vs Graduation year, Salary vs Gender, Salary vs Age, etc… using scatterplot ( </a:t>
            </a:r>
            <a:r>
              <a:rPr lang="en-IN" dirty="0" err="1"/>
              <a:t>num</a:t>
            </a:r>
            <a:r>
              <a:rPr lang="en-IN" dirty="0"/>
              <a:t> vs </a:t>
            </a:r>
            <a:r>
              <a:rPr lang="en-IN" dirty="0" err="1"/>
              <a:t>num</a:t>
            </a:r>
            <a:r>
              <a:rPr lang="en-IN" dirty="0"/>
              <a:t>) and boxplots (</a:t>
            </a:r>
            <a:r>
              <a:rPr lang="en-IN" dirty="0" err="1"/>
              <a:t>num</a:t>
            </a:r>
            <a:r>
              <a:rPr lang="en-IN" dirty="0"/>
              <a:t> vs cat).</a:t>
            </a:r>
          </a:p>
          <a:p>
            <a:r>
              <a:rPr lang="en-IN" dirty="0"/>
              <a:t>Then I did use the count plots like for  Gender vs Specialization and used stacked bar-plot for gender and specialization.</a:t>
            </a:r>
          </a:p>
          <a:p>
            <a:endParaRPr lang="en-IN" dirty="0"/>
          </a:p>
        </p:txBody>
      </p:sp>
      <p:sp>
        <p:nvSpPr>
          <p:cNvPr id="4" name="TextBox 3">
            <a:extLst>
              <a:ext uri="{FF2B5EF4-FFF2-40B4-BE49-F238E27FC236}">
                <a16:creationId xmlns:a16="http://schemas.microsoft.com/office/drawing/2014/main" id="{48EDB678-50C3-F3E5-D5F0-EA59A048DE7D}"/>
              </a:ext>
            </a:extLst>
          </p:cNvPr>
          <p:cNvSpPr txBox="1"/>
          <p:nvPr/>
        </p:nvSpPr>
        <p:spPr>
          <a:xfrm>
            <a:off x="1006764" y="2586181"/>
            <a:ext cx="9245600" cy="3754874"/>
          </a:xfrm>
          <a:prstGeom prst="rect">
            <a:avLst/>
          </a:prstGeom>
          <a:noFill/>
        </p:spPr>
        <p:txBody>
          <a:bodyPr wrap="square" rtlCol="0">
            <a:spAutoFit/>
          </a:bodyPr>
          <a:lstStyle/>
          <a:p>
            <a:r>
              <a:rPr lang="en-US" dirty="0"/>
              <a:t>Here are some of my analysis results:</a:t>
            </a:r>
          </a:p>
          <a:p>
            <a:r>
              <a:rPr lang="en-US" b="1" dirty="0" err="1"/>
              <a:t>CollegeGPA</a:t>
            </a:r>
            <a:r>
              <a:rPr lang="en-US" b="1" dirty="0"/>
              <a:t> vs Salary:</a:t>
            </a:r>
          </a:p>
          <a:p>
            <a:pPr marL="285750" indent="-285750">
              <a:buFont typeface="Arial" panose="020B0604020202020204" pitchFamily="34" charset="0"/>
              <a:buChar char="•"/>
            </a:pPr>
            <a:r>
              <a:rPr lang="en-US" dirty="0"/>
              <a:t>There appears to be a positive correlation between </a:t>
            </a:r>
            <a:r>
              <a:rPr lang="en-US" dirty="0" err="1"/>
              <a:t>CollegeGPA</a:t>
            </a:r>
            <a:r>
              <a:rPr lang="en-US" dirty="0"/>
              <a:t> and Salary, but it's not very strong.</a:t>
            </a:r>
          </a:p>
          <a:p>
            <a:pPr marL="285750" indent="-285750">
              <a:buFont typeface="Arial" panose="020B0604020202020204" pitchFamily="34" charset="0"/>
              <a:buChar char="•"/>
            </a:pPr>
            <a:r>
              <a:rPr lang="en-US" dirty="0"/>
              <a:t>Most data points are clustered in the GPA range of 60-100 and salary range of 0-1 million.</a:t>
            </a:r>
          </a:p>
          <a:p>
            <a:pPr marL="285750" indent="-285750">
              <a:buFont typeface="Arial" panose="020B0604020202020204" pitchFamily="34" charset="0"/>
              <a:buChar char="•"/>
            </a:pPr>
            <a:r>
              <a:rPr lang="en-US" dirty="0"/>
              <a:t>There are several high-salary outliers (3-4 million range) across different GPA levels.</a:t>
            </a:r>
          </a:p>
          <a:p>
            <a:pPr marL="285750" indent="-285750">
              <a:buFont typeface="Arial" panose="020B0604020202020204" pitchFamily="34" charset="0"/>
              <a:buChar char="•"/>
            </a:pPr>
            <a:r>
              <a:rPr lang="en-US" dirty="0"/>
              <a:t>The maximum potential salary seems to increase with higher GPAs, but there's high variability.</a:t>
            </a:r>
          </a:p>
          <a:p>
            <a:pPr marL="285750" indent="-285750">
              <a:buFont typeface="Arial" panose="020B0604020202020204" pitchFamily="34" charset="0"/>
              <a:buChar char="•"/>
            </a:pPr>
            <a:r>
              <a:rPr lang="en-US" dirty="0"/>
              <a:t>There's a small cluster of data points with very low GPAs (around 10-20), which could represent a specific subset of the population or data entry errors.</a:t>
            </a:r>
          </a:p>
          <a:p>
            <a:r>
              <a:rPr lang="en-US" b="1" dirty="0"/>
              <a:t>Salary vs Gender:</a:t>
            </a:r>
          </a:p>
          <a:p>
            <a:r>
              <a:rPr lang="en-US" dirty="0"/>
              <a:t>There appears to be a slight difference in median salaries between males (m) and females (f), with males having a slightly higher </a:t>
            </a:r>
            <a:r>
              <a:rPr lang="en-US" dirty="0" err="1"/>
              <a:t>median.Both</a:t>
            </a:r>
            <a:r>
              <a:rPr lang="en-US" dirty="0"/>
              <a:t> genders have high-salary outliers, but males have more extreme high-salary outliers.</a:t>
            </a:r>
          </a:p>
          <a:p>
            <a:r>
              <a:rPr lang="en-US" dirty="0"/>
              <a:t>The overall distribution of salaries seems similar for both genders, with a slight advantage for males.</a:t>
            </a:r>
          </a:p>
          <a:p>
            <a:r>
              <a:rPr lang="en-US" dirty="0"/>
              <a:t>The interquartile range for males is slightly larger, indicating more variability in salaries.</a:t>
            </a:r>
          </a:p>
          <a:p>
            <a:r>
              <a:rPr lang="en-US" dirty="0"/>
              <a:t>The plot doesn't indicate sample sizes, which would be important for drawing strong conclusions about gender differences.</a:t>
            </a:r>
          </a:p>
          <a:p>
            <a:endParaRPr lang="en-US" dirty="0"/>
          </a:p>
          <a:p>
            <a:r>
              <a:rPr lang="en-US" dirty="0"/>
              <a:t>Note: please do visit the repository for complete analysis.</a:t>
            </a:r>
            <a:endParaRPr lang="en-IN" dirty="0"/>
          </a:p>
        </p:txBody>
      </p:sp>
    </p:spTree>
    <p:extLst>
      <p:ext uri="{BB962C8B-B14F-4D97-AF65-F5344CB8AC3E}">
        <p14:creationId xmlns:p14="http://schemas.microsoft.com/office/powerpoint/2010/main" val="8760879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2110</Words>
  <Application>Microsoft Office PowerPoint</Application>
  <PresentationFormat>Widescreen</PresentationFormat>
  <Paragraphs>157</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Lato Black</vt:lpstr>
      <vt:lpstr>Libre Baskerville</vt:lpstr>
      <vt:lpstr>Office Theme</vt:lpstr>
      <vt:lpstr>PowerPoint Presentation</vt:lpstr>
      <vt:lpstr>PowerPoint Presentation</vt:lpstr>
      <vt:lpstr>Agenda</vt:lpstr>
      <vt:lpstr>Introduction</vt:lpstr>
      <vt:lpstr>Data Description</vt:lpstr>
      <vt:lpstr>Data Cleaning and Data Manipulation</vt:lpstr>
      <vt:lpstr>Univariate Analysis</vt:lpstr>
      <vt:lpstr>Univariate Analysis:</vt:lpstr>
      <vt:lpstr>Bivariate Analysis</vt:lpstr>
      <vt:lpstr>Research Questions</vt:lpstr>
      <vt:lpstr>Research Questions</vt:lpstr>
      <vt:lpstr>Conclusion:</vt:lpstr>
      <vt:lpstr>Experience and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allamsridhar2001@gmail.com</cp:lastModifiedBy>
  <cp:revision>1</cp:revision>
  <dcterms:created xsi:type="dcterms:W3CDTF">2021-02-16T05:19:01Z</dcterms:created>
  <dcterms:modified xsi:type="dcterms:W3CDTF">2024-10-04T09:47:13Z</dcterms:modified>
</cp:coreProperties>
</file>