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88" r:id="rId1"/>
  </p:sldMasterIdLst>
  <p:notesMasterIdLst>
    <p:notesMasterId r:id="rId21"/>
  </p:notesMasterIdLst>
  <p:sldIdLst>
    <p:sldId id="256" r:id="rId2"/>
    <p:sldId id="259" r:id="rId3"/>
    <p:sldId id="297" r:id="rId4"/>
    <p:sldId id="298" r:id="rId5"/>
    <p:sldId id="262" r:id="rId6"/>
    <p:sldId id="263" r:id="rId7"/>
    <p:sldId id="299" r:id="rId8"/>
    <p:sldId id="265" r:id="rId9"/>
    <p:sldId id="267" r:id="rId10"/>
    <p:sldId id="272" r:id="rId11"/>
    <p:sldId id="277" r:id="rId12"/>
    <p:sldId id="283" r:id="rId13"/>
    <p:sldId id="286" r:id="rId14"/>
    <p:sldId id="288" r:id="rId15"/>
    <p:sldId id="289" r:id="rId16"/>
    <p:sldId id="293" r:id="rId17"/>
    <p:sldId id="294" r:id="rId18"/>
    <p:sldId id="295" r:id="rId19"/>
    <p:sldId id="296" r:id="rId20"/>
  </p:sldIdLst>
  <p:sldSz cx="12192000" cy="6858000"/>
  <p:notesSz cx="6858000" cy="9144000"/>
  <p:embeddedFontLst>
    <p:embeddedFont>
      <p:font typeface="Century Gothic" panose="020B0502020202020204" pitchFamily="34" charset="0"/>
      <p:regular r:id="rId22"/>
      <p:bold r:id="rId23"/>
      <p:italic r:id="rId24"/>
      <p:boldItalic r:id="rId25"/>
    </p:embeddedFont>
    <p:embeddedFont>
      <p:font typeface="Georgia" panose="02040502050405020303" pitchFamily="18" charset="0"/>
      <p:regular r:id="rId26"/>
      <p:bold r:id="rId27"/>
      <p:italic r:id="rId28"/>
      <p:boldItalic r:id="rId29"/>
    </p:embeddedFont>
    <p:embeddedFont>
      <p:font typeface="Wingdings 3" panose="05040102010807070707" pitchFamily="18" charset="2"/>
      <p:regular r:id="rId3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0">
          <p15:clr>
            <a:srgbClr val="9AA0A6"/>
          </p15:clr>
        </p15:guide>
        <p15:guide id="2" pos="5868">
          <p15:clr>
            <a:srgbClr val="9AA0A6"/>
          </p15:clr>
        </p15:guide>
        <p15:guide id="3" orient="horz" pos="157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6" roundtripDataSignature="AMtx7mgzPzfW/Eqj5INjXEMP3JF+w7YJ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C2D7396-3E8A-4C48-A43C-EBEA59809495}">
  <a:tblStyle styleId="{2C2D7396-3E8A-4C48-A43C-EBEA598094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074" y="78"/>
      </p:cViewPr>
      <p:guideLst>
        <p:guide orient="horz" pos="1570"/>
        <p:guide pos="5868"/>
        <p:guide orient="horz" pos="15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56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8" name="Google Shape;408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5" name="Google Shape;425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7" name="Google Shape;437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5" name="Google Shape;46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1" name="Google Shape;471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9" name="Google Shape;479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87" name="Google Shape;487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/>
          </a:p>
        </p:txBody>
      </p:sp>
      <p:sp>
        <p:nvSpPr>
          <p:cNvPr id="157" name="Google Shape;15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/>
          </a:p>
        </p:txBody>
      </p:sp>
      <p:sp>
        <p:nvSpPr>
          <p:cNvPr id="164" name="Google Shape;1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9c79fd7f2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/>
          </a:p>
        </p:txBody>
      </p:sp>
      <p:sp>
        <p:nvSpPr>
          <p:cNvPr id="180" name="Google Shape;180;g119c79fd7f2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17b53b5ae0_1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/>
          </a:p>
        </p:txBody>
      </p:sp>
      <p:sp>
        <p:nvSpPr>
          <p:cNvPr id="249" name="Google Shape;249;g117b53b5ae0_1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Keep observations </a:t>
            </a:r>
            <a:endParaRPr/>
          </a:p>
        </p:txBody>
      </p:sp>
      <p:sp>
        <p:nvSpPr>
          <p:cNvPr id="303" name="Google Shape;303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 is the task of predicting a discrete class label. Regression is the task of predicting a continuous quantity.</a:t>
            </a:r>
            <a:endParaRPr/>
          </a:p>
          <a:p>
            <a:pPr marL="4572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classification techniques in machine learning?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Classification algorithm is 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Supervised Learning technique that is used to identify the category of new observations on the basis of training data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In Classification, a program learns from the given dataset or observations and then classifies new observation into several classes or groups.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regression techniques in machine learning?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Regression is 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technique for investigating the relationship between independent variables or features and a dependent variable or outcome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It's used as a method for predictive modeling in machine learning, in which an algorithm is used to predict continuous outcomes.</a:t>
            </a:r>
            <a:endParaRPr/>
          </a:p>
          <a:p>
            <a:pPr marL="4572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b="0"/>
          </a:p>
        </p:txBody>
      </p:sp>
      <p:sp>
        <p:nvSpPr>
          <p:cNvPr id="370" name="Google Shape;370;p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724795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087158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195733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387855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319802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528395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408370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24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18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1"/>
          <p:cNvSpPr txBox="1">
            <a:spLocks noGrp="1"/>
          </p:cNvSpPr>
          <p:nvPr>
            <p:ph type="title"/>
          </p:nvPr>
        </p:nvSpPr>
        <p:spPr>
          <a:xfrm>
            <a:off x="228600" y="184714"/>
            <a:ext cx="10515600" cy="521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  <a:defRPr sz="3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1"/>
          <p:cNvSpPr txBox="1">
            <a:spLocks noGrp="1"/>
          </p:cNvSpPr>
          <p:nvPr>
            <p:ph type="sldNum" idx="12"/>
          </p:nvPr>
        </p:nvSpPr>
        <p:spPr>
          <a:xfrm>
            <a:off x="11639552" y="6350000"/>
            <a:ext cx="390525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99236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7"/>
          <p:cNvSpPr txBox="1">
            <a:spLocks noGrp="1"/>
          </p:cNvSpPr>
          <p:nvPr>
            <p:ph type="title"/>
          </p:nvPr>
        </p:nvSpPr>
        <p:spPr>
          <a:xfrm>
            <a:off x="228600" y="187009"/>
            <a:ext cx="10515600" cy="517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  <a:defRPr sz="3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7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0255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9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87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34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26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57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925994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66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38449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44904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  <p:sldLayoutId id="2147483804" r:id="rId16"/>
    <p:sldLayoutId id="2147483805" r:id="rId17"/>
    <p:sldLayoutId id="2147483806" r:id="rId18"/>
    <p:sldLayoutId id="2147483808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22.jp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-a-ashwini-45a9221b9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jpg"/><Relationship Id="rId5" Type="http://schemas.openxmlformats.org/officeDocument/2006/relationships/hyperlink" Target="https://www.linkedin.com/in/allam-sridhar" TargetMode="Externa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242944" y="860611"/>
            <a:ext cx="3537600" cy="4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" name="Picture 12" descr="A person holding a pen and writing on a paper&#10;&#10;AI-generated content may be incorrect.">
            <a:extLst>
              <a:ext uri="{FF2B5EF4-FFF2-40B4-BE49-F238E27FC236}">
                <a16:creationId xmlns:a16="http://schemas.microsoft.com/office/drawing/2014/main" id="{D475A13D-7CF2-7BB3-9DDF-E04BB191C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7214" y="15240"/>
            <a:ext cx="12219214" cy="6842760"/>
          </a:xfrm>
          <a:prstGeom prst="rect">
            <a:avLst/>
          </a:prstGeom>
        </p:spPr>
      </p:pic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838200" y="2746922"/>
            <a:ext cx="10515600" cy="108943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spcFirstLastPara="1" wrap="square" lIns="91425" tIns="45675" rIns="91425" bIns="45675" anchor="ctr" anchorCtr="0">
            <a:spAutoFit/>
          </a:bodyPr>
          <a:lstStyle/>
          <a:p>
            <a:pPr lvl="0" algn="ctr"/>
            <a:r>
              <a:rPr lang="en-US" sz="3600" b="1" dirty="0">
                <a:solidFill>
                  <a:schemeClr val="bg1"/>
                </a:solidFill>
              </a:rPr>
              <a:t>Automated Transcript Analysis to Optimize Recruitment Decision</a:t>
            </a:r>
            <a:endParaRPr sz="3600" b="1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FD6C32-B39F-DACB-DB6A-055E425DA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9421" y="5845637"/>
            <a:ext cx="2416233" cy="8054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17b53b5ae0_10_104"/>
          <p:cNvSpPr txBox="1">
            <a:spLocks noGrp="1"/>
          </p:cNvSpPr>
          <p:nvPr>
            <p:ph type="title"/>
          </p:nvPr>
        </p:nvSpPr>
        <p:spPr>
          <a:xfrm>
            <a:off x="882869" y="364233"/>
            <a:ext cx="9396250" cy="535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32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Requirements</a:t>
            </a:r>
            <a:endParaRPr sz="3200" b="1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A53C2E-183F-D233-D5F9-FB662ECDA159}"/>
              </a:ext>
            </a:extLst>
          </p:cNvPr>
          <p:cNvSpPr txBox="1"/>
          <p:nvPr/>
        </p:nvSpPr>
        <p:spPr>
          <a:xfrm>
            <a:off x="882870" y="1479859"/>
            <a:ext cx="9396250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/>
              <a:t>OS: </a:t>
            </a:r>
            <a:r>
              <a:rPr lang="en-US" sz="1600" dirty="0"/>
              <a:t>Windows 10/11, macOS, or Linux (Ubuntu 20.04+)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/>
              <a:t>Python: </a:t>
            </a:r>
            <a:r>
              <a:rPr lang="en-US" sz="1600" dirty="0"/>
              <a:t>3.8 or above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/>
              <a:t>Hardware: </a:t>
            </a:r>
            <a:r>
              <a:rPr lang="en-US" sz="1600" dirty="0"/>
              <a:t>Minimum 8 GB RAM, i5 Processor (GPU recommended for faster inference)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/>
              <a:t>Key Libraries: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lvl="2"/>
            <a:r>
              <a:rPr lang="en-US" sz="1600" dirty="0"/>
              <a:t>        	transformers, sentence-transformers, </a:t>
            </a:r>
            <a:r>
              <a:rPr lang="en-US" sz="1600" dirty="0" err="1"/>
              <a:t>xgboost</a:t>
            </a:r>
            <a:endParaRPr lang="en-US" sz="1600" dirty="0"/>
          </a:p>
          <a:p>
            <a:pPr indent="-914400">
              <a:buFont typeface="Wingdings" panose="05000000000000000000" pitchFamily="2" charset="2"/>
              <a:buChar char="Ø"/>
            </a:pPr>
            <a:endParaRPr lang="en-US" sz="1600" dirty="0"/>
          </a:p>
          <a:p>
            <a:pPr lvl="2"/>
            <a:r>
              <a:rPr lang="en-US" sz="1600" dirty="0"/>
              <a:t>        	scikit-learn, pandas, numpy, streamlit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Tools: Google </a:t>
            </a:r>
            <a:r>
              <a:rPr lang="en-US" sz="1600" dirty="0" err="1"/>
              <a:t>Colab</a:t>
            </a:r>
            <a:r>
              <a:rPr lang="en-US" sz="1600" dirty="0"/>
              <a:t> (for development), Streamlit (for deployment)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Storage: At least 2 GB free space (for model and data files)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B44A3F-E1BE-0DEE-49FB-5BE55DCDD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9421" y="5845637"/>
            <a:ext cx="2416233" cy="8054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0"/>
          <p:cNvSpPr txBox="1">
            <a:spLocks noGrp="1"/>
          </p:cNvSpPr>
          <p:nvPr>
            <p:ph type="title"/>
          </p:nvPr>
        </p:nvSpPr>
        <p:spPr>
          <a:xfrm>
            <a:off x="618796" y="177790"/>
            <a:ext cx="9691852" cy="5354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Preprocessing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07" name="Google Shape;307;p30"/>
          <p:cNvSpPr txBox="1"/>
          <p:nvPr/>
        </p:nvSpPr>
        <p:spPr>
          <a:xfrm>
            <a:off x="876300" y="1428750"/>
            <a:ext cx="1097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98674-7A94-8C71-2D95-AE66A820D44A}"/>
              </a:ext>
            </a:extLst>
          </p:cNvPr>
          <p:cNvSpPr txBox="1"/>
          <p:nvPr/>
        </p:nvSpPr>
        <p:spPr>
          <a:xfrm>
            <a:off x="618796" y="931380"/>
            <a:ext cx="11230303" cy="2394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800" b="1" u="sng" dirty="0"/>
              <a:t>Data Preprocessing</a:t>
            </a:r>
            <a:r>
              <a:rPr lang="en-US" sz="1800" b="1" dirty="0"/>
              <a:t>:</a:t>
            </a:r>
          </a:p>
          <a:p>
            <a:pPr marL="2857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        Handled missing values using imputation and default text.</a:t>
            </a:r>
          </a:p>
          <a:p>
            <a:pPr marL="2857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        Removed duplicate records to avoid redundancy.</a:t>
            </a:r>
          </a:p>
          <a:p>
            <a:pPr marL="2857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        Converted date columns and normalized numerical features like Age and Experience.</a:t>
            </a:r>
          </a:p>
          <a:p>
            <a:pPr marL="2857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        Removed outliers based on statistical thresholds (e.g., extreme ages or experience).</a:t>
            </a:r>
          </a:p>
          <a:p>
            <a:pPr marL="2857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        Encoded categorical variables (like Sentiment) and scaled numerical values for model input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6E9287-EA0C-9BD8-0DA5-CEC96BFC653D}"/>
              </a:ext>
            </a:extLst>
          </p:cNvPr>
          <p:cNvSpPr txBox="1"/>
          <p:nvPr/>
        </p:nvSpPr>
        <p:spPr>
          <a:xfrm>
            <a:off x="618797" y="3613616"/>
            <a:ext cx="11230302" cy="2532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800" b="1" u="sng" dirty="0"/>
              <a:t>Text Preprocessing</a:t>
            </a:r>
            <a:r>
              <a:rPr lang="en-US" sz="1800" b="1" dirty="0"/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 Cleaned Resume, Transcript, and Job Description fields: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Removed personal information (emails, phone numbers, names).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Removed unwanted symbols, special characters, and timestamps.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Normalized case (converted to lowercase), fixed punctuations, and removed extra whitespace.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Structured text for readability (e.g., “Interviewer:” and “Candidate:” tags).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 Prepared text for sentiment analysis, summarization, and skill extraction.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D6882C-0F67-610E-9E25-A97494BDC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9421" y="5845637"/>
            <a:ext cx="2416233" cy="8054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2"/>
          <p:cNvSpPr txBox="1">
            <a:spLocks noGrp="1"/>
          </p:cNvSpPr>
          <p:nvPr>
            <p:ph type="title"/>
          </p:nvPr>
        </p:nvSpPr>
        <p:spPr>
          <a:xfrm>
            <a:off x="804574" y="177790"/>
            <a:ext cx="9474543" cy="5354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Building 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74" name="Google Shape;374;p52"/>
          <p:cNvSpPr txBox="1"/>
          <p:nvPr/>
        </p:nvSpPr>
        <p:spPr>
          <a:xfrm>
            <a:off x="1047750" y="1428750"/>
            <a:ext cx="1097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52"/>
          <p:cNvSpPr txBox="1"/>
          <p:nvPr/>
        </p:nvSpPr>
        <p:spPr>
          <a:xfrm>
            <a:off x="363975" y="4386825"/>
            <a:ext cx="1103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52"/>
          <p:cNvSpPr txBox="1"/>
          <p:nvPr/>
        </p:nvSpPr>
        <p:spPr>
          <a:xfrm>
            <a:off x="804575" y="5727775"/>
            <a:ext cx="110340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* Note: Models mentioned in </a:t>
            </a:r>
            <a:r>
              <a:rPr lang="en-US" sz="16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Blue color 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performed better than the others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95ACB0E-EC2E-6B83-DA24-CC205A099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95" y="1221154"/>
            <a:ext cx="11795210" cy="42080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08A2B0-9C70-838C-E3B1-613B86191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9421" y="5845637"/>
            <a:ext cx="2416233" cy="8054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5"/>
          <p:cNvSpPr txBox="1">
            <a:spLocks noGrp="1"/>
          </p:cNvSpPr>
          <p:nvPr>
            <p:ph type="title"/>
          </p:nvPr>
        </p:nvSpPr>
        <p:spPr>
          <a:xfrm>
            <a:off x="1072719" y="444283"/>
            <a:ext cx="9222165" cy="5354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Accuracy Comparison &amp; Best Model</a:t>
            </a:r>
            <a:endParaRPr sz="32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03B92B-9F7F-CAA6-BF00-2BE9303D9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719" y="1482664"/>
            <a:ext cx="9671481" cy="38926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FC8D90-E7B9-BCA6-212B-9CC60B9433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9421" y="5845637"/>
            <a:ext cx="2416233" cy="8054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7"/>
          <p:cNvSpPr txBox="1">
            <a:spLocks noGrp="1"/>
          </p:cNvSpPr>
          <p:nvPr>
            <p:ph type="title"/>
          </p:nvPr>
        </p:nvSpPr>
        <p:spPr>
          <a:xfrm>
            <a:off x="819807" y="91381"/>
            <a:ext cx="9364717" cy="658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675" rIns="91425" bIns="45675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buSzPts val="2300"/>
              <a:buNone/>
            </a:pPr>
            <a:r>
              <a:rPr lang="en-US" sz="32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Deployment - Strategy</a:t>
            </a:r>
            <a:endParaRPr sz="4700" dirty="0">
              <a:solidFill>
                <a:schemeClr val="tx1"/>
              </a:solidFill>
            </a:endParaRPr>
          </a:p>
        </p:txBody>
      </p:sp>
      <p:sp>
        <p:nvSpPr>
          <p:cNvPr id="428" name="Google Shape;428;p57" descr="data:image/jpeg;base64,/9j/4AAQSkZJRgABAQAAAQABAAD/2wCEAAkGBw8QEhASEBIQEBEVEhYWFxgVEBUSGRcSFRUWGhUYFhMdHCggGBolGxUYITEhJSkrLjEuFx8zOjMuNygtLisBCgoKDg0OGxAQGyslICUtLS0tMistLS0rLS0tLy0rLS0xLS0tLS8tLS0tLS0tKy41LS8tLi0tLS0tLS0tLS0uLf/AABEIAOEA4QMBIgACEQEDEQH/xAAcAAEAAQUBAQAAAAAAAAAAAAAABwEDBQYIBAL/xABSEAABAwIBBgUNCwkHBQAAAAABAAIDBBEFBgchMUFREhdhcZETIjRUdIGSlKGxs8HTCDI1QlJTYpO00dIWGCMkVXKDo+MUM0Oy4fDxFWRzgsL/xAAbAQEAAgMBAQAAAAAAAAAAAAAAAgUDBAYBB//EADkRAAIBAQQGCAQFBAMAAAAAAAABAgMEBRExEiFhgZGxEyJBUXGhwdEyNHLwFSMzUuEGstLxFJKi/9oADAMBAAIRAxEAPwCcUREAREQBERAEReKuxGGEXleG8mkk8zRpQjKSitKTwW09qtSStaC5zg1o1kkADnJWpYhlgTcQMsPlO0nvN1DvnvLXKytlmN5Xl56AOYfco6SKi0X3RhqprSfBcc3uWG03KvyrgZcRgzO8EdJ0la1X4/UzXBfwG/JaNHfO3vrFovMcSitF5WivqcsF3LV/L3vDYZ3BsppIbNlvJHymzmjkvrH+9C3ShrYp28OJwcNu8HcRrBUWq9S1MkLg+NxY7k2jcRqI5CpI2LFe9ShhGp1o+a8G8/B7miV0WuYPlPHLZktopN+trjyHZ31sa9OooWinXjpU3iuXis0wiIhmC+SQNJ0L5kka0FziABrK13EcRMpsLhm7fyn7lr17RGktefYiE6igtZdxHFC7rYzZo27XfcFn2uuAd601bXQOvHGfojyaFq2KtKpObk+xffmY6U3JvE9KIisjOEREAREQBERAEREAReepqGRjhSODBvJt0b1r1dlfG3RAwyfSN2jvC1z5F42ka9otdGh+pJLZ28Fr3m0rCYhlHTRXAd1R+5unpOr1rTcQxaef37yW/JGgeTWvCouRR2i/W9VGOG2Xtlxb8DN1+VFTJoaRCNzdJ77tfRZYTSSSbknWTpJ5yiKJSVq1Ss9KpJt7fbJbgqKqLwxFERF6AqKqKQKLOYNlFLBZr7yRbibcEcjvv8iwaqpmSjXqUZadN4P7z7/B6t5KFBXxTt4UTg4bdhB3EbFeqZ2xtLnGw853DlUZ4d1UPDonFhHxhsHKNoWfqqp8pBeb2GzQBzBa1ptKpLBa5cvE6qx3jKtTblDB9/Y/v7eaV+vrnTHToaNQ9Z3leVfIKqqWUnJ6Uniybk28WfV1smBvvEOQkeW/rWsrPZOO617dzgekf6LZsLwreKfv6Geg+uZlERXRuBERAEREAREQBYjKWqfDTvfGeC+7bGwNrnTr5LrLrXMt3WgaN7x0AH/ReN4I1bdNws1SSeD0X7GlTzPeeE9xe7eSSekr4RFiOFeeIRFpmWmVlTQ1DI4mQua6IPPDbJe5kkGx40WaF6liZaNGdaahBYtm5oos4yK35qk8CT2icZFb81SeBJ7RS0Gbn4TbP2ea9yU0UWcZFb81SeBJ7ROMit+apPAk9ovNBj8Jtn7PNe5Kaoot4yK35qk8CT2icZFb81SeBJ7Re6LH4TbP2ea9yUkUW8ZFb81SeBJ7ROMit+ZpPq5PaJosfhNs/Z5r3JSV+lpi87htP3cqibjIrPmaTwJPaL2MzsV4FhDRAf8Ajl9qoVnUS/LWL3ajYoXNXcsaqwS2rXw8yZYow0WaLBfahfjaxD5mi8CX2qrxt4h8zRfVy+1VW7LWbxa817lyrNNLBJcUTQihfjbxD5mi8CX2qcbeIfM0XgS+1Xn/ABK37fNe5LoKnd5ompZbJx/XvG9t+gj71z/xuYh8zRfVy+1V+kzyYlE7hNhor2I0xzbf4qy0LNVjUUmstqMlOjOMk2dNIoVze52cQxHEKakmipGRydU4RjjlDhwIXvFiZCNbRsU1K2NwIiIAiIgCIiALUsvn6Kdvyi/zNHrW2rSsu3XkhbuaT0n/AEUZZFbe7wsc9uH9y9DWURFjONCizOr2XD3M30kqlNRZnW7Lh7mb6SVThmWV0fOQ38maUiKTeI7Gd9J9c78CmdkRkik3iOxnfSfXO/AnEdjO+k+ud+BARkikDEMz2NxC4gjnG3qUzCfBcWk94FaTXUE0DzHPFJDINbZGOY4f+pF0B5UREARFseTWRWJYhppaZ74726o60ceux/SOIDrbQLnkQGuIpfocwlc4XmqqWI7mCSXpuGq5VZgqwD9FWUzzueySMdI4XmQEOIt0yizY4vQgvkpzLENb4D1UAbSWjrwOUtAWloAiIgN5zJfDVD/H+zTLqpcg5v3EV9OQSCOqEEaCCIZLEFdKZP5SiS0c5DZNTXauFyHcfOsyoylDTX3kadS3UqdoVCeptJp9jxbWGx6tWOeWee1IiLCbgREQBERAFoeWr71AG5oHT/yt8UcZVPvVTcnBHQwetRnkU9+TwsyXfJcm/QxaIixnJhRZnW7Lh7mb6SVSmoszrdlw9zN9JKpwzLK6PnIb+TNKXca4cXcamdkEUTe6Dr54KWjdBLLC4zuBMcjoyRwDoJaRdQX+U2I9u1njMv4kB2asFlTkxSYnCYaqMOFjwXiwfG4/GjfbQeTUbaQQufch86dfRzxipnlqqQuAkbK4yOa0kXeyQ3ddo08G9jqtqI6dBvqQHHuWeTM2GVUlLMQ61nMeBYSROvwXgbNRBGwgi5tdYBdA+6OwxrqWkqbdfHOYr/QkY52nmMY8I71HmZ3JVuI1w6q3hU1O3qsgIuHG9o4zyE6SNoY4bUBuGarNOyRkdbiTOE11nRQHQC3W18o2g6wzdrveynGKJrQGtAa0AAACwAGoAbAri0LOdnDjwljWRtbNVyNuxhPWsbpAkktptcGwFr2OkWQG+ouP8Zy3xOscXT1dQb/FbIY2DmjbZvftdWMNysxKmcHQ1lUwg3t1ZxaedhJa7mIQHY6iHPRkLQGnlxBro6OoZpNhZk7jqaWj/FJ1OGvTwtGlvnyBz0MltDinAifbrZ2izHWGqRg967lGg31DbG2cvLmXFqi4uykjJEMfJtkfvefING8kDS0REBseQXZ1PzSehkUvqIMguzqfmk9DIpfVtYf09/ojjb/+aX0LnI2nJ7KbgWiqCS3UH/J5Dv59fq3WNwIBBBBFwQbgg7QVECzeAZQPpjwXXfETpG1t9ZbvS0WLS61PPu7/AL/0ZrtvlwwpWh4rsfavHvW3NeGUjovPS1LJWh7HBzTqI9e48i9CqWsNTOrTTWKyCIiHoUY4469ROfpkeU28yk5RRVS8N7nfSPrKhMob+kujhHa3wWHqW0RFA5kKLM63ZcPczfSSqU1FmdbsuHuZvpJVOGZZXR85DfyZpS7jXDi7jUzsiHvdJ9iUXdDvRlc+rsfKfJWixNkbKyMyNY4uaBI9lnEW1tIvoWucTuBdrP8AGZvxIDmrBcMmq54aeBvDlleGtGnbrJ3NAuSdgBK7Qhj4LWt18FoHQLLDZO5JYfh4P9jp44SRYu0veRrsZHEutfZeyzhKAiz3RFSG4bEzRd9Wwd5schJ6bDvr49zthwjoJ5yBwpqgi+0xxNaGg8znSdKjnPRlgzEatsdO4PpqYOa1wNw+RxHVHg7W9a0A/RJ2qWMw0odhEQGts0wPPw+F5nBASGTbWuN8rsafX1lTVOJPVJCW32RjRG3vNAC7EqY+Ex7Rrc1w75BC4mkYWkgggg2IIsQRrBCAtoiIAiIgCIiA2PILs6n5pPQyKX1EGQXZ1PzSehkUvq2sP6e/0Rx1/wDzS+hc5FFVVDDa9ja9r227rr5ViijMhhGLy0z+E03affNO0bOZSFheJxVDeFGdWsHWDy/eosWayShkfUN6m4i3vyPkjXffc2Hf5Fq2yzQnBzyaWfv6epc3TeFWlUjRS0oyeGHdj2rm1l26sySURFRHalqZ/Ba524E+RROzUFKGLutBMfoO6SLKMQoTes5m/n16a2S82vYIiKBQBRZnW7Lh7mb6SVSmoszrdlw9zN9JKpwzLK6PnIb+TNKXca4cXcamdkYTKXKiiw1jH1svUWPcWtPU5JLuAvazGm2hYDjewDtw+LVHs1rHuk+xKLuh3oyufUB0viee3B4h+iNRUnYGQ8Ad8yFthzAqK8uM69diTXQxgUlM4Wcxjy5zwdYfLYXbyAAadN1HiIApz9zhjbbVlE42dcVDBv0BkvRaPpO5QYsrk5jUtDUw1MJs+J97bHN1OYeRzSQedAdnLmXPVke+hrH1MbT/AGWpeXggaGTO0yRk7Lm7hyEge9K6AyWyip8Sp2VNM67XaHNPvo5ABwmPGxwv3wQRoIKyNfRRVEbopo2SxuFnNe0OBHKCgOJUXRGNZiaCVxdS1E1Lc+9c0TsbyNuWutzuKsYXmEpGEGpq5pwNkcbYL8hJLzbmsgIXyaycq8QmENJGZH6ydTWN+U9+po8+oXOhePE8PlppJIZmOjljdwXNcLEH1jaCNBBuuwsBwKloYhFSQshj28EaXHe9x0uPKSVpGevJihqKR9XM9lPUQt6yQj+83QuA0uudVtIOnVcEDmdERAbbmypTNiVLGCGl3VdJ06oJT6l0TRZPwMsXXkfvd1o8H77rn7M78L0fNP8AZ5V0uufvi8bTRqdBSm4xaxeGp4ttZ59mSaRFWGz1KnTTgnJaljrww15ZZvPDE8GMUofA9jQ0ADhAAW97p0DvLQ1JRF9ajusg6nI9m5x8+hW39H2jShVovsal/wBtT5J7znv6ooYSp1Uuxxe7Wub4FhSFkdhvUoQ9ws+SxPI34oWn4Bh/9onaz4mt/wC7t6dClCy6G8a2CVNeL9F68DD/AE/ZMZO0S7NS9XwwW9oqiIqg6kxGVL+DSzHkb/nb96jtb5lo/wDViPlPaOg39S0NY5ZnJ35LG0pd0Vzl/AREUSnCjDO1EW1cN/jUrTbcDNNbzKWsNpuG6596PLuUX57j+vQdyM9LMsPT/nRprbjwL65rL1+mltw5NkeLsX8s8J/aNB45D+JcdItw6YnHP9jtFVU1I2mqaaoc2dxIinZKQOAdJDSbBQciIAiIgCIiAz+SWVdZhcvVaV4F7B7HAujkaNQe24va5sQQRc2OkqeMmM82GVQa2pLqKXaH3fGT9GUDQP3g3vrmhEB2jR49RTC8NVTSjeyeN/mKVmPUUIvLVU0Q3vnjZ5yuLkQHTWUueTCqUOEDnVso0BsYLWXto4UxFrcrQ5QTlllhWYpL1Spf1jf7uJtwyMH5LdpO1x0nmAA1tEAREQG65nfhej5p/s8q6XXNGZ34Xo+af7PKumFyV+/NL6VzkbFL4Si03KuDgzB3y2+bR93StyXgxLChUuhB1Ndp/cI0/wCXyrL/AE3alZ7fHSyknF8MV5xS3ldfVllabI4wXWTTXHDk2feR2G9Sh4bhZ8lr8jBfg9Ok98LY18taALDQAvpdXVqOpNzfaTs9CNClGlHJL7e/MIiKBmNYy4f+jjbveT0AD1rS1tmXjtMA3B56Sy3mK1MhYZPrHHXu9K1y2YLyT9QqxsLiANZVFkaGLgi51nyLHVnoRxNKhS6WeHZ2/e3I9cLA0Bo2KHM9R/XYO42elmUxByh3PMf12HuRvpZlpWZfnJvbyZ1FkklNJd3oR8iIrctgiIgCIiAIiIAiIgCIiAIiIAiIgN1zO/C9HzT/AGeVdMLmfM78L0fNP9nlXTC5K/fml9K5yNil8IX1A6zgf96V8qiqIzcJKazTT4azI1iZdFbjdcAq4vocZKS0lkzTCIi9BpOWrrzRjdH5yfuC1whZ7Kx16h43Bo6WArC8G61W+szjbw61pm9vLV6CmiubnUPOveCrLBYWC+wVq1HpPEnRiqccC8Codzy9mw9yt9LMpdBUQ54uzIe5W+lmUrMsKi38ixsUvzo7+TNCRFOMfufwQD/1E6QD2Hv/AIysi+IORTn+b6P2ifE/6yfm+j9onxP+sgIMRTn+b6P2ifE/6yfm+j9onxP+sgIMRTn+b6P2ifE/6y03OVm3GDRwSCqNR1V7m26h1K3Bbe9+G66Aj5ERAEREAREQBERAbrmd+F6Pmn+zyrphcz5nfhej5p/s8q6YXJX780vpXORsUvhCoqoqYynsoj1tt3rXqXgonWdbf6l712l01ekskdnV4Zf+cDVqLCQREVkQI/x83qJjygdAH3LHtC9WKvvLId73HyleS6r88WcdWa6WT2vzZ93Vbr4ul1HAjpF26iLO/wBmQ9yt9LMpZuolzu9mRdzN9LMstBddG/d7xtEd/JmiroSLPzh4AH9lq9AA/wALYP3lz2i3TpDoXj8w/tWr/lfiTj8w/tWr/lfiXPSIDoXj8w/tWr/lfiTj8w/tWr/lfiXPSIDoXj8w/tWr/lfiWjZ1s4tNi8VPHDDNEYpHOJk4FiHNtosSozRAEREAREQBERAEREBuuZ34Xo+af7PKumFzPmd+F6Pmn+zyrphclfvzS+lc5GxS+EKiqipjKVidYg8qyqxCyULrgFdFcFbXOk9kvR+hhrLJl1ERdIYCP8YwiaEucRwmE34Y1eDs/wB6Vi7qU1r+KZMxyXdFaJ+7W097Z3uhYJUsPhKG1XTJYyovHY89z7d/FmnXS6uVlHLC7gyNLTs3HmOoqxdYcCleMW09TLl1HucXJusq6mOSni6owQNaT1WNvXCSQkWc4HU4Lf7r6uvYvReKM1C0SozU44Yrv+0Qp+QmKdrj6+H8afkHina4+vh/Gpruq3U+mlsN9XvX7o8H7kNQ5vMWffg04Nv+4gH/ANr74s8Z7VHjFP7RTxhDetJ3nyD/AJKyAVdWvGrCbiktWx+5cWavOpTjKWGL7vLtfZgc78WWNdqjxmn9oq8WONdqjxmn9ouiQvoLA71r90eD9zZUmc6cWGNdqjxmn9oq8V+Ndqjxmn9oujQgUHe9oXZHg/ckc58V2Ndqjxmn9oq8V2N9qjxmn9oujQvsKLvm0d0eD9yeBzfxW432oPGaf2icVmOdqDxmn9oukwqhQd92nujwf+RLQRzZxWY52oPGaf2ipxV452oPGaf2i6WCBRd+Wnujwf8AkS6NHNXFXjnag8Zp/aJxV452oPGaf2i6XRR/HbV3R4P/ACPeiiQfm4yCxSjxGmqKmn6nCzqvCd1aF9uFDI1vWteSeucBqU4oi0LXa52menPDHDDVvfa33k4x0QiItUkUXtoXaCNx868avUbrOtvCsLrq9HaoPv1cdS88CFRYxMgiIu2NUIiICzUQMkaWvaHNOwhatimSpF3U5uPkE+Z23mPlW3ooyinma1oslKusJrf2rf8A7RFbwWktcC1w1gjSOcL5upHxLDIqgWkbc7CDYjv+o6FqOKZPSw3cz9LHvAtYco9Y8iwyptHO2q7atHrR60dme9eqMPdVuvgFVuseBXKWJsOHtHU2gWNhc869IWrNcRpBIPJoXsixGVu3hc4v5VWVbFNtuLx8dXuXlnvSnGKjKLWGrVry4M2AL6CxMOMD47S3v38iydJM2UEx9dbXZpFr6r9C0alnqxzi+ZaUbVRq6oSWPdk+D1+RdCqFQL6C1GbiPoL6C+QvoLGzIj6C+gvkL6CxsyFQqhUCqFjZNH0qqiqokgiIgCKiAIAqsdYg7irzKZx5OdXmUjRr0+RWNC7LXUacY6O2Wryz8iDnFHo4Q3oqdSbuVF2OnW7o8X7Gtgi4iIsh4EREAREQGExTJ+Ge7gOpybwLgnlbt5xYrTsRwuanNpG6NjhpB5js5jYqTFbkY1wLXAEHWCLgjlCg4Jlba7spV+surLvWT8V657SK7qt1t2K5LNN3QHgn5J0g8x9R0LWHUcokERYRITYNOsnkO5YZRazOctFkrWd4TWeTWtP+dmGOwrQ0r5ntjYLuPQBtvyBSFh1CynYGM5ydpO0lWMFwttMy2gvPvnbzuHIFlFmhDR1nRXdYegjpT+J+Wzx7/XDXakhY73zQe9615ZMNYfekt8q96LHVs1Kr8cU+fHMszEvoHjV13MbededzCNYtzhZ5FXVbmpS+CTXmvR+Z6mYMKoWUfSsOy3MrD6H5J6R61V1botMPhwl4P3wMimjxhVCuPpnjZ0L4CqqtOdJ4TTXisOZlTxyKorrKd52WXoZSDab+RbVC7bTWyjgu+Wr+eCYc4o8QCvMpnnZbn+5e5jANQsvtW9C4YLXVk3sWpcc35GN1X2I8rKRo1m/kV9rQNQsvtFcULLRofpxS58Xr8zE5N5hERbB4EREAREQBERAEREAREQBeKp/vqf8Aif5QiLx5EZ5b4/3I9qIi9JBERAEREAREQBfHxu8qIvXkvqQLiIiPMBEReAIiIAiIgCIiA//Z"/>
          <p:cNvSpPr/>
          <p:nvPr/>
        </p:nvSpPr>
        <p:spPr>
          <a:xfrm>
            <a:off x="155577" y="-136524"/>
            <a:ext cx="296863" cy="29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57" descr="data:image/jpeg;base64,/9j/4AAQSkZJRgABAQAAAQABAAD/2wCEAAkGBw8QEhASEBIQEBEVEhYWFxgVEBUSGRcSFRUWGhUYFhMdHCggGBolGxUYITEhJSkrLjEuFx8zOjMuNygtLisBCgoKDg0OGxAQGyslICUtLS0tMistLS0rLS0tLy0rLS0xLS0tLS8tLS0tLS0tKy41LS8tLi0tLS0tLS0tLS0uLf/AABEIAOEA4QMBIgACEQEDEQH/xAAcAAEAAQUBAQAAAAAAAAAAAAAABwEDBQYIBAL/xABSEAABAwIBBgUNCwkHBQAAAAABAAIDBBEFBgchMUFREhdhcZETIjRUdIGSlKGxs8HTCDI1QlJTYpO00dIWGCMkVXKDo+MUM0Oy4fDxFWRzgsL/xAAbAQEAAgMBAQAAAAAAAAAAAAAAAgUDBAYBB//EADkRAAIBAQQGCAQFBAMAAAAAAAABAgMEBRExEiFhgZGxEyJBUXGhwdEyNHLwFSMzUuEGstLxFJKi/9oADAMBAAIRAxEAPwCcUREAREQBERAEReKuxGGEXleG8mkk8zRpQjKSitKTwW09qtSStaC5zg1o1kkADnJWpYhlgTcQMsPlO0nvN1DvnvLXKytlmN5Xl56AOYfco6SKi0X3RhqprSfBcc3uWG03KvyrgZcRgzO8EdJ0la1X4/UzXBfwG/JaNHfO3vrFovMcSitF5WivqcsF3LV/L3vDYZ3BsppIbNlvJHymzmjkvrH+9C3ShrYp28OJwcNu8HcRrBUWq9S1MkLg+NxY7k2jcRqI5CpI2LFe9ShhGp1o+a8G8/B7miV0WuYPlPHLZktopN+trjyHZ31sa9OooWinXjpU3iuXis0wiIhmC+SQNJ0L5kka0FziABrK13EcRMpsLhm7fyn7lr17RGktefYiE6igtZdxHFC7rYzZo27XfcFn2uuAd601bXQOvHGfojyaFq2KtKpObk+xffmY6U3JvE9KIisjOEREAREQBERAEREAReepqGRjhSODBvJt0b1r1dlfG3RAwyfSN2jvC1z5F42ka9otdGh+pJLZ28Fr3m0rCYhlHTRXAd1R+5unpOr1rTcQxaef37yW/JGgeTWvCouRR2i/W9VGOG2Xtlxb8DN1+VFTJoaRCNzdJ77tfRZYTSSSbknWTpJ5yiKJSVq1Ss9KpJt7fbJbgqKqLwxFERF6AqKqKQKLOYNlFLBZr7yRbibcEcjvv8iwaqpmSjXqUZadN4P7z7/B6t5KFBXxTt4UTg4bdhB3EbFeqZ2xtLnGw853DlUZ4d1UPDonFhHxhsHKNoWfqqp8pBeb2GzQBzBa1ptKpLBa5cvE6qx3jKtTblDB9/Y/v7eaV+vrnTHToaNQ9Z3leVfIKqqWUnJ6Uniybk28WfV1smBvvEOQkeW/rWsrPZOO617dzgekf6LZsLwreKfv6Geg+uZlERXRuBERAEREAREQBYjKWqfDTvfGeC+7bGwNrnTr5LrLrXMt3WgaN7x0AH/ReN4I1bdNws1SSeD0X7GlTzPeeE9xe7eSSekr4RFiOFeeIRFpmWmVlTQ1DI4mQua6IPPDbJe5kkGx40WaF6liZaNGdaahBYtm5oos4yK35qk8CT2icZFb81SeBJ7RS0Gbn4TbP2ea9yU0UWcZFb81SeBJ7ROMit+apPAk9ovNBj8Jtn7PNe5Kaoot4yK35qk8CT2icZFb81SeBJ7Re6LH4TbP2ea9yUkUW8ZFb81SeBJ7ROMit+ZpPq5PaJosfhNs/Z5r3JSV+lpi87htP3cqibjIrPmaTwJPaL2MzsV4FhDRAf8Ajl9qoVnUS/LWL3ajYoXNXcsaqwS2rXw8yZYow0WaLBfahfjaxD5mi8CX2qrxt4h8zRfVy+1VW7LWbxa817lyrNNLBJcUTQihfjbxD5mi8CX2qcbeIfM0XgS+1Xn/ABK37fNe5LoKnd5ompZbJx/XvG9t+gj71z/xuYh8zRfVy+1V+kzyYlE7hNhor2I0xzbf4qy0LNVjUUmstqMlOjOMk2dNIoVze52cQxHEKakmipGRydU4RjjlDhwIXvFiZCNbRsU1K2NwIiIAiIgCIiALUsvn6Kdvyi/zNHrW2rSsu3XkhbuaT0n/AEUZZFbe7wsc9uH9y9DWURFjONCizOr2XD3M30kqlNRZnW7Lh7mb6SVThmWV0fOQ38maUiKTeI7Gd9J9c78CmdkRkik3iOxnfSfXO/AnEdjO+k+ud+BARkikDEMz2NxC4gjnG3qUzCfBcWk94FaTXUE0DzHPFJDINbZGOY4f+pF0B5UREARFseTWRWJYhppaZ74726o60ceux/SOIDrbQLnkQGuIpfocwlc4XmqqWI7mCSXpuGq5VZgqwD9FWUzzueySMdI4XmQEOIt0yizY4vQgvkpzLENb4D1UAbSWjrwOUtAWloAiIgN5zJfDVD/H+zTLqpcg5v3EV9OQSCOqEEaCCIZLEFdKZP5SiS0c5DZNTXauFyHcfOsyoylDTX3kadS3UqdoVCeptJp9jxbWGx6tWOeWee1IiLCbgREQBERAFoeWr71AG5oHT/yt8UcZVPvVTcnBHQwetRnkU9+TwsyXfJcm/QxaIixnJhRZnW7Lh7mb6SVSmoszrdlw9zN9JKpwzLK6PnIb+TNKXca4cXcamdkEUTe6Dr54KWjdBLLC4zuBMcjoyRwDoJaRdQX+U2I9u1njMv4kB2asFlTkxSYnCYaqMOFjwXiwfG4/GjfbQeTUbaQQufch86dfRzxipnlqqQuAkbK4yOa0kXeyQ3ddo08G9jqtqI6dBvqQHHuWeTM2GVUlLMQ61nMeBYSROvwXgbNRBGwgi5tdYBdA+6OwxrqWkqbdfHOYr/QkY52nmMY8I71HmZ3JVuI1w6q3hU1O3qsgIuHG9o4zyE6SNoY4bUBuGarNOyRkdbiTOE11nRQHQC3W18o2g6wzdrveynGKJrQGtAa0AAACwAGoAbAri0LOdnDjwljWRtbNVyNuxhPWsbpAkktptcGwFr2OkWQG+ouP8Zy3xOscXT1dQb/FbIY2DmjbZvftdWMNysxKmcHQ1lUwg3t1ZxaedhJa7mIQHY6iHPRkLQGnlxBro6OoZpNhZk7jqaWj/FJ1OGvTwtGlvnyBz0MltDinAifbrZ2izHWGqRg967lGg31DbG2cvLmXFqi4uykjJEMfJtkfvefING8kDS0REBseQXZ1PzSehkUvqIMguzqfmk9DIpfVtYf09/ojjb/+aX0LnI2nJ7KbgWiqCS3UH/J5Dv59fq3WNwIBBBBFwQbgg7QVECzeAZQPpjwXXfETpG1t9ZbvS0WLS61PPu7/AL/0ZrtvlwwpWh4rsfavHvW3NeGUjovPS1LJWh7HBzTqI9e48i9CqWsNTOrTTWKyCIiHoUY4469ROfpkeU28yk5RRVS8N7nfSPrKhMob+kujhHa3wWHqW0RFA5kKLM63ZcPczfSSqU1FmdbsuHuZvpJVOGZZXR85DfyZpS7jXDi7jUzsiHvdJ9iUXdDvRlc+rsfKfJWixNkbKyMyNY4uaBI9lnEW1tIvoWucTuBdrP8AGZvxIDmrBcMmq54aeBvDlleGtGnbrJ3NAuSdgBK7Qhj4LWt18FoHQLLDZO5JYfh4P9jp44SRYu0veRrsZHEutfZeyzhKAiz3RFSG4bEzRd9Wwd5schJ6bDvr49zthwjoJ5yBwpqgi+0xxNaGg8znSdKjnPRlgzEatsdO4PpqYOa1wNw+RxHVHg7W9a0A/RJ2qWMw0odhEQGts0wPPw+F5nBASGTbWuN8rsafX1lTVOJPVJCW32RjRG3vNAC7EqY+Ex7Rrc1w75BC4mkYWkgggg2IIsQRrBCAtoiIAiIgCIiA2PILs6n5pPQyKX1EGQXZ1PzSehkUvq2sP6e/0Rx1/wDzS+hc5FFVVDDa9ja9r227rr5ViijMhhGLy0z+E03affNO0bOZSFheJxVDeFGdWsHWDy/eosWayShkfUN6m4i3vyPkjXffc2Hf5Fq2yzQnBzyaWfv6epc3TeFWlUjRS0oyeGHdj2rm1l26sySURFRHalqZ/Ba524E+RROzUFKGLutBMfoO6SLKMQoTes5m/n16a2S82vYIiKBQBRZnW7Lh7mb6SVSmoszrdlw9zN9JKpwzLK6PnIb+TNKXca4cXcamdkYTKXKiiw1jH1svUWPcWtPU5JLuAvazGm2hYDjewDtw+LVHs1rHuk+xKLuh3oyufUB0viee3B4h+iNRUnYGQ8Ad8yFthzAqK8uM69diTXQxgUlM4Wcxjy5zwdYfLYXbyAAadN1HiIApz9zhjbbVlE42dcVDBv0BkvRaPpO5QYsrk5jUtDUw1MJs+J97bHN1OYeRzSQedAdnLmXPVke+hrH1MbT/AGWpeXggaGTO0yRk7Lm7hyEge9K6AyWyip8Sp2VNM67XaHNPvo5ABwmPGxwv3wQRoIKyNfRRVEbopo2SxuFnNe0OBHKCgOJUXRGNZiaCVxdS1E1Lc+9c0TsbyNuWutzuKsYXmEpGEGpq5pwNkcbYL8hJLzbmsgIXyaycq8QmENJGZH6ydTWN+U9+po8+oXOhePE8PlppJIZmOjljdwXNcLEH1jaCNBBuuwsBwKloYhFSQshj28EaXHe9x0uPKSVpGevJihqKR9XM9lPUQt6yQj+83QuA0uudVtIOnVcEDmdERAbbmypTNiVLGCGl3VdJ06oJT6l0TRZPwMsXXkfvd1o8H77rn7M78L0fNP8AZ5V0uufvi8bTRqdBSm4xaxeGp4ttZ59mSaRFWGz1KnTTgnJaljrww15ZZvPDE8GMUofA9jQ0ADhAAW97p0DvLQ1JRF9ajusg6nI9m5x8+hW39H2jShVovsal/wBtT5J7znv6ooYSp1Uuxxe7Wub4FhSFkdhvUoQ9ws+SxPI34oWn4Bh/9onaz4mt/wC7t6dClCy6G8a2CVNeL9F68DD/AE/ZMZO0S7NS9XwwW9oqiIqg6kxGVL+DSzHkb/nb96jtb5lo/wDViPlPaOg39S0NY5ZnJ35LG0pd0Vzl/AREUSnCjDO1EW1cN/jUrTbcDNNbzKWsNpuG6596PLuUX57j+vQdyM9LMsPT/nRprbjwL65rL1+mltw5NkeLsX8s8J/aNB45D+JcdItw6YnHP9jtFVU1I2mqaaoc2dxIinZKQOAdJDSbBQciIAiIgCIiAz+SWVdZhcvVaV4F7B7HAujkaNQe24va5sQQRc2OkqeMmM82GVQa2pLqKXaH3fGT9GUDQP3g3vrmhEB2jR49RTC8NVTSjeyeN/mKVmPUUIvLVU0Q3vnjZ5yuLkQHTWUueTCqUOEDnVso0BsYLWXto4UxFrcrQ5QTlllhWYpL1Spf1jf7uJtwyMH5LdpO1x0nmAA1tEAREQG65nfhej5p/s8q6XXNGZ34Xo+af7PKumFyV+/NL6VzkbFL4Si03KuDgzB3y2+bR93StyXgxLChUuhB1Ndp/cI0/wCXyrL/AE3alZ7fHSyknF8MV5xS3ldfVllabI4wXWTTXHDk2feR2G9Sh4bhZ8lr8jBfg9Ok98LY18taALDQAvpdXVqOpNzfaTs9CNClGlHJL7e/MIiKBmNYy4f+jjbveT0AD1rS1tmXjtMA3B56Sy3mK1MhYZPrHHXu9K1y2YLyT9QqxsLiANZVFkaGLgi51nyLHVnoRxNKhS6WeHZ2/e3I9cLA0Bo2KHM9R/XYO42elmUxByh3PMf12HuRvpZlpWZfnJvbyZ1FkklNJd3oR8iIrctgiIgCIiAIiIAiIgCIiAIiIAiIgN1zO/C9HzT/AGeVdMLmfM78L0fNP9nlXTC5K/fml9K5yNil8IX1A6zgf96V8qiqIzcJKazTT4azI1iZdFbjdcAq4vocZKS0lkzTCIi9BpOWrrzRjdH5yfuC1whZ7Kx16h43Bo6WArC8G61W+szjbw61pm9vLV6CmiubnUPOveCrLBYWC+wVq1HpPEnRiqccC8Codzy9mw9yt9LMpdBUQ54uzIe5W+lmUrMsKi38ixsUvzo7+TNCRFOMfufwQD/1E6QD2Hv/AIysi+IORTn+b6P2ifE/6yfm+j9onxP+sgIMRTn+b6P2ifE/6yfm+j9onxP+sgIMRTn+b6P2ifE/6y03OVm3GDRwSCqNR1V7m26h1K3Bbe9+G66Aj5ERAEREAREQBERAbrmd+F6Pmn+zyrphcz5nfhej5p/s8q6YXJX780vpXORsUvhCoqoqYynsoj1tt3rXqXgonWdbf6l712l01ekskdnV4Zf+cDVqLCQREVkQI/x83qJjygdAH3LHtC9WKvvLId73HyleS6r88WcdWa6WT2vzZ93Vbr4ul1HAjpF26iLO/wBmQ9yt9LMpZuolzu9mRdzN9LMstBddG/d7xtEd/JmiroSLPzh4AH9lq9AA/wALYP3lz2i3TpDoXj8w/tWr/lfiTj8w/tWr/lfiXPSIDoXj8w/tWr/lfiTj8w/tWr/lfiXPSIDoXj8w/tWr/lfiWjZ1s4tNi8VPHDDNEYpHOJk4FiHNtosSozRAEREAREQBERAEREBuuZ34Xo+af7PKumFzPmd+F6Pmn+zyrphclfvzS+lc5GxS+EKiqipjKVidYg8qyqxCyULrgFdFcFbXOk9kvR+hhrLJl1ERdIYCP8YwiaEucRwmE34Y1eDs/wB6Vi7qU1r+KZMxyXdFaJ+7W097Z3uhYJUsPhKG1XTJYyovHY89z7d/FmnXS6uVlHLC7gyNLTs3HmOoqxdYcCleMW09TLl1HucXJusq6mOSni6owQNaT1WNvXCSQkWc4HU4Lf7r6uvYvReKM1C0SozU44Yrv+0Qp+QmKdrj6+H8afkHina4+vh/Gpruq3U+mlsN9XvX7o8H7kNQ5vMWffg04Nv+4gH/ANr74s8Z7VHjFP7RTxhDetJ3nyD/AJKyAVdWvGrCbiktWx+5cWavOpTjKWGL7vLtfZgc78WWNdqjxmn9oq8WONdqjxmn9ouiQvoLA71r90eD9zZUmc6cWGNdqjxmn9oq8V+Ndqjxmn9oujQgUHe9oXZHg/ckc58V2Ndqjxmn9oq8V2N9qjxmn9oujQvsKLvm0d0eD9yeBzfxW432oPGaf2icVmOdqDxmn9oukwqhQd92nujwf+RLQRzZxWY52oPGaf2ipxV452oPGaf2i6WCBRd+Wnujwf8AkS6NHNXFXjnag8Zp/aJxV452oPGaf2i6XRR/HbV3R4P/ACPeiiQfm4yCxSjxGmqKmn6nCzqvCd1aF9uFDI1vWteSeucBqU4oi0LXa52menPDHDDVvfa33k4x0QiItUkUXtoXaCNx868avUbrOtvCsLrq9HaoPv1cdS88CFRYxMgiIu2NUIiICzUQMkaWvaHNOwhatimSpF3U5uPkE+Z23mPlW3ooyinma1oslKusJrf2rf8A7RFbwWktcC1w1gjSOcL5upHxLDIqgWkbc7CDYjv+o6FqOKZPSw3cz9LHvAtYco9Y8iwyptHO2q7atHrR60dme9eqMPdVuvgFVuseBXKWJsOHtHU2gWNhc869IWrNcRpBIPJoXsixGVu3hc4v5VWVbFNtuLx8dXuXlnvSnGKjKLWGrVry4M2AL6CxMOMD47S3v38iydJM2UEx9dbXZpFr6r9C0alnqxzi+ZaUbVRq6oSWPdk+D1+RdCqFQL6C1GbiPoL6C+QvoLGzIj6C+gvkL6CxsyFQqhUCqFjZNH0qqiqokgiIgCKiAIAqsdYg7irzKZx5OdXmUjRr0+RWNC7LXUacY6O2Wryz8iDnFHo4Q3oqdSbuVF2OnW7o8X7Gtgi4iIsh4EREAREQGExTJ+Ge7gOpybwLgnlbt5xYrTsRwuanNpG6NjhpB5js5jYqTFbkY1wLXAEHWCLgjlCg4Jlba7spV+surLvWT8V657SK7qt1t2K5LNN3QHgn5J0g8x9R0LWHUcokERYRITYNOsnkO5YZRazOctFkrWd4TWeTWtP+dmGOwrQ0r5ntjYLuPQBtvyBSFh1CynYGM5ydpO0lWMFwttMy2gvPvnbzuHIFlFmhDR1nRXdYegjpT+J+Wzx7/XDXakhY73zQe9615ZMNYfekt8q96LHVs1Kr8cU+fHMszEvoHjV13MbededzCNYtzhZ5FXVbmpS+CTXmvR+Z6mYMKoWUfSsOy3MrD6H5J6R61V1botMPhwl4P3wMimjxhVCuPpnjZ0L4CqqtOdJ4TTXisOZlTxyKorrKd52WXoZSDab+RbVC7bTWyjgu+Wr+eCYc4o8QCvMpnnZbn+5e5jANQsvtW9C4YLXVk3sWpcc35GN1X2I8rKRo1m/kV9rQNQsvtFcULLRofpxS58Xr8zE5N5hERbB4EREAREQBERAEREAREQBeKp/vqf8Aif5QiLx5EZ5b4/3I9qIi9JBERAEREAREQBfHxu8qIvXkvqQLiIiPMBEReAIiIAiIgCIiA//Z"/>
          <p:cNvSpPr/>
          <p:nvPr/>
        </p:nvSpPr>
        <p:spPr>
          <a:xfrm>
            <a:off x="155577" y="-136524"/>
            <a:ext cx="296863" cy="29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57" descr="data:image/png;base64,iVBORw0KGgoAAAANSUhEUgAAAOEAAADhCAMAAAAJbSJIAAAA81BMVEX///8/Pz8h14n3xzyi424sv+vMzMwyMjK16YtWzO+n6nArxfM9Oz4/PDs7PD8f3o3/zTxRYEc9V2I7XUxkWT83NzfUy9DJzNSHh4cqKirf398XFxemw6P8xzCkz2cbv/Bu3Xxx0bMhISHS0tLv7+8eHh60tLTHx8dXV1e9vb0mJia46oabm5tzc3OlpaV8fHyL28FGRkaOjo5kZGTm5ubz8/MNDQ3o+N3N8LJiz/Cr5nxTU1NtbW2srKztznvdz6u765aT3fTP7/vV8r9feE1HXFU6antSWFE6XUw4c1Z/bT472pb3zFNt2Kak1L6A163pzovy4uObAAAIIElEQVR4nO3d+7uaNhgHcNl2yE5Xe08LONsVRJEiztvpRe1pd+3W067//18z1HMhEd5EDgng835/2rOzYD4mhBAia7UwGAwGg8FgMBgMRlFev/nwo6K8+vVUVd5+/E3W9+GVKp9S4QYpZfz9nTqfauHp6UcJoMIG1CAUE18rbUENwlNRR1U2xGgTvhU0odo+qkMoaMQ3u2q8+0FV7rx8caIsOyF8Jm466StlPNXCnRHupglQXftpEG6NAqFaoHrhiUiotIvWQqgYqEF4AgtVN2H1QsVnoRbhCShUDUQhClGIQhSiEIUoRCEKbyu8U0pevvipjKgQ3vnjYRn581EZ+QsiFhY+vFtK2mXkkSKhUZegEIUorD4oRCEKqw8KUSgtpMQm1Jhssvtn2j64spQSYichhMiX1iW0Z2tvPu/1FotFrzd3vGE0DhLnITzbGEV903Mcb9CPrBm1aZ2EdJBxgMUgWoaSSGqPTa60FxkySD1CMs87SC9eEnE1KZkuskqbKyLsrVqEdlYLXmcwswWVJIGTV9gLRJ1Ah5DOwOMkxglYTWJBhaeC70eHkKwFwlbLAqpJpnDZNdyKOoS2JxS2+rnVhFtwkxgkahHmnkWpmDnjjbCLJxlDY1VthK1BdkclEoUXzRC21llEEkkVBfppjYStUUZTUKmSvWa0YWu+L5Rrwuwvp4bCVrTX2ezcyRAbYDitlXCvEelIsuSgVsJpMLKi4Txrosl3NtLnv4PYGlvTqM9/Z17+jKEC4di17dB3J+P92eqQawrKddK174ZJ4dD3J2uwYLVCa3MHm8T2Db6JeiFbuYD9s9chV7Fd9pi1GmmuhEk6/ISFrSjlJmyjm5LET387NbtaWOl6jtljrhgidxoufJIKTZ3Io3pd8dNC4rJnGtvbCDtlHzJCO7gmTn1g2lbFSJMW+uzaRMRUlRtopiFhiJdN7AUutExQRRsSo71ZNdsJ2QGVvXJzU7Yg+WoobSeFL0v79soaTzqbf10v4WV12pt6+mxHnLJVZT/QTkN2yN3SYl2F22qGrby/JeEuFmfsSZoOsB5VrdAIuStikK4qXTF/m3eYmtO0MB9YrZBQ/pLPXPEpeylxWKEh14QVCqlNoh53SIcVshd8z+XqfnNpBICVXQ/pcpqxiBozE2jK3hzuL3NQsa8S4TAemk7mEnZryY4lIuGm/rVY85a+P/RcVhiz38whz3FqKlzZTIscn3DQYQ1E+h6wIcKFQY5cuAqPXDj1+YH/yISWvzf54m6Amy1crPz9a/cxtaFphBnz5+MRzkedzOnXsQgd68zOvgU6CqETB/7V6ste3Ro/p3GG44nt2vm3QJwQeDZRM6HXX8fWjJ51/PSiW9azQ+7eojHC8Zkbhmlc3jIEZTdhmI0RWrwu7yaWv8cXbSyqsTDnLpZ7eug0VZi/j5LbaNJrphBcZFmyHxhC/22dhNfPLahoUyK3qp9ReypciKrmuYXs/mDCrletOAwls6gfj9qwseI1bzhcQW7DBZnt/ryY1m1f2wFC9tGbyQw15GZFvA+NQbUWctM2ZvtaOz0M7W/EaYiQ306T7o7sls5JU4UT9hPnNyMUZZ8tTvOPWWuh4XJ3Jaaxu9LYZMQ94of207wAAgp/AVKWMOY/1Ov3+8PB3u0YMGe9+/fPQEDhd/m5/6kcIQlyPpsPcGd170kXSGHh43KEtCP5QCDKP+a9Jw++z0/lwlC4jX0XfrrTGKFBzvjHxJmZA9fDugvtcc6nM4HmbTUXUuKaOR+fyhza9VV7ITGyH4ins4R+w6ZDSNhmAHad72ezQ08EHIP72rQI2VXBA3zbRgwFv5pJgFULDWZ6mfPbmHwhCQNgQO3NXHhPlBYhM/kSrl2w2U5D7WFeJeLdymvVQnp2sztoFB72C+f2dqrdCbKG1F7c9oXrWXqExI12I6IXhOLftbK53GbpLyNmSO458cp2gRVzzULi0tF6GAWbPnUY8Hr7mu26xsyK+8N+HFmzJXVvHuqAxXUJtzUUnjMgcXtChq67OQ6zqAx3Cn1C8CGMLDErgl6vRchU8bChVEwUldUjpAfUKDM0zyf+vvQIUzUsBMwzyvQHTcKrChbpoteHYJGyMwddws1TlANnM9nKXQ4ook9YVVCIQhRWHxSiEIXVB4UoRGH1QSEKUVh9UIjCA4S0eJogpPZybBXNaFJsi7dOIZlJvB0SyGBSuB01repLvlgOyLjoWrKeJzOSO5vAzAq2op42FG8YEcepsZAKXiIrmYKNqGW3CfiiZOnAr5qtVCj91gg4BX9hqUV4uyvFVfJfNVy5UOJd0DIB3xZcrVDmZcfiLIBfHFQtNPK3NB0Q6FcjlQupK/kqWSAD/i1R9RKS8LatGHeKPiHXtZ/GD2LPKRozmuy9+KR2QmK7fqdodi8lqLvw9jn8/9qiTyjYtiWZYsAK9kQVTdFbYF33+JUBde+J0g/UuNZGiyNvtdiG66UoRGH1QWFhYSm5V0bUCP95XEI+PXxSRv5VIfzufil5/qCUAMDiwnLyvAtVrpSgEIUoRCEKUYhCFKIQhShEIQpRiMLW5yMQXoDCL0cgfA8Kv95vvLB7DgpN5d1UufACflWaqbwRVQu75wLh0/8UExULu9+eCYTKiWqF3W+mCQu9hPj1s0qjQuGD7sX5M9OE94U65iZfv6gbcNQJL96fb2sP7+3tDbb/0VOFeaYu27oPBO8O9cymR7R5+bIRmxtREyZnYrOJ+6+UPjKiDDDpqF5TjQNP6g3FG6PTxAHHc2R9GAwGg8Fw+R+lY6foTIRxXgAAAABJRU5ErkJggg=="/>
          <p:cNvSpPr/>
          <p:nvPr/>
        </p:nvSpPr>
        <p:spPr>
          <a:xfrm>
            <a:off x="155577" y="-136524"/>
            <a:ext cx="296863" cy="29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57" descr="data:image/jpeg;base64,/9j/4AAQSkZJRgABAQAAAQABAAD/2wCEAAoHCBUREhgQERIVERQVGRIYFBQSDxEYEhkWGBUZGRkZGhocIy4lHR4uHxgZJj4nKy8xNTU1GiU7QDs0Py41NTEBDAwMEA8QGhIRHDEhISE0MTQxPzQ7MTQ4ODo0MTQxMT80PzQ1NDExQDcxMTQ8Pz8xNDQxQDw0NDE0MTQxMT8/PP/AABEIAHMBtgMBIgACEQEDEQH/xAAcAAEAAgIDAQAAAAAAAAAAAAAAAQcCBgMEBQj/xABKEAACAQMABQUJDQYGAgMAAAABAgADBBEFBgcSIRMxQWGyIjVRVHFygZGxFRYlMjNzg5OUobPR0hQjJFKCwTRCU2J0khekQ2Oi/8QAGgEBAQADAQEAAAAAAAAAAAAAAAEEBQYCA//EACgRAQABAgQEBgMAAAAAAAAAAAABAhEDITFxE0FSkQQSIjJRsSMzgf/aAAwDAQACEQMRAD8At25uAg8JPMJ5tSuzc7HyDgJx3FfecnrwPIJgHmh8V4irEqmIm0Q+tHlhlEx3pOZhPd0xEQpERAREQEREBJXnkQvPLGqPnS6+Ufz6naM4pyXXyj+fU7RnFOrp0YyYkRKJiRECYkRAmJEQJiRECYkRAmJEQJiRECYkRAmJEQJiRECYkRAmJEQJiRECYkRAmJEQJiRECYkRAyVypypKnwqSD6xNs1b1/u7Jgr1GuqPTTrOWcD/ZUOSPIciajED6g0Jpale0FuaDbyOOngwI51YdBESmtlusws6tWlWY8i6b46qiso4DrVj/ANRIkLrL35IedYPMg852aHxjEVlrprde21/VoULgpTXkt1RSoNjepIx4spPOSefpnh+/3SPjR+z236JjtCPwnX+h/ASbBoPZZVu7andLd00FVA4Q0XJAJPAkNx5pucLCw5opvTGkcofeJyeF7/dJeN/+vbfoke/7SXjZ+z236Jth2NVvHaX2d/1TxtM7Lr62U1E5O5RQSRRZxUwOfuGAz6CZ9ODhdMdoW8vM9/2kvGz9ntv0R7/tJeNn7PbfomskY4HgRwII4g+Cd/Quhq97U5G1pmo3OcYCqPCzHgojgYXTHaC8/L1/f9pLxs/Z7b9Ee/7SXjZ+z236JttjsaqsoNxeJTbpWlRZwP62ZePomN/scrqpNvd06rfyVKTU8+RgW4+gRwMLpjtBeflqnv8AtJeNn7Pbfoj3/aS8bP2e2/RPH0vomvZ1DQuabUnHHB5mHhUjgw8k6McDC6Y7QXn5fQ+qF89xY0a1Zt92UFm3VGTnwKABPZXnmuahH4Mt/MHtM2FTxnO4sWxJiPl9onJ863Xyj+fU7RnDOW6+Ufz6naM4Z09OjHTEiJRMSIgTEiIExIiBMSIgTEiIExIiBMSIgTEiIExIiBMSIgTEiIExIiBMSIgTEiIExIiBMSIgTEiIExIiBkGI5uETGIF9BpO9ODek700s0NXFantfz8JV/ofwEl6bP+9dr80vtMonX0/CVf6H8BJeuz8/Bdr80ntM2uH7Y2hs6M6Y2hWmk9q19Sr1aS07YqlSqi71GrnCMVGSHHHAm/7PdcDpSkxqU1p1qRUOEJ3GBGQy54jyEnyzRtI7JrurXqVVr24V6lRwCam8A7lhnuefjN+1E1RXRVFkL8rVqEM7hd1eAwFUeAffPb0rDavoIU9JJyCgG7VW3Bzcpv7pPVngZbequgaWjLQUlwCBv16hxlnxlmJ8AxwHQBK+07pind6x2lKmwdLd1QsOKl8szDrwQB5czd9o1V00XclM53MEjnCkgMfVA0TWLa7U5RksKdPk1JAq1lZmfHSqggKPLn0Tk1d2usXCaQpIEY45agrDd62VicjrB9EqSIG5bRNbvdK4C0xi3o5FLh3Tk/Gcnn48wHg8s0+YxAvrUVvg238we0zYVeaxqO3wdb+aPbNgV5oMWn8k7vPEs+f7r5R/PftGcczuj+8fz37RnHOgjRUxIiUTEiIG0aN1DvrmklxSpoUqDeQtVAOM44jHDmnZ/wDGukf9On9ePylsagH4Ltfmx2mnjay7RUsLprR7Z6hQIS61EAO8ueYiS5ZWV/qPf0FLvau6jiTSKvj+kHePoE13M+jtWNZqGkqZqUN5Sh3XRxh1JGRzcCD4RNC2w6BSmEv6aBGd+TrboADMVLIx6+5Iz5IuWVdEw3x4R6xJBlGUTEtjnkBweYj1wM56mhNXrm9P8NRd1HAue5pg+eeBPUMme7s61S90Kpq1gf2ekRvDm335wmfB0n1S6bu6oWVDlKjJb0KYA5sKBzBVUc56hxMXSyoE2V3xGWagp8HKMfvxPM0zqFfWlJ69Smj00BZ2p1Qd1Rzkg4+7M3y52tWytinQrVF/nO4mfQePrnW03tCtL2wuaA36NV6NRVWoncsxHBQ65GfLiTNcld6q6IW+u0tXcor72WVQSMKTzHyTdNYtmlK0tKt0t1UdqSFgjU0APEDBIPXNd2Z99KP9fYMt/X7vXdfNntLA+d4kojNwVS2OfdUn2TFhg4IwRzgjBlExIgcTgcT4BzwJiZNSZRlkZR4WRgPWZx5gZRMScSA4PSPXAziApIyASBzkA49cxLAc/D0wMomIYHm4+mciU2YbyozDwhWI9YgYxMczNKbNxVWYeFVYj7oERIiBMSIgTEiIExIiBd+9J3pw5k5mr8rQxWqTXo/CNb6H8FJe+z/vXafNJ7TKG1574VvovwUliaq7SbK1sqFvVFXfpIqPu08rkE8xzNhR7Y2hvML2U7Q6ukdrlxSrVKS2lEim9RAxepk7rFckDyTXNObS767Q0wyWyMMMKCsGI8G+SSPRNU0nXFSvVqrndepUdc8+6zlhn0GdWent2tGXjW1ancL8ak6OB5pzj1T6at69HSVoHGHo3CEMB4GGGXqIPsny3Nk1R1zuNGORTIqUXOXouTuE/wAyn/K3X09MDv6wbOb61qMKdJrqlk7lSngnd6N5ecN65yau7Nr26cctTNrS4bz1MbxHSETpPlm/2W1uwdc1VrUW6V5PfHrUzi0ltds0X+Hp1a7dAZQi56yejyQK0111Qq6LrbpJqUXzyVbGM/7WHQw+/omtT2dZ9Za+kqvK3DdyOFOkuRTRf9o6T4WPE+TAHiwLv1Kb4PoeaPbPfV5repjfwFDzR7Z7qtNPXT653YFVdqpUXdfKP579ozinJdfKP579ozim6hmJiREPSYkRA+itQO9lr82O00qfaijHSlTCk9xR5lJ/yCWvqB3stfmx2mnPpHWaxtqhpXFzSp1FALI+d4AjI6PBINQ2P6HrUUrXFVGprV3FRXUqxC5JbB4gccTsbZbtVsUo57t6yFR07qI5Y+sqPTO5pTaXYUVPJO1y+O5WmjBSetmAxKh1k1graRrGvXIHQiKTuIn8o8PWemBdeo13SvbGnWNKkXUcnV/dJ8dMA9HSMN5GErDanooW2kGdFCpcIrqAAFDKAjgD0Kf6p6Wx7TPJXL2jnCVwGQHm5RB7SvZHgmybYtG8pZpcgd1Qcbx6dx+5PoziOZyeJsb0OtR693URXVQtFA6gjJIdzg9QQZ6zOfbFfJTWlZU6aIz/AL2oVRAwQEqg4DpYMf6JuOoOjRaaOoow3WZTUfPhfuuPoIlKa5aW/bL6tXzld7cTzE7lfYT6Y5nJdezyzFHRlsAMGogqt1mp3fsIHold7YNKvUvFtc/u6KK270F3Byx6wOHpMszUmsKmjbRh0W9BPSiBD96mVRtasmp6RNQjuKqIynoJXuWHsiCWkxIiUbXsz76Uf6+wZeOnNGi7tqlqzlFqqFZhjeC7wJxnpwDKN2Z99KP0nYMuPXau1PRt06EqwpNgg8RnAP3EySQ4NB6Q0ZTcWNpUtwy5UIhUuxHP3X+ZvTOPXbVWje2zkIqV0Vmp1FUBsgZ3Wxzqcc0oXRtQpWpMh3Sr0ypHQQ4n1BWHBh1N7IHytUJCk8xAPrxL8raR0Toocn+4psMZRKe/U8pwCcyj1tHrXBo0kLu9RkVRzklj93TnoAJlo6L2UUwu/eXDux4utIhUB6e7bJPliUhtmhdaLDSLGjRZXcAncqUCpKjnIDDj6Joe1HVClbKL61QU0ZgtamvxAzfFdR0ZPAjm6fDnatA6A0TaXKfs1ZHuRvBV/bQ9Tm49wreDwidnaaoOi62ejkyPLviFVvskpq+kirqrjkKxwygjO/T44MtnWDVyjd0f2c00RWekzlEVXKI4YqCBkZxj0yqNkHfM/wDHrdunLM2haRe10bWq0mKudxFYc677BMjr4xOpDHWFbWno66oUeQQpbXIVENPeBFJ8DA45mp7GKCPTud+mj4enjfRWx3B5siVR056TnJ6TnnyZbexP5O58+n2DA2jWfQFnUanc3fJ06FvyhZSqojs+5u75HOBunh05np6E0haXNM/sj0qiJhStNVwvgBE0TbZXYU7amCdxnqswzwJRVC5/7meLsaqEXtRAe5aiSw6CVdcdo+uBvGndQrSvcpduFpU0DNcIoCo+BlSf5enPhE9bQelbCrmhZ1KDbg4pTC8FHDOOkTyNq9wyaMqBDu770UbB/wApYEj04x6ZVezyoU0pbbpxvM6nrU02OPWB6oFjbUdWaVS0e9p01StRwzlFA30yAwYDnIznPUZS0+jtdBnRl3/x7jsNPnCIJTEiJRMSIgTEiIF1b0b04syd6YPlcx5lU68H4QrfRfhJPBnu67H+PrfRfhJPBmVT7YdHg/rp2j6TEiJ6fVMSIgTEiIExIiBc+pzfwNDzR7Z7itNf1QP8DR80e2e2rTX10+qWmrq9c7qUufjv579ozjmdz8d/PftGcU2TbQyiYxD0yiYxA+itQO9lr82O00qXan30q+ZR7Anb0JtLrWlvTtUtaTrSXdDNUcMRknJAHXNY1j001/ctdOi02cICqMSo3VxzmB5sTGIHYsLx6FVK9Pg1N1dfKp5vIRkemfRtQU9JWPA5p3NIEHHEbwBGR4QejwifNWZfey2jUTRlPlDwZqj0gRxFNmyvoJyR1GSSHZ2g6XFlo6oyHdd8UaIHQzgjI81Ax9E+fBw4SwtsOmOVuktVOVoKWcf/AGP/AHC49cryWElbGyTWdAnudWbdbLNbljwYHiyDrzxA8s3zWXV6jpGjyNcHgco64FRGxjKn+3MZ82KxBBBIIIIIOCCDkEHoM3fQu0+8t1FOqqXajgOU3kq/914H0qT1yWW707jZFXDHk7uiydBqJUR8dYXeB9caR2aJaWVxc1rg1qlOk7qqJuUwwHAnJJb7vJO1/wCYOH+B4+D9p4evc/tPB1i2k3F5Se2WjSoUqilXALvUKnnAY4A/65jMydPZn30o/Sdgy39fz8F3XzZ7Syh9XtMNY3KXSItRk3sI5IU5GOceWbTpvaZWu7epava0kWqu6WWo5YDIOQCOqBpdmf3iefT7Yn1FV5m8h9k+WaT7rK/PusrY80g/2littduDkfsdHjn/AOWp+UskPP2ZlPdju/5bncz/ADbwxjr3d6WbtB0TXvLFqFqe7L02ZS+7voud5M83OQcHgd2UDRvHSqK9NilRXLqy86tknh65Y9lteqKoFezV2A4tTqlVY+HdKnd9Zkkh2Nneo1xbXQu7tFohAwRN5S7M3DOF4AAdfHwTa9pfeuv5KfbEra72l3VS5SvyaLTpFilurtusxGN5352Izw4AdUjWDaPWvbZ7V7amivu5dalQsMEHgCOqBnsg75n/AI9bt05v+1fvVU8+3/GSU/qtrA+jbj9qp01qNuOm67Mq4Yqc5Hm/fPb1m2h1tIWzWr29OmrsjF0dyw3GDDgR1RYu02WzsTP7u68+n2JUk2fVHXKpoxXSnRSryjKxLs643RjhgSpDcdtvNa+W49lOeNsc/wAe/wAxU7aTxdbtcKmkxTFSilLkuUxuOzZ393Ocj/bOpqrrE+jaxuEppVZkZN12ZRgkHOR5sHNbW17vW3ztDtGVbqD30tfnG/Ded/WfaBV0jbm1e3p01Lo+8juWyhyBgia5oTSTWlzTukQO1JiwRiQpypXBI86RX0Frn3tu/wDjXH4bT5xm+aW2oV7q3q2zWtJFrI6FlqOSodSpIBHE8ZoMsJLKJjEKyiYxAyiYxAuTMZmGYzMWzk7qt11/x9X6L8FZYGq+rmhqtlQqXVSiK7KDUDXgRt7J51zw6JXuun+Pq/RfhLPCn3jSHUYH6qdo+l6e9TQP+rQ+3p+qPepoH/Vofb0/VKLwIwJX1Xfc6raCCOVq0N4KxX+OQ8cHHDelIiRgRAyiYxAyiYxAuLVI/wAFR83+89oNPC1UP8FR83+89kNMSqM5c9i1fkneVN3Px389+0ZxTkuPlH89+0ZxTNb6NExIiHpMSIgTEiIExIiBd+p+rVhcWFtWrW1F6nJpvMw4lhz7wBwT5RPU1q1wttHUiquj193FKgjDIOMKWx8RB/bhPn1HK/FJXPPukjPqkSWLue6uXq1Hq1GLu7M7selmOT6OqcMiJRMSIgTEiIExIiBMSIgTEiIExIiBMSIgTEiIExIiBMSIgTEiIExIiBMSIgTEiIFyXFMo7IedWZT6DiYZm1616GJJuKS73+oo5+HSB09c1HM+E02cv4jBqwa5if5s4K2j6LsWejSdjjJakrMcDAySPABMPcm38Wo/U0/ynazJzI+cYtcaVS6vuTbeLUfqaf5R7k23i1H6mn+U7WYzC8avqnu6vuTbeLUfqaf5R7k23i1H6mn+U7eYzJmvGr6p7up7k23i1H6mn+Ue5Nt4tR+pp/lO3mTmM141fVPd1Pci28Wo/U0/yj3ItvFqP1NP8p28xmMzjV9Upo01RQqqqgcyqoCjyATMGYZkgzzZIqzU/cn94/nv2jMJlc/Hfz37RnHMt1FOjKJjEPTKJjEDKJjEDKJjEDKJjEDKJjEDKJjEDKJjEDKJjEDKJjEDKJjEDKJjEDKJjEDKJjEDKJjEDKJjEDKJjEDKJjEDKJjOS3oPVdadNGqO5wqIpLE9QED2dU9X30jXagg+IjOfAMMqgf8A6PqMS7tmuqPuZbE1cG4rYaqQchQPioD04yfSTElyzcTNb1i0XR3eU5MB/CCwz5QDgxEk6MTxsROFVs0dueRET5OZkiIgJMRIpERIqYiIVMCIgjVUFz8o/nv2jOOImS6ynQiIh6IiICIiAiIgIiICIiAiIgIiICIiAiIgIiICIiAiIgIiICIiAiIgIiICIiB29G0VeqFYZGRwyR7J9J6r6uWtmga2t0ps3xn7pqh4fzsScdWYiSSGwxESK//Z"/>
          <p:cNvSpPr/>
          <p:nvPr/>
        </p:nvSpPr>
        <p:spPr>
          <a:xfrm>
            <a:off x="155577" y="-136524"/>
            <a:ext cx="296863" cy="29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57"/>
          <p:cNvSpPr txBox="1"/>
          <p:nvPr/>
        </p:nvSpPr>
        <p:spPr>
          <a:xfrm>
            <a:off x="249025" y="1168550"/>
            <a:ext cx="1103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CAF1F42D-C976-C06C-AA92-E95EE437E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08" y="1006775"/>
            <a:ext cx="3729233" cy="11239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19058A-CD63-A379-A459-6DCBAC0F6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6675" y="954983"/>
            <a:ext cx="7636300" cy="5334744"/>
          </a:xfrm>
          <a:prstGeom prst="rect">
            <a:avLst/>
          </a:prstGeom>
        </p:spPr>
      </p:pic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EAE22AE-0A18-E53E-DB58-2A9F475261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008" y="2344135"/>
            <a:ext cx="3729233" cy="39455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2AF2A5-07B1-7E41-0BA7-151EB632DE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9421" y="5845637"/>
            <a:ext cx="2416233" cy="8054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1"/>
          <p:cNvSpPr txBox="1">
            <a:spLocks noGrp="1"/>
          </p:cNvSpPr>
          <p:nvPr>
            <p:ph type="title"/>
          </p:nvPr>
        </p:nvSpPr>
        <p:spPr>
          <a:xfrm>
            <a:off x="378372" y="180727"/>
            <a:ext cx="10011104" cy="5354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32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 shot of output </a:t>
            </a:r>
            <a:endParaRPr sz="3200" b="1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27F09B2-B387-2723-95F9-15F773514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5573"/>
            <a:ext cx="12192000" cy="55809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E9BDF1-9C0E-4EDD-4E42-38C352A1A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9421" y="5845637"/>
            <a:ext cx="2416233" cy="8054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9"/>
          <p:cNvSpPr txBox="1">
            <a:spLocks noGrp="1"/>
          </p:cNvSpPr>
          <p:nvPr>
            <p:ph type="title"/>
          </p:nvPr>
        </p:nvSpPr>
        <p:spPr>
          <a:xfrm>
            <a:off x="838200" y="177777"/>
            <a:ext cx="9503979" cy="5354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32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Challenges</a:t>
            </a:r>
            <a:endParaRPr sz="3200" b="1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88FA3E-69AB-36CA-79BC-060402134E07}"/>
              </a:ext>
            </a:extLst>
          </p:cNvPr>
          <p:cNvSpPr txBox="1"/>
          <p:nvPr/>
        </p:nvSpPr>
        <p:spPr>
          <a:xfrm>
            <a:off x="838200" y="1159148"/>
            <a:ext cx="10515600" cy="4616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Challenges: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Firstly</a:t>
            </a:r>
            <a:r>
              <a:rPr lang="en-US" sz="2000" b="1" dirty="0"/>
              <a:t> Dataset Not Provided </a:t>
            </a:r>
            <a:r>
              <a:rPr lang="en-US" sz="2000" dirty="0"/>
              <a:t>by the client.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b="1" dirty="0"/>
              <a:t>Data Quality:</a:t>
            </a:r>
            <a:r>
              <a:rPr lang="en-US" sz="2000" dirty="0"/>
              <a:t> Incomplete or noisy transcripts made preprocessing and analysis difficult.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b="1" dirty="0"/>
              <a:t>Unstructured Text:</a:t>
            </a:r>
            <a:r>
              <a:rPr lang="en-US" sz="2000" dirty="0"/>
              <a:t> Extracting meaningful insights from long and varied text formats required complex NLP techniques.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b="1" dirty="0"/>
              <a:t>Model Complexity vs Speed:</a:t>
            </a:r>
            <a:r>
              <a:rPr lang="en-US" sz="2000" dirty="0"/>
              <a:t> Balancing high-accuracy models (like BERT-based ones) with inference time and computational resources.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b="1" dirty="0"/>
              <a:t>Limited Training Labels:</a:t>
            </a:r>
            <a:r>
              <a:rPr lang="en-US" sz="2000" dirty="0"/>
              <a:t> Simulated/limited-size labeled datasets made it challenging to generalize across roles or domains.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b="1" dirty="0"/>
              <a:t>Skill Mapping Ambiguity:</a:t>
            </a:r>
            <a:r>
              <a:rPr lang="en-US" sz="2000" dirty="0"/>
              <a:t> Resume and JD often described skills differently, leading to fuzzy matching issues.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2F9325-AEA9-0337-455B-146DF21AF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9421" y="5845637"/>
            <a:ext cx="2416233" cy="8054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1"/>
          <p:cNvSpPr txBox="1">
            <a:spLocks noGrp="1"/>
          </p:cNvSpPr>
          <p:nvPr>
            <p:ph type="title"/>
          </p:nvPr>
        </p:nvSpPr>
        <p:spPr>
          <a:xfrm>
            <a:off x="1135117" y="348228"/>
            <a:ext cx="9112471" cy="535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32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Scopes </a:t>
            </a:r>
            <a:endParaRPr sz="3200" b="1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5" name="Google Shape;475;p31" descr="Future Scope Clipart - Man With Binoculars Png - Free Transparent PNG  Clipart Images Download"/>
          <p:cNvSpPr/>
          <p:nvPr/>
        </p:nvSpPr>
        <p:spPr>
          <a:xfrm>
            <a:off x="155575" y="-144461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715947-46C6-FF15-3DAD-769BC292F249}"/>
              </a:ext>
            </a:extLst>
          </p:cNvPr>
          <p:cNvSpPr txBox="1"/>
          <p:nvPr/>
        </p:nvSpPr>
        <p:spPr>
          <a:xfrm>
            <a:off x="1135117" y="1305341"/>
            <a:ext cx="9536058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Future Scopes: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b="1" dirty="0"/>
              <a:t>Model Fine-Tuning:</a:t>
            </a:r>
            <a:r>
              <a:rPr lang="en-US" sz="2000" dirty="0"/>
              <a:t> Fine-tune transformer models (like BERT) for domain-specific classification tasks.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b="1" dirty="0"/>
              <a:t>Real-time Deployment:</a:t>
            </a:r>
            <a:r>
              <a:rPr lang="en-US" sz="2000" dirty="0"/>
              <a:t> Integrate with ATS (Applicant Tracking Systems) for real-time resume and transcript evaluation.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b="1" dirty="0"/>
              <a:t>Multilingual Support:</a:t>
            </a:r>
            <a:r>
              <a:rPr lang="en-US" sz="2000" dirty="0"/>
              <a:t> Expand support to other languages for global hiring pipelines.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b="1" dirty="0"/>
              <a:t>Voice to Text Integration:</a:t>
            </a:r>
            <a:r>
              <a:rPr lang="en-US" sz="2000" dirty="0"/>
              <a:t> Directly process interview audio via speech-to-text and analyze in the same pipeline.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b="1" dirty="0"/>
              <a:t>Recommendation Engine:</a:t>
            </a:r>
            <a:r>
              <a:rPr lang="en-US" sz="2000" dirty="0"/>
              <a:t> Suggest training or upskilling recommendations for borderline or rejected candidates.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DAFFF9-FC2B-3772-0A02-657496ED5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9421" y="5845637"/>
            <a:ext cx="2416233" cy="8054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3"/>
          <p:cNvSpPr txBox="1">
            <a:spLocks noGrp="1"/>
          </p:cNvSpPr>
          <p:nvPr>
            <p:ph type="title"/>
          </p:nvPr>
        </p:nvSpPr>
        <p:spPr>
          <a:xfrm>
            <a:off x="76200" y="115403"/>
            <a:ext cx="10744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Queries ?  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83" name="Google Shape;483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6998" y="1168646"/>
            <a:ext cx="7218003" cy="4520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B417946-FC39-B445-B87C-FC1F44C17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9421" y="5845637"/>
            <a:ext cx="2416233" cy="8054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0" name="Google Shape;490;p60"/>
          <p:cNvCxnSpPr/>
          <p:nvPr/>
        </p:nvCxnSpPr>
        <p:spPr>
          <a:xfrm>
            <a:off x="0" y="6464596"/>
            <a:ext cx="9597656" cy="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91" name="Google Shape;491;p60" descr="Attitudes 2 Animal Cognition Survey – The Anthrozoologis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0415" y="272435"/>
            <a:ext cx="5971172" cy="5971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D41ECA-B628-DD10-3A7F-260D34F1D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9421" y="5845637"/>
            <a:ext cx="2416233" cy="8054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>
            <a:spLocks noGrp="1"/>
          </p:cNvSpPr>
          <p:nvPr>
            <p:ph type="title"/>
          </p:nvPr>
        </p:nvSpPr>
        <p:spPr>
          <a:xfrm>
            <a:off x="3665546" y="487852"/>
            <a:ext cx="4141689" cy="5354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675" rIns="91425" bIns="45675" anchor="ctr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</a:t>
            </a:r>
            <a:endParaRPr b="1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5"/>
          <p:cNvSpPr txBox="1"/>
          <p:nvPr/>
        </p:nvSpPr>
        <p:spPr>
          <a:xfrm>
            <a:off x="2144809" y="2046824"/>
            <a:ext cx="1728019" cy="707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"/>
          <p:cNvSpPr txBox="1"/>
          <p:nvPr/>
        </p:nvSpPr>
        <p:spPr>
          <a:xfrm>
            <a:off x="3679372" y="2563850"/>
            <a:ext cx="30960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sng" strike="noStrike" cap="none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 txBox="1"/>
          <p:nvPr/>
        </p:nvSpPr>
        <p:spPr>
          <a:xfrm>
            <a:off x="6775269" y="2656114"/>
            <a:ext cx="3204754" cy="910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sng" strike="noStrike" cap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"/>
          <p:cNvSpPr txBox="1"/>
          <p:nvPr/>
        </p:nvSpPr>
        <p:spPr>
          <a:xfrm>
            <a:off x="7807235" y="2616925"/>
            <a:ext cx="31785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"/>
          <p:cNvSpPr txBox="1"/>
          <p:nvPr/>
        </p:nvSpPr>
        <p:spPr>
          <a:xfrm>
            <a:off x="361407" y="5390605"/>
            <a:ext cx="24558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sng" strike="noStrike" cap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4066905" y="5226841"/>
            <a:ext cx="24558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sng" strike="noStrike" cap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8138162" y="5248612"/>
            <a:ext cx="2455816" cy="1077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sng" strike="noStrike" cap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"/>
          <p:cNvSpPr txBox="1"/>
          <p:nvPr/>
        </p:nvSpPr>
        <p:spPr>
          <a:xfrm>
            <a:off x="8151225" y="5300864"/>
            <a:ext cx="2455816" cy="1077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sng" strike="noStrike" cap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5"/>
          <p:cNvSpPr txBox="1"/>
          <p:nvPr/>
        </p:nvSpPr>
        <p:spPr>
          <a:xfrm>
            <a:off x="8216538" y="5198931"/>
            <a:ext cx="24558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B7A87DD3-FD5B-66F6-DA39-A81E3383FF8D}"/>
              </a:ext>
            </a:extLst>
          </p:cNvPr>
          <p:cNvSpPr/>
          <p:nvPr/>
        </p:nvSpPr>
        <p:spPr>
          <a:xfrm>
            <a:off x="2026196" y="1940430"/>
            <a:ext cx="1965243" cy="2029723"/>
          </a:xfrm>
          <a:prstGeom prst="flowChartConnector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88BE61-69EE-9C70-55CB-1C08111A913F}"/>
              </a:ext>
            </a:extLst>
          </p:cNvPr>
          <p:cNvSpPr txBox="1"/>
          <p:nvPr/>
        </p:nvSpPr>
        <p:spPr>
          <a:xfrm>
            <a:off x="740005" y="4299156"/>
            <a:ext cx="4778479" cy="104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Name: ALLAM SRIDHAR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Linkedin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https://www.linkedin.com/in/allam-sridhar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7" name="Picture 6" descr="A person in yellow and white suit&#10;&#10;AI-generated content may be incorrect.">
            <a:extLst>
              <a:ext uri="{FF2B5EF4-FFF2-40B4-BE49-F238E27FC236}">
                <a16:creationId xmlns:a16="http://schemas.microsoft.com/office/drawing/2014/main" id="{2B6BC591-BD65-8C4E-3B6A-64BFD6C3FC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5377" y="1985162"/>
            <a:ext cx="5536618" cy="33604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31B60E-9AA2-FCF5-D2B6-D5A4CAF11C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9421" y="5845637"/>
            <a:ext cx="2416233" cy="8054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65509-AB45-8766-BBCE-05A242327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293" y="299544"/>
            <a:ext cx="9175631" cy="805411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4000" b="1" dirty="0"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013DE-86BE-F5A6-8B65-418A01B5E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87366"/>
            <a:ext cx="9175631" cy="517109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Project Overview and Scope</a:t>
            </a:r>
          </a:p>
          <a:p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Business objective</a:t>
            </a:r>
          </a:p>
          <a:p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Business Constraints</a:t>
            </a:r>
          </a:p>
          <a:p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Project Architecture</a:t>
            </a:r>
          </a:p>
          <a:p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Data collection and details</a:t>
            </a:r>
          </a:p>
          <a:p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Preprocessing</a:t>
            </a:r>
          </a:p>
          <a:p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Modeling </a:t>
            </a:r>
          </a:p>
          <a:p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Evaluation</a:t>
            </a:r>
          </a:p>
          <a:p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Deployment</a:t>
            </a:r>
          </a:p>
          <a:p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</a:p>
          <a:p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Challenges and Future Scope</a:t>
            </a:r>
          </a:p>
          <a:p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861838-F8CC-18DD-A1EA-3A3DC3653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9421" y="5845637"/>
            <a:ext cx="2416233" cy="8054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71762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7;gf3a8d4be09_2_92">
            <a:extLst>
              <a:ext uri="{FF2B5EF4-FFF2-40B4-BE49-F238E27FC236}">
                <a16:creationId xmlns:a16="http://schemas.microsoft.com/office/drawing/2014/main" id="{EB3E4463-A1BA-1802-7513-988FB331ED52}"/>
              </a:ext>
            </a:extLst>
          </p:cNvPr>
          <p:cNvSpPr txBox="1">
            <a:spLocks/>
          </p:cNvSpPr>
          <p:nvPr/>
        </p:nvSpPr>
        <p:spPr>
          <a:xfrm>
            <a:off x="381515" y="241664"/>
            <a:ext cx="9912859" cy="535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00" tIns="45675" rIns="91400" bIns="45675" anchor="ctr" anchorCtr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000"/>
              <a:buFont typeface="Georgia"/>
              <a:buNone/>
            </a:pPr>
            <a:r>
              <a:rPr lang="en-US" sz="32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 and Scope</a:t>
            </a:r>
          </a:p>
        </p:txBody>
      </p:sp>
      <p:pic>
        <p:nvPicPr>
          <p:cNvPr id="3" name="Picture 2" descr="A diagram of a streamlit application&#10;&#10;AI-generated content may be incorrect.">
            <a:extLst>
              <a:ext uri="{FF2B5EF4-FFF2-40B4-BE49-F238E27FC236}">
                <a16:creationId xmlns:a16="http://schemas.microsoft.com/office/drawing/2014/main" id="{C2F57619-1C48-DAC8-8ED9-94ADC6E86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40" y="982546"/>
            <a:ext cx="11741319" cy="55093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6BB0E97-ECBF-9D9B-AD72-D50A1289C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9421" y="5845637"/>
            <a:ext cx="2416233" cy="8054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2254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"/>
          <p:cNvSpPr txBox="1">
            <a:spLocks noGrp="1"/>
          </p:cNvSpPr>
          <p:nvPr>
            <p:ph type="title"/>
          </p:nvPr>
        </p:nvSpPr>
        <p:spPr>
          <a:xfrm>
            <a:off x="838200" y="760163"/>
            <a:ext cx="9472448" cy="5354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Business Problem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17A16-4BF2-9E28-F1B6-185E8826E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2919"/>
            <a:ext cx="9472448" cy="299204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The recruitment team spends considerable time manually reviewing and summarizing lengthy interview transcripts. </a:t>
            </a:r>
          </a:p>
          <a:p>
            <a:r>
              <a:rPr lang="en-US" dirty="0"/>
              <a:t>This process is slow, inconsistent, and often overlooks key details like skills, sentiments, and red flags. </a:t>
            </a:r>
          </a:p>
          <a:p>
            <a:r>
              <a:rPr lang="en-US" dirty="0"/>
              <a:t>As interview volumes grow, scaling becomes a major challenge. </a:t>
            </a:r>
          </a:p>
          <a:p>
            <a:r>
              <a:rPr lang="en-US" dirty="0"/>
              <a:t>An automated solution is needed to generate concise summaries and extract critical insights for quicker, better hiring decisions.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160326-332E-DFB2-935E-B84483D0E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9421" y="5845637"/>
            <a:ext cx="2416233" cy="8054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845259B1-EA09-F585-CBD0-A52A71DA1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08" y="302127"/>
            <a:ext cx="9516760" cy="82391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Business Objectives</a:t>
            </a:r>
          </a:p>
        </p:txBody>
      </p:sp>
      <p:sp>
        <p:nvSpPr>
          <p:cNvPr id="15" name="Google Shape;167;p7">
            <a:extLst>
              <a:ext uri="{FF2B5EF4-FFF2-40B4-BE49-F238E27FC236}">
                <a16:creationId xmlns:a16="http://schemas.microsoft.com/office/drawing/2014/main" id="{2670448C-1F75-CF03-8DDF-D7A19220EB67}"/>
              </a:ext>
            </a:extLst>
          </p:cNvPr>
          <p:cNvSpPr txBox="1">
            <a:spLocks/>
          </p:cNvSpPr>
          <p:nvPr/>
        </p:nvSpPr>
        <p:spPr>
          <a:xfrm>
            <a:off x="839788" y="941179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095" indent="-228552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Objective: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Google Shape;169;p7">
            <a:extLst>
              <a:ext uri="{FF2B5EF4-FFF2-40B4-BE49-F238E27FC236}">
                <a16:creationId xmlns:a16="http://schemas.microsoft.com/office/drawing/2014/main" id="{F8E27086-3162-9D60-1F80-86943D9D6A76}"/>
              </a:ext>
            </a:extLst>
          </p:cNvPr>
          <p:cNvSpPr txBox="1">
            <a:spLocks/>
          </p:cNvSpPr>
          <p:nvPr/>
        </p:nvSpPr>
        <p:spPr>
          <a:xfrm>
            <a:off x="6172203" y="941179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095" indent="-228552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</a:pPr>
            <a:r>
              <a:rPr lang="en-US" sz="3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Constraints:</a:t>
            </a:r>
          </a:p>
        </p:txBody>
      </p:sp>
      <p:sp>
        <p:nvSpPr>
          <p:cNvPr id="17" name="Google Shape;168;p7">
            <a:extLst>
              <a:ext uri="{FF2B5EF4-FFF2-40B4-BE49-F238E27FC236}">
                <a16:creationId xmlns:a16="http://schemas.microsoft.com/office/drawing/2014/main" id="{C5B7AF3E-EE5E-54D0-F699-B4890614B3D4}"/>
              </a:ext>
            </a:extLst>
          </p:cNvPr>
          <p:cNvSpPr txBox="1">
            <a:spLocks/>
          </p:cNvSpPr>
          <p:nvPr/>
        </p:nvSpPr>
        <p:spPr>
          <a:xfrm>
            <a:off x="836609" y="1999917"/>
            <a:ext cx="5157900" cy="1015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00" tIns="45675" rIns="91400" bIns="456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Maximize the efficiency and clarity of interview evaluations.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51C8ED48-F1C3-E713-7F02-57B48702338F}"/>
              </a:ext>
            </a:extLst>
          </p:cNvPr>
          <p:cNvSpPr txBox="1">
            <a:spLocks/>
          </p:cNvSpPr>
          <p:nvPr/>
        </p:nvSpPr>
        <p:spPr>
          <a:xfrm>
            <a:off x="6172203" y="1999917"/>
            <a:ext cx="5183188" cy="1015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Minimize computational cost and processing time while maintaining performance.</a:t>
            </a:r>
            <a:endParaRPr lang="en-I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Google Shape;167;p7">
            <a:extLst>
              <a:ext uri="{FF2B5EF4-FFF2-40B4-BE49-F238E27FC236}">
                <a16:creationId xmlns:a16="http://schemas.microsoft.com/office/drawing/2014/main" id="{A5B107A9-F1FB-42E4-5930-1BD9DE7AF5E1}"/>
              </a:ext>
            </a:extLst>
          </p:cNvPr>
          <p:cNvSpPr txBox="1">
            <a:spLocks/>
          </p:cNvSpPr>
          <p:nvPr/>
        </p:nvSpPr>
        <p:spPr>
          <a:xfrm>
            <a:off x="862011" y="2837987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095" indent="-228552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Success Criteria: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Google Shape;168;p7">
            <a:extLst>
              <a:ext uri="{FF2B5EF4-FFF2-40B4-BE49-F238E27FC236}">
                <a16:creationId xmlns:a16="http://schemas.microsoft.com/office/drawing/2014/main" id="{ABDF9B35-B18C-1113-4E69-70FD24ACBE6D}"/>
              </a:ext>
            </a:extLst>
          </p:cNvPr>
          <p:cNvSpPr txBox="1">
            <a:spLocks/>
          </p:cNvSpPr>
          <p:nvPr/>
        </p:nvSpPr>
        <p:spPr>
          <a:xfrm>
            <a:off x="836608" y="3719594"/>
            <a:ext cx="10515599" cy="21972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00" tIns="45675" rIns="91400" bIns="4567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Business Success Criteria: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Minimize candidate screening time by at least 50%.</a:t>
            </a: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ML Success Criteria: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Achieve model accuracy of at least 90%.</a:t>
            </a: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Economic Success Criteria: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Achieve at least 40% reduction in candidate evaluation cost.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69093F9-BA0F-E75D-EFAA-55AFAB6F3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9421" y="5845637"/>
            <a:ext cx="2416233" cy="8054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06ACA-557F-360D-0BF7-35892B334E97}"/>
              </a:ext>
            </a:extLst>
          </p:cNvPr>
          <p:cNvSpPr txBox="1">
            <a:spLocks/>
          </p:cNvSpPr>
          <p:nvPr/>
        </p:nvSpPr>
        <p:spPr>
          <a:xfrm>
            <a:off x="740682" y="302127"/>
            <a:ext cx="9612686" cy="5216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CRISP-ML(Q) PHASES</a:t>
            </a:r>
          </a:p>
        </p:txBody>
      </p:sp>
      <p:pic>
        <p:nvPicPr>
          <p:cNvPr id="3" name="Google Shape;154;gf3a8d4be09_2_92">
            <a:extLst>
              <a:ext uri="{FF2B5EF4-FFF2-40B4-BE49-F238E27FC236}">
                <a16:creationId xmlns:a16="http://schemas.microsoft.com/office/drawing/2014/main" id="{ABA9F9A6-5AE4-15FB-8692-2A754B041F6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5303" y="1015300"/>
            <a:ext cx="11485773" cy="5353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CBD789-99E7-2ED9-CAA7-CD636A6F9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9421" y="5845637"/>
            <a:ext cx="2416233" cy="8054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9984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9c79fd7f2_1_58"/>
          <p:cNvSpPr txBox="1">
            <a:spLocks noGrp="1"/>
          </p:cNvSpPr>
          <p:nvPr>
            <p:ph type="title"/>
          </p:nvPr>
        </p:nvSpPr>
        <p:spPr>
          <a:xfrm>
            <a:off x="612775" y="312737"/>
            <a:ext cx="9713639" cy="535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32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Technical Stacks</a:t>
            </a:r>
            <a:endParaRPr sz="3200" b="1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g119c79fd7f2_1_58" descr="GitHub - serengil/deepface: A Lightweight Face Recognition and Facial  Attribute Analysis (Age, Gender, Emotion and Race) Library for Python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119c79fd7f2_1_58" descr="GitHub - serengil/deepface: A Lightweight Face Recognition and Facial  Attribute Analysis (Age, Gender, Emotion and Race) Library for Python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 descr="A logo of a python company&#10;&#10;AI-generated content may be incorrect.">
            <a:extLst>
              <a:ext uri="{FF2B5EF4-FFF2-40B4-BE49-F238E27FC236}">
                <a16:creationId xmlns:a16="http://schemas.microsoft.com/office/drawing/2014/main" id="{5F7E3412-80F8-53DF-8EF3-7DC348AD1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75" y="1277085"/>
            <a:ext cx="2587625" cy="19907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A green cylinder with a white circle&#10;&#10;AI-generated content may be incorrect.">
            <a:extLst>
              <a:ext uri="{FF2B5EF4-FFF2-40B4-BE49-F238E27FC236}">
                <a16:creationId xmlns:a16="http://schemas.microsoft.com/office/drawing/2014/main" id="{49B6BA3A-0F4D-0AD2-6298-4954F354C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7766" y="1277084"/>
            <a:ext cx="2587624" cy="19907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A logo with yellow letters&#10;&#10;AI-generated content may be incorrect.">
            <a:extLst>
              <a:ext uri="{FF2B5EF4-FFF2-40B4-BE49-F238E27FC236}">
                <a16:creationId xmlns:a16="http://schemas.microsoft.com/office/drawing/2014/main" id="{F6F1C956-7E66-76CE-C627-73E4197DA8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2755" y="1257828"/>
            <a:ext cx="2619375" cy="20099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 descr="A yellow smiley face with black text&#10;&#10;AI-generated content may be incorrect.">
            <a:extLst>
              <a:ext uri="{FF2B5EF4-FFF2-40B4-BE49-F238E27FC236}">
                <a16:creationId xmlns:a16="http://schemas.microsoft.com/office/drawing/2014/main" id="{C9D0DCCC-8A50-0C73-B29B-A32D53101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775" y="3879549"/>
            <a:ext cx="2587625" cy="19907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 descr="A logo for a machine learning company&#10;&#10;AI-generated content may be incorrect.">
            <a:extLst>
              <a:ext uri="{FF2B5EF4-FFF2-40B4-BE49-F238E27FC236}">
                <a16:creationId xmlns:a16="http://schemas.microsoft.com/office/drawing/2014/main" id="{4099C60B-5CC5-252A-BFF2-32B02FEFEE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77766" y="3827081"/>
            <a:ext cx="2587624" cy="19907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 descr="A logo with a paper boat&#10;&#10;AI-generated content may be incorrect.">
            <a:extLst>
              <a:ext uri="{FF2B5EF4-FFF2-40B4-BE49-F238E27FC236}">
                <a16:creationId xmlns:a16="http://schemas.microsoft.com/office/drawing/2014/main" id="{B7229F77-2A3D-2576-8A89-9BB0D4DD20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42756" y="3827080"/>
            <a:ext cx="2619375" cy="19907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693E9CA-A613-8E4D-FC59-EF914D1EC87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09421" y="5845637"/>
            <a:ext cx="2416233" cy="8054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"/>
          <p:cNvSpPr txBox="1">
            <a:spLocks noGrp="1"/>
          </p:cNvSpPr>
          <p:nvPr>
            <p:ph type="title"/>
          </p:nvPr>
        </p:nvSpPr>
        <p:spPr>
          <a:xfrm>
            <a:off x="239684" y="276338"/>
            <a:ext cx="10070964" cy="535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Collection and Understanding</a:t>
            </a:r>
            <a:endParaRPr sz="3200" b="1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10"/>
          <p:cNvSpPr txBox="1"/>
          <p:nvPr/>
        </p:nvSpPr>
        <p:spPr>
          <a:xfrm>
            <a:off x="6096000" y="1809750"/>
            <a:ext cx="6134100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0"/>
          <p:cNvSpPr txBox="1"/>
          <p:nvPr/>
        </p:nvSpPr>
        <p:spPr>
          <a:xfrm>
            <a:off x="1034450" y="2298775"/>
            <a:ext cx="1103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DE72CE-6703-36E7-EABB-AFDA183ECBDA}"/>
              </a:ext>
            </a:extLst>
          </p:cNvPr>
          <p:cNvSpPr txBox="1"/>
          <p:nvPr/>
        </p:nvSpPr>
        <p:spPr>
          <a:xfrm>
            <a:off x="239684" y="1056290"/>
            <a:ext cx="11552923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Data Collection</a:t>
            </a:r>
            <a:r>
              <a:rPr lang="en-US" sz="1600" dirty="0"/>
              <a:t>: We used </a:t>
            </a:r>
            <a:r>
              <a:rPr lang="en-US" sz="1600" b="1" dirty="0"/>
              <a:t>LLM-based tools (Grok + ChatGPT)</a:t>
            </a:r>
            <a:r>
              <a:rPr lang="en-US" sz="1600" dirty="0"/>
              <a:t> to simulate realistic recruitment data.</a:t>
            </a:r>
          </a:p>
          <a:p>
            <a:endParaRPr lang="en-US" dirty="0"/>
          </a:p>
          <a:p>
            <a:r>
              <a:rPr lang="en-US" sz="1600" b="1" dirty="0"/>
              <a:t>Objective</a:t>
            </a:r>
            <a:r>
              <a:rPr lang="en-US" sz="1600" dirty="0"/>
              <a:t>: Mimic actual candidate selection process using synthetic but structured examples.</a:t>
            </a:r>
          </a:p>
          <a:p>
            <a:endParaRPr lang="en-US" dirty="0"/>
          </a:p>
          <a:p>
            <a:r>
              <a:rPr lang="en-US" sz="1600" b="1" u="sng" dirty="0"/>
              <a:t>About Dataset: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sz="1600" b="1" dirty="0"/>
              <a:t>Dataset size</a:t>
            </a:r>
            <a:r>
              <a:rPr lang="en-US" sz="1600" dirty="0"/>
              <a:t>: 292 rows and 11 Columns</a:t>
            </a:r>
          </a:p>
          <a:p>
            <a:endParaRPr lang="en-US" sz="800" dirty="0"/>
          </a:p>
          <a:p>
            <a:r>
              <a:rPr lang="en-US" sz="1600" b="1" u="sng" dirty="0"/>
              <a:t>Columns</a:t>
            </a:r>
            <a:r>
              <a:rPr lang="en-US" sz="1600" dirty="0"/>
              <a:t>: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600" b="1" dirty="0"/>
              <a:t>Interview ID</a:t>
            </a:r>
            <a:r>
              <a:rPr lang="en-US" sz="1600" dirty="0"/>
              <a:t>: A unique identifier assigned to each interview, used to differentiate individual candidate records.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/>
              <a:t>Candidate Name</a:t>
            </a:r>
            <a:r>
              <a:rPr lang="en-US" sz="1600" dirty="0"/>
              <a:t>: The name of the candidate who appeared for the interview.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/>
              <a:t>Age</a:t>
            </a:r>
            <a:r>
              <a:rPr lang="en-US" sz="1600" dirty="0"/>
              <a:t>: The age of the candidate, used as a demographic feature in analysis.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/>
              <a:t>Gender</a:t>
            </a:r>
            <a:r>
              <a:rPr lang="en-US" sz="1600" dirty="0"/>
              <a:t>: The gender of the candidate, captured as part of personal details.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/>
              <a:t>Experience</a:t>
            </a:r>
            <a:r>
              <a:rPr lang="en-US" sz="1600" dirty="0"/>
              <a:t>: The total professional experience (in years) of the candidate prior to the interview.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/>
              <a:t>Position</a:t>
            </a:r>
            <a:r>
              <a:rPr lang="en-US" sz="1600" dirty="0"/>
              <a:t>: The job title or role for which the candidate was being interviewed.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/>
              <a:t>Interview Date</a:t>
            </a:r>
            <a:r>
              <a:rPr lang="en-US" sz="1600" dirty="0"/>
              <a:t>: The date on which the interview was conducted.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/>
              <a:t>Technical Skills</a:t>
            </a:r>
            <a:r>
              <a:rPr lang="en-US" sz="1600" dirty="0"/>
              <a:t>: A list of technical skills mentioned or associated with the candidate.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/>
              <a:t>Job Description</a:t>
            </a:r>
            <a:r>
              <a:rPr lang="en-US" sz="1600" dirty="0"/>
              <a:t>: The official description of the job role, including responsibilities and required skills.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/>
              <a:t>Resume</a:t>
            </a:r>
            <a:r>
              <a:rPr lang="en-US" sz="1600" dirty="0"/>
              <a:t>: The textual content of the candidate’s resume, used for feature extraction like skill matching and JD-resume similarity.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/>
              <a:t>Transcript</a:t>
            </a:r>
            <a:r>
              <a:rPr lang="en-US" sz="1600" dirty="0"/>
              <a:t>: The full transcript of the interview, often including conversation between the interviewer and candidate, used for sentiment analysis, summarization, and context understanding.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254</TotalTime>
  <Words>1025</Words>
  <Application>Microsoft Office PowerPoint</Application>
  <PresentationFormat>Widescreen</PresentationFormat>
  <Paragraphs>139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Georgia</vt:lpstr>
      <vt:lpstr>Wingdings 3</vt:lpstr>
      <vt:lpstr>Arial</vt:lpstr>
      <vt:lpstr>Calibri</vt:lpstr>
      <vt:lpstr>Century Gothic</vt:lpstr>
      <vt:lpstr>Times New Roman</vt:lpstr>
      <vt:lpstr>Wingdings</vt:lpstr>
      <vt:lpstr>Ion</vt:lpstr>
      <vt:lpstr>Automated Transcript Analysis to Optimize Recruitment Decision</vt:lpstr>
      <vt:lpstr>Team Members</vt:lpstr>
      <vt:lpstr>Contents</vt:lpstr>
      <vt:lpstr>PowerPoint Presentation</vt:lpstr>
      <vt:lpstr>Business Problem</vt:lpstr>
      <vt:lpstr>Business Objectives</vt:lpstr>
      <vt:lpstr>PowerPoint Presentation</vt:lpstr>
      <vt:lpstr>Technical Stacks</vt:lpstr>
      <vt:lpstr>Data Collection and Understanding</vt:lpstr>
      <vt:lpstr>System Requirements</vt:lpstr>
      <vt:lpstr>Data Preprocessing</vt:lpstr>
      <vt:lpstr>Model Building </vt:lpstr>
      <vt:lpstr>Model Accuracy Comparison &amp; Best Model</vt:lpstr>
      <vt:lpstr>Model Deployment - Strategy</vt:lpstr>
      <vt:lpstr>Screen shot of output </vt:lpstr>
      <vt:lpstr>Challenges</vt:lpstr>
      <vt:lpstr>Future Scopes </vt:lpstr>
      <vt:lpstr>Queries ?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BARTHWAL</dc:creator>
  <cp:lastModifiedBy>Yoganandu Samudram</cp:lastModifiedBy>
  <cp:revision>8</cp:revision>
  <dcterms:created xsi:type="dcterms:W3CDTF">2022-02-16T01:47:29Z</dcterms:created>
  <dcterms:modified xsi:type="dcterms:W3CDTF">2025-07-19T21:03:33Z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49deba9595b64033890e84905b5c3bc0</vt:lpwstr>
  </property>
</Properties>
</file>