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65" r:id="rId2"/>
    <p:sldId id="257" r:id="rId3"/>
    <p:sldId id="258" r:id="rId4"/>
    <p:sldId id="259" r:id="rId5"/>
    <p:sldId id="260" r:id="rId6"/>
    <p:sldId id="266" r:id="rId7"/>
    <p:sldId id="261" r:id="rId8"/>
    <p:sldId id="262" r:id="rId9"/>
    <p:sldId id="263"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F4F9"/>
    <a:srgbClr val="78E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F31C03-9702-1A26-301E-A9EF9D037DE7}"/>
              </a:ext>
            </a:extLst>
          </p:cNvPr>
          <p:cNvPicPr>
            <a:picLocks noChangeAspect="1"/>
          </p:cNvPicPr>
          <p:nvPr/>
        </p:nvPicPr>
        <p:blipFill>
          <a:blip r:embed="rId2"/>
          <a:stretch>
            <a:fillRect/>
          </a:stretch>
        </p:blipFill>
        <p:spPr>
          <a:xfrm>
            <a:off x="0" y="0"/>
            <a:ext cx="12192000" cy="6858000"/>
          </a:xfrm>
          <a:prstGeom prst="rect">
            <a:avLst/>
          </a:prstGeom>
        </p:spPr>
      </p:pic>
      <p:pic>
        <p:nvPicPr>
          <p:cNvPr id="4" name="Google Shape;76;p1" descr="360DigiTMG Reviews - 52 Reviews of 360digitmg.com | Sitejabber">
            <a:extLst>
              <a:ext uri="{FF2B5EF4-FFF2-40B4-BE49-F238E27FC236}">
                <a16:creationId xmlns:a16="http://schemas.microsoft.com/office/drawing/2014/main" id="{821775B4-52F3-E6B7-373B-64533CE2A575}"/>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itle 1">
            <a:extLst>
              <a:ext uri="{FF2B5EF4-FFF2-40B4-BE49-F238E27FC236}">
                <a16:creationId xmlns:a16="http://schemas.microsoft.com/office/drawing/2014/main" id="{7E0596F1-7C1C-B5FF-8549-A37E04AD0EF0}"/>
              </a:ext>
            </a:extLst>
          </p:cNvPr>
          <p:cNvSpPr>
            <a:spLocks noGrp="1"/>
          </p:cNvSpPr>
          <p:nvPr>
            <p:ph type="title"/>
          </p:nvPr>
        </p:nvSpPr>
        <p:spPr/>
        <p:txBody>
          <a:bodyPr/>
          <a:lstStyle/>
          <a:p>
            <a:pPr algn="ctr"/>
            <a:r>
              <a:rPr lang="en-IN" b="1" dirty="0">
                <a:solidFill>
                  <a:schemeClr val="bg1"/>
                </a:solidFill>
              </a:rPr>
              <a:t>Optimizing Bus Operations with Data Driven Insights</a:t>
            </a:r>
          </a:p>
        </p:txBody>
      </p:sp>
      <p:sp>
        <p:nvSpPr>
          <p:cNvPr id="3" name="TextBox 2">
            <a:extLst>
              <a:ext uri="{FF2B5EF4-FFF2-40B4-BE49-F238E27FC236}">
                <a16:creationId xmlns:a16="http://schemas.microsoft.com/office/drawing/2014/main" id="{41D1FB69-7D4D-90D1-21BA-819AB013E0C8}"/>
              </a:ext>
            </a:extLst>
          </p:cNvPr>
          <p:cNvSpPr txBox="1"/>
          <p:nvPr/>
        </p:nvSpPr>
        <p:spPr>
          <a:xfrm>
            <a:off x="996108" y="6010627"/>
            <a:ext cx="3251200" cy="523220"/>
          </a:xfrm>
          <a:prstGeom prst="rect">
            <a:avLst/>
          </a:prstGeom>
          <a:noFill/>
        </p:spPr>
        <p:txBody>
          <a:bodyPr wrap="square" rtlCol="0">
            <a:spAutoFit/>
          </a:bodyPr>
          <a:lstStyle/>
          <a:p>
            <a:r>
              <a:rPr lang="en-IN" dirty="0">
                <a:solidFill>
                  <a:schemeClr val="bg1"/>
                </a:solidFill>
              </a:rPr>
              <a:t>Done By:</a:t>
            </a:r>
          </a:p>
          <a:p>
            <a:r>
              <a:rPr lang="en-IN" b="1" dirty="0">
                <a:solidFill>
                  <a:schemeClr val="bg1"/>
                </a:solidFill>
              </a:rPr>
              <a:t>ALLAM SRIDHAR</a:t>
            </a:r>
          </a:p>
        </p:txBody>
      </p:sp>
    </p:spTree>
    <p:extLst>
      <p:ext uri="{BB962C8B-B14F-4D97-AF65-F5344CB8AC3E}">
        <p14:creationId xmlns:p14="http://schemas.microsoft.com/office/powerpoint/2010/main" val="258055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35CE758F-F5C3-EF48-DBBD-DBD0805241B5}"/>
              </a:ext>
            </a:extLst>
          </p:cNvPr>
          <p:cNvSpPr txBox="1"/>
          <p:nvPr/>
        </p:nvSpPr>
        <p:spPr>
          <a:xfrm>
            <a:off x="372533" y="999067"/>
            <a:ext cx="11142134" cy="4524315"/>
          </a:xfrm>
          <a:prstGeom prst="rect">
            <a:avLst/>
          </a:prstGeom>
          <a:noFill/>
        </p:spPr>
        <p:txBody>
          <a:bodyPr wrap="square" rtlCol="0">
            <a:spAutoFit/>
          </a:bodyPr>
          <a:lstStyle/>
          <a:p>
            <a:r>
              <a:rPr lang="en-US" sz="1800" b="1" dirty="0"/>
              <a:t>Client: </a:t>
            </a:r>
            <a:r>
              <a:rPr lang="en-US" sz="1800" dirty="0"/>
              <a:t>A Leading Bus Transportation Company</a:t>
            </a:r>
          </a:p>
          <a:p>
            <a:endParaRPr lang="en-US" sz="1800" b="1" dirty="0"/>
          </a:p>
          <a:p>
            <a:r>
              <a:rPr lang="en-US" sz="1800" b="1" dirty="0"/>
              <a:t>Business Problem: </a:t>
            </a:r>
            <a:r>
              <a:rPr lang="en-US" sz="1800" dirty="0"/>
              <a:t>The company struggles to understand passenger trends (travel patterns), fare pricing to boost revenue, and schedule buses effectively during peak hours</a:t>
            </a:r>
          </a:p>
          <a:p>
            <a:endParaRPr lang="en-US" sz="1800" dirty="0"/>
          </a:p>
          <a:p>
            <a:r>
              <a:rPr lang="en-US" sz="1800" b="1" dirty="0"/>
              <a:t>Business Objective: </a:t>
            </a:r>
            <a:r>
              <a:rPr lang="en-US" sz="1800" dirty="0"/>
              <a:t>The company aims to leverage ticket sales data to improve pricing strategies and optimize service schedules</a:t>
            </a:r>
          </a:p>
          <a:p>
            <a:endParaRPr lang="en-US" sz="1800" dirty="0"/>
          </a:p>
          <a:p>
            <a:r>
              <a:rPr lang="en-US" sz="1800" b="1" dirty="0"/>
              <a:t>Business Constraint: </a:t>
            </a:r>
            <a:r>
              <a:rPr lang="en-US" sz="1800" dirty="0"/>
              <a:t>Ensure data accuracy, account for missing or inconsistent entries, and adhere to privacy regulations while analyzing and visualizing insights</a:t>
            </a:r>
          </a:p>
          <a:p>
            <a:endParaRPr lang="en-US" sz="1800" dirty="0"/>
          </a:p>
          <a:p>
            <a:r>
              <a:rPr lang="en-US" sz="1800" b="1" dirty="0"/>
              <a:t>Business Success Criteria: </a:t>
            </a:r>
            <a:r>
              <a:rPr lang="en-US" sz="1800" dirty="0"/>
              <a:t>Improve on-time performance and service availability by aligning schedules with peak travel times</a:t>
            </a:r>
          </a:p>
          <a:p>
            <a:endParaRPr lang="en-US" sz="1800" dirty="0"/>
          </a:p>
          <a:p>
            <a:r>
              <a:rPr lang="en-US" sz="1800" b="1" dirty="0"/>
              <a:t>Economic Success Criteria: </a:t>
            </a:r>
            <a:r>
              <a:rPr lang="en-US" sz="1800" dirty="0"/>
              <a:t>Identify pricing strategies that maximize ticket sales and revenue during peak and off-peak hours</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823830C0-3FA5-488D-C8DC-FEEFEDDDD2D7}"/>
              </a:ext>
            </a:extLst>
          </p:cNvPr>
          <p:cNvSpPr txBox="1"/>
          <p:nvPr/>
        </p:nvSpPr>
        <p:spPr>
          <a:xfrm>
            <a:off x="414867" y="1058333"/>
            <a:ext cx="10735733" cy="4462760"/>
          </a:xfrm>
          <a:prstGeom prst="rect">
            <a:avLst/>
          </a:prstGeom>
          <a:noFill/>
        </p:spPr>
        <p:txBody>
          <a:bodyPr wrap="square" rtlCol="0">
            <a:spAutoFit/>
          </a:bodyPr>
          <a:lstStyle/>
          <a:p>
            <a:r>
              <a:rPr lang="en-US" sz="1800" b="1" dirty="0"/>
              <a:t>Project Overview: </a:t>
            </a:r>
          </a:p>
          <a:p>
            <a:endParaRPr lang="en-US" sz="1800" b="1" dirty="0"/>
          </a:p>
          <a:p>
            <a:r>
              <a:rPr lang="en-US" sz="1800" dirty="0"/>
              <a:t>A leading bus transportation company seeks to optimize pricing and scheduling using ticket sales data. By analyzing travel patterns, fare structures, and demand trends, the project aims to enhance revenue, improve service efficiency, and ensure data accuracy and compliance.</a:t>
            </a:r>
          </a:p>
          <a:p>
            <a:endParaRPr lang="en-US" sz="1800" b="1" dirty="0"/>
          </a:p>
          <a:p>
            <a:endParaRPr lang="en-US" sz="1800" b="1" dirty="0"/>
          </a:p>
          <a:p>
            <a:r>
              <a:rPr lang="en-US" sz="1800" b="1" dirty="0"/>
              <a:t>Project Scope:</a:t>
            </a:r>
          </a:p>
          <a:p>
            <a:endParaRPr lang="en-US" sz="1800" b="1" dirty="0"/>
          </a:p>
          <a:p>
            <a:r>
              <a:rPr lang="en-US" sz="1800" b="1" dirty="0"/>
              <a:t>Data Collection &amp; Cleaning</a:t>
            </a:r>
            <a:r>
              <a:rPr lang="en-US" sz="1800" dirty="0"/>
              <a:t> – Refine ticket sales data</a:t>
            </a:r>
            <a:br>
              <a:rPr lang="en-US" sz="1800" dirty="0"/>
            </a:br>
            <a:r>
              <a:rPr lang="en-US" sz="1800" b="1" dirty="0"/>
              <a:t>Travel Pattern Analysis</a:t>
            </a:r>
            <a:r>
              <a:rPr lang="en-US" sz="1800" dirty="0"/>
              <a:t> – Identify patterns</a:t>
            </a:r>
            <a:br>
              <a:rPr lang="en-US" sz="1800" dirty="0"/>
            </a:br>
            <a:r>
              <a:rPr lang="en-US" sz="1800" b="1" dirty="0"/>
              <a:t>Pricing Optimization</a:t>
            </a:r>
            <a:r>
              <a:rPr lang="en-US" sz="1800" dirty="0"/>
              <a:t> – Develop data-driven fare strategies</a:t>
            </a:r>
            <a:br>
              <a:rPr lang="en-US" sz="1800" dirty="0"/>
            </a:br>
            <a:r>
              <a:rPr lang="en-US" sz="1800" b="1" dirty="0"/>
              <a:t>Bus Scheduling Optimization</a:t>
            </a:r>
            <a:r>
              <a:rPr lang="en-US" sz="1800" dirty="0"/>
              <a:t> – Align schedules with demand</a:t>
            </a:r>
            <a:br>
              <a:rPr lang="en-US" sz="1800" dirty="0"/>
            </a:br>
            <a:r>
              <a:rPr lang="en-US" sz="1800" b="1" dirty="0"/>
              <a:t>Visualization &amp; Reporting</a:t>
            </a:r>
            <a:r>
              <a:rPr lang="en-US" sz="1800" dirty="0"/>
              <a:t> – Deliver insights via dashboards</a:t>
            </a:r>
          </a:p>
          <a:p>
            <a:endParaRPr lang="en-US" sz="1800" b="1"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pic>
        <p:nvPicPr>
          <p:cNvPr id="3" name="Picture 2">
            <a:extLst>
              <a:ext uri="{FF2B5EF4-FFF2-40B4-BE49-F238E27FC236}">
                <a16:creationId xmlns:a16="http://schemas.microsoft.com/office/drawing/2014/main" id="{3E034450-C142-50BA-F87D-E3CF7ECACC5F}"/>
              </a:ext>
            </a:extLst>
          </p:cNvPr>
          <p:cNvPicPr>
            <a:picLocks noChangeAspect="1"/>
          </p:cNvPicPr>
          <p:nvPr/>
        </p:nvPicPr>
        <p:blipFill>
          <a:blip r:embed="rId4"/>
          <a:stretch>
            <a:fillRect/>
          </a:stretch>
        </p:blipFill>
        <p:spPr>
          <a:xfrm>
            <a:off x="1783897" y="1178209"/>
            <a:ext cx="8624206" cy="45015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0978-6B80-4690-878B-82F3E73BEC4D}"/>
              </a:ext>
            </a:extLst>
          </p:cNvPr>
          <p:cNvSpPr>
            <a:spLocks noGrp="1"/>
          </p:cNvSpPr>
          <p:nvPr>
            <p:ph type="title"/>
          </p:nvPr>
        </p:nvSpPr>
        <p:spPr>
          <a:xfrm>
            <a:off x="228600" y="177814"/>
            <a:ext cx="10515600" cy="535440"/>
          </a:xfrm>
          <a:noFill/>
          <a:ln>
            <a:noFill/>
          </a:ln>
        </p:spPr>
        <p:txBody>
          <a:bodyPr spcFirstLastPara="1" wrap="square" lIns="91400" tIns="45675" rIns="91400" bIns="45675" anchor="ctr" anchorCtr="0">
            <a:spAutoFit/>
          </a:bodyPr>
          <a:lstStyle/>
          <a:p>
            <a:r>
              <a:rPr lang="en-IN" sz="3200" b="1" dirty="0">
                <a:latin typeface="Times New Roman"/>
                <a:cs typeface="Times New Roman"/>
              </a:rPr>
              <a:t>Project Architecture</a:t>
            </a:r>
          </a:p>
        </p:txBody>
      </p:sp>
      <p:pic>
        <p:nvPicPr>
          <p:cNvPr id="3" name="Google Shape;107;p15" descr="360DigiTMG Reviews - 52 Reviews of 360digitmg.com | Sitejabber">
            <a:extLst>
              <a:ext uri="{FF2B5EF4-FFF2-40B4-BE49-F238E27FC236}">
                <a16:creationId xmlns:a16="http://schemas.microsoft.com/office/drawing/2014/main" id="{1B5EBD30-0CE5-B417-8130-17DE3B53B0F3}"/>
              </a:ext>
            </a:extLst>
          </p:cNvPr>
          <p:cNvPicPr preferRelativeResize="0"/>
          <p:nvPr/>
        </p:nvPicPr>
        <p:blipFill rotWithShape="1">
          <a:blip r:embed="rId2">
            <a:alphaModFix/>
          </a:blip>
          <a:srcRect/>
          <a:stretch/>
        </p:blipFill>
        <p:spPr>
          <a:xfrm>
            <a:off x="9692919" y="5896947"/>
            <a:ext cx="2277039" cy="808338"/>
          </a:xfrm>
          <a:prstGeom prst="rect">
            <a:avLst/>
          </a:prstGeom>
          <a:noFill/>
          <a:ln>
            <a:noFill/>
          </a:ln>
        </p:spPr>
      </p:pic>
      <p:pic>
        <p:nvPicPr>
          <p:cNvPr id="5" name="Picture 4">
            <a:extLst>
              <a:ext uri="{FF2B5EF4-FFF2-40B4-BE49-F238E27FC236}">
                <a16:creationId xmlns:a16="http://schemas.microsoft.com/office/drawing/2014/main" id="{62F403FB-2518-DD84-92A8-664790D9E5BE}"/>
              </a:ext>
            </a:extLst>
          </p:cNvPr>
          <p:cNvPicPr>
            <a:picLocks noChangeAspect="1"/>
          </p:cNvPicPr>
          <p:nvPr/>
        </p:nvPicPr>
        <p:blipFill>
          <a:blip r:embed="rId3"/>
          <a:stretch>
            <a:fillRect/>
          </a:stretch>
        </p:blipFill>
        <p:spPr>
          <a:xfrm>
            <a:off x="1651000" y="1050015"/>
            <a:ext cx="8041919" cy="5251101"/>
          </a:xfrm>
          <a:prstGeom prst="rect">
            <a:avLst/>
          </a:prstGeom>
        </p:spPr>
      </p:pic>
    </p:spTree>
    <p:extLst>
      <p:ext uri="{BB962C8B-B14F-4D97-AF65-F5344CB8AC3E}">
        <p14:creationId xmlns:p14="http://schemas.microsoft.com/office/powerpoint/2010/main" val="80970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C4CD322-BFDB-C059-317A-228917992745}"/>
              </a:ext>
            </a:extLst>
          </p:cNvPr>
          <p:cNvSpPr txBox="1"/>
          <p:nvPr/>
        </p:nvSpPr>
        <p:spPr>
          <a:xfrm>
            <a:off x="659362" y="1632521"/>
            <a:ext cx="5324671" cy="4339650"/>
          </a:xfrm>
          <a:prstGeom prst="rect">
            <a:avLst/>
          </a:prstGeom>
          <a:noFill/>
        </p:spPr>
        <p:txBody>
          <a:bodyPr wrap="square" rtlCol="0">
            <a:spAutoFit/>
          </a:bodyPr>
          <a:lstStyle/>
          <a:p>
            <a:pPr algn="l"/>
            <a:r>
              <a:rPr lang="en-US" b="1" i="0" dirty="0">
                <a:solidFill>
                  <a:srgbClr val="030712"/>
                </a:solidFill>
                <a:effectLst/>
                <a:latin typeface="ui-sans-serif"/>
              </a:rPr>
              <a:t>Distribution Patterns</a:t>
            </a:r>
          </a:p>
          <a:p>
            <a:pPr marL="171450" indent="-171450" algn="l">
              <a:buFont typeface="Arial" panose="020B0604020202020204" pitchFamily="34" charset="0"/>
              <a:buChar char="•"/>
            </a:pPr>
            <a:r>
              <a:rPr lang="en-US" sz="1300" b="0" i="0" dirty="0">
                <a:solidFill>
                  <a:srgbClr val="030712"/>
                </a:solidFill>
                <a:effectLst/>
                <a:latin typeface="ui-sans-serif"/>
              </a:rPr>
              <a:t>Trips per Day shows a right-skewed distribution with most routes having 0-50 trips, and outliers up to 150+ trips</a:t>
            </a:r>
          </a:p>
          <a:p>
            <a:pPr marL="171450" indent="-171450" algn="l">
              <a:buFont typeface="Arial" panose="020B0604020202020204" pitchFamily="34" charset="0"/>
              <a:buChar char="•"/>
            </a:pPr>
            <a:r>
              <a:rPr lang="en-US" sz="1300" b="0" i="0" dirty="0">
                <a:solidFill>
                  <a:srgbClr val="030712"/>
                </a:solidFill>
                <a:effectLst/>
                <a:latin typeface="ui-sans-serif"/>
              </a:rPr>
              <a:t>Distance Travelled follows a relatively normal distribution centered around 40-60 km</a:t>
            </a:r>
          </a:p>
          <a:p>
            <a:pPr marL="171450" indent="-171450" algn="l">
              <a:buFont typeface="Arial" panose="020B0604020202020204" pitchFamily="34" charset="0"/>
              <a:buChar char="•"/>
            </a:pPr>
            <a:r>
              <a:rPr lang="en-US" sz="1300" b="0" i="0" dirty="0">
                <a:solidFill>
                  <a:srgbClr val="030712"/>
                </a:solidFill>
                <a:effectLst/>
                <a:latin typeface="ui-sans-serif"/>
              </a:rPr>
              <a:t>Revenue Generated shows a highly right-skewed distribution with most values concentrated in lower ranges</a:t>
            </a:r>
          </a:p>
          <a:p>
            <a:pPr marL="171450" indent="-171450" algn="l">
              <a:buFont typeface="Arial" panose="020B0604020202020204" pitchFamily="34" charset="0"/>
              <a:buChar char="•"/>
            </a:pPr>
            <a:r>
              <a:rPr lang="en-US" sz="1300" b="0" i="0" dirty="0">
                <a:solidFill>
                  <a:srgbClr val="030712"/>
                </a:solidFill>
                <a:effectLst/>
                <a:latin typeface="ui-sans-serif"/>
              </a:rPr>
              <a:t>Bus Stops Covered displays a roughly uniform distribution between 10-40 stops</a:t>
            </a:r>
          </a:p>
          <a:p>
            <a:pPr algn="l"/>
            <a:endParaRPr lang="en-US" sz="1300" b="0" i="0" dirty="0">
              <a:solidFill>
                <a:srgbClr val="030712"/>
              </a:solidFill>
              <a:effectLst/>
              <a:latin typeface="ui-sans-serif"/>
            </a:endParaRPr>
          </a:p>
          <a:p>
            <a:pPr algn="l"/>
            <a:r>
              <a:rPr lang="en-US" b="1" i="0" dirty="0">
                <a:solidFill>
                  <a:srgbClr val="030712"/>
                </a:solidFill>
                <a:effectLst/>
                <a:latin typeface="ui-sans-serif"/>
              </a:rPr>
              <a:t>Correlation Analysis</a:t>
            </a:r>
          </a:p>
          <a:p>
            <a:pPr marL="171450" indent="-171450" algn="l">
              <a:buFont typeface="Arial" panose="020B0604020202020204" pitchFamily="34" charset="0"/>
              <a:buChar char="•"/>
            </a:pPr>
            <a:r>
              <a:rPr lang="en-US" sz="1300" b="0" i="0" dirty="0">
                <a:solidFill>
                  <a:srgbClr val="030712"/>
                </a:solidFill>
                <a:effectLst/>
                <a:latin typeface="ui-sans-serif"/>
              </a:rPr>
              <a:t>Strong positive correlation between Time and Distance Travelled (r ≈ 0.8)</a:t>
            </a:r>
          </a:p>
          <a:p>
            <a:pPr marL="171450" indent="-171450" algn="l">
              <a:buFont typeface="Arial" panose="020B0604020202020204" pitchFamily="34" charset="0"/>
              <a:buChar char="•"/>
            </a:pPr>
            <a:r>
              <a:rPr lang="en-US" sz="1300" b="0" i="0" dirty="0">
                <a:solidFill>
                  <a:srgbClr val="030712"/>
                </a:solidFill>
                <a:effectLst/>
                <a:latin typeface="ui-sans-serif"/>
              </a:rPr>
              <a:t>Moderate positive correlation between Bus Stops and Distance (r ≈ 0.5)</a:t>
            </a:r>
          </a:p>
          <a:p>
            <a:pPr marL="171450" indent="-171450" algn="l">
              <a:buFont typeface="Arial" panose="020B0604020202020204" pitchFamily="34" charset="0"/>
              <a:buChar char="•"/>
            </a:pPr>
            <a:r>
              <a:rPr lang="en-US" sz="1300" b="0" i="0" dirty="0">
                <a:solidFill>
                  <a:srgbClr val="030712"/>
                </a:solidFill>
                <a:effectLst/>
                <a:latin typeface="ui-sans-serif"/>
              </a:rPr>
              <a:t>Weak to no correlation between Tickets Sold and Distance Travelled</a:t>
            </a:r>
          </a:p>
          <a:p>
            <a:pPr marL="171450" indent="-171450" algn="l">
              <a:buFont typeface="Arial" panose="020B0604020202020204" pitchFamily="34" charset="0"/>
              <a:buChar char="•"/>
            </a:pPr>
            <a:r>
              <a:rPr lang="en-US" sz="1300" b="0" i="0" dirty="0">
                <a:solidFill>
                  <a:srgbClr val="030712"/>
                </a:solidFill>
                <a:effectLst/>
                <a:latin typeface="ui-sans-serif"/>
              </a:rPr>
              <a:t>Negative correlation between Frequency and Revenue Generated</a:t>
            </a:r>
          </a:p>
          <a:p>
            <a:pPr algn="l"/>
            <a:endParaRPr lang="en-US" sz="1300" b="0" i="0" dirty="0">
              <a:solidFill>
                <a:srgbClr val="030712"/>
              </a:solidFill>
              <a:effectLst/>
              <a:latin typeface="ui-sans-serif"/>
            </a:endParaRPr>
          </a:p>
          <a:p>
            <a:pPr algn="l"/>
            <a:r>
              <a:rPr lang="en-US" b="1" i="0" dirty="0">
                <a:solidFill>
                  <a:srgbClr val="030712"/>
                </a:solidFill>
                <a:effectLst/>
                <a:latin typeface="ui-sans-serif"/>
              </a:rPr>
              <a:t>Outlier Patterns</a:t>
            </a:r>
          </a:p>
          <a:p>
            <a:pPr marL="285750" indent="-285750" algn="l">
              <a:buFont typeface="Arial" panose="020B0604020202020204" pitchFamily="34" charset="0"/>
              <a:buChar char="•"/>
            </a:pPr>
            <a:r>
              <a:rPr lang="en-US" sz="1300" b="0" i="0" dirty="0">
                <a:solidFill>
                  <a:srgbClr val="030712"/>
                </a:solidFill>
                <a:effectLst/>
                <a:latin typeface="ui-sans-serif"/>
              </a:rPr>
              <a:t>Significant outliers in Trips per Day (&gt;150 trips)</a:t>
            </a:r>
          </a:p>
          <a:p>
            <a:pPr marL="285750" indent="-285750" algn="l">
              <a:buFont typeface="Arial" panose="020B0604020202020204" pitchFamily="34" charset="0"/>
              <a:buChar char="•"/>
            </a:pPr>
            <a:r>
              <a:rPr lang="en-US" sz="1300" b="0" i="0" dirty="0">
                <a:solidFill>
                  <a:srgbClr val="030712"/>
                </a:solidFill>
                <a:effectLst/>
                <a:latin typeface="ui-sans-serif"/>
              </a:rPr>
              <a:t>Revenue Generated shows extreme values &gt;100,000 INR</a:t>
            </a:r>
          </a:p>
          <a:p>
            <a:pPr marL="285750" indent="-285750" algn="l">
              <a:buFont typeface="Arial" panose="020B0604020202020204" pitchFamily="34" charset="0"/>
              <a:buChar char="•"/>
            </a:pPr>
            <a:r>
              <a:rPr lang="en-US" sz="1300" b="0" i="0" dirty="0">
                <a:solidFill>
                  <a:srgbClr val="030712"/>
                </a:solidFill>
                <a:effectLst/>
                <a:latin typeface="ui-sans-serif"/>
              </a:rPr>
              <a:t>Tickets Sold has outliers &gt;3000 tickets</a:t>
            </a:r>
          </a:p>
          <a:p>
            <a:pPr marL="285750" indent="-285750" algn="l">
              <a:buFont typeface="Arial" panose="020B0604020202020204" pitchFamily="34" charset="0"/>
              <a:buChar char="•"/>
            </a:pPr>
            <a:r>
              <a:rPr lang="en-US" sz="1300" b="0" i="0" dirty="0">
                <a:solidFill>
                  <a:srgbClr val="030712"/>
                </a:solidFill>
                <a:effectLst/>
                <a:latin typeface="ui-sans-serif"/>
              </a:rPr>
              <a:t>Time duration shows consistent patterns with few outliers</a:t>
            </a:r>
          </a:p>
        </p:txBody>
      </p:sp>
      <p:sp>
        <p:nvSpPr>
          <p:cNvPr id="4" name="TextBox 3">
            <a:extLst>
              <a:ext uri="{FF2B5EF4-FFF2-40B4-BE49-F238E27FC236}">
                <a16:creationId xmlns:a16="http://schemas.microsoft.com/office/drawing/2014/main" id="{4B0C68A4-9ACC-5A54-71D5-9AC7CB8096A5}"/>
              </a:ext>
            </a:extLst>
          </p:cNvPr>
          <p:cNvSpPr txBox="1"/>
          <p:nvPr/>
        </p:nvSpPr>
        <p:spPr>
          <a:xfrm>
            <a:off x="6256867" y="1594854"/>
            <a:ext cx="5275771" cy="4355038"/>
          </a:xfrm>
          <a:prstGeom prst="rect">
            <a:avLst/>
          </a:prstGeom>
          <a:noFill/>
        </p:spPr>
        <p:txBody>
          <a:bodyPr wrap="square" rtlCol="0">
            <a:spAutoFit/>
          </a:bodyPr>
          <a:lstStyle/>
          <a:p>
            <a:pPr algn="l"/>
            <a:r>
              <a:rPr lang="en-US" b="1" i="0" dirty="0">
                <a:solidFill>
                  <a:srgbClr val="030712"/>
                </a:solidFill>
                <a:effectLst/>
                <a:latin typeface="ui-sans-serif"/>
              </a:rPr>
              <a:t>Route Optimization</a:t>
            </a:r>
          </a:p>
          <a:p>
            <a:pPr marL="285750" indent="-285750" algn="l">
              <a:buFont typeface="Arial" panose="020B0604020202020204" pitchFamily="34" charset="0"/>
              <a:buChar char="•"/>
            </a:pPr>
            <a:r>
              <a:rPr lang="en-US" sz="1300" b="0" i="0" dirty="0">
                <a:solidFill>
                  <a:srgbClr val="030712"/>
                </a:solidFill>
                <a:effectLst/>
                <a:latin typeface="ui-sans-serif"/>
              </a:rPr>
              <a:t>Most profitable routes have 20-30 bus stops</a:t>
            </a:r>
          </a:p>
          <a:p>
            <a:pPr marL="285750" indent="-285750" algn="l">
              <a:buFont typeface="Arial" panose="020B0604020202020204" pitchFamily="34" charset="0"/>
              <a:buChar char="•"/>
            </a:pPr>
            <a:r>
              <a:rPr lang="en-US" sz="1300" b="0" i="0" dirty="0">
                <a:solidFill>
                  <a:srgbClr val="030712"/>
                </a:solidFill>
                <a:effectLst/>
                <a:latin typeface="ui-sans-serif"/>
              </a:rPr>
              <a:t>Optimal journey time appears to be 60-80 minutes</a:t>
            </a:r>
          </a:p>
          <a:p>
            <a:pPr marL="285750" indent="-285750" algn="l">
              <a:buFont typeface="Arial" panose="020B0604020202020204" pitchFamily="34" charset="0"/>
              <a:buChar char="•"/>
            </a:pPr>
            <a:r>
              <a:rPr lang="en-US" sz="1300" b="0" i="0" dirty="0">
                <a:solidFill>
                  <a:srgbClr val="030712"/>
                </a:solidFill>
                <a:effectLst/>
                <a:latin typeface="ui-sans-serif"/>
              </a:rPr>
              <a:t>Routes with moderate frequency (15-30 mins) show better revenue generation</a:t>
            </a:r>
          </a:p>
          <a:p>
            <a:pPr marL="285750" indent="-285750" algn="l">
              <a:buFont typeface="Arial" panose="020B0604020202020204" pitchFamily="34" charset="0"/>
              <a:buChar char="•"/>
            </a:pPr>
            <a:r>
              <a:rPr lang="en-US" sz="1300" b="0" i="0" dirty="0">
                <a:solidFill>
                  <a:srgbClr val="030712"/>
                </a:solidFill>
                <a:effectLst/>
                <a:latin typeface="ui-sans-serif"/>
              </a:rPr>
              <a:t>Long-distance routes (&gt;80 km) show lower ticket sales</a:t>
            </a:r>
          </a:p>
          <a:p>
            <a:pPr algn="l"/>
            <a:endParaRPr lang="en-US" sz="1300" b="0" i="0" dirty="0">
              <a:solidFill>
                <a:srgbClr val="030712"/>
              </a:solidFill>
              <a:effectLst/>
              <a:latin typeface="ui-sans-serif"/>
            </a:endParaRPr>
          </a:p>
          <a:p>
            <a:pPr algn="l"/>
            <a:r>
              <a:rPr lang="en-US" b="1" i="0" dirty="0">
                <a:solidFill>
                  <a:srgbClr val="030712"/>
                </a:solidFill>
                <a:effectLst/>
                <a:latin typeface="ui-sans-serif"/>
              </a:rPr>
              <a:t>Revenue Patterns</a:t>
            </a:r>
          </a:p>
          <a:p>
            <a:pPr marL="285750" indent="-285750" algn="l">
              <a:buFont typeface="Arial" panose="020B0604020202020204" pitchFamily="34" charset="0"/>
              <a:buChar char="•"/>
            </a:pPr>
            <a:r>
              <a:rPr lang="en-US" sz="1300" b="0" i="0" dirty="0">
                <a:solidFill>
                  <a:srgbClr val="030712"/>
                </a:solidFill>
                <a:effectLst/>
                <a:latin typeface="ui-sans-serif"/>
              </a:rPr>
              <a:t>Higher revenue concentration in short to medium distance routes</a:t>
            </a:r>
          </a:p>
          <a:p>
            <a:pPr marL="285750" indent="-285750" algn="l">
              <a:buFont typeface="Arial" panose="020B0604020202020204" pitchFamily="34" charset="0"/>
              <a:buChar char="•"/>
            </a:pPr>
            <a:r>
              <a:rPr lang="en-US" sz="1300" b="0" i="0" dirty="0">
                <a:solidFill>
                  <a:srgbClr val="030712"/>
                </a:solidFill>
                <a:effectLst/>
                <a:latin typeface="ui-sans-serif"/>
              </a:rPr>
              <a:t>Peak revenue generation occurs during specific frequency windows</a:t>
            </a:r>
          </a:p>
          <a:p>
            <a:pPr marL="285750" indent="-285750" algn="l">
              <a:buFont typeface="Arial" panose="020B0604020202020204" pitchFamily="34" charset="0"/>
              <a:buChar char="•"/>
            </a:pPr>
            <a:r>
              <a:rPr lang="en-US" sz="1300" b="0" i="0" dirty="0">
                <a:solidFill>
                  <a:srgbClr val="030712"/>
                </a:solidFill>
                <a:effectLst/>
                <a:latin typeface="ui-sans-serif"/>
              </a:rPr>
              <a:t>Ticket sales don't linearly correlate with revenue, suggesting variable pricing</a:t>
            </a:r>
          </a:p>
          <a:p>
            <a:pPr marL="285750" indent="-285750" algn="l">
              <a:buFont typeface="Arial" panose="020B0604020202020204" pitchFamily="34" charset="0"/>
              <a:buChar char="•"/>
            </a:pPr>
            <a:r>
              <a:rPr lang="en-US" sz="1300" b="0" i="0" dirty="0">
                <a:solidFill>
                  <a:srgbClr val="030712"/>
                </a:solidFill>
                <a:effectLst/>
                <a:latin typeface="ui-sans-serif"/>
              </a:rPr>
              <a:t>Routes with moderate bus stops (15-25) generate more consistent revenue</a:t>
            </a:r>
          </a:p>
          <a:p>
            <a:pPr algn="l"/>
            <a:endParaRPr lang="en-US" sz="1300" b="0" i="0" dirty="0">
              <a:solidFill>
                <a:srgbClr val="030712"/>
              </a:solidFill>
              <a:effectLst/>
              <a:latin typeface="ui-sans-serif"/>
            </a:endParaRPr>
          </a:p>
          <a:p>
            <a:pPr algn="l"/>
            <a:r>
              <a:rPr lang="en-US" b="1" i="0" dirty="0">
                <a:solidFill>
                  <a:srgbClr val="030712"/>
                </a:solidFill>
                <a:effectLst/>
                <a:latin typeface="ui-sans-serif"/>
              </a:rPr>
              <a:t>Operational Efficiency</a:t>
            </a:r>
          </a:p>
          <a:p>
            <a:pPr marL="285750" indent="-285750" algn="l">
              <a:buFont typeface="Arial" panose="020B0604020202020204" pitchFamily="34" charset="0"/>
              <a:buChar char="•"/>
            </a:pPr>
            <a:r>
              <a:rPr lang="en-US" sz="1300" b="0" i="0" dirty="0">
                <a:solidFill>
                  <a:srgbClr val="030712"/>
                </a:solidFill>
                <a:effectLst/>
                <a:latin typeface="ui-sans-serif"/>
              </a:rPr>
              <a:t>Most routes operate within 40-80 minute duration window</a:t>
            </a:r>
          </a:p>
          <a:p>
            <a:pPr marL="285750" indent="-285750" algn="l">
              <a:buFont typeface="Arial" panose="020B0604020202020204" pitchFamily="34" charset="0"/>
              <a:buChar char="•"/>
            </a:pPr>
            <a:r>
              <a:rPr lang="en-US" sz="1300" b="0" i="0" dirty="0">
                <a:solidFill>
                  <a:srgbClr val="030712"/>
                </a:solidFill>
                <a:effectLst/>
                <a:latin typeface="ui-sans-serif"/>
              </a:rPr>
              <a:t>Optimal bus stop spacing improves overall journey times</a:t>
            </a:r>
          </a:p>
          <a:p>
            <a:pPr marL="285750" indent="-285750" algn="l">
              <a:buFont typeface="Arial" panose="020B0604020202020204" pitchFamily="34" charset="0"/>
              <a:buChar char="•"/>
            </a:pPr>
            <a:r>
              <a:rPr lang="en-US" sz="1300" b="0" i="0" dirty="0">
                <a:solidFill>
                  <a:srgbClr val="030712"/>
                </a:solidFill>
                <a:effectLst/>
                <a:latin typeface="ui-sans-serif"/>
              </a:rPr>
              <a:t>High-frequency routes don't necessarily translate to higher revenue</a:t>
            </a:r>
          </a:p>
          <a:p>
            <a:pPr marL="285750" indent="-285750" algn="l">
              <a:buFont typeface="Arial" panose="020B0604020202020204" pitchFamily="34" charset="0"/>
              <a:buChar char="•"/>
            </a:pPr>
            <a:r>
              <a:rPr lang="en-US" sz="1300" b="0" i="0" dirty="0">
                <a:solidFill>
                  <a:srgbClr val="030712"/>
                </a:solidFill>
                <a:effectLst/>
                <a:latin typeface="ui-sans-serif"/>
              </a:rPr>
              <a:t>Routes with balanced stops-to-distance ratio show better performance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B19FD82E-6F82-C808-8A3B-F81CFA8D77EC}"/>
              </a:ext>
            </a:extLst>
          </p:cNvPr>
          <p:cNvPicPr>
            <a:picLocks noChangeAspect="1"/>
          </p:cNvPicPr>
          <p:nvPr/>
        </p:nvPicPr>
        <p:blipFill>
          <a:blip r:embed="rId3"/>
          <a:stretch>
            <a:fillRect/>
          </a:stretch>
        </p:blipFill>
        <p:spPr>
          <a:xfrm>
            <a:off x="0" y="812800"/>
            <a:ext cx="12192000" cy="6045200"/>
          </a:xfrm>
          <a:prstGeom prst="rect">
            <a:avLst/>
          </a:prstGeom>
        </p:spPr>
      </p:pic>
      <p:pic>
        <p:nvPicPr>
          <p:cNvPr id="130" name="Google Shape;130;p30" descr="360DigiTMG Reviews - 52 Reviews of 360digitmg.com | Sitejabber"/>
          <p:cNvPicPr preferRelativeResize="0"/>
          <p:nvPr/>
        </p:nvPicPr>
        <p:blipFill rotWithShape="1">
          <a:blip r:embed="rId4">
            <a:alphaModFix/>
          </a:blip>
          <a:srcRect/>
          <a:stretch/>
        </p:blipFill>
        <p:spPr>
          <a:xfrm>
            <a:off x="9914961" y="5969865"/>
            <a:ext cx="2277039" cy="808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6BA22C31-3431-65BB-9127-6C7A2E7319E9}"/>
              </a:ext>
            </a:extLst>
          </p:cNvPr>
          <p:cNvPicPr>
            <a:picLocks noChangeAspect="1"/>
          </p:cNvPicPr>
          <p:nvPr/>
        </p:nvPicPr>
        <p:blipFill>
          <a:blip r:embed="rId4"/>
          <a:stretch>
            <a:fillRect/>
          </a:stretch>
        </p:blipFill>
        <p:spPr>
          <a:xfrm>
            <a:off x="0" y="713277"/>
            <a:ext cx="12192000" cy="61320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541</Words>
  <Application>Microsoft Office PowerPoint</Application>
  <PresentationFormat>Widescreen</PresentationFormat>
  <Paragraphs>83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vt:lpstr>
      <vt:lpstr>Times New Roman</vt:lpstr>
      <vt:lpstr>ui-sans-serif</vt:lpstr>
      <vt:lpstr>Office Theme</vt:lpstr>
      <vt:lpstr>Optimizing Bus Operations with Data Driven Insights</vt:lpstr>
      <vt:lpstr>Contents</vt:lpstr>
      <vt:lpstr>Business Problem</vt:lpstr>
      <vt:lpstr>Project Overview and Scope</vt:lpstr>
      <vt:lpstr>Data Dictionary </vt:lpstr>
      <vt:lpstr>Project Architecture</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SRIDHAR ALLAM</cp:lastModifiedBy>
  <cp:revision>5</cp:revision>
  <dcterms:created xsi:type="dcterms:W3CDTF">2022-02-16T01:47:29Z</dcterms:created>
  <dcterms:modified xsi:type="dcterms:W3CDTF">2025-02-11T19:29:23Z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