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ffb6d4cf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ffb6d4cf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ffb6d4cf6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ffb6d4c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ffb6d4cf6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ffb6d4c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6dc19ea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6dc19e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46dc19ea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46dc19ea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ffb6d4cf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ffb6d4c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ffb6d4cf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ffb6d4c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ffb6d4cf6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ffb6d4cf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ffb6d4cf6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ffb6d4c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7562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spcBef>
                <a:spcPts val="0"/>
              </a:spcBef>
              <a:spcAft>
                <a:spcPts val="0"/>
              </a:spcAft>
              <a:buClr>
                <a:schemeClr val="dk1"/>
              </a:buClr>
              <a:buFont typeface="Arial"/>
              <a:buNone/>
            </a:pPr>
            <a:r>
              <a:rPr lang="en-US" sz="6600">
                <a:solidFill>
                  <a:srgbClr val="FF6600"/>
                </a:solidFill>
                <a:latin typeface="Calibri"/>
                <a:ea typeface="Calibri"/>
                <a:cs typeface="Calibri"/>
                <a:sym typeface="Calibri"/>
              </a:rPr>
              <a:t>BANK MARKETING - CAMPAIGN</a:t>
            </a:r>
            <a:endParaRPr>
              <a:solidFill>
                <a:schemeClr val="dk1"/>
              </a:solidFill>
            </a:endParaRPr>
          </a:p>
          <a:p>
            <a:pPr indent="0" lvl="0" marL="0" rtl="0" algn="l">
              <a:spcBef>
                <a:spcPts val="0"/>
              </a:spcBef>
              <a:spcAft>
                <a:spcPts val="0"/>
              </a:spcAft>
              <a:buClr>
                <a:schemeClr val="dk1"/>
              </a:buClr>
              <a:buFont typeface="Arial"/>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sz="2500">
                <a:solidFill>
                  <a:srgbClr val="FF6600"/>
                </a:solidFill>
                <a:latin typeface="Calibri"/>
                <a:ea typeface="Calibri"/>
                <a:cs typeface="Calibri"/>
                <a:sym typeface="Calibri"/>
              </a:rPr>
              <a:t>14-June-2022</a:t>
            </a:r>
            <a:endParaRPr>
              <a:solidFill>
                <a:schemeClr val="dk1"/>
              </a:solidFill>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12" name="Google Shape;212;p22"/>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FF6600"/>
              </a:solidFill>
            </a:endParaRPr>
          </a:p>
          <a:p>
            <a:pPr indent="457200" lvl="0" marL="457200" rtl="0" algn="l">
              <a:spcBef>
                <a:spcPts val="1000"/>
              </a:spcBef>
              <a:spcAft>
                <a:spcPts val="0"/>
              </a:spcAft>
              <a:buNone/>
            </a:pPr>
            <a:r>
              <a:rPr b="1" lang="en-US" sz="6000">
                <a:solidFill>
                  <a:srgbClr val="FF6600"/>
                </a:solidFill>
              </a:rPr>
              <a:t>ANALYSIS</a:t>
            </a:r>
            <a:endParaRPr b="1" sz="6000">
              <a:solidFill>
                <a:srgbClr val="FF6600"/>
              </a:solidFill>
            </a:endParaRPr>
          </a:p>
          <a:p>
            <a:pPr indent="0" lvl="0" marL="914400" rtl="0" algn="l">
              <a:spcBef>
                <a:spcPts val="1000"/>
              </a:spcBef>
              <a:spcAft>
                <a:spcPts val="0"/>
              </a:spcAft>
              <a:buNone/>
            </a:pPr>
            <a:r>
              <a:rPr b="1" lang="en-US" sz="6000">
                <a:solidFill>
                  <a:srgbClr val="FF6600"/>
                </a:solidFill>
              </a:rPr>
              <a:t>OF THE NUMBER OF TIMES BANK CONTACTED CUSTOMER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213" name="Google Shape;213;p22"/>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4" name="Google Shape;214;p22"/>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15" name="Google Shape;215;p22"/>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216" name="Google Shape;216;p22"/>
          <p:cNvSpPr txBox="1"/>
          <p:nvPr/>
        </p:nvSpPr>
        <p:spPr>
          <a:xfrm>
            <a:off x="7441075"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7" name="Google Shape;217;p22"/>
          <p:cNvSpPr txBox="1"/>
          <p:nvPr/>
        </p:nvSpPr>
        <p:spPr>
          <a:xfrm>
            <a:off x="6891775" y="293875"/>
            <a:ext cx="4331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NUMBER OF CONTACT </a:t>
            </a:r>
            <a:r>
              <a:rPr b="1" lang="en-US" sz="1900">
                <a:latin typeface="Calibri"/>
                <a:ea typeface="Calibri"/>
                <a:cs typeface="Calibri"/>
                <a:sym typeface="Calibri"/>
              </a:rPr>
              <a:t>AND DEPOSITS ANALYSIS</a:t>
            </a:r>
            <a:endParaRPr b="1" sz="1900">
              <a:latin typeface="Calibri"/>
              <a:ea typeface="Calibri"/>
              <a:cs typeface="Calibri"/>
              <a:sym typeface="Calibri"/>
            </a:endParaRPr>
          </a:p>
        </p:txBody>
      </p:sp>
      <p:sp>
        <p:nvSpPr>
          <p:cNvPr id="218" name="Google Shape;218;p22"/>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22"/>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0" name="Google Shape;220;p22"/>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221" name="Google Shape;221;p22"/>
          <p:cNvPicPr preferRelativeResize="0"/>
          <p:nvPr/>
        </p:nvPicPr>
        <p:blipFill>
          <a:blip r:embed="rId4">
            <a:alphaModFix/>
          </a:blip>
          <a:stretch>
            <a:fillRect/>
          </a:stretch>
        </p:blipFill>
        <p:spPr>
          <a:xfrm>
            <a:off x="6355400" y="1141300"/>
            <a:ext cx="5596249" cy="448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7" name="Google Shape;227;p23"/>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b="1" sz="6000">
              <a:solidFill>
                <a:srgbClr val="FF6600"/>
              </a:solidFill>
            </a:endParaRPr>
          </a:p>
          <a:p>
            <a:pPr indent="0" lvl="0" marL="0" rtl="0" algn="l">
              <a:spcBef>
                <a:spcPts val="1000"/>
              </a:spcBef>
              <a:spcAft>
                <a:spcPts val="0"/>
              </a:spcAft>
              <a:buNone/>
            </a:pPr>
            <a:r>
              <a:rPr b="1" lang="en-US" sz="6000">
                <a:solidFill>
                  <a:srgbClr val="FF6600"/>
                </a:solidFill>
              </a:rPr>
              <a:t>FINAL RECOMMENDATI-ON AND FINDINGS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228" name="Google Shape;228;p23"/>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29" name="Google Shape;229;p23"/>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30" name="Google Shape;230;p23"/>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231" name="Google Shape;231;p23"/>
          <p:cNvSpPr txBox="1"/>
          <p:nvPr/>
        </p:nvSpPr>
        <p:spPr>
          <a:xfrm>
            <a:off x="7441075"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2" name="Google Shape;232;p23"/>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3" name="Google Shape;233;p23"/>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4" name="Google Shape;234;p23"/>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
        <p:nvSpPr>
          <p:cNvPr id="235" name="Google Shape;235;p23"/>
          <p:cNvSpPr txBox="1"/>
          <p:nvPr/>
        </p:nvSpPr>
        <p:spPr>
          <a:xfrm>
            <a:off x="6401900" y="524375"/>
            <a:ext cx="53751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From Analysis we can tell according to our dataset: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1. Customers with 'blue-collar' and 'services' jobs are less likely to subscribe for term deposit.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2. Married customers are less likely to subscribe for term deposit.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3. Customers with 'cellular' type of contact are less likely to subscribe for term deposit.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4. People who subscribed for term deposit tend to have greater balance and age values.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5. People who subscribed for term deposit tend to have fewer number of contacts during this campaign.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24"/>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0" rtl="0" algn="l">
              <a:spcBef>
                <a:spcPts val="1000"/>
              </a:spcBef>
              <a:spcAft>
                <a:spcPts val="0"/>
              </a:spcAft>
              <a:buNone/>
            </a:pPr>
            <a:r>
              <a:t/>
            </a:r>
            <a:endParaRPr b="1" sz="6000">
              <a:solidFill>
                <a:srgbClr val="FF6600"/>
              </a:solidFill>
            </a:endParaRPr>
          </a:p>
          <a:p>
            <a:pPr indent="0" lvl="0" marL="914400" rtl="0" algn="l">
              <a:spcBef>
                <a:spcPts val="1000"/>
              </a:spcBef>
              <a:spcAft>
                <a:spcPts val="0"/>
              </a:spcAft>
              <a:buNone/>
            </a:pPr>
            <a:r>
              <a:rPr b="1" lang="en-US" sz="6000">
                <a:solidFill>
                  <a:srgbClr val="FF6600"/>
                </a:solidFill>
              </a:rPr>
              <a:t>PROPOSED MODELLING </a:t>
            </a:r>
            <a:r>
              <a:rPr b="1" lang="en-US" sz="6000">
                <a:solidFill>
                  <a:srgbClr val="FF6600"/>
                </a:solidFill>
              </a:rPr>
              <a:t>TECHNIQUE</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242" name="Google Shape;242;p24"/>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3" name="Google Shape;243;p24"/>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44" name="Google Shape;244;p24"/>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245" name="Google Shape;245;p24"/>
          <p:cNvSpPr txBox="1"/>
          <p:nvPr/>
        </p:nvSpPr>
        <p:spPr>
          <a:xfrm>
            <a:off x="7441075"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6" name="Google Shape;246;p24"/>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7" name="Google Shape;247;p24"/>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48" name="Google Shape;248;p24"/>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sp>
        <p:nvSpPr>
          <p:cNvPr id="249" name="Google Shape;249;p24"/>
          <p:cNvSpPr txBox="1"/>
          <p:nvPr/>
        </p:nvSpPr>
        <p:spPr>
          <a:xfrm>
            <a:off x="6401900" y="1541500"/>
            <a:ext cx="53751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THE TEAM IS GOING TO TEST OF THE FOLLOWING MODELS AND PICK WHICH HAS THE BEST ACCURACY SCORE;</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AutoNum type="arabicPeriod"/>
            </a:pPr>
            <a:r>
              <a:rPr lang="en-US"/>
              <a:t>LOGISTIC REGRESSION</a:t>
            </a:r>
            <a:endParaRPr/>
          </a:p>
          <a:p>
            <a:pPr indent="-317500" lvl="0" marL="457200" rtl="0" algn="l">
              <a:lnSpc>
                <a:spcPct val="115000"/>
              </a:lnSpc>
              <a:spcBef>
                <a:spcPts val="0"/>
              </a:spcBef>
              <a:spcAft>
                <a:spcPts val="0"/>
              </a:spcAft>
              <a:buSzPts val="1400"/>
              <a:buAutoNum type="arabicPeriod"/>
            </a:pPr>
            <a:r>
              <a:rPr lang="en-US"/>
              <a:t>RANDOM FOREST CLASSIFIER</a:t>
            </a:r>
            <a:endParaRPr/>
          </a:p>
          <a:p>
            <a:pPr indent="-317500" lvl="0" marL="457200" rtl="0" algn="l">
              <a:lnSpc>
                <a:spcPct val="115000"/>
              </a:lnSpc>
              <a:spcBef>
                <a:spcPts val="0"/>
              </a:spcBef>
              <a:spcAft>
                <a:spcPts val="0"/>
              </a:spcAft>
              <a:buSzPts val="1400"/>
              <a:buAutoNum type="arabicPeriod"/>
            </a:pPr>
            <a:r>
              <a:rPr lang="en-US"/>
              <a:t>SUPPORT VECTOR CLASSIFIER (SVC)</a:t>
            </a:r>
            <a:endParaRPr/>
          </a:p>
          <a:p>
            <a:pPr indent="-317500" lvl="0" marL="457200" rtl="0" algn="l">
              <a:lnSpc>
                <a:spcPct val="115000"/>
              </a:lnSpc>
              <a:spcBef>
                <a:spcPts val="0"/>
              </a:spcBef>
              <a:spcAft>
                <a:spcPts val="0"/>
              </a:spcAft>
              <a:buSzPts val="1400"/>
              <a:buAutoNum type="arabicPeriod"/>
            </a:pPr>
            <a:r>
              <a:rPr lang="en-US"/>
              <a:t>DECISION TREE CLASSIFIER</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5610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Background and</a:t>
            </a:r>
            <a:r>
              <a:rPr lang="en-US">
                <a:solidFill>
                  <a:srgbClr val="FF6600"/>
                </a:solidFill>
              </a:rPr>
              <a:t> </a:t>
            </a:r>
            <a:r>
              <a:rPr b="1" lang="en-US">
                <a:solidFill>
                  <a:srgbClr val="FF6600"/>
                </a:solidFill>
              </a:rPr>
              <a:t>Agenda</a:t>
            </a:r>
            <a:endParaRPr/>
          </a:p>
        </p:txBody>
      </p:sp>
      <p:sp>
        <p:nvSpPr>
          <p:cNvPr id="91" name="Google Shape;91;p1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t/>
            </a:r>
            <a:endParaRPr>
              <a:solidFill>
                <a:srgbClr val="FF6600"/>
              </a:solidFill>
            </a:endParaRPr>
          </a:p>
          <a:p>
            <a:pPr indent="0" lvl="0" marL="0" rtl="0" algn="just">
              <a:lnSpc>
                <a:spcPct val="90000"/>
              </a:lnSpc>
              <a:spcBef>
                <a:spcPts val="1000"/>
              </a:spcBef>
              <a:spcAft>
                <a:spcPts val="0"/>
              </a:spcAft>
              <a:buClr>
                <a:srgbClr val="FF6600"/>
              </a:buClr>
              <a:buSzPct val="100000"/>
              <a:buNone/>
            </a:pPr>
            <a:r>
              <a:rPr lang="en-US">
                <a:solidFill>
                  <a:srgbClr val="FF6600"/>
                </a:solidFill>
              </a:rPr>
              <a:t> </a:t>
            </a:r>
            <a:endParaRPr>
              <a:solidFill>
                <a:srgbClr val="FF6600"/>
              </a:solidFill>
            </a:endParaRPr>
          </a:p>
          <a:p>
            <a:pPr indent="0" lvl="0" marL="0" rtl="0" algn="l">
              <a:lnSpc>
                <a:spcPct val="115000"/>
              </a:lnSpc>
              <a:spcBef>
                <a:spcPts val="1200"/>
              </a:spcBef>
              <a:spcAft>
                <a:spcPts val="0"/>
              </a:spcAft>
              <a:buClr>
                <a:schemeClr val="dk1"/>
              </a:buClr>
              <a:buSzPct val="70833"/>
              <a:buNone/>
            </a:pPr>
            <a:r>
              <a:rPr b="1" lang="en-US" sz="1552">
                <a:solidFill>
                  <a:srgbClr val="2D3B45"/>
                </a:solidFill>
                <a:highlight>
                  <a:srgbClr val="FFFFFF"/>
                </a:highlight>
                <a:latin typeface="Arial"/>
                <a:ea typeface="Arial"/>
                <a:cs typeface="Arial"/>
                <a:sym typeface="Arial"/>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b="1" sz="1852">
              <a:solidFill>
                <a:srgbClr val="123654"/>
              </a:solidFill>
              <a:latin typeface="Arial"/>
              <a:ea typeface="Arial"/>
              <a:cs typeface="Arial"/>
              <a:sym typeface="Arial"/>
            </a:endParaRPr>
          </a:p>
          <a:p>
            <a:pPr indent="0" lvl="0" marL="0" rtl="0" algn="just">
              <a:lnSpc>
                <a:spcPct val="90000"/>
              </a:lnSpc>
              <a:spcBef>
                <a:spcPts val="1200"/>
              </a:spcBef>
              <a:spcAft>
                <a:spcPts val="0"/>
              </a:spcAft>
              <a:buClr>
                <a:srgbClr val="FF6600"/>
              </a:buClr>
              <a:buSzPct val="148363"/>
              <a:buNone/>
            </a:pPr>
            <a:r>
              <a:rPr lang="en-US" sz="1617">
                <a:solidFill>
                  <a:srgbClr val="123654"/>
                </a:solidFill>
                <a:latin typeface="Arial"/>
                <a:ea typeface="Arial"/>
                <a:cs typeface="Arial"/>
                <a:sym typeface="Arial"/>
              </a:rPr>
              <a:t>The data is related with direct marketing campaigns of a Portuguese banking institution. The marketing campaigns were based on phone calls.Often, more than one contact to the same client was required, in order to access if the product (bank term deposit) would be ('yes') or not ('no') subscribed. </a:t>
            </a:r>
            <a:endParaRPr sz="1617">
              <a:solidFill>
                <a:srgbClr val="123654"/>
              </a:solidFill>
              <a:latin typeface="Arial"/>
              <a:ea typeface="Arial"/>
              <a:cs typeface="Arial"/>
              <a:sym typeface="Arial"/>
            </a:endParaRPr>
          </a:p>
          <a:p>
            <a:pPr indent="0" lvl="0" marL="0" rtl="0" algn="just">
              <a:lnSpc>
                <a:spcPct val="90000"/>
              </a:lnSpc>
              <a:spcBef>
                <a:spcPts val="1000"/>
              </a:spcBef>
              <a:spcAft>
                <a:spcPts val="0"/>
              </a:spcAft>
              <a:buClr>
                <a:srgbClr val="FF6600"/>
              </a:buClr>
              <a:buSzPct val="148363"/>
              <a:buNone/>
            </a:pPr>
            <a:r>
              <a:t/>
            </a:r>
            <a:endParaRPr sz="1617">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There are four datasets: </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1) bank-additional-full.csv with all examples (41188) and 20 inputs, ordered by date (from May 2008 to November 2010), very close to the data analyzed in [Moro et al., 2014]</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2) bank-additional.csv with 10% of the examples (4119), randomly selected from 1), and 20 inputs.</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3) bank-full.csv with all examples and 17 inputs, ordered by date (older version of this dataset with less inputs). </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4) bank.csv with 10% of the examples and 17 inputs, randomly selected from 3 (older version of this dataset with less inputs). </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7414"/>
              <a:buFont typeface="Arial"/>
              <a:buNone/>
            </a:pPr>
            <a:r>
              <a:rPr lang="en-US" sz="1420">
                <a:solidFill>
                  <a:srgbClr val="123654"/>
                </a:solidFill>
                <a:latin typeface="Arial"/>
                <a:ea typeface="Arial"/>
                <a:cs typeface="Arial"/>
                <a:sym typeface="Arial"/>
              </a:rPr>
              <a:t>The smallest datasets are provided to test more computationally demanding machine learning algorithms (e.g., SVM). </a:t>
            </a:r>
            <a:endParaRPr sz="1420">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85146"/>
              <a:buFont typeface="Arial"/>
              <a:buNone/>
            </a:pPr>
            <a:r>
              <a:t/>
            </a:r>
            <a:endParaRPr sz="1291">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69100"/>
              <a:buFont typeface="Arial"/>
              <a:buNone/>
            </a:pPr>
            <a:r>
              <a:rPr b="1" lang="en-US" sz="1591">
                <a:solidFill>
                  <a:srgbClr val="123654"/>
                </a:solidFill>
                <a:latin typeface="Arial"/>
                <a:ea typeface="Arial"/>
                <a:cs typeface="Arial"/>
                <a:sym typeface="Arial"/>
              </a:rPr>
              <a:t>The classification goal is to predict if the client will subscribe (yes/no) a term deposit (variable y).</a:t>
            </a:r>
            <a:endParaRPr b="1" sz="1591">
              <a:solidFill>
                <a:srgbClr val="123654"/>
              </a:solidFill>
              <a:latin typeface="Arial"/>
              <a:ea typeface="Arial"/>
              <a:cs typeface="Arial"/>
              <a:sym typeface="Arial"/>
            </a:endParaRPr>
          </a:p>
          <a:p>
            <a:pPr indent="0" lvl="0" marL="0" rtl="0" algn="l">
              <a:lnSpc>
                <a:spcPct val="115000"/>
              </a:lnSpc>
              <a:spcBef>
                <a:spcPts val="1000"/>
              </a:spcBef>
              <a:spcAft>
                <a:spcPts val="0"/>
              </a:spcAft>
              <a:buClr>
                <a:schemeClr val="dk1"/>
              </a:buClr>
              <a:buSzPct val="79029"/>
              <a:buFont typeface="Arial"/>
              <a:buNone/>
            </a:pPr>
            <a:r>
              <a:t/>
            </a:r>
            <a:endParaRPr sz="1391">
              <a:latin typeface="Arial"/>
              <a:ea typeface="Arial"/>
              <a:cs typeface="Arial"/>
              <a:sym typeface="Arial"/>
            </a:endParaRPr>
          </a:p>
          <a:p>
            <a:pPr indent="0" lvl="0" marL="0" rtl="0" algn="just">
              <a:lnSpc>
                <a:spcPct val="90000"/>
              </a:lnSpc>
              <a:spcBef>
                <a:spcPts val="1000"/>
              </a:spcBef>
              <a:spcAft>
                <a:spcPts val="0"/>
              </a:spcAft>
              <a:buClr>
                <a:srgbClr val="FF6600"/>
              </a:buClr>
              <a:buSzPct val="133936"/>
              <a:buNone/>
            </a:pPr>
            <a:r>
              <a:t/>
            </a:r>
            <a:endParaRPr sz="1791">
              <a:solidFill>
                <a:srgbClr val="123654"/>
              </a:solidFill>
              <a:latin typeface="Arial"/>
              <a:ea typeface="Arial"/>
              <a:cs typeface="Arial"/>
              <a:sym typeface="Arial"/>
            </a:endParaRPr>
          </a:p>
          <a:p>
            <a:pPr indent="0" lvl="0" marL="0" rtl="0" algn="ctr">
              <a:lnSpc>
                <a:spcPct val="90000"/>
              </a:lnSpc>
              <a:spcBef>
                <a:spcPts val="1000"/>
              </a:spcBef>
              <a:spcAft>
                <a:spcPts val="0"/>
              </a:spcAft>
              <a:buClr>
                <a:schemeClr val="dk1"/>
              </a:buClr>
              <a:buSzPct val="96000"/>
              <a:buNone/>
            </a:pPr>
            <a:r>
              <a:t/>
            </a:r>
            <a:endParaRPr sz="2500">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70875" y="5400025"/>
            <a:ext cx="1583750" cy="1457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0" y="25"/>
            <a:ext cx="6044400" cy="6858000"/>
          </a:xfrm>
          <a:prstGeom prst="rect">
            <a:avLst/>
          </a:prstGeom>
          <a:solidFill>
            <a:srgbClr val="3B3B3B"/>
          </a:solidFill>
          <a:ln cap="flat" cmpd="sng" w="9525">
            <a:solidFill>
              <a:srgbClr val="3B3B3B"/>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highlight>
                  <a:srgbClr val="3B3B3B"/>
                </a:highlight>
              </a:rPr>
              <a:t> </a:t>
            </a:r>
            <a:endParaRPr>
              <a:highlight>
                <a:srgbClr val="3B3B3B"/>
              </a:highlight>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rPr b="1" lang="en-US" sz="5600">
                <a:solidFill>
                  <a:srgbClr val="CC4125"/>
                </a:solidFill>
              </a:rPr>
              <a:t> 	</a:t>
            </a:r>
            <a:r>
              <a:rPr b="1" lang="en-US" sz="5822">
                <a:solidFill>
                  <a:srgbClr val="FF6600"/>
                </a:solidFill>
              </a:rPr>
              <a:t>Data Exploration</a:t>
            </a:r>
            <a:endParaRPr b="1" sz="5822">
              <a:solidFill>
                <a:srgbClr val="FF6600"/>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a:p>
            <a:pPr indent="0" lvl="0" marL="0" rtl="0" algn="l">
              <a:spcBef>
                <a:spcPts val="0"/>
              </a:spcBef>
              <a:spcAft>
                <a:spcPts val="0"/>
              </a:spcAft>
              <a:buNone/>
            </a:pPr>
            <a:r>
              <a:t/>
            </a:r>
            <a:endParaRPr b="1" sz="5600">
              <a:solidFill>
                <a:schemeClr val="accent2"/>
              </a:solidFill>
            </a:endParaRPr>
          </a:p>
        </p:txBody>
      </p:sp>
      <p:pic>
        <p:nvPicPr>
          <p:cNvPr id="98" name="Google Shape;98;p15"/>
          <p:cNvPicPr preferRelativeResize="0"/>
          <p:nvPr/>
        </p:nvPicPr>
        <p:blipFill rotWithShape="1">
          <a:blip r:embed="rId3">
            <a:alphaModFix/>
          </a:blip>
          <a:srcRect b="0" l="0" r="0" t="0"/>
          <a:stretch/>
        </p:blipFill>
        <p:spPr>
          <a:xfrm>
            <a:off x="222350" y="5474225"/>
            <a:ext cx="1432274" cy="1525025"/>
          </a:xfrm>
          <a:prstGeom prst="rect">
            <a:avLst/>
          </a:prstGeom>
          <a:noFill/>
          <a:ln>
            <a:noFill/>
          </a:ln>
        </p:spPr>
      </p:pic>
      <p:sp>
        <p:nvSpPr>
          <p:cNvPr id="99" name="Google Shape;99;p15"/>
          <p:cNvSpPr txBox="1"/>
          <p:nvPr/>
        </p:nvSpPr>
        <p:spPr>
          <a:xfrm>
            <a:off x="6044400" y="240350"/>
            <a:ext cx="6147600" cy="253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200">
                <a:solidFill>
                  <a:srgbClr val="123654"/>
                </a:solidFill>
                <a:highlight>
                  <a:srgbClr val="FFFFFF"/>
                </a:highlight>
              </a:rPr>
              <a:t>1) Bank-additional-full.csv with all examples (41188) and 20 inputs, ordered by date (from May 2008 to November 2010), very close to the data analyzed in [Moro et al., 2014]</a:t>
            </a:r>
            <a:endParaRPr b="1" sz="1200">
              <a:solidFill>
                <a:srgbClr val="123654"/>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US" sz="1200">
                <a:solidFill>
                  <a:srgbClr val="123654"/>
                </a:solidFill>
                <a:highlight>
                  <a:srgbClr val="FFFFFF"/>
                </a:highlight>
              </a:rPr>
              <a:t>2) Bank-additional.csv with 10% of the examples (4119), randomly selected from 1, and 20 inputs.</a:t>
            </a:r>
            <a:endParaRPr b="1" sz="1200">
              <a:solidFill>
                <a:srgbClr val="123654"/>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US" sz="1200">
                <a:solidFill>
                  <a:srgbClr val="123654"/>
                </a:solidFill>
                <a:highlight>
                  <a:srgbClr val="FFFFFF"/>
                </a:highlight>
              </a:rPr>
              <a:t>3) Bank-full.csv with all examples and 17 inputs, ordered by date (older version of this dataset with less inputs).</a:t>
            </a:r>
            <a:endParaRPr b="1" sz="1200">
              <a:solidFill>
                <a:srgbClr val="123654"/>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b="1" lang="en-US" sz="1200">
                <a:solidFill>
                  <a:srgbClr val="123654"/>
                </a:solidFill>
                <a:highlight>
                  <a:srgbClr val="FFFFFF"/>
                </a:highlight>
              </a:rPr>
              <a:t>4) Bank.csv with 10% of the examples and 17 inputs, randomly selected from 3 (older version of this dataset with less inputs).</a:t>
            </a:r>
            <a:endParaRPr b="1" sz="1200">
              <a:solidFill>
                <a:srgbClr val="123654"/>
              </a:solidFill>
              <a:highlight>
                <a:srgbClr val="FFFFFF"/>
              </a:highlight>
            </a:endParaRPr>
          </a:p>
        </p:txBody>
      </p:sp>
      <p:sp>
        <p:nvSpPr>
          <p:cNvPr id="100" name="Google Shape;100;p15"/>
          <p:cNvSpPr txBox="1"/>
          <p:nvPr/>
        </p:nvSpPr>
        <p:spPr>
          <a:xfrm rot="-10799810">
            <a:off x="6459118" y="2576285"/>
            <a:ext cx="54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pSp>
        <p:nvGrpSpPr>
          <p:cNvPr id="101" name="Google Shape;101;p15"/>
          <p:cNvGrpSpPr/>
          <p:nvPr/>
        </p:nvGrpSpPr>
        <p:grpSpPr>
          <a:xfrm>
            <a:off x="6730314" y="2967182"/>
            <a:ext cx="5101213" cy="2746781"/>
            <a:chOff x="5795350" y="1858278"/>
            <a:chExt cx="6149003" cy="3955048"/>
          </a:xfrm>
        </p:grpSpPr>
        <p:grpSp>
          <p:nvGrpSpPr>
            <p:cNvPr id="102" name="Google Shape;102;p15"/>
            <p:cNvGrpSpPr/>
            <p:nvPr/>
          </p:nvGrpSpPr>
          <p:grpSpPr>
            <a:xfrm>
              <a:off x="5795350" y="1858278"/>
              <a:ext cx="5535527" cy="3955048"/>
              <a:chOff x="1961385" y="3452991"/>
              <a:chExt cx="5535527" cy="4472013"/>
            </a:xfrm>
          </p:grpSpPr>
          <p:grpSp>
            <p:nvGrpSpPr>
              <p:cNvPr id="103" name="Google Shape;103;p15"/>
              <p:cNvGrpSpPr/>
              <p:nvPr/>
            </p:nvGrpSpPr>
            <p:grpSpPr>
              <a:xfrm>
                <a:off x="1961385" y="3452991"/>
                <a:ext cx="5535527" cy="2238617"/>
                <a:chOff x="1961385" y="4026102"/>
                <a:chExt cx="5535527" cy="2238617"/>
              </a:xfrm>
            </p:grpSpPr>
            <p:sp>
              <p:nvSpPr>
                <p:cNvPr id="104" name="Google Shape;104;p15"/>
                <p:cNvSpPr/>
                <p:nvPr/>
              </p:nvSpPr>
              <p:spPr>
                <a:xfrm>
                  <a:off x="6051395" y="4026103"/>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5"/>
                <p:cNvSpPr/>
                <p:nvPr/>
              </p:nvSpPr>
              <p:spPr>
                <a:xfrm>
                  <a:off x="1961385"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5"/>
                <p:cNvSpPr/>
                <p:nvPr/>
              </p:nvSpPr>
              <p:spPr>
                <a:xfrm>
                  <a:off x="3343118"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5"/>
                <p:cNvSpPr/>
                <p:nvPr/>
              </p:nvSpPr>
              <p:spPr>
                <a:xfrm>
                  <a:off x="4697256" y="4026102"/>
                  <a:ext cx="662857" cy="926447"/>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5"/>
                <p:cNvSpPr txBox="1"/>
                <p:nvPr/>
              </p:nvSpPr>
              <p:spPr>
                <a:xfrm>
                  <a:off x="2029446" y="5212318"/>
                  <a:ext cx="936900" cy="45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Calibri"/>
                      <a:ea typeface="Calibri"/>
                      <a:cs typeface="Calibri"/>
                      <a:sym typeface="Calibri"/>
                    </a:rPr>
                    <a:t>Bank.csv</a:t>
                  </a:r>
                  <a:endParaRPr/>
                </a:p>
              </p:txBody>
            </p:sp>
            <p:sp>
              <p:nvSpPr>
                <p:cNvPr id="109" name="Google Shape;109;p15"/>
                <p:cNvSpPr txBox="1"/>
                <p:nvPr/>
              </p:nvSpPr>
              <p:spPr>
                <a:xfrm>
                  <a:off x="3097359" y="5212301"/>
                  <a:ext cx="1263900" cy="45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Calibri"/>
                      <a:ea typeface="Calibri"/>
                      <a:cs typeface="Calibri"/>
                      <a:sym typeface="Calibri"/>
                    </a:rPr>
                    <a:t>Bank-Full.csv</a:t>
                  </a:r>
                  <a:r>
                    <a:rPr lang="en-US" sz="1200">
                      <a:solidFill>
                        <a:srgbClr val="000000"/>
                      </a:solidFill>
                      <a:latin typeface="Calibri"/>
                      <a:ea typeface="Calibri"/>
                      <a:cs typeface="Calibri"/>
                      <a:sym typeface="Calibri"/>
                    </a:rPr>
                    <a:t> </a:t>
                  </a:r>
                  <a:endParaRPr/>
                </a:p>
              </p:txBody>
            </p:sp>
            <p:sp>
              <p:nvSpPr>
                <p:cNvPr id="110" name="Google Shape;110;p15"/>
                <p:cNvSpPr txBox="1"/>
                <p:nvPr/>
              </p:nvSpPr>
              <p:spPr>
                <a:xfrm>
                  <a:off x="4525356" y="5212302"/>
                  <a:ext cx="1376400" cy="75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Calibri"/>
                      <a:ea typeface="Calibri"/>
                      <a:cs typeface="Calibri"/>
                      <a:sym typeface="Calibri"/>
                    </a:rPr>
                    <a:t>Bank-adiitional.csv</a:t>
                  </a:r>
                  <a:endParaRPr/>
                </a:p>
              </p:txBody>
            </p:sp>
            <p:sp>
              <p:nvSpPr>
                <p:cNvPr id="111" name="Google Shape;111;p15"/>
                <p:cNvSpPr txBox="1"/>
                <p:nvPr/>
              </p:nvSpPr>
              <p:spPr>
                <a:xfrm>
                  <a:off x="6120511" y="5212318"/>
                  <a:ext cx="1376400" cy="105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latin typeface="Calibri"/>
                      <a:ea typeface="Calibri"/>
                      <a:cs typeface="Calibri"/>
                      <a:sym typeface="Calibri"/>
                    </a:rPr>
                    <a:t>Bank-additinal-Full.csv</a:t>
                  </a:r>
                  <a:endParaRPr sz="1200">
                    <a:latin typeface="Calibri"/>
                    <a:ea typeface="Calibri"/>
                    <a:cs typeface="Calibri"/>
                    <a:sym typeface="Calibri"/>
                  </a:endParaRPr>
                </a:p>
                <a:p>
                  <a:pPr indent="0" lvl="0" marL="0" marR="0" rtl="0" algn="l">
                    <a:spcBef>
                      <a:spcPts val="0"/>
                    </a:spcBef>
                    <a:spcAft>
                      <a:spcPts val="0"/>
                    </a:spcAft>
                    <a:buNone/>
                  </a:pPr>
                  <a:r>
                    <a:t/>
                  </a:r>
                  <a:endParaRPr sz="1200">
                    <a:latin typeface="Calibri"/>
                    <a:ea typeface="Calibri"/>
                    <a:cs typeface="Calibri"/>
                    <a:sym typeface="Calibri"/>
                  </a:endParaRPr>
                </a:p>
              </p:txBody>
            </p:sp>
          </p:grpSp>
          <p:cxnSp>
            <p:nvCxnSpPr>
              <p:cNvPr id="112" name="Google Shape;112;p15"/>
              <p:cNvCxnSpPr/>
              <p:nvPr/>
            </p:nvCxnSpPr>
            <p:spPr>
              <a:xfrm>
                <a:off x="2624242" y="4379438"/>
                <a:ext cx="1826100" cy="1511400"/>
              </a:xfrm>
              <a:prstGeom prst="straightConnector1">
                <a:avLst/>
              </a:prstGeom>
              <a:noFill/>
              <a:ln cap="flat" cmpd="sng" w="9525">
                <a:solidFill>
                  <a:srgbClr val="4472C4"/>
                </a:solidFill>
                <a:prstDash val="solid"/>
                <a:miter lim="800000"/>
                <a:headEnd len="sm" w="sm" type="none"/>
                <a:tailEnd len="med" w="med" type="triangle"/>
              </a:ln>
            </p:spPr>
          </p:cxnSp>
          <p:cxnSp>
            <p:nvCxnSpPr>
              <p:cNvPr id="113" name="Google Shape;113;p15"/>
              <p:cNvCxnSpPr/>
              <p:nvPr/>
            </p:nvCxnSpPr>
            <p:spPr>
              <a:xfrm flipH="1">
                <a:off x="5258626" y="4455645"/>
                <a:ext cx="782400" cy="1256400"/>
              </a:xfrm>
              <a:prstGeom prst="straightConnector1">
                <a:avLst/>
              </a:prstGeom>
              <a:noFill/>
              <a:ln cap="flat" cmpd="sng" w="9525">
                <a:solidFill>
                  <a:srgbClr val="4472C4"/>
                </a:solidFill>
                <a:prstDash val="solid"/>
                <a:miter lim="800000"/>
                <a:headEnd len="sm" w="sm" type="none"/>
                <a:tailEnd len="med" w="med" type="triangle"/>
              </a:ln>
            </p:spPr>
          </p:cxnSp>
          <p:cxnSp>
            <p:nvCxnSpPr>
              <p:cNvPr id="114" name="Google Shape;114;p15"/>
              <p:cNvCxnSpPr/>
              <p:nvPr/>
            </p:nvCxnSpPr>
            <p:spPr>
              <a:xfrm>
                <a:off x="3729359" y="4367355"/>
                <a:ext cx="827700" cy="1334100"/>
              </a:xfrm>
              <a:prstGeom prst="straightConnector1">
                <a:avLst/>
              </a:prstGeom>
              <a:noFill/>
              <a:ln cap="flat" cmpd="sng" w="9525">
                <a:solidFill>
                  <a:srgbClr val="4472C4"/>
                </a:solidFill>
                <a:prstDash val="solid"/>
                <a:miter lim="800000"/>
                <a:headEnd len="sm" w="sm" type="none"/>
                <a:tailEnd len="med" w="med" type="triangle"/>
              </a:ln>
            </p:spPr>
          </p:cxnSp>
          <p:cxnSp>
            <p:nvCxnSpPr>
              <p:cNvPr id="115" name="Google Shape;115;p15"/>
              <p:cNvCxnSpPr/>
              <p:nvPr/>
            </p:nvCxnSpPr>
            <p:spPr>
              <a:xfrm>
                <a:off x="4861033" y="4457496"/>
                <a:ext cx="0" cy="1167900"/>
              </a:xfrm>
              <a:prstGeom prst="straightConnector1">
                <a:avLst/>
              </a:prstGeom>
              <a:noFill/>
              <a:ln cap="flat" cmpd="sng" w="9525">
                <a:solidFill>
                  <a:srgbClr val="4472C4"/>
                </a:solidFill>
                <a:prstDash val="solid"/>
                <a:miter lim="800000"/>
                <a:headEnd len="sm" w="sm" type="none"/>
                <a:tailEnd len="med" w="med" type="triangle"/>
              </a:ln>
            </p:spPr>
          </p:cxnSp>
          <p:sp>
            <p:nvSpPr>
              <p:cNvPr id="116" name="Google Shape;116;p15"/>
              <p:cNvSpPr/>
              <p:nvPr/>
            </p:nvSpPr>
            <p:spPr>
              <a:xfrm>
                <a:off x="4570553" y="5755223"/>
                <a:ext cx="662857" cy="926449"/>
              </a:xfrm>
              <a:custGeom>
                <a:rect b="b" l="l" r="r" t="t"/>
                <a:pathLst>
                  <a:path extrusionOk="0" h="612" w="47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5"/>
              <p:cNvSpPr txBox="1"/>
              <p:nvPr/>
            </p:nvSpPr>
            <p:spPr>
              <a:xfrm>
                <a:off x="4381330" y="6722304"/>
                <a:ext cx="1044000" cy="120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Fi</a:t>
                </a:r>
                <a:r>
                  <a:rPr lang="en-US" sz="1200">
                    <a:latin typeface="Calibri"/>
                    <a:ea typeface="Calibri"/>
                    <a:cs typeface="Calibri"/>
                    <a:sym typeface="Calibri"/>
                  </a:rPr>
                  <a:t>nal Bank Date</a:t>
                </a:r>
                <a:endParaRPr/>
              </a:p>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8" name="Google Shape;118;p15"/>
            <p:cNvSpPr txBox="1"/>
            <p:nvPr/>
          </p:nvSpPr>
          <p:spPr>
            <a:xfrm>
              <a:off x="10915652" y="2887014"/>
              <a:ext cx="1028700" cy="44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pSp>
      <p:sp>
        <p:nvSpPr>
          <p:cNvPr id="119" name="Google Shape;119;p15"/>
          <p:cNvSpPr txBox="1"/>
          <p:nvPr/>
        </p:nvSpPr>
        <p:spPr>
          <a:xfrm>
            <a:off x="6380050" y="5474225"/>
            <a:ext cx="5509200" cy="183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a:solidFill>
                  <a:schemeClr val="dk1"/>
                </a:solidFill>
              </a:rPr>
              <a:t>The Bank Data contained four(4) files, namely; Bank, Bank-Full, Bank-additional and the Bank-additional-full documents and all were in the &gt;.csv format. </a:t>
            </a:r>
            <a:endParaRPr>
              <a:solidFill>
                <a:schemeClr val="dk1"/>
              </a:solidFill>
            </a:endParaRPr>
          </a:p>
          <a:p>
            <a:pPr indent="0" lvl="0" marL="457200" rtl="0" algn="just">
              <a:spcBef>
                <a:spcPts val="0"/>
              </a:spcBef>
              <a:spcAft>
                <a:spcPts val="0"/>
              </a:spcAft>
              <a:buNone/>
            </a:pPr>
            <a:r>
              <a:t/>
            </a:r>
            <a:endParaRPr sz="18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sp>
        <p:nvSpPr>
          <p:cNvPr id="120" name="Google Shape;120;p15"/>
          <p:cNvSpPr txBox="1"/>
          <p:nvPr/>
        </p:nvSpPr>
        <p:spPr>
          <a:xfrm>
            <a:off x="6515525" y="4140475"/>
            <a:ext cx="53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ctrTitle"/>
          </p:nvPr>
        </p:nvSpPr>
        <p:spPr>
          <a:xfrm>
            <a:off x="-1" y="-8675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a:p>
            <a:pPr indent="0" lvl="0" marL="457200" rtl="0" algn="l">
              <a:lnSpc>
                <a:spcPct val="90000"/>
              </a:lnSpc>
              <a:spcBef>
                <a:spcPts val="0"/>
              </a:spcBef>
              <a:spcAft>
                <a:spcPts val="0"/>
              </a:spcAft>
              <a:buClr>
                <a:schemeClr val="dk1"/>
              </a:buClr>
              <a:buSzPts val="6000"/>
              <a:buFont typeface="Calibri"/>
              <a:buNone/>
            </a:pPr>
            <a:r>
              <a:rPr b="1" lang="en-US">
                <a:solidFill>
                  <a:srgbClr val="FF6600"/>
                </a:solidFill>
              </a:rPr>
              <a:t>ANALYSIS OF JOBS AND IMPACT ON DEPOSITS</a:t>
            </a:r>
            <a:endParaRPr b="1">
              <a:solidFill>
                <a:srgbClr val="FF6600"/>
              </a:solidFill>
            </a:endParaRPr>
          </a:p>
        </p:txBody>
      </p:sp>
      <p:pic>
        <p:nvPicPr>
          <p:cNvPr id="126" name="Google Shape;126;p16"/>
          <p:cNvPicPr preferRelativeResize="0"/>
          <p:nvPr/>
        </p:nvPicPr>
        <p:blipFill rotWithShape="1">
          <a:blip r:embed="rId3">
            <a:alphaModFix/>
          </a:blip>
          <a:srcRect b="0" l="0" r="0" t="0"/>
          <a:stretch/>
        </p:blipFill>
        <p:spPr>
          <a:xfrm>
            <a:off x="112200" y="5231225"/>
            <a:ext cx="1542425" cy="1626775"/>
          </a:xfrm>
          <a:prstGeom prst="rect">
            <a:avLst/>
          </a:prstGeom>
          <a:noFill/>
          <a:ln>
            <a:noFill/>
          </a:ln>
        </p:spPr>
      </p:pic>
      <p:sp>
        <p:nvSpPr>
          <p:cNvPr id="127" name="Google Shape;127;p16"/>
          <p:cNvSpPr txBox="1"/>
          <p:nvPr/>
        </p:nvSpPr>
        <p:spPr>
          <a:xfrm>
            <a:off x="7770600" y="1470875"/>
            <a:ext cx="90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8" name="Google Shape;128;p16"/>
          <p:cNvSpPr txBox="1"/>
          <p:nvPr/>
        </p:nvSpPr>
        <p:spPr>
          <a:xfrm>
            <a:off x="7101075" y="325250"/>
            <a:ext cx="384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Calibri"/>
                <a:ea typeface="Calibri"/>
                <a:cs typeface="Calibri"/>
                <a:sym typeface="Calibri"/>
              </a:rPr>
              <a:t>JOBS AND DEPOSITS ANALYSIS</a:t>
            </a:r>
            <a:endParaRPr b="1" sz="2000">
              <a:latin typeface="Calibri"/>
              <a:ea typeface="Calibri"/>
              <a:cs typeface="Calibri"/>
              <a:sym typeface="Calibri"/>
            </a:endParaRPr>
          </a:p>
        </p:txBody>
      </p:sp>
      <p:sp>
        <p:nvSpPr>
          <p:cNvPr id="129" name="Google Shape;129;p16"/>
          <p:cNvSpPr txBox="1"/>
          <p:nvPr/>
        </p:nvSpPr>
        <p:spPr>
          <a:xfrm>
            <a:off x="6638838" y="4954800"/>
            <a:ext cx="48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0" name="Google Shape;130;p16"/>
          <p:cNvSpPr txBox="1"/>
          <p:nvPr/>
        </p:nvSpPr>
        <p:spPr>
          <a:xfrm>
            <a:off x="6714750" y="3609400"/>
            <a:ext cx="45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latin typeface="Calibri"/>
              <a:ea typeface="Calibri"/>
              <a:cs typeface="Calibri"/>
              <a:sym typeface="Calibri"/>
            </a:endParaRPr>
          </a:p>
        </p:txBody>
      </p:sp>
      <p:pic>
        <p:nvPicPr>
          <p:cNvPr id="131" name="Google Shape;131;p16"/>
          <p:cNvPicPr preferRelativeResize="0"/>
          <p:nvPr/>
        </p:nvPicPr>
        <p:blipFill>
          <a:blip r:embed="rId4">
            <a:alphaModFix/>
          </a:blip>
          <a:stretch>
            <a:fillRect/>
          </a:stretch>
        </p:blipFill>
        <p:spPr>
          <a:xfrm>
            <a:off x="6314500" y="961375"/>
            <a:ext cx="5648075" cy="527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7" name="Google Shape;137;p17"/>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457200" lvl="0" marL="457200" rtl="0" algn="l">
              <a:spcBef>
                <a:spcPts val="1000"/>
              </a:spcBef>
              <a:spcAft>
                <a:spcPts val="0"/>
              </a:spcAft>
              <a:buNone/>
            </a:pPr>
            <a:r>
              <a:rPr b="1" lang="en-US" sz="6000">
                <a:solidFill>
                  <a:srgbClr val="FF6600"/>
                </a:solidFill>
              </a:rPr>
              <a:t>ANALYSIS</a:t>
            </a:r>
            <a:endParaRPr b="1" sz="6000">
              <a:solidFill>
                <a:srgbClr val="FF6600"/>
              </a:solidFill>
            </a:endParaRPr>
          </a:p>
          <a:p>
            <a:pPr indent="0" lvl="0" marL="914400" rtl="0" algn="l">
              <a:spcBef>
                <a:spcPts val="1000"/>
              </a:spcBef>
              <a:spcAft>
                <a:spcPts val="0"/>
              </a:spcAft>
              <a:buNone/>
            </a:pPr>
            <a:r>
              <a:rPr b="1" lang="en-US" sz="6000">
                <a:solidFill>
                  <a:srgbClr val="FF6600"/>
                </a:solidFill>
              </a:rPr>
              <a:t>OF MARITAL STATUS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138" name="Google Shape;138;p17"/>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9" name="Google Shape;139;p17"/>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40" name="Google Shape;140;p17"/>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141" name="Google Shape;141;p17"/>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2" name="Google Shape;142;p17"/>
          <p:cNvSpPr txBox="1"/>
          <p:nvPr/>
        </p:nvSpPr>
        <p:spPr>
          <a:xfrm>
            <a:off x="6891775" y="293875"/>
            <a:ext cx="4331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MARITAL STATUS AND DEPOSITS ANALYSIS</a:t>
            </a:r>
            <a:endParaRPr b="1" sz="1900">
              <a:latin typeface="Calibri"/>
              <a:ea typeface="Calibri"/>
              <a:cs typeface="Calibri"/>
              <a:sym typeface="Calibri"/>
            </a:endParaRPr>
          </a:p>
        </p:txBody>
      </p:sp>
      <p:sp>
        <p:nvSpPr>
          <p:cNvPr id="143" name="Google Shape;143;p17"/>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4" name="Google Shape;144;p17"/>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5" name="Google Shape;145;p17"/>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146" name="Google Shape;146;p17"/>
          <p:cNvPicPr preferRelativeResize="0"/>
          <p:nvPr/>
        </p:nvPicPr>
        <p:blipFill>
          <a:blip r:embed="rId4">
            <a:alphaModFix/>
          </a:blip>
          <a:stretch>
            <a:fillRect/>
          </a:stretch>
        </p:blipFill>
        <p:spPr>
          <a:xfrm>
            <a:off x="6467450" y="1223575"/>
            <a:ext cx="5254775" cy="439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2" name="Google Shape;152;p18"/>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457200" lvl="0" marL="457200" rtl="0" algn="l">
              <a:spcBef>
                <a:spcPts val="1000"/>
              </a:spcBef>
              <a:spcAft>
                <a:spcPts val="0"/>
              </a:spcAft>
              <a:buNone/>
            </a:pPr>
            <a:r>
              <a:t/>
            </a:r>
            <a:endParaRPr b="1" sz="6000">
              <a:solidFill>
                <a:srgbClr val="FF6600"/>
              </a:solidFill>
            </a:endParaRPr>
          </a:p>
          <a:p>
            <a:pPr indent="457200" lvl="0" marL="457200" rtl="0" algn="l">
              <a:spcBef>
                <a:spcPts val="1000"/>
              </a:spcBef>
              <a:spcAft>
                <a:spcPts val="0"/>
              </a:spcAft>
              <a:buNone/>
            </a:pPr>
            <a:r>
              <a:rPr b="1" lang="en-US" sz="6000">
                <a:solidFill>
                  <a:srgbClr val="FF6600"/>
                </a:solidFill>
              </a:rPr>
              <a:t>ANALYSIS</a:t>
            </a:r>
            <a:endParaRPr b="1" sz="6000">
              <a:solidFill>
                <a:srgbClr val="FF6600"/>
              </a:solidFill>
            </a:endParaRPr>
          </a:p>
          <a:p>
            <a:pPr indent="0" lvl="0" marL="914400" rtl="0" algn="l">
              <a:spcBef>
                <a:spcPts val="1000"/>
              </a:spcBef>
              <a:spcAft>
                <a:spcPts val="0"/>
              </a:spcAft>
              <a:buNone/>
            </a:pPr>
            <a:r>
              <a:rPr b="1" lang="en-US" sz="6000">
                <a:solidFill>
                  <a:srgbClr val="FF6600"/>
                </a:solidFill>
              </a:rPr>
              <a:t>OF EDUCATION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153" name="Google Shape;153;p18"/>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4" name="Google Shape;154;p18"/>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55" name="Google Shape;155;p18"/>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156" name="Google Shape;156;p18"/>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7" name="Google Shape;157;p18"/>
          <p:cNvSpPr txBox="1"/>
          <p:nvPr/>
        </p:nvSpPr>
        <p:spPr>
          <a:xfrm>
            <a:off x="6891775" y="293875"/>
            <a:ext cx="433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EDUCATION</a:t>
            </a:r>
            <a:r>
              <a:rPr b="1" lang="en-US" sz="1900">
                <a:latin typeface="Calibri"/>
                <a:ea typeface="Calibri"/>
                <a:cs typeface="Calibri"/>
                <a:sym typeface="Calibri"/>
              </a:rPr>
              <a:t> AND DEPOSITS ANALYSIS</a:t>
            </a:r>
            <a:endParaRPr b="1" sz="1900">
              <a:latin typeface="Calibri"/>
              <a:ea typeface="Calibri"/>
              <a:cs typeface="Calibri"/>
              <a:sym typeface="Calibri"/>
            </a:endParaRPr>
          </a:p>
        </p:txBody>
      </p:sp>
      <p:sp>
        <p:nvSpPr>
          <p:cNvPr id="158" name="Google Shape;158;p18"/>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9" name="Google Shape;159;p18"/>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0" name="Google Shape;160;p18"/>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161" name="Google Shape;161;p18"/>
          <p:cNvPicPr preferRelativeResize="0"/>
          <p:nvPr/>
        </p:nvPicPr>
        <p:blipFill>
          <a:blip r:embed="rId4">
            <a:alphaModFix/>
          </a:blip>
          <a:stretch>
            <a:fillRect/>
          </a:stretch>
        </p:blipFill>
        <p:spPr>
          <a:xfrm>
            <a:off x="6707775" y="961375"/>
            <a:ext cx="4905225" cy="471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p19"/>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457200" rtl="0" algn="l">
              <a:spcBef>
                <a:spcPts val="1000"/>
              </a:spcBef>
              <a:spcAft>
                <a:spcPts val="0"/>
              </a:spcAft>
              <a:buNone/>
            </a:pPr>
            <a:r>
              <a:rPr b="1" lang="en-US" sz="6000">
                <a:solidFill>
                  <a:srgbClr val="FF6600"/>
                </a:solidFill>
              </a:rPr>
              <a:t>ANALYSIS OF THE METHOD OF CONTACT WITH CUSTOMER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168" name="Google Shape;168;p19"/>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9" name="Google Shape;169;p19"/>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70" name="Google Shape;170;p19"/>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171" name="Google Shape;171;p19"/>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2" name="Google Shape;172;p19"/>
          <p:cNvSpPr txBox="1"/>
          <p:nvPr/>
        </p:nvSpPr>
        <p:spPr>
          <a:xfrm>
            <a:off x="6891775" y="293875"/>
            <a:ext cx="4331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METHOD OF CONTACT</a:t>
            </a:r>
            <a:r>
              <a:rPr b="1" lang="en-US" sz="1900">
                <a:latin typeface="Calibri"/>
                <a:ea typeface="Calibri"/>
                <a:cs typeface="Calibri"/>
                <a:sym typeface="Calibri"/>
              </a:rPr>
              <a:t> AND DEPOSITS ANALYSIS</a:t>
            </a:r>
            <a:endParaRPr b="1" sz="1900">
              <a:latin typeface="Calibri"/>
              <a:ea typeface="Calibri"/>
              <a:cs typeface="Calibri"/>
              <a:sym typeface="Calibri"/>
            </a:endParaRPr>
          </a:p>
        </p:txBody>
      </p:sp>
      <p:sp>
        <p:nvSpPr>
          <p:cNvPr id="173" name="Google Shape;173;p19"/>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4" name="Google Shape;174;p19"/>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p19"/>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176" name="Google Shape;176;p19"/>
          <p:cNvPicPr preferRelativeResize="0"/>
          <p:nvPr/>
        </p:nvPicPr>
        <p:blipFill>
          <a:blip r:embed="rId4">
            <a:alphaModFix/>
          </a:blip>
          <a:stretch>
            <a:fillRect/>
          </a:stretch>
        </p:blipFill>
        <p:spPr>
          <a:xfrm>
            <a:off x="6631300" y="1141300"/>
            <a:ext cx="5014475" cy="484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2" name="Google Shape;182;p20"/>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457200" lvl="0" marL="0" rtl="0" algn="l">
              <a:spcBef>
                <a:spcPts val="1000"/>
              </a:spcBef>
              <a:spcAft>
                <a:spcPts val="0"/>
              </a:spcAft>
              <a:buNone/>
            </a:pPr>
            <a:r>
              <a:rPr b="1" lang="en-US" sz="6000">
                <a:solidFill>
                  <a:srgbClr val="FF6600"/>
                </a:solidFill>
              </a:rPr>
              <a:t>ANALYSIS</a:t>
            </a:r>
            <a:endParaRPr b="1" sz="6000">
              <a:solidFill>
                <a:srgbClr val="FF6600"/>
              </a:solidFill>
            </a:endParaRPr>
          </a:p>
          <a:p>
            <a:pPr indent="0" lvl="0" marL="457200" rtl="0" algn="l">
              <a:spcBef>
                <a:spcPts val="1000"/>
              </a:spcBef>
              <a:spcAft>
                <a:spcPts val="0"/>
              </a:spcAft>
              <a:buNone/>
            </a:pPr>
            <a:r>
              <a:rPr b="1" lang="en-US" sz="6000">
                <a:solidFill>
                  <a:srgbClr val="FF6600"/>
                </a:solidFill>
              </a:rPr>
              <a:t>OF CUSTOMER’S BANK BALANCE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183" name="Google Shape;183;p20"/>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4" name="Google Shape;184;p20"/>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85" name="Google Shape;185;p20"/>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186" name="Google Shape;186;p20"/>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0"/>
          <p:cNvSpPr txBox="1"/>
          <p:nvPr/>
        </p:nvSpPr>
        <p:spPr>
          <a:xfrm>
            <a:off x="6891775" y="293875"/>
            <a:ext cx="433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BANK BALANCE</a:t>
            </a:r>
            <a:r>
              <a:rPr b="1" lang="en-US" sz="1900">
                <a:latin typeface="Calibri"/>
                <a:ea typeface="Calibri"/>
                <a:cs typeface="Calibri"/>
                <a:sym typeface="Calibri"/>
              </a:rPr>
              <a:t> AND DEPOSITS ANALYSIS</a:t>
            </a:r>
            <a:endParaRPr b="1" sz="1900">
              <a:latin typeface="Calibri"/>
              <a:ea typeface="Calibri"/>
              <a:cs typeface="Calibri"/>
              <a:sym typeface="Calibri"/>
            </a:endParaRPr>
          </a:p>
        </p:txBody>
      </p:sp>
      <p:sp>
        <p:nvSpPr>
          <p:cNvPr id="188" name="Google Shape;188;p20"/>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9" name="Google Shape;189;p20"/>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0" name="Google Shape;190;p20"/>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191" name="Google Shape;191;p20"/>
          <p:cNvPicPr preferRelativeResize="0"/>
          <p:nvPr/>
        </p:nvPicPr>
        <p:blipFill>
          <a:blip r:embed="rId4">
            <a:alphaModFix/>
          </a:blip>
          <a:stretch>
            <a:fillRect/>
          </a:stretch>
        </p:blipFill>
        <p:spPr>
          <a:xfrm>
            <a:off x="6445600" y="992788"/>
            <a:ext cx="5484225" cy="487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838200" y="365125"/>
            <a:ext cx="4813800" cy="581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7" name="Google Shape;197;p21"/>
          <p:cNvSpPr txBox="1"/>
          <p:nvPr>
            <p:ph idx="1" type="body"/>
          </p:nvPr>
        </p:nvSpPr>
        <p:spPr>
          <a:xfrm>
            <a:off x="0" y="0"/>
            <a:ext cx="6091500" cy="6858000"/>
          </a:xfrm>
          <a:prstGeom prst="rect">
            <a:avLst/>
          </a:prstGeom>
          <a:solidFill>
            <a:srgbClr val="3B3B3B"/>
          </a:solidFill>
        </p:spPr>
        <p:txBody>
          <a:bodyPr anchorCtr="0" anchor="t" bIns="45700" lIns="91425" spcFirstLastPara="1" rIns="91425" wrap="square" tIns="45700">
            <a:normAutofit/>
          </a:bodyPr>
          <a:lstStyle/>
          <a:p>
            <a:pPr indent="0" lvl="0" marL="0" rtl="0" algn="l">
              <a:spcBef>
                <a:spcPts val="1000"/>
              </a:spcBef>
              <a:spcAft>
                <a:spcPts val="0"/>
              </a:spcAft>
              <a:buNone/>
            </a:pPr>
            <a:r>
              <a:t/>
            </a:r>
            <a:endParaRPr>
              <a:solidFill>
                <a:srgbClr val="FF6600"/>
              </a:solidFill>
            </a:endParaRPr>
          </a:p>
          <a:p>
            <a:pPr indent="0" lvl="0" marL="457200" rtl="0" algn="l">
              <a:spcBef>
                <a:spcPts val="1000"/>
              </a:spcBef>
              <a:spcAft>
                <a:spcPts val="0"/>
              </a:spcAft>
              <a:buNone/>
            </a:pPr>
            <a:r>
              <a:rPr b="1" lang="en-US" sz="6000">
                <a:solidFill>
                  <a:srgbClr val="FF6600"/>
                </a:solidFill>
              </a:rPr>
              <a:t>ANALYSIS OF CUSTOMER’S AGE AND IMPACT ON DEPOSITS</a:t>
            </a:r>
            <a:endParaRPr b="1" sz="6000">
              <a:solidFill>
                <a:srgbClr val="FF6600"/>
              </a:solidFill>
            </a:endParaRPr>
          </a:p>
          <a:p>
            <a:pPr indent="457200" lvl="0" marL="457200" rtl="0" algn="l">
              <a:spcBef>
                <a:spcPts val="1000"/>
              </a:spcBef>
              <a:spcAft>
                <a:spcPts val="0"/>
              </a:spcAft>
              <a:buNone/>
            </a:pPr>
            <a:r>
              <a:t/>
            </a:r>
            <a:endParaRPr b="1" sz="6000">
              <a:solidFill>
                <a:srgbClr val="FF6600"/>
              </a:solidFill>
            </a:endParaRPr>
          </a:p>
        </p:txBody>
      </p:sp>
      <p:sp>
        <p:nvSpPr>
          <p:cNvPr id="198" name="Google Shape;198;p21"/>
          <p:cNvSpPr txBox="1"/>
          <p:nvPr/>
        </p:nvSpPr>
        <p:spPr>
          <a:xfrm>
            <a:off x="300550" y="5331425"/>
            <a:ext cx="156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9" name="Google Shape;199;p21"/>
          <p:cNvSpPr txBox="1"/>
          <p:nvPr/>
        </p:nvSpPr>
        <p:spPr>
          <a:xfrm>
            <a:off x="190700" y="6069025"/>
            <a:ext cx="1287000" cy="400200"/>
          </a:xfrm>
          <a:prstGeom prst="rect">
            <a:avLst/>
          </a:prstGeom>
          <a:solidFill>
            <a:srgbClr val="3B3B3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0" name="Google Shape;200;p21"/>
          <p:cNvPicPr preferRelativeResize="0"/>
          <p:nvPr/>
        </p:nvPicPr>
        <p:blipFill rotWithShape="1">
          <a:blip r:embed="rId3">
            <a:alphaModFix/>
          </a:blip>
          <a:srcRect b="0" l="0" r="0" t="0"/>
          <a:stretch/>
        </p:blipFill>
        <p:spPr>
          <a:xfrm>
            <a:off x="190700" y="5412600"/>
            <a:ext cx="1470826" cy="1650650"/>
          </a:xfrm>
          <a:prstGeom prst="rect">
            <a:avLst/>
          </a:prstGeom>
          <a:noFill/>
          <a:ln>
            <a:noFill/>
          </a:ln>
        </p:spPr>
      </p:pic>
      <p:sp>
        <p:nvSpPr>
          <p:cNvPr id="201" name="Google Shape;201;p21"/>
          <p:cNvSpPr txBox="1"/>
          <p:nvPr/>
        </p:nvSpPr>
        <p:spPr>
          <a:xfrm>
            <a:off x="7425350" y="1549325"/>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2" name="Google Shape;202;p21"/>
          <p:cNvSpPr txBox="1"/>
          <p:nvPr/>
        </p:nvSpPr>
        <p:spPr>
          <a:xfrm>
            <a:off x="6891775" y="293875"/>
            <a:ext cx="4331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Calibri"/>
                <a:ea typeface="Calibri"/>
                <a:cs typeface="Calibri"/>
                <a:sym typeface="Calibri"/>
              </a:rPr>
              <a:t>CUSTOMER’S AGE</a:t>
            </a:r>
            <a:r>
              <a:rPr b="1" lang="en-US" sz="1900">
                <a:latin typeface="Calibri"/>
                <a:ea typeface="Calibri"/>
                <a:cs typeface="Calibri"/>
                <a:sym typeface="Calibri"/>
              </a:rPr>
              <a:t> AND DEPOSITS ANALYSIS</a:t>
            </a:r>
            <a:endParaRPr b="1" sz="1900">
              <a:latin typeface="Calibri"/>
              <a:ea typeface="Calibri"/>
              <a:cs typeface="Calibri"/>
              <a:sym typeface="Calibri"/>
            </a:endParaRPr>
          </a:p>
        </p:txBody>
      </p:sp>
      <p:sp>
        <p:nvSpPr>
          <p:cNvPr id="203" name="Google Shape;203;p21"/>
          <p:cNvSpPr txBox="1"/>
          <p:nvPr/>
        </p:nvSpPr>
        <p:spPr>
          <a:xfrm>
            <a:off x="6970250" y="1141300"/>
            <a:ext cx="323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4" name="Google Shape;204;p21"/>
          <p:cNvSpPr txBox="1"/>
          <p:nvPr/>
        </p:nvSpPr>
        <p:spPr>
          <a:xfrm>
            <a:off x="7095800" y="5221575"/>
            <a:ext cx="433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5" name="Google Shape;205;p21"/>
          <p:cNvSpPr txBox="1"/>
          <p:nvPr/>
        </p:nvSpPr>
        <p:spPr>
          <a:xfrm>
            <a:off x="6166575" y="3889025"/>
            <a:ext cx="4237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700">
              <a:latin typeface="Calibri"/>
              <a:ea typeface="Calibri"/>
              <a:cs typeface="Calibri"/>
              <a:sym typeface="Calibri"/>
            </a:endParaRPr>
          </a:p>
        </p:txBody>
      </p:sp>
      <p:pic>
        <p:nvPicPr>
          <p:cNvPr id="206" name="Google Shape;206;p21"/>
          <p:cNvPicPr preferRelativeResize="0"/>
          <p:nvPr/>
        </p:nvPicPr>
        <p:blipFill>
          <a:blip r:embed="rId4">
            <a:alphaModFix/>
          </a:blip>
          <a:stretch>
            <a:fillRect/>
          </a:stretch>
        </p:blipFill>
        <p:spPr>
          <a:xfrm>
            <a:off x="6500225" y="1234500"/>
            <a:ext cx="5276625" cy="456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