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rchitects Daughter"/>
      <p:regular r:id="rId21"/>
    </p:embeddedFon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font" Target="fonts/ArchitectsDaughter-regular.fntdata"/><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9453374e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9453374e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9453374e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9453374e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9453374e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9453374e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9453374e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9453374e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9453374e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9453374e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9453374ee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9453374ee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9453374e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9453374e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9453374e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9453374e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9453374e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9453374e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9453374e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9453374e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9453374e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9453374e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9453374ee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9453374ee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9453374ee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9453374ee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9453374e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9453374e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Computer Vision - Day 2</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Dr Prashant Aparajeya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Dropout in CNN</a:t>
            </a:r>
            <a:endParaRPr/>
          </a:p>
        </p:txBody>
      </p:sp>
      <p:sp>
        <p:nvSpPr>
          <p:cNvPr id="124" name="Google Shape;124;p22"/>
          <p:cNvSpPr txBox="1"/>
          <p:nvPr>
            <p:ph idx="1" type="body"/>
          </p:nvPr>
        </p:nvSpPr>
        <p:spPr>
          <a:xfrm>
            <a:off x="311700" y="762000"/>
            <a:ext cx="8520600" cy="419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343"/>
              </a:buClr>
              <a:buSzPts val="1300"/>
              <a:buFont typeface="Proxima Nova"/>
              <a:buAutoNum type="arabicPeriod"/>
            </a:pPr>
            <a:r>
              <a:rPr b="1" lang="en-GB" sz="1300">
                <a:solidFill>
                  <a:srgbClr val="434343"/>
                </a:solidFill>
              </a:rPr>
              <a:t>Why Use Dropout?</a:t>
            </a:r>
            <a:endParaRPr b="1" sz="1300">
              <a:solidFill>
                <a:srgbClr val="434343"/>
              </a:solidFill>
            </a:endParaRPr>
          </a:p>
          <a:p>
            <a:pPr indent="-311150" lvl="1" marL="914400" rtl="0" algn="l">
              <a:spcBef>
                <a:spcPts val="1000"/>
              </a:spcBef>
              <a:spcAft>
                <a:spcPts val="0"/>
              </a:spcAft>
              <a:buClr>
                <a:srgbClr val="434343"/>
              </a:buClr>
              <a:buSzPts val="1300"/>
              <a:buFont typeface="Arial"/>
              <a:buChar char="○"/>
            </a:pPr>
            <a:r>
              <a:rPr b="1" lang="en-GB" sz="1300">
                <a:solidFill>
                  <a:srgbClr val="434343"/>
                </a:solidFill>
              </a:rPr>
              <a:t>Prevent Overfitting:</a:t>
            </a:r>
            <a:r>
              <a:rPr lang="en-GB" sz="1300">
                <a:solidFill>
                  <a:srgbClr val="434343"/>
                </a:solidFill>
              </a:rPr>
              <a:t> By randomly dropping neurons during training, dropout reduces the chance that the network memorizes the training data.</a:t>
            </a:r>
            <a:endParaRPr sz="1300">
              <a:solidFill>
                <a:srgbClr val="434343"/>
              </a:solidFill>
            </a:endParaRPr>
          </a:p>
          <a:p>
            <a:pPr indent="-311150" lvl="1" marL="914400" rtl="0" algn="l">
              <a:spcBef>
                <a:spcPts val="1000"/>
              </a:spcBef>
              <a:spcAft>
                <a:spcPts val="0"/>
              </a:spcAft>
              <a:buClr>
                <a:srgbClr val="434343"/>
              </a:buClr>
              <a:buSzPts val="1300"/>
              <a:buFont typeface="Arial"/>
              <a:buChar char="○"/>
            </a:pPr>
            <a:r>
              <a:rPr b="1" lang="en-GB" sz="1300">
                <a:solidFill>
                  <a:srgbClr val="434343"/>
                </a:solidFill>
              </a:rPr>
              <a:t>Reduce Co-Adaptation:</a:t>
            </a:r>
            <a:r>
              <a:rPr lang="en-GB" sz="1300">
                <a:solidFill>
                  <a:srgbClr val="434343"/>
                </a:solidFill>
              </a:rPr>
              <a:t> Neurons cannot rely on the presence of particular other neurons to detect specific features, so they learn more general features.</a:t>
            </a:r>
            <a:endParaRPr sz="1300">
              <a:solidFill>
                <a:srgbClr val="434343"/>
              </a:solidFill>
            </a:endParaRPr>
          </a:p>
          <a:p>
            <a:pPr indent="-311150" lvl="0" marL="457200" rtl="0" algn="l">
              <a:spcBef>
                <a:spcPts val="1000"/>
              </a:spcBef>
              <a:spcAft>
                <a:spcPts val="0"/>
              </a:spcAft>
              <a:buClr>
                <a:srgbClr val="434343"/>
              </a:buClr>
              <a:buSzPts val="1300"/>
              <a:buFont typeface="Proxima Nova"/>
              <a:buAutoNum type="arabicPeriod"/>
            </a:pPr>
            <a:r>
              <a:rPr b="1" lang="en-GB" sz="1300">
                <a:solidFill>
                  <a:srgbClr val="434343"/>
                </a:solidFill>
              </a:rPr>
              <a:t>Special Considerations in CNNs:</a:t>
            </a:r>
            <a:endParaRPr b="1" sz="1300">
              <a:solidFill>
                <a:srgbClr val="434343"/>
              </a:solidFill>
            </a:endParaRPr>
          </a:p>
          <a:p>
            <a:pPr indent="-311150" lvl="1" marL="914400" rtl="0" algn="l">
              <a:spcBef>
                <a:spcPts val="1000"/>
              </a:spcBef>
              <a:spcAft>
                <a:spcPts val="0"/>
              </a:spcAft>
              <a:buClr>
                <a:srgbClr val="434343"/>
              </a:buClr>
              <a:buSzPts val="1300"/>
              <a:buFont typeface="Arial"/>
              <a:buChar char="○"/>
            </a:pPr>
            <a:r>
              <a:rPr b="1" lang="en-GB" sz="1300">
                <a:solidFill>
                  <a:srgbClr val="434343"/>
                </a:solidFill>
              </a:rPr>
              <a:t>Spatial Correlation:</a:t>
            </a:r>
            <a:r>
              <a:rPr lang="en-GB" sz="1300">
                <a:solidFill>
                  <a:srgbClr val="434343"/>
                </a:solidFill>
              </a:rPr>
              <a:t> In convolutional layers, adjacent pixels (or features) are highly correlated. Dropping individual neurons (as in fully connected layers) might not be as effective because nearby activations still carry similar information.</a:t>
            </a:r>
            <a:endParaRPr sz="1300">
              <a:solidFill>
                <a:srgbClr val="434343"/>
              </a:solidFill>
            </a:endParaRPr>
          </a:p>
          <a:p>
            <a:pPr indent="-311150" lvl="1" marL="914400" rtl="0" algn="l">
              <a:spcBef>
                <a:spcPts val="1000"/>
              </a:spcBef>
              <a:spcAft>
                <a:spcPts val="0"/>
              </a:spcAft>
              <a:buClr>
                <a:srgbClr val="434343"/>
              </a:buClr>
              <a:buSzPts val="1300"/>
              <a:buFont typeface="Arial"/>
              <a:buChar char="○"/>
            </a:pPr>
            <a:r>
              <a:rPr b="1" lang="en-GB" sz="1300">
                <a:solidFill>
                  <a:srgbClr val="434343"/>
                </a:solidFill>
              </a:rPr>
              <a:t>Dropout2d:</a:t>
            </a:r>
            <a:r>
              <a:rPr lang="en-GB" sz="1300">
                <a:solidFill>
                  <a:srgbClr val="434343"/>
                </a:solidFill>
              </a:rPr>
              <a:t> For CNNs, it is common to use a “channel-wise” dropout (implemented as nn.Dropout2d in PyTorch) that zeroes out entire feature maps rather than individual elements. This helps to force independence across channels and better regularize the convolutional features.</a:t>
            </a:r>
            <a:endParaRPr sz="1300">
              <a:solidFill>
                <a:srgbClr val="434343"/>
              </a:solidFill>
            </a:endParaRPr>
          </a:p>
          <a:p>
            <a:pPr indent="-311150" lvl="0" marL="457200" rtl="0" algn="l">
              <a:spcBef>
                <a:spcPts val="1000"/>
              </a:spcBef>
              <a:spcAft>
                <a:spcPts val="1000"/>
              </a:spcAft>
              <a:buClr>
                <a:srgbClr val="434343"/>
              </a:buClr>
              <a:buSzPts val="1300"/>
              <a:buFont typeface="Proxima Nova"/>
              <a:buAutoNum type="arabicPeriod"/>
            </a:pPr>
            <a:r>
              <a:rPr lang="en-GB" sz="1300">
                <a:solidFill>
                  <a:srgbClr val="434343"/>
                </a:solidFill>
              </a:rPr>
              <a:t>For example, you might see dropout applied after a pooling layer or after a convolutional block to reduce overfitting while preserving spatial structure.</a:t>
            </a:r>
            <a:endParaRPr sz="19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Dropout Works in PyTorch</a:t>
            </a:r>
            <a:endParaRPr/>
          </a:p>
        </p:txBody>
      </p:sp>
      <p:sp>
        <p:nvSpPr>
          <p:cNvPr id="130" name="Google Shape;130;p23"/>
          <p:cNvSpPr txBox="1"/>
          <p:nvPr>
            <p:ph idx="1" type="body"/>
          </p:nvPr>
        </p:nvSpPr>
        <p:spPr>
          <a:xfrm>
            <a:off x="311700" y="762000"/>
            <a:ext cx="8520600" cy="4191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b="1" lang="en-GB" sz="1400">
                <a:solidFill>
                  <a:srgbClr val="000000"/>
                </a:solidFill>
              </a:rPr>
              <a:t>During Training:</a:t>
            </a:r>
            <a:br>
              <a:rPr b="1" lang="en-GB" sz="1400">
                <a:solidFill>
                  <a:srgbClr val="000000"/>
                </a:solidFill>
              </a:rPr>
            </a:br>
            <a:r>
              <a:rPr lang="en-GB" sz="1400">
                <a:solidFill>
                  <a:srgbClr val="000000"/>
                </a:solidFill>
              </a:rPr>
              <a:t>When you call </a:t>
            </a:r>
            <a:r>
              <a:rPr lang="en-GB" sz="1400">
                <a:solidFill>
                  <a:srgbClr val="188038"/>
                </a:solidFill>
              </a:rPr>
              <a:t>model.train()</a:t>
            </a:r>
            <a:r>
              <a:rPr lang="en-GB" sz="1400">
                <a:solidFill>
                  <a:srgbClr val="000000"/>
                </a:solidFill>
              </a:rPr>
              <a:t>, dropout layers randomly zero out elements with a specified probability (e.g., </a:t>
            </a:r>
            <a:r>
              <a:rPr lang="en-GB" sz="1400">
                <a:solidFill>
                  <a:srgbClr val="188038"/>
                </a:solidFill>
              </a:rPr>
              <a:t>p=0.5</a:t>
            </a:r>
            <a:r>
              <a:rPr lang="en-GB" sz="1400">
                <a:solidFill>
                  <a:srgbClr val="000000"/>
                </a:solidFill>
              </a:rPr>
              <a:t>). To maintain the overall magnitude of the activations, the surviving elements are scaled by a factor of </a:t>
            </a:r>
            <a:r>
              <a:rPr lang="en-GB" sz="1400">
                <a:solidFill>
                  <a:srgbClr val="188038"/>
                </a:solidFill>
              </a:rPr>
              <a:t>1/(1−p)</a:t>
            </a:r>
            <a:r>
              <a:rPr lang="en-GB" sz="1400">
                <a:solidFill>
                  <a:srgbClr val="000000"/>
                </a:solidFill>
              </a:rPr>
              <a:t> so that the expected sum remains the same.</a:t>
            </a:r>
            <a:endParaRPr sz="1400">
              <a:solidFill>
                <a:srgbClr val="000000"/>
              </a:solidFill>
            </a:endParaRPr>
          </a:p>
          <a:p>
            <a:pPr indent="-317500" lvl="0" marL="457200" rtl="0" algn="l">
              <a:spcBef>
                <a:spcPts val="1000"/>
              </a:spcBef>
              <a:spcAft>
                <a:spcPts val="0"/>
              </a:spcAft>
              <a:buClr>
                <a:srgbClr val="000000"/>
              </a:buClr>
              <a:buSzPts val="1400"/>
              <a:buFont typeface="Arial"/>
              <a:buChar char="●"/>
            </a:pPr>
            <a:r>
              <a:rPr b="1" lang="en-GB" sz="1400">
                <a:solidFill>
                  <a:srgbClr val="000000"/>
                </a:solidFill>
              </a:rPr>
              <a:t>During Evaluation:</a:t>
            </a:r>
            <a:br>
              <a:rPr b="1" lang="en-GB" sz="1400">
                <a:solidFill>
                  <a:srgbClr val="000000"/>
                </a:solidFill>
              </a:rPr>
            </a:br>
            <a:r>
              <a:rPr lang="en-GB" sz="1400">
                <a:solidFill>
                  <a:srgbClr val="000000"/>
                </a:solidFill>
              </a:rPr>
              <a:t>When you switch to evaluation mode using </a:t>
            </a:r>
            <a:r>
              <a:rPr lang="en-GB" sz="1400">
                <a:solidFill>
                  <a:srgbClr val="188038"/>
                </a:solidFill>
              </a:rPr>
              <a:t>model.eval()</a:t>
            </a:r>
            <a:r>
              <a:rPr lang="en-GB" sz="1400">
                <a:solidFill>
                  <a:srgbClr val="000000"/>
                </a:solidFill>
              </a:rPr>
              <a:t>, dropout is automatically deactivated; the layer acts like an identity function and no neurons are dropped. This ensures that at test time all the learned features are utilized.</a:t>
            </a:r>
            <a:endParaRPr sz="1400">
              <a:solidFill>
                <a:srgbClr val="000000"/>
              </a:solidFill>
            </a:endParaRPr>
          </a:p>
          <a:p>
            <a:pPr indent="-317500" lvl="0" marL="457200" rtl="0" algn="l">
              <a:spcBef>
                <a:spcPts val="1000"/>
              </a:spcBef>
              <a:spcAft>
                <a:spcPts val="0"/>
              </a:spcAft>
              <a:buClr>
                <a:srgbClr val="000000"/>
              </a:buClr>
              <a:buSzPts val="1400"/>
              <a:buFont typeface="Proxima Nova"/>
              <a:buChar char="●"/>
            </a:pPr>
            <a:r>
              <a:rPr b="1" lang="en-GB" sz="1400">
                <a:solidFill>
                  <a:srgbClr val="000000"/>
                </a:solidFill>
              </a:rPr>
              <a:t>Dropout vs. Dropout2d:</a:t>
            </a:r>
            <a:endParaRPr b="1" sz="1400">
              <a:solidFill>
                <a:srgbClr val="000000"/>
              </a:solidFill>
            </a:endParaRPr>
          </a:p>
          <a:p>
            <a:pPr indent="-317500" lvl="1" marL="914400" rtl="0" algn="l">
              <a:spcBef>
                <a:spcPts val="1000"/>
              </a:spcBef>
              <a:spcAft>
                <a:spcPts val="0"/>
              </a:spcAft>
              <a:buClr>
                <a:srgbClr val="000000"/>
              </a:buClr>
              <a:buSzPts val="1400"/>
              <a:buFont typeface="Proxima Nova"/>
              <a:buChar char="○"/>
            </a:pPr>
            <a:r>
              <a:rPr lang="en-GB">
                <a:solidFill>
                  <a:srgbClr val="188038"/>
                </a:solidFill>
              </a:rPr>
              <a:t>nn.Dropout</a:t>
            </a:r>
            <a:r>
              <a:rPr lang="en-GB">
                <a:solidFill>
                  <a:srgbClr val="000000"/>
                </a:solidFill>
              </a:rPr>
              <a:t> is typically used for fully connected (linear) layers where each neuron is dropped independently.</a:t>
            </a:r>
            <a:endParaRPr>
              <a:solidFill>
                <a:srgbClr val="000000"/>
              </a:solidFill>
            </a:endParaRPr>
          </a:p>
          <a:p>
            <a:pPr indent="-317500" lvl="1" marL="914400" rtl="0" algn="l">
              <a:spcBef>
                <a:spcPts val="1000"/>
              </a:spcBef>
              <a:spcAft>
                <a:spcPts val="1000"/>
              </a:spcAft>
              <a:buClr>
                <a:srgbClr val="000000"/>
              </a:buClr>
              <a:buSzPts val="1400"/>
              <a:buFont typeface="Proxima Nova"/>
              <a:buChar char="○"/>
            </a:pPr>
            <a:r>
              <a:rPr lang="en-GB">
                <a:solidFill>
                  <a:srgbClr val="188038"/>
                </a:solidFill>
              </a:rPr>
              <a:t>nn.Dropout2d</a:t>
            </a:r>
            <a:r>
              <a:rPr lang="en-GB">
                <a:solidFill>
                  <a:srgbClr val="000000"/>
                </a:solidFill>
              </a:rPr>
              <a:t> (or spatial dropout) is designed for convolutional layers and drops entire channels (feature maps) at once. This is beneficial for CNNs where spatially adjacent pixels share a lot of information.</a:t>
            </a:r>
            <a:endParaRPr b="1">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2187044" y="0"/>
            <a:ext cx="4769912"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Dropout</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000000"/>
              </a:buClr>
              <a:buSzPts val="1500"/>
              <a:buFont typeface="Arial"/>
              <a:buChar char="●"/>
            </a:pPr>
            <a:r>
              <a:rPr b="1" lang="en-GB" sz="1500">
                <a:solidFill>
                  <a:srgbClr val="000000"/>
                </a:solidFill>
              </a:rPr>
              <a:t>Dropout</a:t>
            </a:r>
            <a:r>
              <a:rPr lang="en-GB" sz="1500">
                <a:solidFill>
                  <a:srgbClr val="000000"/>
                </a:solidFill>
              </a:rPr>
              <a:t> is used to prevent overfitting by randomly disabling neurons during training.</a:t>
            </a:r>
            <a:endParaRPr sz="1500">
              <a:solidFill>
                <a:srgbClr val="000000"/>
              </a:solidFill>
            </a:endParaRPr>
          </a:p>
          <a:p>
            <a:pPr indent="-323850" lvl="0" marL="457200" rtl="0" algn="just">
              <a:spcBef>
                <a:spcPts val="1000"/>
              </a:spcBef>
              <a:spcAft>
                <a:spcPts val="0"/>
              </a:spcAft>
              <a:buClr>
                <a:srgbClr val="000000"/>
              </a:buClr>
              <a:buSzPts val="1500"/>
              <a:buFont typeface="Arial"/>
              <a:buChar char="●"/>
            </a:pPr>
            <a:r>
              <a:rPr lang="en-GB" sz="1500">
                <a:solidFill>
                  <a:srgbClr val="000000"/>
                </a:solidFill>
              </a:rPr>
              <a:t>In </a:t>
            </a:r>
            <a:r>
              <a:rPr b="1" lang="en-GB" sz="1500">
                <a:solidFill>
                  <a:srgbClr val="000000"/>
                </a:solidFill>
              </a:rPr>
              <a:t>CNNs</a:t>
            </a:r>
            <a:r>
              <a:rPr lang="en-GB" sz="1500">
                <a:solidFill>
                  <a:srgbClr val="000000"/>
                </a:solidFill>
              </a:rPr>
              <a:t>, it is more effective to use dropout methods like </a:t>
            </a:r>
            <a:r>
              <a:rPr b="1" lang="en-GB" sz="1500">
                <a:solidFill>
                  <a:srgbClr val="000000"/>
                </a:solidFill>
              </a:rPr>
              <a:t>Dropout2d</a:t>
            </a:r>
            <a:r>
              <a:rPr lang="en-GB" sz="1500">
                <a:solidFill>
                  <a:srgbClr val="000000"/>
                </a:solidFill>
              </a:rPr>
              <a:t>, which drops whole channels, because of the spatial correlations in convolutional features.</a:t>
            </a:r>
            <a:endParaRPr sz="1500">
              <a:solidFill>
                <a:srgbClr val="000000"/>
              </a:solidFill>
            </a:endParaRPr>
          </a:p>
          <a:p>
            <a:pPr indent="-323850" lvl="0" marL="457200" rtl="0" algn="just">
              <a:spcBef>
                <a:spcPts val="1000"/>
              </a:spcBef>
              <a:spcAft>
                <a:spcPts val="0"/>
              </a:spcAft>
              <a:buSzPts val="1500"/>
              <a:buChar char="●"/>
            </a:pPr>
            <a:r>
              <a:rPr b="1" lang="en-GB" sz="1500">
                <a:solidFill>
                  <a:srgbClr val="000000"/>
                </a:solidFill>
              </a:rPr>
              <a:t>PyTorch</a:t>
            </a:r>
            <a:r>
              <a:rPr lang="en-GB" sz="1500">
                <a:solidFill>
                  <a:srgbClr val="000000"/>
                </a:solidFill>
              </a:rPr>
              <a:t> offers both </a:t>
            </a:r>
            <a:r>
              <a:rPr lang="en-GB" sz="1500">
                <a:solidFill>
                  <a:srgbClr val="188038"/>
                </a:solidFill>
              </a:rPr>
              <a:t>nn.Dropout</a:t>
            </a:r>
            <a:r>
              <a:rPr lang="en-GB" sz="1500">
                <a:solidFill>
                  <a:srgbClr val="000000"/>
                </a:solidFill>
              </a:rPr>
              <a:t> (for linear layers) and </a:t>
            </a:r>
            <a:r>
              <a:rPr lang="en-GB" sz="1500">
                <a:solidFill>
                  <a:srgbClr val="188038"/>
                </a:solidFill>
              </a:rPr>
              <a:t>nn.Dropout2d</a:t>
            </a:r>
            <a:r>
              <a:rPr lang="en-GB" sz="1500">
                <a:solidFill>
                  <a:srgbClr val="000000"/>
                </a:solidFill>
              </a:rPr>
              <a:t> (for convolutional layers) with automatic behavior switching between training and evaluation modes.</a:t>
            </a:r>
            <a:endParaRPr sz="1500">
              <a:solidFill>
                <a:srgbClr val="000000"/>
              </a:solidFill>
            </a:endParaRPr>
          </a:p>
          <a:p>
            <a:pPr indent="-323850" lvl="0" marL="457200" rtl="0" algn="just">
              <a:spcBef>
                <a:spcPts val="1000"/>
              </a:spcBef>
              <a:spcAft>
                <a:spcPts val="1000"/>
              </a:spcAft>
              <a:buClr>
                <a:srgbClr val="000000"/>
              </a:buClr>
              <a:buSzPts val="1500"/>
              <a:buChar char="●"/>
            </a:pPr>
            <a:r>
              <a:rPr lang="en-GB" sz="1500">
                <a:solidFill>
                  <a:srgbClr val="000000"/>
                </a:solidFill>
              </a:rPr>
              <a:t>When building your model, you typically insert dropout layers after activation or pooling layers (and before fully connected layers, if desired) to improve generalization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Batch normalization</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Batch normalization is a technique that normalizes the inputs to a layer in a neural network during training. </a:t>
            </a:r>
            <a:endParaRPr/>
          </a:p>
          <a:p>
            <a:pPr indent="-342900" lvl="0" marL="457200" rtl="0" algn="l">
              <a:spcBef>
                <a:spcPts val="1000"/>
              </a:spcBef>
              <a:spcAft>
                <a:spcPts val="1000"/>
              </a:spcAft>
              <a:buSzPts val="1800"/>
              <a:buChar char="●"/>
            </a:pPr>
            <a:r>
              <a:rPr lang="en-GB"/>
              <a:t>This helps to reduce internal covariate shift (the change in the distribution of network activations due to the updating of parameters in previous layers), which in turn speeds up training and improves stability.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Batch Normalization Works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GB" sz="1300">
                <a:solidFill>
                  <a:srgbClr val="000000"/>
                </a:solidFill>
                <a:latin typeface="Arial"/>
                <a:ea typeface="Arial"/>
                <a:cs typeface="Arial"/>
                <a:sym typeface="Arial"/>
              </a:rPr>
              <a:t>Normalization:</a:t>
            </a:r>
            <a:br>
              <a:rPr b="1" lang="en-GB" sz="1300">
                <a:solidFill>
                  <a:srgbClr val="000000"/>
                </a:solidFill>
                <a:latin typeface="Arial"/>
                <a:ea typeface="Arial"/>
                <a:cs typeface="Arial"/>
                <a:sym typeface="Arial"/>
              </a:rPr>
            </a:br>
            <a:r>
              <a:rPr lang="en-GB" sz="1300">
                <a:solidFill>
                  <a:srgbClr val="000000"/>
                </a:solidFill>
                <a:latin typeface="Arial"/>
                <a:ea typeface="Arial"/>
                <a:cs typeface="Arial"/>
                <a:sym typeface="Arial"/>
              </a:rPr>
              <a:t>For each mini-batch during training, batch normalization computes the mean </a:t>
            </a:r>
            <a:r>
              <a:rPr lang="en-GB" sz="1300">
                <a:solidFill>
                  <a:srgbClr val="000000"/>
                </a:solidFill>
                <a:latin typeface="Courier New"/>
                <a:ea typeface="Courier New"/>
                <a:cs typeface="Courier New"/>
                <a:sym typeface="Courier New"/>
              </a:rPr>
              <a:t>μB</a:t>
            </a:r>
            <a:r>
              <a:rPr lang="en-GB" sz="1300">
                <a:solidFill>
                  <a:srgbClr val="000000"/>
                </a:solidFill>
                <a:latin typeface="Arial"/>
                <a:ea typeface="Arial"/>
                <a:cs typeface="Arial"/>
                <a:sym typeface="Arial"/>
              </a:rPr>
              <a:t>​ and variance </a:t>
            </a:r>
            <a:r>
              <a:rPr lang="en-GB" sz="1300">
                <a:solidFill>
                  <a:srgbClr val="000000"/>
                </a:solidFill>
                <a:latin typeface="Courier New"/>
                <a:ea typeface="Courier New"/>
                <a:cs typeface="Courier New"/>
                <a:sym typeface="Courier New"/>
              </a:rPr>
              <a:t>σ^2</a:t>
            </a:r>
            <a:r>
              <a:rPr lang="en-GB" sz="1300">
                <a:solidFill>
                  <a:srgbClr val="000000"/>
                </a:solidFill>
                <a:latin typeface="Arial"/>
                <a:ea typeface="Arial"/>
                <a:cs typeface="Arial"/>
                <a:sym typeface="Arial"/>
              </a:rPr>
              <a:t> for each feature (or channel). Then, each input </a:t>
            </a:r>
            <a:r>
              <a:rPr lang="en-GB" sz="1300">
                <a:solidFill>
                  <a:srgbClr val="000000"/>
                </a:solidFill>
                <a:latin typeface="Courier New"/>
                <a:ea typeface="Courier New"/>
                <a:cs typeface="Courier New"/>
                <a:sym typeface="Courier New"/>
              </a:rPr>
              <a:t>x</a:t>
            </a:r>
            <a:r>
              <a:rPr lang="en-GB" sz="1300">
                <a:solidFill>
                  <a:srgbClr val="000000"/>
                </a:solidFill>
                <a:latin typeface="Arial"/>
                <a:ea typeface="Arial"/>
                <a:cs typeface="Arial"/>
                <a:sym typeface="Arial"/>
              </a:rPr>
              <a:t> is normalized as:</a:t>
            </a:r>
            <a:endParaRPr sz="1300">
              <a:solidFill>
                <a:srgbClr val="000000"/>
              </a:solidFill>
              <a:latin typeface="Arial"/>
              <a:ea typeface="Arial"/>
              <a:cs typeface="Arial"/>
              <a:sym typeface="Arial"/>
            </a:endParaRPr>
          </a:p>
          <a:p>
            <a:pPr indent="0" lvl="0" marL="457200" rtl="0" algn="l">
              <a:lnSpc>
                <a:spcPct val="95000"/>
              </a:lnSpc>
              <a:spcBef>
                <a:spcPts val="1200"/>
              </a:spcBef>
              <a:spcAft>
                <a:spcPts val="0"/>
              </a:spcAft>
              <a:buNone/>
            </a:pPr>
            <a:br>
              <a:rPr lang="en-GB" sz="1300">
                <a:solidFill>
                  <a:srgbClr val="000000"/>
                </a:solidFill>
                <a:latin typeface="Arial"/>
                <a:ea typeface="Arial"/>
                <a:cs typeface="Arial"/>
                <a:sym typeface="Arial"/>
              </a:rPr>
            </a:br>
            <a:r>
              <a:rPr lang="en-GB" sz="1300">
                <a:solidFill>
                  <a:srgbClr val="000000"/>
                </a:solidFill>
                <a:latin typeface="Arial"/>
                <a:ea typeface="Arial"/>
                <a:cs typeface="Arial"/>
                <a:sym typeface="Arial"/>
              </a:rPr>
              <a:t>​​</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0" lvl="0" marL="457200" rtl="0" algn="l">
              <a:lnSpc>
                <a:spcPct val="95000"/>
              </a:lnSpc>
              <a:spcBef>
                <a:spcPts val="1200"/>
              </a:spcBef>
              <a:spcAft>
                <a:spcPts val="0"/>
              </a:spcAft>
              <a:buNone/>
            </a:pPr>
            <a:r>
              <a:rPr lang="en-GB" sz="1300">
                <a:solidFill>
                  <a:srgbClr val="000000"/>
                </a:solidFill>
                <a:latin typeface="Arial"/>
                <a:ea typeface="Arial"/>
                <a:cs typeface="Arial"/>
                <a:sym typeface="Arial"/>
              </a:rPr>
              <a:t>Here, ϵ is a small constant (like </a:t>
            </a:r>
            <a:r>
              <a:rPr lang="en-GB" sz="1300">
                <a:solidFill>
                  <a:srgbClr val="000000"/>
                </a:solidFill>
                <a:latin typeface="Courier New"/>
                <a:ea typeface="Courier New"/>
                <a:cs typeface="Courier New"/>
                <a:sym typeface="Courier New"/>
              </a:rPr>
              <a:t>10^(−5)</a:t>
            </a:r>
            <a:r>
              <a:rPr lang="en-GB" sz="1300">
                <a:solidFill>
                  <a:srgbClr val="000000"/>
                </a:solidFill>
                <a:latin typeface="Arial"/>
                <a:ea typeface="Arial"/>
                <a:cs typeface="Arial"/>
                <a:sym typeface="Arial"/>
              </a:rPr>
              <a:t>) added for numerical stability.</a:t>
            </a:r>
            <a:endParaRPr sz="13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b="1" lang="en-GB" sz="1300">
                <a:solidFill>
                  <a:srgbClr val="000000"/>
                </a:solidFill>
                <a:latin typeface="Arial"/>
                <a:ea typeface="Arial"/>
                <a:cs typeface="Arial"/>
                <a:sym typeface="Arial"/>
              </a:rPr>
              <a:t>Scaling and Shifting:</a:t>
            </a:r>
            <a:br>
              <a:rPr b="1" lang="en-GB" sz="1300">
                <a:solidFill>
                  <a:srgbClr val="000000"/>
                </a:solidFill>
                <a:latin typeface="Arial"/>
                <a:ea typeface="Arial"/>
                <a:cs typeface="Arial"/>
                <a:sym typeface="Arial"/>
              </a:rPr>
            </a:br>
            <a:r>
              <a:rPr lang="en-GB" sz="1300">
                <a:solidFill>
                  <a:srgbClr val="000000"/>
                </a:solidFill>
                <a:latin typeface="Arial"/>
                <a:ea typeface="Arial"/>
                <a:cs typeface="Arial"/>
                <a:sym typeface="Arial"/>
              </a:rPr>
              <a:t>After normalization, batch normalization introduces two learnable parameters, γ (scale) and β (shift), which allow the network to undo the normalization if needed. The final output is:</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300">
              <a:solidFill>
                <a:srgbClr val="000000"/>
              </a:solidFill>
              <a:latin typeface="Arial"/>
              <a:ea typeface="Arial"/>
              <a:cs typeface="Arial"/>
              <a:sym typeface="Arial"/>
            </a:endParaRPr>
          </a:p>
          <a:p>
            <a:pPr indent="0" lvl="0" marL="0" rtl="0" algn="l">
              <a:lnSpc>
                <a:spcPct val="95000"/>
              </a:lnSpc>
              <a:spcBef>
                <a:spcPts val="1200"/>
              </a:spcBef>
              <a:spcAft>
                <a:spcPts val="1200"/>
              </a:spcAft>
              <a:buNone/>
            </a:pPr>
            <a:r>
              <a:rPr lang="en-GB" sz="1300">
                <a:solidFill>
                  <a:srgbClr val="000000"/>
                </a:solidFill>
                <a:latin typeface="Arial"/>
                <a:ea typeface="Arial"/>
                <a:cs typeface="Arial"/>
                <a:sym typeface="Arial"/>
              </a:rPr>
              <a:t>These steps allow each layer to learn on a more stable distribution of inputs, leading to faster convergence and often better overall performance.</a:t>
            </a:r>
            <a:endParaRPr sz="2000"/>
          </a:p>
        </p:txBody>
      </p:sp>
      <p:pic>
        <p:nvPicPr>
          <p:cNvPr id="154" name="Google Shape;154;p27"/>
          <p:cNvPicPr preferRelativeResize="0"/>
          <p:nvPr/>
        </p:nvPicPr>
        <p:blipFill>
          <a:blip r:embed="rId3">
            <a:alphaModFix/>
          </a:blip>
          <a:stretch>
            <a:fillRect/>
          </a:stretch>
        </p:blipFill>
        <p:spPr>
          <a:xfrm>
            <a:off x="3178725" y="1936225"/>
            <a:ext cx="1485250" cy="692275"/>
          </a:xfrm>
          <a:prstGeom prst="rect">
            <a:avLst/>
          </a:prstGeom>
          <a:noFill/>
          <a:ln>
            <a:noFill/>
          </a:ln>
        </p:spPr>
      </p:pic>
      <p:pic>
        <p:nvPicPr>
          <p:cNvPr id="155" name="Google Shape;155;p27"/>
          <p:cNvPicPr preferRelativeResize="0"/>
          <p:nvPr/>
        </p:nvPicPr>
        <p:blipFill>
          <a:blip r:embed="rId4">
            <a:alphaModFix/>
          </a:blip>
          <a:stretch>
            <a:fillRect/>
          </a:stretch>
        </p:blipFill>
        <p:spPr>
          <a:xfrm>
            <a:off x="3350173" y="3900150"/>
            <a:ext cx="966775" cy="22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Transfer Learning</a:t>
            </a:r>
            <a:endParaRPr/>
          </a:p>
        </p:txBody>
      </p:sp>
      <p:sp>
        <p:nvSpPr>
          <p:cNvPr id="66" name="Google Shape;66;p1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400">
                <a:solidFill>
                  <a:srgbClr val="000000"/>
                </a:solidFill>
              </a:rPr>
              <a:t>Concept:</a:t>
            </a:r>
            <a:br>
              <a:rPr b="1" lang="en-GB" sz="1400">
                <a:solidFill>
                  <a:srgbClr val="000000"/>
                </a:solidFill>
              </a:rPr>
            </a:br>
            <a:r>
              <a:rPr lang="en-GB" sz="1400">
                <a:solidFill>
                  <a:srgbClr val="000000"/>
                </a:solidFill>
              </a:rPr>
              <a:t>Transfer learning involves taking a model that was trained on one large, diverse dataset (like ImageNet) and using its learned features to solve a different but related task. Instead of training a model from scratch, you reuse the pre-trained model as a “feature extractor.”</a:t>
            </a:r>
            <a:endParaRPr sz="1400">
              <a:solidFill>
                <a:srgbClr val="000000"/>
              </a:solidFill>
            </a:endParaRPr>
          </a:p>
          <a:p>
            <a:pPr indent="0" lvl="0" marL="0" rtl="0" algn="l">
              <a:spcBef>
                <a:spcPts val="1200"/>
              </a:spcBef>
              <a:spcAft>
                <a:spcPts val="0"/>
              </a:spcAft>
              <a:buNone/>
            </a:pPr>
            <a:r>
              <a:rPr b="1" lang="en-GB" sz="1400">
                <a:solidFill>
                  <a:srgbClr val="000000"/>
                </a:solidFill>
              </a:rPr>
              <a:t>How It Works:</a:t>
            </a:r>
            <a:endParaRPr b="1" sz="1400">
              <a:solidFill>
                <a:srgbClr val="000000"/>
              </a:solidFill>
            </a:endParaRPr>
          </a:p>
          <a:p>
            <a:pPr indent="-317500" lvl="0" marL="457200" rtl="0" algn="l">
              <a:spcBef>
                <a:spcPts val="1200"/>
              </a:spcBef>
              <a:spcAft>
                <a:spcPts val="0"/>
              </a:spcAft>
              <a:buClr>
                <a:srgbClr val="000000"/>
              </a:buClr>
              <a:buSzPts val="1400"/>
              <a:buFont typeface="Proxima Nova"/>
              <a:buAutoNum type="arabicPeriod"/>
            </a:pPr>
            <a:r>
              <a:rPr b="1" lang="en-GB" sz="1400">
                <a:solidFill>
                  <a:srgbClr val="000000"/>
                </a:solidFill>
              </a:rPr>
              <a:t>Feature Extraction:</a:t>
            </a:r>
            <a:endParaRPr b="1" sz="1400">
              <a:solidFill>
                <a:srgbClr val="000000"/>
              </a:solidFill>
            </a:endParaRPr>
          </a:p>
          <a:p>
            <a:pPr indent="-317500" lvl="1" marL="914400" rtl="0" algn="l">
              <a:spcBef>
                <a:spcPts val="0"/>
              </a:spcBef>
              <a:spcAft>
                <a:spcPts val="0"/>
              </a:spcAft>
              <a:buClr>
                <a:srgbClr val="000000"/>
              </a:buClr>
              <a:buSzPts val="1400"/>
              <a:buFont typeface="Arial"/>
              <a:buChar char="○"/>
            </a:pPr>
            <a:r>
              <a:rPr b="1" lang="en-GB">
                <a:solidFill>
                  <a:srgbClr val="000000"/>
                </a:solidFill>
              </a:rPr>
              <a:t>Freeze Layers:</a:t>
            </a:r>
            <a:r>
              <a:rPr lang="en-GB">
                <a:solidFill>
                  <a:srgbClr val="000000"/>
                </a:solidFill>
              </a:rPr>
              <a:t> You load the pre-trained model and freeze most (or all) of its layers. This means that during training on the new task, the weights of these layers remain unchanged.</a:t>
            </a:r>
            <a:endParaRPr>
              <a:solidFill>
                <a:srgbClr val="000000"/>
              </a:solidFill>
            </a:endParaRPr>
          </a:p>
          <a:p>
            <a:pPr indent="-317500" lvl="1" marL="914400" rtl="0" algn="l">
              <a:spcBef>
                <a:spcPts val="1000"/>
              </a:spcBef>
              <a:spcAft>
                <a:spcPts val="0"/>
              </a:spcAft>
              <a:buClr>
                <a:srgbClr val="000000"/>
              </a:buClr>
              <a:buSzPts val="1400"/>
              <a:buFont typeface="Arial"/>
              <a:buChar char="○"/>
            </a:pPr>
            <a:r>
              <a:rPr b="1" lang="en-GB">
                <a:solidFill>
                  <a:srgbClr val="000000"/>
                </a:solidFill>
              </a:rPr>
              <a:t>New Classifier:</a:t>
            </a:r>
            <a:r>
              <a:rPr lang="en-GB">
                <a:solidFill>
                  <a:srgbClr val="000000"/>
                </a:solidFill>
              </a:rPr>
              <a:t> You remove the original classifier (usually the final fully connected layers) and replace it with a new classifier tailored to your new task (e.g., a different number of output classes).</a:t>
            </a:r>
            <a:endParaRPr>
              <a:solidFill>
                <a:srgbClr val="000000"/>
              </a:solidFill>
            </a:endParaRPr>
          </a:p>
          <a:p>
            <a:pPr indent="-317500" lvl="1" marL="914400" rtl="0" algn="l">
              <a:spcBef>
                <a:spcPts val="1200"/>
              </a:spcBef>
              <a:spcAft>
                <a:spcPts val="1000"/>
              </a:spcAft>
              <a:buClr>
                <a:srgbClr val="000000"/>
              </a:buClr>
              <a:buSzPts val="1400"/>
              <a:buFont typeface="Arial"/>
              <a:buChar char="○"/>
            </a:pPr>
            <a:r>
              <a:rPr b="1" lang="en-GB">
                <a:solidFill>
                  <a:srgbClr val="000000"/>
                </a:solidFill>
              </a:rPr>
              <a:t>Training:</a:t>
            </a:r>
            <a:r>
              <a:rPr lang="en-GB">
                <a:solidFill>
                  <a:srgbClr val="000000"/>
                </a:solidFill>
              </a:rPr>
              <a:t> Only the new classifier’s weights are updated during training.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Transfer Learning – Example</a:t>
            </a:r>
            <a:endParaRPr/>
          </a:p>
        </p:txBody>
      </p:sp>
      <p:sp>
        <p:nvSpPr>
          <p:cNvPr id="72" name="Google Shape;72;p1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700">
                <a:solidFill>
                  <a:srgbClr val="000000"/>
                </a:solidFill>
              </a:rPr>
              <a:t>Imagine you have a pre-trained ResNet-50 model trained on ImageNet, and you want to classify types of flowers. You’d:</a:t>
            </a:r>
            <a:endParaRPr sz="1700">
              <a:solidFill>
                <a:srgbClr val="000000"/>
              </a:solidFill>
            </a:endParaRPr>
          </a:p>
          <a:p>
            <a:pPr indent="-317500" lvl="0" marL="457200" rtl="0" algn="just">
              <a:spcBef>
                <a:spcPts val="1200"/>
              </a:spcBef>
              <a:spcAft>
                <a:spcPts val="0"/>
              </a:spcAft>
              <a:buClr>
                <a:srgbClr val="000000"/>
              </a:buClr>
              <a:buSzPts val="1400"/>
              <a:buFont typeface="Proxima Nova"/>
              <a:buChar char="●"/>
            </a:pPr>
            <a:r>
              <a:rPr lang="en-GB" sz="1700">
                <a:solidFill>
                  <a:srgbClr val="000000"/>
                </a:solidFill>
              </a:rPr>
              <a:t>Remove the last fully connected layer of ResNet-50.</a:t>
            </a:r>
            <a:endParaRPr sz="1700">
              <a:solidFill>
                <a:srgbClr val="000000"/>
              </a:solidFill>
            </a:endParaRPr>
          </a:p>
          <a:p>
            <a:pPr indent="-317500" lvl="0" marL="457200" rtl="0" algn="just">
              <a:spcBef>
                <a:spcPts val="1000"/>
              </a:spcBef>
              <a:spcAft>
                <a:spcPts val="0"/>
              </a:spcAft>
              <a:buClr>
                <a:srgbClr val="000000"/>
              </a:buClr>
              <a:buSzPts val="1400"/>
              <a:buFont typeface="Proxima Nova"/>
              <a:buChar char="●"/>
            </a:pPr>
            <a:r>
              <a:rPr lang="en-GB" sz="1700">
                <a:solidFill>
                  <a:srgbClr val="000000"/>
                </a:solidFill>
              </a:rPr>
              <a:t>Freeze all the convolutional layers (so they keep their learned representations).</a:t>
            </a:r>
            <a:endParaRPr sz="1700">
              <a:solidFill>
                <a:srgbClr val="000000"/>
              </a:solidFill>
            </a:endParaRPr>
          </a:p>
          <a:p>
            <a:pPr indent="-317500" lvl="0" marL="457200" rtl="0" algn="just">
              <a:spcBef>
                <a:spcPts val="1000"/>
              </a:spcBef>
              <a:spcAft>
                <a:spcPts val="0"/>
              </a:spcAft>
              <a:buClr>
                <a:srgbClr val="000000"/>
              </a:buClr>
              <a:buSzPts val="1400"/>
              <a:buFont typeface="Proxima Nova"/>
              <a:buChar char="●"/>
            </a:pPr>
            <a:r>
              <a:rPr lang="en-GB" sz="1700">
                <a:solidFill>
                  <a:srgbClr val="000000"/>
                </a:solidFill>
              </a:rPr>
              <a:t>Add a new fully connected layer that outputs, say, 5 classes (for 5 flower types).</a:t>
            </a:r>
            <a:endParaRPr sz="1700">
              <a:solidFill>
                <a:srgbClr val="000000"/>
              </a:solidFill>
            </a:endParaRPr>
          </a:p>
          <a:p>
            <a:pPr indent="-317500" lvl="0" marL="457200" rtl="0" algn="just">
              <a:spcBef>
                <a:spcPts val="1200"/>
              </a:spcBef>
              <a:spcAft>
                <a:spcPts val="0"/>
              </a:spcAft>
              <a:buClr>
                <a:srgbClr val="000000"/>
              </a:buClr>
              <a:buSzPts val="1400"/>
              <a:buFont typeface="Proxima Nova"/>
              <a:buChar char="●"/>
            </a:pPr>
            <a:r>
              <a:rPr lang="en-GB" sz="1700">
                <a:solidFill>
                  <a:srgbClr val="000000"/>
                </a:solidFill>
              </a:rPr>
              <a:t>Train only this new layer on your flower dataset.</a:t>
            </a:r>
            <a:endParaRPr sz="1700">
              <a:solidFill>
                <a:srgbClr val="000000"/>
              </a:solidFill>
            </a:endParaRPr>
          </a:p>
          <a:p>
            <a:pPr indent="0" lvl="0" marL="0" rtl="0" algn="just">
              <a:spcBef>
                <a:spcPts val="1200"/>
              </a:spcBef>
              <a:spcAft>
                <a:spcPts val="1200"/>
              </a:spcAft>
              <a:buNone/>
            </a:pPr>
            <a:r>
              <a:rPr lang="en-GB" sz="1700">
                <a:solidFill>
                  <a:srgbClr val="000000"/>
                </a:solidFill>
              </a:rPr>
              <a:t>This approach is especially useful when your new dataset is small because the pre-trained layers already contain powerful feature representations.</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Fine-Tuning</a:t>
            </a:r>
            <a:endParaRPr/>
          </a:p>
        </p:txBody>
      </p:sp>
      <p:sp>
        <p:nvSpPr>
          <p:cNvPr id="78" name="Google Shape;78;p16"/>
          <p:cNvSpPr txBox="1"/>
          <p:nvPr>
            <p:ph idx="1" type="body"/>
          </p:nvPr>
        </p:nvSpPr>
        <p:spPr>
          <a:xfrm>
            <a:off x="311700" y="1152475"/>
            <a:ext cx="8746800" cy="3820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GB" sz="1200">
                <a:solidFill>
                  <a:srgbClr val="000000"/>
                </a:solidFill>
              </a:rPr>
              <a:t>Concept:</a:t>
            </a:r>
            <a:br>
              <a:rPr b="1" lang="en-GB" sz="1200">
                <a:solidFill>
                  <a:srgbClr val="000000"/>
                </a:solidFill>
              </a:rPr>
            </a:br>
            <a:r>
              <a:rPr lang="en-GB" sz="1200">
                <a:solidFill>
                  <a:srgbClr val="000000"/>
                </a:solidFill>
              </a:rPr>
              <a:t>Fine-tuning is a more refined version of transfer learning where you not only replace the classifier but also “unfreeze” some of the pre-trained layers and train them on your new dataset. This allows the model to adapt its learned features to better fit the specifics of the new task.</a:t>
            </a:r>
            <a:endParaRPr sz="1200">
              <a:solidFill>
                <a:srgbClr val="000000"/>
              </a:solidFill>
            </a:endParaRPr>
          </a:p>
          <a:p>
            <a:pPr indent="0" lvl="0" marL="0" rtl="0" algn="just">
              <a:spcBef>
                <a:spcPts val="1200"/>
              </a:spcBef>
              <a:spcAft>
                <a:spcPts val="0"/>
              </a:spcAft>
              <a:buNone/>
            </a:pPr>
            <a:r>
              <a:rPr b="1" lang="en-GB" sz="1200">
                <a:solidFill>
                  <a:srgbClr val="000000"/>
                </a:solidFill>
              </a:rPr>
              <a:t>How It Works:</a:t>
            </a:r>
            <a:endParaRPr b="1" sz="1200">
              <a:solidFill>
                <a:srgbClr val="000000"/>
              </a:solidFill>
            </a:endParaRPr>
          </a:p>
          <a:p>
            <a:pPr indent="-304800" lvl="0" marL="457200" rtl="0" algn="just">
              <a:spcBef>
                <a:spcPts val="1200"/>
              </a:spcBef>
              <a:spcAft>
                <a:spcPts val="0"/>
              </a:spcAft>
              <a:buClr>
                <a:srgbClr val="000000"/>
              </a:buClr>
              <a:buSzPts val="1200"/>
              <a:buFont typeface="Proxima Nova"/>
              <a:buAutoNum type="arabicPeriod"/>
            </a:pPr>
            <a:r>
              <a:rPr b="1" lang="en-GB" sz="1200">
                <a:solidFill>
                  <a:srgbClr val="000000"/>
                </a:solidFill>
              </a:rPr>
              <a:t>Initial Transfer:</a:t>
            </a:r>
            <a:endParaRPr b="1" sz="1200">
              <a:solidFill>
                <a:srgbClr val="000000"/>
              </a:solidFill>
            </a:endParaRPr>
          </a:p>
          <a:p>
            <a:pPr indent="-304800" lvl="1" marL="914400" rtl="0" algn="just">
              <a:spcBef>
                <a:spcPts val="0"/>
              </a:spcBef>
              <a:spcAft>
                <a:spcPts val="0"/>
              </a:spcAft>
              <a:buClr>
                <a:srgbClr val="000000"/>
              </a:buClr>
              <a:buSzPts val="1200"/>
              <a:buFont typeface="Proxima Nova"/>
              <a:buChar char="○"/>
            </a:pPr>
            <a:r>
              <a:rPr lang="en-GB" sz="1200">
                <a:solidFill>
                  <a:srgbClr val="000000"/>
                </a:solidFill>
              </a:rPr>
              <a:t>You start with a pre-trained model and usually follow the same steps as in transfer learning by replacing the final classification layer.</a:t>
            </a:r>
            <a:endParaRPr sz="1200">
              <a:solidFill>
                <a:srgbClr val="000000"/>
              </a:solidFill>
            </a:endParaRPr>
          </a:p>
          <a:p>
            <a:pPr indent="-304800" lvl="0" marL="457200" rtl="0" algn="just">
              <a:spcBef>
                <a:spcPts val="0"/>
              </a:spcBef>
              <a:spcAft>
                <a:spcPts val="0"/>
              </a:spcAft>
              <a:buClr>
                <a:srgbClr val="000000"/>
              </a:buClr>
              <a:buSzPts val="1200"/>
              <a:buFont typeface="Proxima Nova"/>
              <a:buAutoNum type="arabicPeriod"/>
            </a:pPr>
            <a:r>
              <a:rPr b="1" lang="en-GB" sz="1200">
                <a:solidFill>
                  <a:srgbClr val="000000"/>
                </a:solidFill>
              </a:rPr>
              <a:t>Selective Unfreezing:</a:t>
            </a:r>
            <a:endParaRPr b="1" sz="1200">
              <a:solidFill>
                <a:srgbClr val="000000"/>
              </a:solidFill>
            </a:endParaRPr>
          </a:p>
          <a:p>
            <a:pPr indent="-304800" lvl="1" marL="914400" rtl="0" algn="just">
              <a:spcBef>
                <a:spcPts val="0"/>
              </a:spcBef>
              <a:spcAft>
                <a:spcPts val="0"/>
              </a:spcAft>
              <a:buClr>
                <a:srgbClr val="000000"/>
              </a:buClr>
              <a:buSzPts val="1200"/>
              <a:buFont typeface="Proxima Nova"/>
              <a:buChar char="○"/>
            </a:pPr>
            <a:r>
              <a:rPr lang="en-GB" sz="1200">
                <a:solidFill>
                  <a:srgbClr val="000000"/>
                </a:solidFill>
              </a:rPr>
              <a:t>Instead of keeping all the pre-trained layers fixed, you unfreeze some of the later layers (or sometimes all layers) so that their weights can be updated during training.</a:t>
            </a:r>
            <a:endParaRPr sz="1200">
              <a:solidFill>
                <a:srgbClr val="000000"/>
              </a:solidFill>
            </a:endParaRPr>
          </a:p>
          <a:p>
            <a:pPr indent="-304800" lvl="1" marL="914400" rtl="0" algn="just">
              <a:spcBef>
                <a:spcPts val="0"/>
              </a:spcBef>
              <a:spcAft>
                <a:spcPts val="0"/>
              </a:spcAft>
              <a:buClr>
                <a:srgbClr val="000000"/>
              </a:buClr>
              <a:buSzPts val="1200"/>
              <a:buFont typeface="Proxima Nova"/>
              <a:buChar char="○"/>
            </a:pPr>
            <a:r>
              <a:rPr lang="en-GB" sz="1200">
                <a:solidFill>
                  <a:srgbClr val="000000"/>
                </a:solidFill>
              </a:rPr>
              <a:t>Typically, a lower learning rate is used for these layers to avoid large changes that could erase the valuable pre-trained information.</a:t>
            </a:r>
            <a:endParaRPr sz="1200">
              <a:solidFill>
                <a:srgbClr val="000000"/>
              </a:solidFill>
            </a:endParaRPr>
          </a:p>
          <a:p>
            <a:pPr indent="-304800" lvl="0" marL="457200" rtl="0" algn="just">
              <a:spcBef>
                <a:spcPts val="0"/>
              </a:spcBef>
              <a:spcAft>
                <a:spcPts val="0"/>
              </a:spcAft>
              <a:buClr>
                <a:srgbClr val="000000"/>
              </a:buClr>
              <a:buSzPts val="1200"/>
              <a:buFont typeface="Proxima Nova"/>
              <a:buAutoNum type="arabicPeriod"/>
            </a:pPr>
            <a:r>
              <a:rPr b="1" lang="en-GB" sz="1200">
                <a:solidFill>
                  <a:srgbClr val="000000"/>
                </a:solidFill>
              </a:rPr>
              <a:t>Training:</a:t>
            </a:r>
            <a:endParaRPr b="1" sz="1200">
              <a:solidFill>
                <a:srgbClr val="000000"/>
              </a:solidFill>
            </a:endParaRPr>
          </a:p>
          <a:p>
            <a:pPr indent="-304800" lvl="1" marL="914400" rtl="0" algn="just">
              <a:spcBef>
                <a:spcPts val="0"/>
              </a:spcBef>
              <a:spcAft>
                <a:spcPts val="0"/>
              </a:spcAft>
              <a:buClr>
                <a:srgbClr val="000000"/>
              </a:buClr>
              <a:buSzPts val="1200"/>
              <a:buFont typeface="Proxima Nova"/>
              <a:buChar char="○"/>
            </a:pPr>
            <a:r>
              <a:rPr lang="en-GB" sz="1200">
                <a:solidFill>
                  <a:srgbClr val="000000"/>
                </a:solidFill>
              </a:rPr>
              <a:t>The entire network (or at least the unfreezed portion along with the new classifier) is then trained on the new dataset.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Fine-Tuning – Example</a:t>
            </a:r>
            <a:endParaRPr/>
          </a:p>
        </p:txBody>
      </p:sp>
      <p:sp>
        <p:nvSpPr>
          <p:cNvPr id="84" name="Google Shape;84;p17"/>
          <p:cNvSpPr txBox="1"/>
          <p:nvPr>
            <p:ph idx="1" type="body"/>
          </p:nvPr>
        </p:nvSpPr>
        <p:spPr>
          <a:xfrm>
            <a:off x="311700" y="1152475"/>
            <a:ext cx="8746800" cy="3820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600">
                <a:solidFill>
                  <a:srgbClr val="000000"/>
                </a:solidFill>
              </a:rPr>
              <a:t>Using the same ResNet-50 for flower classification:</a:t>
            </a:r>
            <a:endParaRPr sz="1600">
              <a:solidFill>
                <a:srgbClr val="000000"/>
              </a:solidFill>
            </a:endParaRPr>
          </a:p>
          <a:p>
            <a:pPr indent="-323850" lvl="0" marL="457200" rtl="0" algn="just">
              <a:spcBef>
                <a:spcPts val="1200"/>
              </a:spcBef>
              <a:spcAft>
                <a:spcPts val="0"/>
              </a:spcAft>
              <a:buClr>
                <a:srgbClr val="000000"/>
              </a:buClr>
              <a:buSzPts val="1500"/>
              <a:buFont typeface="Arial"/>
              <a:buChar char="●"/>
            </a:pPr>
            <a:r>
              <a:rPr lang="en-GB" sz="1600">
                <a:solidFill>
                  <a:srgbClr val="000000"/>
                </a:solidFill>
              </a:rPr>
              <a:t>You replace the final layer as before.</a:t>
            </a:r>
            <a:endParaRPr sz="1600">
              <a:solidFill>
                <a:srgbClr val="000000"/>
              </a:solidFill>
            </a:endParaRPr>
          </a:p>
          <a:p>
            <a:pPr indent="-323850" lvl="0" marL="457200" rtl="0" algn="just">
              <a:spcBef>
                <a:spcPts val="1000"/>
              </a:spcBef>
              <a:spcAft>
                <a:spcPts val="0"/>
              </a:spcAft>
              <a:buClr>
                <a:srgbClr val="000000"/>
              </a:buClr>
              <a:buSzPts val="1500"/>
              <a:buFont typeface="Arial"/>
              <a:buChar char="●"/>
            </a:pPr>
            <a:r>
              <a:rPr lang="en-GB" sz="1600">
                <a:solidFill>
                  <a:srgbClr val="000000"/>
                </a:solidFill>
              </a:rPr>
              <a:t>Initially, you might freeze all layers and train the new classifier.</a:t>
            </a:r>
            <a:endParaRPr sz="1600">
              <a:solidFill>
                <a:srgbClr val="000000"/>
              </a:solidFill>
            </a:endParaRPr>
          </a:p>
          <a:p>
            <a:pPr indent="-323850" lvl="0" marL="457200" rtl="0" algn="just">
              <a:spcBef>
                <a:spcPts val="1200"/>
              </a:spcBef>
              <a:spcAft>
                <a:spcPts val="0"/>
              </a:spcAft>
              <a:buClr>
                <a:srgbClr val="000000"/>
              </a:buClr>
              <a:buSzPts val="1500"/>
              <a:buFont typeface="Arial"/>
              <a:buChar char="●"/>
            </a:pPr>
            <a:r>
              <a:rPr lang="en-GB" sz="1600">
                <a:solidFill>
                  <a:srgbClr val="000000"/>
                </a:solidFill>
              </a:rPr>
              <a:t>Once the classifier has learned basic distinctions, you unfreeze the last two or three residual blocks and continue training (with a low learning rate). This fine-tuning step allows the model to adjust its higher-level feature representations for the specific characteristics of the flower images.</a:t>
            </a:r>
            <a:endParaRPr sz="1600">
              <a:solidFill>
                <a:srgbClr val="000000"/>
              </a:solidFill>
            </a:endParaRPr>
          </a:p>
          <a:p>
            <a:pPr indent="0" lvl="0" marL="0" rtl="0" algn="just">
              <a:spcBef>
                <a:spcPts val="1200"/>
              </a:spcBef>
              <a:spcAft>
                <a:spcPts val="1200"/>
              </a:spcAft>
              <a:buNone/>
            </a:pPr>
            <a:r>
              <a:rPr lang="en-GB" sz="1600">
                <a:solidFill>
                  <a:srgbClr val="000000"/>
                </a:solidFill>
              </a:rPr>
              <a:t>Fine-tuning generally results in higher performance than simple feature extraction because it tailors the model’s representations more closely to the new domain, but it requires more data and careful training to avoid overfitting.</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of Differences</a:t>
            </a:r>
            <a:endParaRPr/>
          </a:p>
        </p:txBody>
      </p:sp>
      <p:sp>
        <p:nvSpPr>
          <p:cNvPr id="90" name="Google Shape;90;p18"/>
          <p:cNvSpPr txBox="1"/>
          <p:nvPr>
            <p:ph idx="1" type="body"/>
          </p:nvPr>
        </p:nvSpPr>
        <p:spPr>
          <a:xfrm>
            <a:off x="311700" y="1152475"/>
            <a:ext cx="8520600" cy="37347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sz="1400">
                <a:solidFill>
                  <a:srgbClr val="000000"/>
                </a:solidFill>
              </a:rPr>
              <a:t>Transfer Learning (Feature Extraction):</a:t>
            </a:r>
            <a:endParaRPr b="1" sz="1400">
              <a:solidFill>
                <a:srgbClr val="000000"/>
              </a:solidFill>
            </a:endParaRPr>
          </a:p>
          <a:p>
            <a:pPr indent="-317500" lvl="0" marL="457200" rtl="0" algn="l">
              <a:spcBef>
                <a:spcPts val="1200"/>
              </a:spcBef>
              <a:spcAft>
                <a:spcPts val="0"/>
              </a:spcAft>
              <a:buClr>
                <a:srgbClr val="000000"/>
              </a:buClr>
              <a:buSzPts val="1400"/>
              <a:buFont typeface="Arial"/>
              <a:buChar char="●"/>
            </a:pPr>
            <a:r>
              <a:rPr b="1" lang="en-GB" sz="1400">
                <a:solidFill>
                  <a:srgbClr val="000000"/>
                </a:solidFill>
              </a:rPr>
              <a:t>Use Case:</a:t>
            </a:r>
            <a:r>
              <a:rPr lang="en-GB" sz="1400">
                <a:solidFill>
                  <a:srgbClr val="000000"/>
                </a:solidFill>
              </a:rPr>
              <a:t> When you have limited data and want to leverage a robust feature extractor.</a:t>
            </a:r>
            <a:endParaRPr sz="1400">
              <a:solidFill>
                <a:srgbClr val="000000"/>
              </a:solidFill>
            </a:endParaRPr>
          </a:p>
          <a:p>
            <a:pPr indent="-317500" lvl="0" marL="457200" rtl="0" algn="l">
              <a:spcBef>
                <a:spcPts val="1000"/>
              </a:spcBef>
              <a:spcAft>
                <a:spcPts val="0"/>
              </a:spcAft>
              <a:buClr>
                <a:srgbClr val="000000"/>
              </a:buClr>
              <a:buSzPts val="1400"/>
              <a:buFont typeface="Arial"/>
              <a:buChar char="●"/>
            </a:pPr>
            <a:r>
              <a:rPr b="1" lang="en-GB" sz="1400">
                <a:solidFill>
                  <a:srgbClr val="000000"/>
                </a:solidFill>
              </a:rPr>
              <a:t>Training:</a:t>
            </a:r>
            <a:r>
              <a:rPr lang="en-GB" sz="1400">
                <a:solidFill>
                  <a:srgbClr val="000000"/>
                </a:solidFill>
              </a:rPr>
              <a:t> Only the newly added classifier layers are trained; the rest of the network remains unchanged.</a:t>
            </a:r>
            <a:endParaRPr sz="1400">
              <a:solidFill>
                <a:srgbClr val="000000"/>
              </a:solidFill>
            </a:endParaRPr>
          </a:p>
          <a:p>
            <a:pPr indent="-317500" lvl="0" marL="457200" rtl="0" algn="l">
              <a:spcBef>
                <a:spcPts val="1000"/>
              </a:spcBef>
              <a:spcAft>
                <a:spcPts val="0"/>
              </a:spcAft>
              <a:buClr>
                <a:srgbClr val="000000"/>
              </a:buClr>
              <a:buSzPts val="1400"/>
              <a:buFont typeface="Arial"/>
              <a:buChar char="●"/>
            </a:pPr>
            <a:r>
              <a:rPr b="1" lang="en-GB" sz="1400">
                <a:solidFill>
                  <a:srgbClr val="000000"/>
                </a:solidFill>
              </a:rPr>
              <a:t>Example:</a:t>
            </a:r>
            <a:r>
              <a:rPr lang="en-GB" sz="1400">
                <a:solidFill>
                  <a:srgbClr val="000000"/>
                </a:solidFill>
              </a:rPr>
              <a:t> Using a pre-trained model to classify flower types by only training a new output layer.</a:t>
            </a:r>
            <a:endParaRPr sz="1400">
              <a:solidFill>
                <a:srgbClr val="000000"/>
              </a:solidFill>
            </a:endParaRPr>
          </a:p>
          <a:p>
            <a:pPr indent="0" lvl="0" marL="0" rtl="0" algn="l">
              <a:spcBef>
                <a:spcPts val="1200"/>
              </a:spcBef>
              <a:spcAft>
                <a:spcPts val="0"/>
              </a:spcAft>
              <a:buNone/>
            </a:pPr>
            <a:r>
              <a:rPr b="1" lang="en-GB" sz="1400">
                <a:solidFill>
                  <a:srgbClr val="000000"/>
                </a:solidFill>
              </a:rPr>
              <a:t>Fine-Tuning:</a:t>
            </a:r>
            <a:endParaRPr b="1" sz="1400">
              <a:solidFill>
                <a:srgbClr val="000000"/>
              </a:solidFill>
            </a:endParaRPr>
          </a:p>
          <a:p>
            <a:pPr indent="-317500" lvl="0" marL="457200" rtl="0" algn="l">
              <a:spcBef>
                <a:spcPts val="1200"/>
              </a:spcBef>
              <a:spcAft>
                <a:spcPts val="0"/>
              </a:spcAft>
              <a:buClr>
                <a:srgbClr val="000000"/>
              </a:buClr>
              <a:buSzPts val="1400"/>
              <a:buFont typeface="Arial"/>
              <a:buChar char="●"/>
            </a:pPr>
            <a:r>
              <a:rPr b="1" lang="en-GB" sz="1400">
                <a:solidFill>
                  <a:srgbClr val="000000"/>
                </a:solidFill>
              </a:rPr>
              <a:t>Use Case:</a:t>
            </a:r>
            <a:r>
              <a:rPr lang="en-GB" sz="1400">
                <a:solidFill>
                  <a:srgbClr val="000000"/>
                </a:solidFill>
              </a:rPr>
              <a:t> When you have more data or need the model to adapt more closely to the new task.</a:t>
            </a:r>
            <a:endParaRPr sz="1400">
              <a:solidFill>
                <a:srgbClr val="000000"/>
              </a:solidFill>
            </a:endParaRPr>
          </a:p>
          <a:p>
            <a:pPr indent="-317500" lvl="0" marL="457200" rtl="0" algn="l">
              <a:spcBef>
                <a:spcPts val="1000"/>
              </a:spcBef>
              <a:spcAft>
                <a:spcPts val="0"/>
              </a:spcAft>
              <a:buClr>
                <a:srgbClr val="000000"/>
              </a:buClr>
              <a:buSzPts val="1400"/>
              <a:buFont typeface="Arial"/>
              <a:buChar char="●"/>
            </a:pPr>
            <a:r>
              <a:rPr b="1" lang="en-GB" sz="1400">
                <a:solidFill>
                  <a:srgbClr val="000000"/>
                </a:solidFill>
              </a:rPr>
              <a:t>Training:</a:t>
            </a:r>
            <a:r>
              <a:rPr lang="en-GB" sz="1400">
                <a:solidFill>
                  <a:srgbClr val="000000"/>
                </a:solidFill>
              </a:rPr>
              <a:t> Some or all pre-trained layers are updated along with the new classifier, typically using a lower learning rate.</a:t>
            </a:r>
            <a:endParaRPr sz="1400">
              <a:solidFill>
                <a:srgbClr val="000000"/>
              </a:solidFill>
            </a:endParaRPr>
          </a:p>
          <a:p>
            <a:pPr indent="-317500" lvl="0" marL="457200" rtl="0" algn="l">
              <a:spcBef>
                <a:spcPts val="1000"/>
              </a:spcBef>
              <a:spcAft>
                <a:spcPts val="1000"/>
              </a:spcAft>
              <a:buClr>
                <a:srgbClr val="000000"/>
              </a:buClr>
              <a:buSzPts val="1400"/>
              <a:buFont typeface="Arial"/>
              <a:buChar char="●"/>
            </a:pPr>
            <a:r>
              <a:rPr b="1" lang="en-GB" sz="1400">
                <a:solidFill>
                  <a:srgbClr val="000000"/>
                </a:solidFill>
              </a:rPr>
              <a:t>Example:</a:t>
            </a:r>
            <a:r>
              <a:rPr lang="en-GB" sz="1400">
                <a:solidFill>
                  <a:srgbClr val="000000"/>
                </a:solidFill>
              </a:rPr>
              <a:t> Unfreezing the last few layers of a pre-trained model for flower classification so the feature extraction adapts to the nuances of the new dataset.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mic Sans MS"/>
                <a:ea typeface="Comic Sans MS"/>
                <a:cs typeface="Comic Sans MS"/>
                <a:sym typeface="Comic Sans MS"/>
              </a:rPr>
              <a:t>Fun Quiz</a:t>
            </a:r>
            <a:endParaRPr>
              <a:latin typeface="Comic Sans MS"/>
              <a:ea typeface="Comic Sans MS"/>
              <a:cs typeface="Comic Sans MS"/>
              <a:sym typeface="Comic Sans MS"/>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600"/>
              </a:spcBef>
              <a:spcAft>
                <a:spcPts val="0"/>
              </a:spcAft>
              <a:buNone/>
            </a:pPr>
            <a:r>
              <a:rPr lang="en-GB" sz="1733">
                <a:solidFill>
                  <a:srgbClr val="434343"/>
                </a:solidFill>
                <a:latin typeface="Comic Sans MS"/>
                <a:ea typeface="Comic Sans MS"/>
                <a:cs typeface="Comic Sans MS"/>
                <a:sym typeface="Comic Sans MS"/>
              </a:rPr>
              <a:t>Your task is to </a:t>
            </a:r>
            <a:r>
              <a:rPr b="1" lang="en-GB" sz="1733">
                <a:solidFill>
                  <a:srgbClr val="434343"/>
                </a:solidFill>
                <a:latin typeface="Comic Sans MS"/>
                <a:ea typeface="Comic Sans MS"/>
                <a:cs typeface="Comic Sans MS"/>
                <a:sym typeface="Comic Sans MS"/>
              </a:rPr>
              <a:t>calculate the total number of </a:t>
            </a:r>
            <a:r>
              <a:rPr b="1" lang="en-GB" sz="1733">
                <a:solidFill>
                  <a:srgbClr val="434343"/>
                </a:solidFill>
                <a:highlight>
                  <a:srgbClr val="FFD966"/>
                </a:highlight>
                <a:latin typeface="Comic Sans MS"/>
                <a:ea typeface="Comic Sans MS"/>
                <a:cs typeface="Comic Sans MS"/>
                <a:sym typeface="Comic Sans MS"/>
              </a:rPr>
              <a:t>weights and biases</a:t>
            </a:r>
            <a:r>
              <a:rPr lang="en-GB" sz="1733">
                <a:solidFill>
                  <a:srgbClr val="434343"/>
                </a:solidFill>
                <a:latin typeface="Comic Sans MS"/>
                <a:ea typeface="Comic Sans MS"/>
                <a:cs typeface="Comic Sans MS"/>
                <a:sym typeface="Comic Sans MS"/>
              </a:rPr>
              <a:t> in a simple CNN with the following architecture:</a:t>
            </a:r>
            <a:endParaRPr sz="1733">
              <a:solidFill>
                <a:srgbClr val="434343"/>
              </a:solidFill>
              <a:latin typeface="Comic Sans MS"/>
              <a:ea typeface="Comic Sans MS"/>
              <a:cs typeface="Comic Sans MS"/>
              <a:sym typeface="Comic Sans MS"/>
            </a:endParaRPr>
          </a:p>
          <a:p>
            <a:pPr indent="-330442" lvl="0" marL="457200" rtl="0" algn="l">
              <a:spcBef>
                <a:spcPts val="2100"/>
              </a:spcBef>
              <a:spcAft>
                <a:spcPts val="0"/>
              </a:spcAft>
              <a:buClr>
                <a:srgbClr val="434343"/>
              </a:buClr>
              <a:buSzPct val="100000"/>
              <a:buFont typeface="Comic Sans MS"/>
              <a:buAutoNum type="arabicPeriod"/>
            </a:pPr>
            <a:r>
              <a:rPr lang="en-GB" sz="1733">
                <a:solidFill>
                  <a:srgbClr val="434343"/>
                </a:solidFill>
                <a:latin typeface="Comic Sans MS"/>
                <a:ea typeface="Comic Sans MS"/>
                <a:cs typeface="Comic Sans MS"/>
                <a:sym typeface="Comic Sans MS"/>
              </a:rPr>
              <a:t>Input: 32x32x3 RGB image</a:t>
            </a:r>
            <a:endParaRPr sz="1733">
              <a:solidFill>
                <a:srgbClr val="434343"/>
              </a:solidFill>
              <a:latin typeface="Comic Sans MS"/>
              <a:ea typeface="Comic Sans MS"/>
              <a:cs typeface="Comic Sans MS"/>
              <a:sym typeface="Comic Sans MS"/>
            </a:endParaRPr>
          </a:p>
          <a:p>
            <a:pPr indent="-330442" lvl="0" marL="457200" rtl="0" algn="l">
              <a:spcBef>
                <a:spcPts val="1000"/>
              </a:spcBef>
              <a:spcAft>
                <a:spcPts val="0"/>
              </a:spcAft>
              <a:buClr>
                <a:srgbClr val="434343"/>
              </a:buClr>
              <a:buSzPct val="100000"/>
              <a:buFont typeface="Comic Sans MS"/>
              <a:buAutoNum type="arabicPeriod"/>
            </a:pPr>
            <a:r>
              <a:rPr lang="en-GB" sz="1733">
                <a:solidFill>
                  <a:srgbClr val="434343"/>
                </a:solidFill>
                <a:latin typeface="Comic Sans MS"/>
                <a:ea typeface="Comic Sans MS"/>
                <a:cs typeface="Comic Sans MS"/>
                <a:sym typeface="Comic Sans MS"/>
              </a:rPr>
              <a:t>Conv1: 16 filters of size 3x3, stride 1, </a:t>
            </a:r>
            <a:r>
              <a:rPr lang="en-GB" sz="1733">
                <a:solidFill>
                  <a:srgbClr val="BF9000"/>
                </a:solidFill>
                <a:latin typeface="Comic Sans MS"/>
                <a:ea typeface="Comic Sans MS"/>
                <a:cs typeface="Comic Sans MS"/>
                <a:sym typeface="Comic Sans MS"/>
              </a:rPr>
              <a:t>padding 1</a:t>
            </a:r>
            <a:endParaRPr sz="1733">
              <a:solidFill>
                <a:srgbClr val="BF9000"/>
              </a:solidFill>
              <a:latin typeface="Comic Sans MS"/>
              <a:ea typeface="Comic Sans MS"/>
              <a:cs typeface="Comic Sans MS"/>
              <a:sym typeface="Comic Sans MS"/>
            </a:endParaRPr>
          </a:p>
          <a:p>
            <a:pPr indent="-330442" lvl="0" marL="457200" rtl="0" algn="l">
              <a:spcBef>
                <a:spcPts val="1000"/>
              </a:spcBef>
              <a:spcAft>
                <a:spcPts val="0"/>
              </a:spcAft>
              <a:buClr>
                <a:srgbClr val="434343"/>
              </a:buClr>
              <a:buSzPct val="100000"/>
              <a:buFont typeface="Comic Sans MS"/>
              <a:buAutoNum type="arabicPeriod"/>
            </a:pPr>
            <a:r>
              <a:rPr lang="en-GB" sz="1733">
                <a:solidFill>
                  <a:srgbClr val="434343"/>
                </a:solidFill>
                <a:latin typeface="Comic Sans MS"/>
                <a:ea typeface="Comic Sans MS"/>
                <a:cs typeface="Comic Sans MS"/>
                <a:sym typeface="Comic Sans MS"/>
              </a:rPr>
              <a:t>MaxPool1: 2x2, stride 2</a:t>
            </a:r>
            <a:endParaRPr sz="1733">
              <a:solidFill>
                <a:srgbClr val="434343"/>
              </a:solidFill>
              <a:latin typeface="Comic Sans MS"/>
              <a:ea typeface="Comic Sans MS"/>
              <a:cs typeface="Comic Sans MS"/>
              <a:sym typeface="Comic Sans MS"/>
            </a:endParaRPr>
          </a:p>
          <a:p>
            <a:pPr indent="-330442" lvl="0" marL="457200" rtl="0" algn="l">
              <a:spcBef>
                <a:spcPts val="1000"/>
              </a:spcBef>
              <a:spcAft>
                <a:spcPts val="0"/>
              </a:spcAft>
              <a:buClr>
                <a:srgbClr val="434343"/>
              </a:buClr>
              <a:buSzPct val="100000"/>
              <a:buFont typeface="Comic Sans MS"/>
              <a:buAutoNum type="arabicPeriod"/>
            </a:pPr>
            <a:r>
              <a:rPr lang="en-GB" sz="1733">
                <a:solidFill>
                  <a:srgbClr val="434343"/>
                </a:solidFill>
                <a:latin typeface="Comic Sans MS"/>
                <a:ea typeface="Comic Sans MS"/>
                <a:cs typeface="Comic Sans MS"/>
                <a:sym typeface="Comic Sans MS"/>
              </a:rPr>
              <a:t>Conv2: 32 filters of size 3x3, stride 1</a:t>
            </a:r>
            <a:r>
              <a:rPr lang="en-GB" sz="1733">
                <a:solidFill>
                  <a:srgbClr val="434343"/>
                </a:solidFill>
                <a:latin typeface="Comic Sans MS"/>
                <a:ea typeface="Comic Sans MS"/>
                <a:cs typeface="Comic Sans MS"/>
                <a:sym typeface="Comic Sans MS"/>
              </a:rPr>
              <a:t>, </a:t>
            </a:r>
            <a:r>
              <a:rPr lang="en-GB" sz="1733">
                <a:solidFill>
                  <a:srgbClr val="BF9000"/>
                </a:solidFill>
                <a:latin typeface="Comic Sans MS"/>
                <a:ea typeface="Comic Sans MS"/>
                <a:cs typeface="Comic Sans MS"/>
                <a:sym typeface="Comic Sans MS"/>
              </a:rPr>
              <a:t>padding 1</a:t>
            </a:r>
            <a:endParaRPr sz="1733">
              <a:solidFill>
                <a:srgbClr val="434343"/>
              </a:solidFill>
              <a:latin typeface="Comic Sans MS"/>
              <a:ea typeface="Comic Sans MS"/>
              <a:cs typeface="Comic Sans MS"/>
              <a:sym typeface="Comic Sans MS"/>
            </a:endParaRPr>
          </a:p>
          <a:p>
            <a:pPr indent="-330442" lvl="0" marL="457200" rtl="0" algn="l">
              <a:spcBef>
                <a:spcPts val="1000"/>
              </a:spcBef>
              <a:spcAft>
                <a:spcPts val="0"/>
              </a:spcAft>
              <a:buClr>
                <a:srgbClr val="434343"/>
              </a:buClr>
              <a:buSzPct val="100000"/>
              <a:buFont typeface="Comic Sans MS"/>
              <a:buAutoNum type="arabicPeriod"/>
            </a:pPr>
            <a:r>
              <a:rPr lang="en-GB" sz="1733">
                <a:solidFill>
                  <a:srgbClr val="434343"/>
                </a:solidFill>
                <a:latin typeface="Comic Sans MS"/>
                <a:ea typeface="Comic Sans MS"/>
                <a:cs typeface="Comic Sans MS"/>
                <a:sym typeface="Comic Sans MS"/>
              </a:rPr>
              <a:t>MaxPool2: 2x2, stride 2</a:t>
            </a:r>
            <a:endParaRPr sz="1733">
              <a:solidFill>
                <a:srgbClr val="434343"/>
              </a:solidFill>
              <a:latin typeface="Comic Sans MS"/>
              <a:ea typeface="Comic Sans MS"/>
              <a:cs typeface="Comic Sans MS"/>
              <a:sym typeface="Comic Sans MS"/>
            </a:endParaRPr>
          </a:p>
          <a:p>
            <a:pPr indent="-330442" lvl="0" marL="457200" rtl="0" algn="l">
              <a:spcBef>
                <a:spcPts val="1000"/>
              </a:spcBef>
              <a:spcAft>
                <a:spcPts val="0"/>
              </a:spcAft>
              <a:buClr>
                <a:srgbClr val="434343"/>
              </a:buClr>
              <a:buSzPct val="100000"/>
              <a:buFont typeface="Comic Sans MS"/>
              <a:buAutoNum type="arabicPeriod"/>
            </a:pPr>
            <a:r>
              <a:rPr lang="en-GB" sz="1733">
                <a:solidFill>
                  <a:srgbClr val="434343"/>
                </a:solidFill>
                <a:latin typeface="Comic Sans MS"/>
                <a:ea typeface="Comic Sans MS"/>
                <a:cs typeface="Comic Sans MS"/>
                <a:sym typeface="Comic Sans MS"/>
              </a:rPr>
              <a:t>Fully Connected: 128 neurons</a:t>
            </a:r>
            <a:endParaRPr sz="1733">
              <a:solidFill>
                <a:srgbClr val="434343"/>
              </a:solidFill>
              <a:latin typeface="Comic Sans MS"/>
              <a:ea typeface="Comic Sans MS"/>
              <a:cs typeface="Comic Sans MS"/>
              <a:sym typeface="Comic Sans MS"/>
            </a:endParaRPr>
          </a:p>
          <a:p>
            <a:pPr indent="-330442" lvl="0" marL="457200" rtl="0" algn="l">
              <a:spcBef>
                <a:spcPts val="1000"/>
              </a:spcBef>
              <a:spcAft>
                <a:spcPts val="1000"/>
              </a:spcAft>
              <a:buClr>
                <a:srgbClr val="434343"/>
              </a:buClr>
              <a:buSzPct val="100000"/>
              <a:buFont typeface="Comic Sans MS"/>
              <a:buAutoNum type="arabicPeriod"/>
            </a:pPr>
            <a:r>
              <a:rPr lang="en-GB" sz="1733">
                <a:solidFill>
                  <a:srgbClr val="434343"/>
                </a:solidFill>
                <a:latin typeface="Comic Sans MS"/>
                <a:ea typeface="Comic Sans MS"/>
                <a:cs typeface="Comic Sans MS"/>
                <a:sym typeface="Comic Sans MS"/>
              </a:rPr>
              <a:t>Output: 10 classes</a:t>
            </a:r>
            <a:endParaRPr>
              <a:solidFill>
                <a:srgbClr val="434343"/>
              </a:solidFill>
              <a:latin typeface="Comic Sans MS"/>
              <a:ea typeface="Comic Sans MS"/>
              <a:cs typeface="Comic Sans MS"/>
              <a:sym typeface="Comic Sans MS"/>
            </a:endParaRPr>
          </a:p>
        </p:txBody>
      </p:sp>
      <p:sp>
        <p:nvSpPr>
          <p:cNvPr id="97" name="Google Shape;97;p19"/>
          <p:cNvSpPr txBox="1"/>
          <p:nvPr/>
        </p:nvSpPr>
        <p:spPr>
          <a:xfrm>
            <a:off x="5504800" y="3025075"/>
            <a:ext cx="3277800" cy="15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Architects Daughter"/>
                <a:ea typeface="Architects Daughter"/>
                <a:cs typeface="Architects Daughter"/>
                <a:sym typeface="Architects Daughter"/>
              </a:rPr>
              <a:t>Raise Your hands when done.</a:t>
            </a:r>
            <a:endParaRPr sz="1800">
              <a:solidFill>
                <a:schemeClr val="accent3"/>
              </a:solidFill>
              <a:latin typeface="Architects Daughter"/>
              <a:ea typeface="Architects Daughter"/>
              <a:cs typeface="Architects Daughter"/>
              <a:sym typeface="Architects Daughter"/>
            </a:endParaRPr>
          </a:p>
          <a:p>
            <a:pPr indent="0" lvl="0" marL="0" rtl="0" algn="l">
              <a:spcBef>
                <a:spcPts val="0"/>
              </a:spcBef>
              <a:spcAft>
                <a:spcPts val="0"/>
              </a:spcAft>
              <a:buNone/>
            </a:pPr>
            <a:r>
              <a:t/>
            </a:r>
            <a:endParaRPr sz="1800">
              <a:solidFill>
                <a:schemeClr val="accent3"/>
              </a:solidFill>
              <a:latin typeface="Architects Daughter"/>
              <a:ea typeface="Architects Daughter"/>
              <a:cs typeface="Architects Daughter"/>
              <a:sym typeface="Architects Daughter"/>
            </a:endParaRPr>
          </a:p>
          <a:p>
            <a:pPr indent="0" lvl="0" marL="0" rtl="0" algn="l">
              <a:spcBef>
                <a:spcPts val="0"/>
              </a:spcBef>
              <a:spcAft>
                <a:spcPts val="0"/>
              </a:spcAft>
              <a:buNone/>
            </a:pPr>
            <a:r>
              <a:rPr lang="en-GB" sz="1800">
                <a:solidFill>
                  <a:srgbClr val="38761D"/>
                </a:solidFill>
                <a:latin typeface="Architects Daughter"/>
                <a:ea typeface="Architects Daughter"/>
                <a:cs typeface="Architects Daughter"/>
                <a:sym typeface="Architects Daughter"/>
              </a:rPr>
              <a:t>The </a:t>
            </a:r>
            <a:r>
              <a:rPr b="1" lang="en-GB" sz="1800">
                <a:solidFill>
                  <a:srgbClr val="38761D"/>
                </a:solidFill>
                <a:latin typeface="Architects Daughter"/>
                <a:ea typeface="Architects Daughter"/>
                <a:cs typeface="Architects Daughter"/>
                <a:sym typeface="Architects Daughter"/>
              </a:rPr>
              <a:t>top 3-groups</a:t>
            </a:r>
            <a:r>
              <a:rPr lang="en-GB" sz="1800">
                <a:solidFill>
                  <a:srgbClr val="38761D"/>
                </a:solidFill>
                <a:latin typeface="Architects Daughter"/>
                <a:ea typeface="Architects Daughter"/>
                <a:cs typeface="Architects Daughter"/>
                <a:sym typeface="Architects Daughter"/>
              </a:rPr>
              <a:t> will have the chance to </a:t>
            </a:r>
            <a:r>
              <a:rPr b="1" lang="en-GB" sz="1800">
                <a:solidFill>
                  <a:srgbClr val="38761D"/>
                </a:solidFill>
                <a:latin typeface="Architects Daughter"/>
                <a:ea typeface="Architects Daughter"/>
                <a:cs typeface="Architects Daughter"/>
                <a:sym typeface="Architects Daughter"/>
              </a:rPr>
              <a:t>present their answers on the board</a:t>
            </a:r>
            <a:r>
              <a:rPr lang="en-GB" sz="1800">
                <a:solidFill>
                  <a:srgbClr val="38761D"/>
                </a:solidFill>
                <a:latin typeface="Architects Daughter"/>
                <a:ea typeface="Architects Daughter"/>
                <a:cs typeface="Architects Daughter"/>
                <a:sym typeface="Architects Daughter"/>
              </a:rPr>
              <a:t>.</a:t>
            </a:r>
            <a:endParaRPr sz="1800">
              <a:solidFill>
                <a:srgbClr val="38761D"/>
              </a:solidFill>
              <a:latin typeface="Architects Daughter"/>
              <a:ea typeface="Architects Daughter"/>
              <a:cs typeface="Architects Daughter"/>
              <a:sym typeface="Architects Daughter"/>
            </a:endParaRPr>
          </a:p>
        </p:txBody>
      </p:sp>
      <p:sp>
        <p:nvSpPr>
          <p:cNvPr id="98" name="Google Shape;98;p19"/>
          <p:cNvSpPr txBox="1"/>
          <p:nvPr/>
        </p:nvSpPr>
        <p:spPr>
          <a:xfrm>
            <a:off x="5554500" y="2328750"/>
            <a:ext cx="32778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900">
                <a:solidFill>
                  <a:srgbClr val="990000"/>
                </a:solidFill>
                <a:latin typeface="Architects Daughter"/>
                <a:ea typeface="Architects Daughter"/>
                <a:cs typeface="Architects Daughter"/>
                <a:sym typeface="Architects Daughter"/>
              </a:rPr>
              <a:t>You have </a:t>
            </a:r>
            <a:r>
              <a:rPr b="1" lang="en-GB" sz="2900">
                <a:solidFill>
                  <a:srgbClr val="990000"/>
                </a:solidFill>
                <a:latin typeface="Architects Daughter"/>
                <a:ea typeface="Architects Daughter"/>
                <a:cs typeface="Architects Daughter"/>
                <a:sym typeface="Architects Daughter"/>
              </a:rPr>
              <a:t>7 mins</a:t>
            </a:r>
            <a:endParaRPr b="1" sz="2900">
              <a:solidFill>
                <a:srgbClr val="990000"/>
              </a:solidFill>
              <a:latin typeface="Architects Daughter"/>
              <a:ea typeface="Architects Daughter"/>
              <a:cs typeface="Architects Daughter"/>
              <a:sym typeface="Architects Daughter"/>
            </a:endParaRPr>
          </a:p>
        </p:txBody>
      </p:sp>
      <p:pic>
        <p:nvPicPr>
          <p:cNvPr id="99" name="Google Shape;99;p19"/>
          <p:cNvPicPr preferRelativeResize="0"/>
          <p:nvPr/>
        </p:nvPicPr>
        <p:blipFill>
          <a:blip r:embed="rId3">
            <a:alphaModFix/>
          </a:blip>
          <a:stretch>
            <a:fillRect/>
          </a:stretch>
        </p:blipFill>
        <p:spPr>
          <a:xfrm>
            <a:off x="7206175" y="124825"/>
            <a:ext cx="1524000" cy="939725"/>
          </a:xfrm>
          <a:prstGeom prst="rect">
            <a:avLst/>
          </a:prstGeom>
          <a:noFill/>
          <a:ln>
            <a:noFill/>
          </a:ln>
        </p:spPr>
      </p:pic>
      <p:sp>
        <p:nvSpPr>
          <p:cNvPr id="100" name="Google Shape;100;p19"/>
          <p:cNvSpPr txBox="1"/>
          <p:nvPr/>
        </p:nvSpPr>
        <p:spPr>
          <a:xfrm>
            <a:off x="5866200" y="1736725"/>
            <a:ext cx="23451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Architects Daughter"/>
                <a:ea typeface="Architects Daughter"/>
                <a:cs typeface="Architects Daughter"/>
                <a:sym typeface="Architects Daughter"/>
              </a:rPr>
              <a:t>Form a </a:t>
            </a:r>
            <a:r>
              <a:rPr b="1" lang="en-GB" sz="1800">
                <a:solidFill>
                  <a:schemeClr val="accent3"/>
                </a:solidFill>
                <a:latin typeface="Architects Daughter"/>
                <a:ea typeface="Architects Daughter"/>
                <a:cs typeface="Architects Daughter"/>
                <a:sym typeface="Architects Daughter"/>
              </a:rPr>
              <a:t>team of 3</a:t>
            </a:r>
            <a:r>
              <a:rPr lang="en-GB" sz="1800">
                <a:solidFill>
                  <a:schemeClr val="accent3"/>
                </a:solidFill>
                <a:latin typeface="Architects Daughter"/>
                <a:ea typeface="Architects Daughter"/>
                <a:cs typeface="Architects Daughter"/>
                <a:sym typeface="Architects Daughter"/>
              </a:rPr>
              <a:t>.</a:t>
            </a:r>
            <a:endParaRPr sz="1800">
              <a:solidFill>
                <a:srgbClr val="38761D"/>
              </a:solidFill>
              <a:latin typeface="Architects Daughter"/>
              <a:ea typeface="Architects Daughter"/>
              <a:cs typeface="Architects Daughter"/>
              <a:sym typeface="Architects Daugh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80300" y="-5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Answer</a:t>
            </a:r>
            <a:endParaRPr/>
          </a:p>
        </p:txBody>
      </p:sp>
      <p:sp>
        <p:nvSpPr>
          <p:cNvPr id="106" name="Google Shape;106;p20"/>
          <p:cNvSpPr txBox="1"/>
          <p:nvPr/>
        </p:nvSpPr>
        <p:spPr>
          <a:xfrm>
            <a:off x="246025" y="490900"/>
            <a:ext cx="2926800" cy="210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1. Convolutional Layer 1 (Conv1)</a:t>
            </a:r>
            <a:endParaRPr b="1"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Input:</a:t>
            </a:r>
            <a:r>
              <a:rPr lang="en-GB" sz="1100">
                <a:latin typeface="Proxima Nova"/>
                <a:ea typeface="Proxima Nova"/>
                <a:cs typeface="Proxima Nova"/>
                <a:sym typeface="Proxima Nova"/>
              </a:rPr>
              <a:t> 32×32×3</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Filters:</a:t>
            </a:r>
            <a:r>
              <a:rPr lang="en-GB" sz="1100">
                <a:latin typeface="Proxima Nova"/>
                <a:ea typeface="Proxima Nova"/>
                <a:cs typeface="Proxima Nova"/>
                <a:sym typeface="Proxima Nova"/>
              </a:rPr>
              <a:t> 16 filters of size 3×3</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Depth per filter:</a:t>
            </a:r>
            <a:r>
              <a:rPr lang="en-GB" sz="1100">
                <a:latin typeface="Proxima Nova"/>
                <a:ea typeface="Proxima Nova"/>
                <a:cs typeface="Proxima Nova"/>
                <a:sym typeface="Proxima Nova"/>
              </a:rPr>
              <a:t> 3 (because the input is RGB)</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Weights per filter:</a:t>
            </a:r>
            <a:br>
              <a:rPr b="1" lang="en-GB" sz="1100">
                <a:latin typeface="Proxima Nova"/>
                <a:ea typeface="Proxima Nova"/>
                <a:cs typeface="Proxima Nova"/>
                <a:sym typeface="Proxima Nova"/>
              </a:rPr>
            </a:br>
            <a:r>
              <a:rPr lang="en-GB" sz="1100">
                <a:latin typeface="Proxima Nova"/>
                <a:ea typeface="Proxima Nova"/>
                <a:cs typeface="Proxima Nova"/>
                <a:sym typeface="Proxima Nova"/>
              </a:rPr>
              <a:t>	3 × 3 × 3 = 27 weights</a:t>
            </a:r>
            <a:br>
              <a:rPr lang="en-GB" sz="1100">
                <a:latin typeface="Proxima Nova"/>
                <a:ea typeface="Proxima Nova"/>
                <a:cs typeface="Proxima Nova"/>
                <a:sym typeface="Proxima Nova"/>
              </a:rPr>
            </a:br>
            <a:r>
              <a:rPr b="1" lang="en-GB" sz="1100">
                <a:latin typeface="Proxima Nova"/>
                <a:ea typeface="Proxima Nova"/>
                <a:cs typeface="Proxima Nova"/>
                <a:sym typeface="Proxima Nova"/>
              </a:rPr>
              <a:t>Bias per filter:</a:t>
            </a:r>
            <a:r>
              <a:rPr lang="en-GB" sz="1100">
                <a:latin typeface="Proxima Nova"/>
                <a:ea typeface="Proxima Nova"/>
                <a:cs typeface="Proxima Nova"/>
                <a:sym typeface="Proxima Nova"/>
              </a:rPr>
              <a:t> 1</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Total parameters in Conv1:</a:t>
            </a:r>
            <a:endParaRPr b="1" sz="1100">
              <a:latin typeface="Proxima Nova"/>
              <a:ea typeface="Proxima Nova"/>
              <a:cs typeface="Proxima Nova"/>
              <a:sym typeface="Proxima Nova"/>
            </a:endParaRPr>
          </a:p>
          <a:p>
            <a:pPr indent="0" lvl="0" marL="0" rtl="0" algn="ctr">
              <a:spcBef>
                <a:spcPts val="0"/>
              </a:spcBef>
              <a:spcAft>
                <a:spcPts val="0"/>
              </a:spcAft>
              <a:buNone/>
            </a:pPr>
            <a:r>
              <a:rPr lang="en-GB" sz="1100">
                <a:latin typeface="Proxima Nova"/>
                <a:ea typeface="Proxima Nova"/>
                <a:cs typeface="Proxima Nova"/>
                <a:sym typeface="Proxima Nova"/>
              </a:rPr>
              <a:t>1</a:t>
            </a:r>
            <a:r>
              <a:rPr lang="en-GB" sz="1100">
                <a:latin typeface="Proxima Nova"/>
                <a:ea typeface="Proxima Nova"/>
                <a:cs typeface="Proxima Nova"/>
                <a:sym typeface="Proxima Nova"/>
              </a:rPr>
              <a:t>16 × (27 weights + 1 bias) = 16 × 28 = 448</a:t>
            </a:r>
            <a:endParaRPr sz="1100">
              <a:latin typeface="Proxima Nova"/>
              <a:ea typeface="Proxima Nova"/>
              <a:cs typeface="Proxima Nova"/>
              <a:sym typeface="Proxima Nova"/>
            </a:endParaRPr>
          </a:p>
        </p:txBody>
      </p:sp>
      <p:sp>
        <p:nvSpPr>
          <p:cNvPr id="107" name="Google Shape;107;p20"/>
          <p:cNvSpPr txBox="1"/>
          <p:nvPr/>
        </p:nvSpPr>
        <p:spPr>
          <a:xfrm>
            <a:off x="3172825" y="316625"/>
            <a:ext cx="3000000" cy="227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2. Max Pooling 1 (MaxPool1)</a:t>
            </a:r>
            <a:endParaRPr b="1"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Operation:</a:t>
            </a:r>
            <a:r>
              <a:rPr lang="en-GB" sz="1100">
                <a:latin typeface="Proxima Nova"/>
                <a:ea typeface="Proxima Nova"/>
                <a:cs typeface="Proxima Nova"/>
                <a:sym typeface="Proxima Nova"/>
              </a:rPr>
              <a:t> 2×2 pooling with stride 2</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Effect on dimensions:</a:t>
            </a:r>
            <a:r>
              <a:rPr lang="en-GB" sz="1100">
                <a:latin typeface="Proxima Nova"/>
                <a:ea typeface="Proxima Nova"/>
                <a:cs typeface="Proxima Nova"/>
                <a:sym typeface="Proxima Nova"/>
              </a:rPr>
              <a:t> Reduces spatial dimensions by a factor of 2</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Output size after pooling:</a:t>
            </a:r>
            <a:br>
              <a:rPr b="1" lang="en-GB" sz="1100">
                <a:latin typeface="Proxima Nova"/>
                <a:ea typeface="Proxima Nova"/>
                <a:cs typeface="Proxima Nova"/>
                <a:sym typeface="Proxima Nova"/>
              </a:rPr>
            </a:br>
            <a:r>
              <a:rPr lang="en-GB" sz="1100">
                <a:latin typeface="Proxima Nova"/>
                <a:ea typeface="Proxima Nova"/>
                <a:cs typeface="Proxima Nova"/>
                <a:sym typeface="Proxima Nova"/>
              </a:rPr>
              <a:t>Since we use same padding for the convolution, the output from Conv1 remains 32×32×16. After pooling, the dimensions become:</a:t>
            </a:r>
            <a:endParaRPr sz="1100">
              <a:latin typeface="Proxima Nova"/>
              <a:ea typeface="Proxima Nova"/>
              <a:cs typeface="Proxima Nova"/>
              <a:sym typeface="Proxima Nova"/>
            </a:endParaRPr>
          </a:p>
          <a:p>
            <a:pPr indent="0" lvl="0" marL="0" rtl="0" algn="ctr">
              <a:lnSpc>
                <a:spcPct val="115000"/>
              </a:lnSpc>
              <a:spcBef>
                <a:spcPts val="0"/>
              </a:spcBef>
              <a:spcAft>
                <a:spcPts val="0"/>
              </a:spcAft>
              <a:buNone/>
            </a:pPr>
            <a:r>
              <a:rPr lang="en-GB" sz="1100">
                <a:latin typeface="Proxima Nova"/>
                <a:ea typeface="Proxima Nova"/>
                <a:cs typeface="Proxima Nova"/>
                <a:sym typeface="Proxima Nova"/>
              </a:rPr>
              <a:t>32/2 × 32/2 × 16 = 16 × 16 × 16</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i="1" lang="en-GB" sz="900">
                <a:latin typeface="Proxima Nova"/>
                <a:ea typeface="Proxima Nova"/>
                <a:cs typeface="Proxima Nova"/>
                <a:sym typeface="Proxima Nova"/>
              </a:rPr>
              <a:t>(Note: Pooling layers have no weights or biases.)</a:t>
            </a:r>
            <a:endParaRPr i="1" sz="900">
              <a:latin typeface="Proxima Nova"/>
              <a:ea typeface="Proxima Nova"/>
              <a:cs typeface="Proxima Nova"/>
              <a:sym typeface="Proxima Nova"/>
            </a:endParaRPr>
          </a:p>
        </p:txBody>
      </p:sp>
      <p:sp>
        <p:nvSpPr>
          <p:cNvPr id="108" name="Google Shape;108;p20"/>
          <p:cNvSpPr txBox="1"/>
          <p:nvPr/>
        </p:nvSpPr>
        <p:spPr>
          <a:xfrm>
            <a:off x="6172825" y="11825"/>
            <a:ext cx="2894700" cy="191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3. Convolutional Layer 2 (Conv2)</a:t>
            </a:r>
            <a:endParaRPr b="1"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Input:</a:t>
            </a:r>
            <a:r>
              <a:rPr lang="en-GB" sz="1100">
                <a:latin typeface="Proxima Nova"/>
                <a:ea typeface="Proxima Nova"/>
                <a:cs typeface="Proxima Nova"/>
                <a:sym typeface="Proxima Nova"/>
              </a:rPr>
              <a:t> 16×16×16</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Filters:</a:t>
            </a:r>
            <a:r>
              <a:rPr lang="en-GB" sz="1100">
                <a:latin typeface="Proxima Nova"/>
                <a:ea typeface="Proxima Nova"/>
                <a:cs typeface="Proxima Nova"/>
                <a:sym typeface="Proxima Nova"/>
              </a:rPr>
              <a:t> 32 filters of size 3×3</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Depth per filter:</a:t>
            </a:r>
            <a:r>
              <a:rPr lang="en-GB" sz="1100">
                <a:latin typeface="Proxima Nova"/>
                <a:ea typeface="Proxima Nova"/>
                <a:cs typeface="Proxima Nova"/>
                <a:sym typeface="Proxima Nova"/>
              </a:rPr>
              <a:t> 16</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Weights per filter:</a:t>
            </a:r>
            <a:br>
              <a:rPr b="1" lang="en-GB" sz="1100">
                <a:latin typeface="Proxima Nova"/>
                <a:ea typeface="Proxima Nova"/>
                <a:cs typeface="Proxima Nova"/>
                <a:sym typeface="Proxima Nova"/>
              </a:rPr>
            </a:br>
            <a:r>
              <a:rPr b="1" lang="en-GB" sz="1100">
                <a:latin typeface="Proxima Nova"/>
                <a:ea typeface="Proxima Nova"/>
                <a:cs typeface="Proxima Nova"/>
                <a:sym typeface="Proxima Nova"/>
              </a:rPr>
              <a:t>	</a:t>
            </a:r>
            <a:r>
              <a:rPr lang="en-GB" sz="1100">
                <a:latin typeface="Proxima Nova"/>
                <a:ea typeface="Proxima Nova"/>
                <a:cs typeface="Proxima Nova"/>
                <a:sym typeface="Proxima Nova"/>
              </a:rPr>
              <a:t>3 × 3 × 16 = 144 weights</a:t>
            </a:r>
            <a:br>
              <a:rPr lang="en-GB" sz="1100">
                <a:latin typeface="Proxima Nova"/>
                <a:ea typeface="Proxima Nova"/>
                <a:cs typeface="Proxima Nova"/>
                <a:sym typeface="Proxima Nova"/>
              </a:rPr>
            </a:br>
            <a:r>
              <a:rPr b="1" lang="en-GB" sz="1100">
                <a:latin typeface="Proxima Nova"/>
                <a:ea typeface="Proxima Nova"/>
                <a:cs typeface="Proxima Nova"/>
                <a:sym typeface="Proxima Nova"/>
              </a:rPr>
              <a:t>Bias per filter:</a:t>
            </a:r>
            <a:r>
              <a:rPr lang="en-GB" sz="1100">
                <a:latin typeface="Proxima Nova"/>
                <a:ea typeface="Proxima Nova"/>
                <a:cs typeface="Proxima Nova"/>
                <a:sym typeface="Proxima Nova"/>
              </a:rPr>
              <a:t> 1</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Total parameters in Conv2:</a:t>
            </a:r>
            <a:endParaRPr b="1"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32 × (144 weights + 1 bias) = 32 × 145 = 4640</a:t>
            </a:r>
            <a:endParaRPr sz="1100">
              <a:latin typeface="Proxima Nova"/>
              <a:ea typeface="Proxima Nova"/>
              <a:cs typeface="Proxima Nova"/>
              <a:sym typeface="Proxima Nova"/>
            </a:endParaRPr>
          </a:p>
        </p:txBody>
      </p:sp>
      <p:sp>
        <p:nvSpPr>
          <p:cNvPr id="109" name="Google Shape;109;p20"/>
          <p:cNvSpPr txBox="1"/>
          <p:nvPr/>
        </p:nvSpPr>
        <p:spPr>
          <a:xfrm>
            <a:off x="246025" y="2597200"/>
            <a:ext cx="2926800" cy="230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4. Max Pooling 2 (MaxPool2)</a:t>
            </a:r>
            <a:endParaRPr b="1"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Operation:</a:t>
            </a:r>
            <a:r>
              <a:rPr lang="en-GB" sz="1100">
                <a:latin typeface="Proxima Nova"/>
                <a:ea typeface="Proxima Nova"/>
                <a:cs typeface="Proxima Nova"/>
                <a:sym typeface="Proxima Nova"/>
              </a:rPr>
              <a:t> 2×2 pooling with stride 2</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Effect on dimensions:</a:t>
            </a:r>
            <a:r>
              <a:rPr lang="en-GB" sz="1100">
                <a:latin typeface="Proxima Nova"/>
                <a:ea typeface="Proxima Nova"/>
                <a:cs typeface="Proxima Nova"/>
                <a:sym typeface="Proxima Nova"/>
              </a:rPr>
              <a:t> Reduces spatial dimensions by a factor of 2</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Output size after pooling:</a:t>
            </a:r>
            <a:br>
              <a:rPr b="1" lang="en-GB" sz="1100">
                <a:latin typeface="Proxima Nova"/>
                <a:ea typeface="Proxima Nova"/>
                <a:cs typeface="Proxima Nova"/>
                <a:sym typeface="Proxima Nova"/>
              </a:rPr>
            </a:br>
            <a:r>
              <a:rPr lang="en-GB" sz="1100">
                <a:latin typeface="Proxima Nova"/>
                <a:ea typeface="Proxima Nova"/>
                <a:cs typeface="Proxima Nova"/>
                <a:sym typeface="Proxima Nova"/>
              </a:rPr>
              <a:t>The output from Conv2 (with same padding) remains 16×16×32. After pooling, the dimensions become:</a:t>
            </a:r>
            <a:endParaRPr sz="1100">
              <a:latin typeface="Proxima Nova"/>
              <a:ea typeface="Proxima Nova"/>
              <a:cs typeface="Proxima Nova"/>
              <a:sym typeface="Proxima Nova"/>
            </a:endParaRPr>
          </a:p>
          <a:p>
            <a:pPr indent="0" lvl="0" marL="0" rtl="0" algn="ctr">
              <a:lnSpc>
                <a:spcPct val="115000"/>
              </a:lnSpc>
              <a:spcBef>
                <a:spcPts val="0"/>
              </a:spcBef>
              <a:spcAft>
                <a:spcPts val="0"/>
              </a:spcAft>
              <a:buNone/>
            </a:pPr>
            <a:r>
              <a:rPr lang="en-GB" sz="1100">
                <a:latin typeface="Proxima Nova"/>
                <a:ea typeface="Proxima Nova"/>
                <a:cs typeface="Proxima Nova"/>
                <a:sym typeface="Proxima Nova"/>
              </a:rPr>
              <a:t>16/2 × 16/2 × 32 = 8 × 8 × 32</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i="1" lang="en-GB" sz="1100">
                <a:latin typeface="Proxima Nova"/>
                <a:ea typeface="Proxima Nova"/>
                <a:cs typeface="Proxima Nova"/>
                <a:sym typeface="Proxima Nova"/>
              </a:rPr>
              <a:t>(Again, pooling layers do not contribute parameters.)</a:t>
            </a:r>
            <a:endParaRPr i="1" sz="1100">
              <a:latin typeface="Proxima Nova"/>
              <a:ea typeface="Proxima Nova"/>
              <a:cs typeface="Proxima Nova"/>
              <a:sym typeface="Proxima Nova"/>
            </a:endParaRPr>
          </a:p>
        </p:txBody>
      </p:sp>
      <p:sp>
        <p:nvSpPr>
          <p:cNvPr id="110" name="Google Shape;110;p20"/>
          <p:cNvSpPr txBox="1"/>
          <p:nvPr/>
        </p:nvSpPr>
        <p:spPr>
          <a:xfrm>
            <a:off x="3172825" y="2587025"/>
            <a:ext cx="3000000" cy="230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5. Fully Connected (FC) Layer</a:t>
            </a:r>
            <a:endParaRPr b="1"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Input from previous layer:</a:t>
            </a:r>
            <a:r>
              <a:rPr lang="en-GB" sz="1100">
                <a:latin typeface="Proxima Nova"/>
                <a:ea typeface="Proxima Nova"/>
                <a:cs typeface="Proxima Nova"/>
                <a:sym typeface="Proxima Nova"/>
              </a:rPr>
              <a:t> Flatten the 8×8×32 output</a:t>
            </a:r>
            <a:endParaRPr sz="1100">
              <a:latin typeface="Proxima Nova"/>
              <a:ea typeface="Proxima Nova"/>
              <a:cs typeface="Proxima Nova"/>
              <a:sym typeface="Proxima Nova"/>
            </a:endParaRPr>
          </a:p>
          <a:p>
            <a:pPr indent="0" lvl="0" marL="0" rtl="0" algn="ctr">
              <a:lnSpc>
                <a:spcPct val="115000"/>
              </a:lnSpc>
              <a:spcBef>
                <a:spcPts val="0"/>
              </a:spcBef>
              <a:spcAft>
                <a:spcPts val="0"/>
              </a:spcAft>
              <a:buNone/>
            </a:pPr>
            <a:r>
              <a:rPr lang="en-GB" sz="1100">
                <a:latin typeface="Proxima Nova"/>
                <a:ea typeface="Proxima Nova"/>
                <a:cs typeface="Proxima Nova"/>
                <a:sym typeface="Proxima Nova"/>
              </a:rPr>
              <a:t>8 × 8 × 32 = 2048 neurons</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Neurons in FC layer:</a:t>
            </a:r>
            <a:r>
              <a:rPr lang="en-GB" sz="1100">
                <a:latin typeface="Proxima Nova"/>
                <a:ea typeface="Proxima Nova"/>
                <a:cs typeface="Proxima Nova"/>
                <a:sym typeface="Proxima Nova"/>
              </a:rPr>
              <a:t> 128</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Weights in the FC layer:</a:t>
            </a:r>
            <a:endParaRPr b="1" sz="1100">
              <a:latin typeface="Proxima Nova"/>
              <a:ea typeface="Proxima Nova"/>
              <a:cs typeface="Proxima Nova"/>
              <a:sym typeface="Proxima Nova"/>
            </a:endParaRPr>
          </a:p>
          <a:p>
            <a:pPr indent="0" lvl="0" marL="0" rtl="0" algn="ctr">
              <a:lnSpc>
                <a:spcPct val="115000"/>
              </a:lnSpc>
              <a:spcBef>
                <a:spcPts val="0"/>
              </a:spcBef>
              <a:spcAft>
                <a:spcPts val="0"/>
              </a:spcAft>
              <a:buNone/>
            </a:pPr>
            <a:r>
              <a:rPr lang="en-GB" sz="1100">
                <a:latin typeface="Proxima Nova"/>
                <a:ea typeface="Proxima Nova"/>
                <a:cs typeface="Proxima Nova"/>
                <a:sym typeface="Proxima Nova"/>
              </a:rPr>
              <a:t>2048 inputs × 128 neurons = 262144</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Biases in the FC layer:</a:t>
            </a:r>
            <a:br>
              <a:rPr b="1" lang="en-GB" sz="1100">
                <a:latin typeface="Proxima Nova"/>
                <a:ea typeface="Proxima Nova"/>
                <a:cs typeface="Proxima Nova"/>
                <a:sym typeface="Proxima Nova"/>
              </a:rPr>
            </a:br>
            <a:r>
              <a:rPr lang="en-GB" sz="1100">
                <a:latin typeface="Proxima Nova"/>
                <a:ea typeface="Proxima Nova"/>
                <a:cs typeface="Proxima Nova"/>
                <a:sym typeface="Proxima Nova"/>
              </a:rPr>
              <a:t>128 (one per neuron)</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Total parameters in FC layer:</a:t>
            </a:r>
            <a:endParaRPr b="1" sz="1100">
              <a:latin typeface="Proxima Nova"/>
              <a:ea typeface="Proxima Nova"/>
              <a:cs typeface="Proxima Nova"/>
              <a:sym typeface="Proxima Nova"/>
            </a:endParaRPr>
          </a:p>
          <a:p>
            <a:pPr indent="0" lvl="0" marL="0" rtl="0" algn="ctr">
              <a:spcBef>
                <a:spcPts val="0"/>
              </a:spcBef>
              <a:spcAft>
                <a:spcPts val="0"/>
              </a:spcAft>
              <a:buNone/>
            </a:pPr>
            <a:r>
              <a:rPr lang="en-GB" sz="1100">
                <a:latin typeface="Proxima Nova"/>
                <a:ea typeface="Proxima Nova"/>
                <a:cs typeface="Proxima Nova"/>
                <a:sym typeface="Proxima Nova"/>
              </a:rPr>
              <a:t>262144 + 128 = 262272</a:t>
            </a:r>
            <a:endParaRPr sz="1100">
              <a:latin typeface="Proxima Nova"/>
              <a:ea typeface="Proxima Nova"/>
              <a:cs typeface="Proxima Nova"/>
              <a:sym typeface="Proxima Nova"/>
            </a:endParaRPr>
          </a:p>
        </p:txBody>
      </p:sp>
      <p:sp>
        <p:nvSpPr>
          <p:cNvPr id="111" name="Google Shape;111;p20"/>
          <p:cNvSpPr txBox="1"/>
          <p:nvPr/>
        </p:nvSpPr>
        <p:spPr>
          <a:xfrm>
            <a:off x="6172825" y="1923425"/>
            <a:ext cx="2894700" cy="208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6. Output Layer</a:t>
            </a:r>
            <a:endParaRPr b="1"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Input from FC layer:</a:t>
            </a:r>
            <a:r>
              <a:rPr lang="en-GB" sz="1100">
                <a:latin typeface="Proxima Nova"/>
                <a:ea typeface="Proxima Nova"/>
                <a:cs typeface="Proxima Nova"/>
                <a:sym typeface="Proxima Nova"/>
              </a:rPr>
              <a:t> 128 neurons</a:t>
            </a:r>
            <a:endParaRPr sz="1100">
              <a:latin typeface="Proxima Nova"/>
              <a:ea typeface="Proxima Nova"/>
              <a:cs typeface="Proxima Nova"/>
              <a:sym typeface="Proxima Nova"/>
            </a:endParaRPr>
          </a:p>
          <a:p>
            <a:pPr indent="-298450" lvl="0" marL="457200" rtl="0" algn="l">
              <a:lnSpc>
                <a:spcPct val="115000"/>
              </a:lnSpc>
              <a:spcBef>
                <a:spcPts val="0"/>
              </a:spcBef>
              <a:spcAft>
                <a:spcPts val="0"/>
              </a:spcAft>
              <a:buSzPts val="1100"/>
              <a:buChar char="●"/>
            </a:pPr>
            <a:r>
              <a:rPr b="1" lang="en-GB" sz="1100">
                <a:latin typeface="Proxima Nova"/>
                <a:ea typeface="Proxima Nova"/>
                <a:cs typeface="Proxima Nova"/>
                <a:sym typeface="Proxima Nova"/>
              </a:rPr>
              <a:t>Output classes:</a:t>
            </a:r>
            <a:r>
              <a:rPr lang="en-GB" sz="1100">
                <a:latin typeface="Proxima Nova"/>
                <a:ea typeface="Proxima Nova"/>
                <a:cs typeface="Proxima Nova"/>
                <a:sym typeface="Proxima Nova"/>
              </a:rPr>
              <a:t> 10</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Weights in output layer:</a:t>
            </a:r>
            <a:endParaRPr b="1" sz="1100">
              <a:latin typeface="Proxima Nova"/>
              <a:ea typeface="Proxima Nova"/>
              <a:cs typeface="Proxima Nova"/>
              <a:sym typeface="Proxima Nova"/>
            </a:endParaRPr>
          </a:p>
          <a:p>
            <a:pPr indent="0" lvl="0" marL="0" rtl="0" algn="ctr">
              <a:lnSpc>
                <a:spcPct val="115000"/>
              </a:lnSpc>
              <a:spcBef>
                <a:spcPts val="0"/>
              </a:spcBef>
              <a:spcAft>
                <a:spcPts val="0"/>
              </a:spcAft>
              <a:buNone/>
            </a:pPr>
            <a:r>
              <a:rPr lang="en-GB" sz="1100">
                <a:latin typeface="Proxima Nova"/>
                <a:ea typeface="Proxima Nova"/>
                <a:cs typeface="Proxima Nova"/>
                <a:sym typeface="Proxima Nova"/>
              </a:rPr>
              <a:t>128 × 10 = 1280</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Biases in output layer:</a:t>
            </a:r>
            <a:br>
              <a:rPr b="1" lang="en-GB" sz="1100">
                <a:latin typeface="Proxima Nova"/>
                <a:ea typeface="Proxima Nova"/>
                <a:cs typeface="Proxima Nova"/>
                <a:sym typeface="Proxima Nova"/>
              </a:rPr>
            </a:br>
            <a:r>
              <a:rPr lang="en-GB" sz="1100">
                <a:latin typeface="Proxima Nova"/>
                <a:ea typeface="Proxima Nova"/>
                <a:cs typeface="Proxima Nova"/>
                <a:sym typeface="Proxima Nova"/>
              </a:rPr>
              <a:t>10 (one per class)</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Total parameters in output layer:</a:t>
            </a:r>
            <a:endParaRPr b="1" sz="1100">
              <a:latin typeface="Proxima Nova"/>
              <a:ea typeface="Proxima Nova"/>
              <a:cs typeface="Proxima Nova"/>
              <a:sym typeface="Proxima Nova"/>
            </a:endParaRPr>
          </a:p>
          <a:p>
            <a:pPr indent="0" lvl="0" marL="0" rtl="0" algn="ctr">
              <a:spcBef>
                <a:spcPts val="0"/>
              </a:spcBef>
              <a:spcAft>
                <a:spcPts val="0"/>
              </a:spcAft>
              <a:buNone/>
            </a:pPr>
            <a:r>
              <a:rPr lang="en-GB" sz="1100">
                <a:latin typeface="Proxima Nova"/>
                <a:ea typeface="Proxima Nova"/>
                <a:cs typeface="Proxima Nova"/>
                <a:sym typeface="Proxima Nova"/>
              </a:rPr>
              <a:t>1280 + 10 = 1290</a:t>
            </a:r>
            <a:br>
              <a:rPr lang="en-GB" sz="1100">
                <a:latin typeface="Proxima Nova"/>
                <a:ea typeface="Proxima Nova"/>
                <a:cs typeface="Proxima Nova"/>
                <a:sym typeface="Proxima Nova"/>
              </a:rPr>
            </a:br>
            <a:r>
              <a:rPr lang="en-GB" sz="1100">
                <a:latin typeface="Proxima Nova"/>
                <a:ea typeface="Proxima Nova"/>
                <a:cs typeface="Proxima Nova"/>
                <a:sym typeface="Proxima Nova"/>
              </a:rPr>
              <a:t>1280+10=1290 (No Padding)</a:t>
            </a:r>
            <a:endParaRPr sz="1100">
              <a:latin typeface="Proxima Nova"/>
              <a:ea typeface="Proxima Nova"/>
              <a:cs typeface="Proxima Nova"/>
              <a:sym typeface="Proxima Nova"/>
            </a:endParaRPr>
          </a:p>
        </p:txBody>
      </p:sp>
      <p:sp>
        <p:nvSpPr>
          <p:cNvPr id="112" name="Google Shape;112;p20"/>
          <p:cNvSpPr txBox="1"/>
          <p:nvPr/>
        </p:nvSpPr>
        <p:spPr>
          <a:xfrm>
            <a:off x="6172825" y="3835025"/>
            <a:ext cx="2894700" cy="130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Total Number of Parameters</a:t>
            </a:r>
            <a:endParaRPr b="1" sz="1100">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100">
                <a:latin typeface="Proxima Nova"/>
                <a:ea typeface="Proxima Nova"/>
                <a:cs typeface="Proxima Nova"/>
                <a:sym typeface="Proxima Nova"/>
              </a:rPr>
              <a:t>Now, sum up the parameters from all layers:</a:t>
            </a:r>
            <a:endParaRPr sz="11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100">
                <a:latin typeface="Proxima Nova"/>
                <a:ea typeface="Proxima Nova"/>
                <a:cs typeface="Proxima Nova"/>
                <a:sym typeface="Proxima Nova"/>
              </a:rPr>
              <a:t>Conv1:</a:t>
            </a:r>
            <a:r>
              <a:rPr lang="en-GB" sz="1100">
                <a:latin typeface="Proxima Nova"/>
                <a:ea typeface="Proxima Nova"/>
                <a:cs typeface="Proxima Nova"/>
                <a:sym typeface="Proxima Nova"/>
              </a:rPr>
              <a:t> 448; </a:t>
            </a:r>
            <a:r>
              <a:rPr b="1" lang="en-GB" sz="1100">
                <a:latin typeface="Proxima Nova"/>
                <a:ea typeface="Proxima Nova"/>
                <a:cs typeface="Proxima Nova"/>
                <a:sym typeface="Proxima Nova"/>
              </a:rPr>
              <a:t>Conv2:</a:t>
            </a:r>
            <a:r>
              <a:rPr lang="en-GB" sz="1100">
                <a:latin typeface="Proxima Nova"/>
                <a:ea typeface="Proxima Nova"/>
                <a:cs typeface="Proxima Nova"/>
                <a:sym typeface="Proxima Nova"/>
              </a:rPr>
              <a:t> 4640; </a:t>
            </a:r>
            <a:r>
              <a:rPr b="1" lang="en-GB" sz="1100">
                <a:latin typeface="Proxima Nova"/>
                <a:ea typeface="Proxima Nova"/>
                <a:cs typeface="Proxima Nova"/>
                <a:sym typeface="Proxima Nova"/>
              </a:rPr>
              <a:t>FC:</a:t>
            </a:r>
            <a:r>
              <a:rPr lang="en-GB" sz="1100">
                <a:latin typeface="Proxima Nova"/>
                <a:ea typeface="Proxima Nova"/>
                <a:cs typeface="Proxima Nova"/>
                <a:sym typeface="Proxima Nova"/>
              </a:rPr>
              <a:t> 262272; </a:t>
            </a:r>
            <a:r>
              <a:rPr b="1" lang="en-GB" sz="1100">
                <a:latin typeface="Proxima Nova"/>
                <a:ea typeface="Proxima Nova"/>
                <a:cs typeface="Proxima Nova"/>
                <a:sym typeface="Proxima Nova"/>
              </a:rPr>
              <a:t>Output:</a:t>
            </a:r>
            <a:r>
              <a:rPr lang="en-GB" sz="1100">
                <a:latin typeface="Proxima Nova"/>
                <a:ea typeface="Proxima Nova"/>
                <a:cs typeface="Proxima Nova"/>
                <a:sym typeface="Proxima Nova"/>
              </a:rPr>
              <a:t> 1290</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Total = 448 + 4640 + 262272 + 1290 = 268650</a:t>
            </a:r>
            <a:endParaRPr sz="11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Dropout</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Dropout is a regularization technique that helps prevent overfitting by randomly “turning off” (i.e. setting to zero) a fraction of a layer’s activations during training. </a:t>
            </a:r>
            <a:endParaRPr/>
          </a:p>
          <a:p>
            <a:pPr indent="-342900" lvl="0" marL="457200" rtl="0" algn="l">
              <a:spcBef>
                <a:spcPts val="0"/>
              </a:spcBef>
              <a:spcAft>
                <a:spcPts val="0"/>
              </a:spcAft>
              <a:buSzPts val="1800"/>
              <a:buChar char="●"/>
            </a:pPr>
            <a:r>
              <a:rPr lang="en-GB"/>
              <a:t>In essence, by temporarily removing some neurons on each forward pass, the network is forced to learn redundant, robust representations that do not overly rely on any single neuron. </a:t>
            </a:r>
            <a:endParaRPr/>
          </a:p>
          <a:p>
            <a:pPr indent="-342900" lvl="0" marL="457200" rtl="0" algn="l">
              <a:spcBef>
                <a:spcPts val="0"/>
              </a:spcBef>
              <a:spcAft>
                <a:spcPts val="0"/>
              </a:spcAft>
              <a:buSzPts val="1800"/>
              <a:buChar char="●"/>
            </a:pPr>
            <a:r>
              <a:rPr lang="en-GB"/>
              <a:t>This idea has proven especially useful in deep networks where overfitting can be a major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