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8" r:id="rId17"/>
    <p:sldId id="275" r:id="rId18"/>
    <p:sldId id="276" r:id="rId19"/>
    <p:sldId id="287" r:id="rId20"/>
    <p:sldId id="28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17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78460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66438" y="12659"/>
            <a:ext cx="641565" cy="365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9215"/>
            <a:ext cx="20713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283" y="691786"/>
            <a:ext cx="3872865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19474" y="3367039"/>
            <a:ext cx="57594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6628" y="3367039"/>
            <a:ext cx="52324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837" y="3367039"/>
            <a:ext cx="26416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15/srivastava14a/srivastava14a.pdf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15/srivastava14a/srivastava14a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hyperlink" Target="https://jmlr.org/papers/volume15/srivastava14a/srivastava14a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v3.pdf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67007"/>
            <a:ext cx="203200" cy="55880"/>
            <a:chOff x="3260445" y="326700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6953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65742"/>
            <a:ext cx="203200" cy="58419"/>
            <a:chOff x="3531425" y="326574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8223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695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65742"/>
            <a:ext cx="203200" cy="58419"/>
            <a:chOff x="3802393" y="326574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6953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0763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3267007"/>
            <a:ext cx="4608195" cy="189230"/>
            <a:chOff x="0" y="3267007"/>
            <a:chExt cx="4608195" cy="189230"/>
          </a:xfrm>
        </p:grpSpPr>
        <p:sp>
          <p:nvSpPr>
            <p:cNvPr id="18" name="object 18"/>
            <p:cNvSpPr/>
            <p:nvPr/>
          </p:nvSpPr>
          <p:spPr>
            <a:xfrm>
              <a:off x="4451033" y="33000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735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695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59994" y="350685"/>
            <a:ext cx="3888104" cy="364490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pc="-30" dirty="0"/>
              <a:t>Computer</a:t>
            </a:r>
            <a:r>
              <a:rPr spc="-35" dirty="0"/>
              <a:t> </a:t>
            </a:r>
            <a:r>
              <a:rPr spc="-10" dirty="0"/>
              <a:t>Vision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07591" y="861601"/>
            <a:ext cx="1392555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35"/>
              </a:spcBef>
            </a:pPr>
            <a:r>
              <a:rPr sz="1400" spc="-45" dirty="0">
                <a:latin typeface="Tahoma"/>
                <a:cs typeface="Tahoma"/>
              </a:rPr>
              <a:t>Naeemullah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Khan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35" dirty="0">
                <a:solidFill>
                  <a:srgbClr val="EC008C"/>
                </a:solidFill>
                <a:latin typeface="Arial MT"/>
                <a:cs typeface="Arial MT"/>
                <a:hlinkClick r:id="rId2"/>
              </a:rPr>
              <a:t>naeemullah.khan@kaust.edu.sa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267" y="1549745"/>
            <a:ext cx="1451457" cy="4245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60944" y="2245438"/>
            <a:ext cx="2086610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700" dirty="0">
                <a:latin typeface="Arial MT"/>
                <a:cs typeface="Arial MT"/>
              </a:rPr>
              <a:t>KAUST</a:t>
            </a:r>
            <a:r>
              <a:rPr sz="700" spc="12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Academy</a:t>
            </a:r>
            <a:endParaRPr sz="700">
              <a:latin typeface="Arial MT"/>
              <a:cs typeface="Arial MT"/>
            </a:endParaRPr>
          </a:p>
          <a:p>
            <a:pPr algn="ctr">
              <a:lnSpc>
                <a:spcPts val="819"/>
              </a:lnSpc>
            </a:pPr>
            <a:r>
              <a:rPr sz="700" dirty="0">
                <a:latin typeface="Arial MT"/>
                <a:cs typeface="Arial MT"/>
              </a:rPr>
              <a:t>King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Abdullah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University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Science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Technology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7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spc="-35" dirty="0">
                <a:latin typeface="Tahoma"/>
                <a:cs typeface="Tahoma"/>
              </a:rPr>
              <a:t>November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19,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2023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Ensembling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80" dirty="0"/>
              <a:t>A</a:t>
            </a:r>
            <a:r>
              <a:rPr spc="-5" dirty="0"/>
              <a:t> </a:t>
            </a:r>
            <a:r>
              <a:rPr spc="-45" dirty="0"/>
              <a:t>simple</a:t>
            </a:r>
            <a:r>
              <a:rPr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747197"/>
            <a:ext cx="3872229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82245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Let’s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assume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we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test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dataset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elements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and</a:t>
            </a:r>
            <a:r>
              <a:rPr sz="1000" spc="-25" dirty="0">
                <a:latin typeface="Tahoma"/>
                <a:cs typeface="Tahoma"/>
              </a:rPr>
              <a:t> an 	</a:t>
            </a:r>
            <a:r>
              <a:rPr sz="1000" spc="-55" dirty="0">
                <a:latin typeface="Tahoma"/>
                <a:cs typeface="Tahoma"/>
              </a:rPr>
              <a:t>ensemble</a:t>
            </a:r>
            <a:r>
              <a:rPr sz="1000" dirty="0">
                <a:latin typeface="Tahoma"/>
                <a:cs typeface="Tahoma"/>
              </a:rPr>
              <a:t> 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models.</a:t>
            </a:r>
            <a:endParaRPr sz="1000" dirty="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Also</a:t>
            </a:r>
            <a:r>
              <a:rPr sz="1000" spc="-65" dirty="0">
                <a:latin typeface="Tahoma"/>
                <a:cs typeface="Tahoma"/>
              </a:rPr>
              <a:t> assume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probability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error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label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image</a:t>
            </a:r>
            <a:r>
              <a:rPr sz="1000" spc="-25" dirty="0">
                <a:latin typeface="Tahoma"/>
                <a:cs typeface="Tahoma"/>
              </a:rPr>
              <a:t> on 	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model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ensemble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denoted</a:t>
            </a:r>
            <a:r>
              <a:rPr sz="1000" spc="-30" dirty="0">
                <a:latin typeface="Tahoma"/>
                <a:cs typeface="Tahoma"/>
              </a:rPr>
              <a:t> by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i.i.d</a:t>
            </a:r>
            <a:endParaRPr sz="1000" dirty="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8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example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assume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3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0</a:t>
            </a:r>
            <a:r>
              <a:rPr sz="1000" i="1" spc="-20" dirty="0">
                <a:latin typeface="Arial"/>
                <a:cs typeface="Arial"/>
              </a:rPr>
              <a:t>.</a:t>
            </a:r>
            <a:r>
              <a:rPr sz="1000" spc="-20" dirty="0">
                <a:latin typeface="Tahoma"/>
                <a:cs typeface="Tahoma"/>
              </a:rPr>
              <a:t>1</a:t>
            </a:r>
            <a:endParaRPr sz="1000" dirty="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0" dirty="0">
                <a:latin typeface="Tahoma"/>
                <a:cs typeface="Tahoma"/>
              </a:rPr>
              <a:t>Then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probability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error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label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max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voting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ensemble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be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8038" y="1902935"/>
            <a:ext cx="27495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Arial MT"/>
                <a:cs typeface="Arial MT"/>
              </a:rPr>
              <a:t> </a:t>
            </a:r>
            <a:endParaRPr sz="10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8"/>
              <p:cNvSpPr txBox="1"/>
              <p:nvPr/>
            </p:nvSpPr>
            <p:spPr>
              <a:xfrm>
                <a:off x="895181" y="2027986"/>
                <a:ext cx="2751587" cy="3579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14712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pc="-10" dirty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GB" sz="1000" i="1" spc="-10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000" i="1" spc="-10" dirty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sz="1000" i="1" dirty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GB" sz="1000" i="1" spc="-40" dirty="0">
                          <a:latin typeface="Cambria Math" panose="02040503050406030204" pitchFamily="18" charset="0"/>
                          <a:cs typeface="Tahoma"/>
                        </a:rPr>
                        <m:t> </m:t>
                      </m:r>
                      <m:sSup>
                        <m:sSupPr>
                          <m:ctrlPr>
                            <a:rPr lang="en-GB" sz="100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GB" sz="1000" i="1" spc="13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000" i="1" spc="13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1000" b="0" i="1" spc="13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000" b="0" i="1" spc="13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000" i="1" dirty="0" smtClean="0">
                          <a:latin typeface="Cambria Math" panose="02040503050406030204" pitchFamily="18" charset="0"/>
                          <a:cs typeface="Arial"/>
                        </a:rPr>
                        <m:t>	</m:t>
                      </m:r>
                      <m:sSup>
                        <m:sSupPr>
                          <m:ctrlPr>
                            <a:rPr lang="en-GB" sz="100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sz="1000" i="1" spc="80" dirty="0">
                          <a:latin typeface="Cambria Math" panose="02040503050406030204" pitchFamily="18" charset="0"/>
                          <a:cs typeface="Tahoma"/>
                        </a:rPr>
                        <m:t> </m:t>
                      </m:r>
                      <m:r>
                        <a:rPr lang="en-US" sz="1000" b="0" i="1" spc="80" dirty="0" smtClean="0">
                          <a:latin typeface="Cambria Math" panose="02040503050406030204" pitchFamily="18" charset="0"/>
                          <a:cs typeface="Tahoma"/>
                        </a:rPr>
                        <m:t>(1−</m:t>
                      </m:r>
                      <m:r>
                        <a:rPr lang="en-US" sz="1000" b="0" i="1" spc="80" dirty="0" smtClean="0">
                          <a:latin typeface="Cambria Math" panose="02040503050406030204" pitchFamily="18" charset="0"/>
                          <a:cs typeface="Tahoma"/>
                        </a:rPr>
                        <m:t>𝑒</m:t>
                      </m:r>
                      <m:r>
                        <a:rPr lang="en-US" sz="1000" b="0" i="1" spc="80" dirty="0" smtClean="0">
                          <a:latin typeface="Cambria Math" panose="02040503050406030204" pitchFamily="18" charset="0"/>
                          <a:cs typeface="Tahoma"/>
                        </a:rPr>
                        <m:t>)</m:t>
                      </m:r>
                    </m:oMath>
                  </m:oMathPara>
                </a14:m>
                <a:endParaRPr sz="10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1" y="2027986"/>
                <a:ext cx="2751587" cy="357983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425983" y="2511519"/>
            <a:ext cx="36899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77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86690" algn="l"/>
              </a:tabLst>
            </a:pPr>
            <a:r>
              <a:rPr sz="100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above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example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p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0</a:t>
            </a:r>
            <a:r>
              <a:rPr sz="1000" i="1" spc="-35" dirty="0">
                <a:latin typeface="Arial"/>
                <a:cs typeface="Arial"/>
              </a:rPr>
              <a:t>.</a:t>
            </a:r>
            <a:r>
              <a:rPr sz="1000" spc="-35" dirty="0">
                <a:latin typeface="Tahoma"/>
                <a:cs typeface="Tahoma"/>
              </a:rPr>
              <a:t>0</a:t>
            </a:r>
            <a:r>
              <a:rPr lang="en-US" sz="1000" spc="-35" dirty="0">
                <a:latin typeface="Tahoma"/>
                <a:cs typeface="Tahoma"/>
              </a:rPr>
              <a:t>28</a:t>
            </a:r>
            <a:r>
              <a:rPr sz="1000" spc="-35" dirty="0">
                <a:latin typeface="Tahoma"/>
                <a:cs typeface="Tahoma"/>
              </a:rPr>
              <a:t>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which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significantly </a:t>
            </a:r>
            <a:r>
              <a:rPr sz="1000" spc="-20" dirty="0">
                <a:latin typeface="Tahoma"/>
                <a:cs typeface="Tahoma"/>
              </a:rPr>
              <a:t>lower 	than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single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model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10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64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Dropout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36" y="844141"/>
            <a:ext cx="3823944" cy="204420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1088390" cy="248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5" baseline="27777" dirty="0"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Srivastava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JMLR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2014</a:t>
            </a:r>
            <a:endParaRPr sz="8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35"/>
              </a:spcBef>
            </a:pPr>
            <a:r>
              <a:rPr sz="500" dirty="0">
                <a:solidFill>
                  <a:srgbClr val="5E3032"/>
                </a:solidFill>
                <a:latin typeface="Arial MT"/>
                <a:cs typeface="Arial MT"/>
              </a:rPr>
              <a:t>KAUST</a:t>
            </a:r>
            <a:r>
              <a:rPr sz="500" spc="70" dirty="0">
                <a:solidFill>
                  <a:srgbClr val="5E3032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5E3032"/>
                </a:solidFill>
                <a:latin typeface="Arial MT"/>
                <a:cs typeface="Arial MT"/>
              </a:rPr>
              <a:t>Academy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11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64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Dropout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194" y="608583"/>
            <a:ext cx="2585624" cy="683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894" y="1309922"/>
            <a:ext cx="3962400" cy="17208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1000" b="1" dirty="0">
                <a:latin typeface="Arial"/>
                <a:cs typeface="Arial"/>
              </a:rPr>
              <a:t>Intuition: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successful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conspiracies</a:t>
            </a:r>
            <a:endParaRPr sz="1000">
              <a:latin typeface="Tahoma"/>
              <a:cs typeface="Tahoma"/>
            </a:endParaRPr>
          </a:p>
          <a:p>
            <a:pPr marL="288925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288925" algn="l"/>
              </a:tabLst>
            </a:pPr>
            <a:r>
              <a:rPr sz="1000" spc="-20" dirty="0">
                <a:latin typeface="Tahoma"/>
                <a:cs typeface="Tahoma"/>
              </a:rPr>
              <a:t>50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people</a:t>
            </a:r>
            <a:r>
              <a:rPr sz="1000" spc="-30" dirty="0">
                <a:latin typeface="Tahoma"/>
                <a:cs typeface="Tahoma"/>
              </a:rPr>
              <a:t> planning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conspiracy</a:t>
            </a:r>
            <a:endParaRPr sz="1000">
              <a:latin typeface="Tahoma"/>
              <a:cs typeface="Tahoma"/>
            </a:endParaRPr>
          </a:p>
          <a:p>
            <a:pPr marL="288925" indent="-160020">
              <a:lnSpc>
                <a:spcPct val="100000"/>
              </a:lnSpc>
              <a:spcBef>
                <a:spcPts val="495"/>
              </a:spcBef>
              <a:buClr>
                <a:srgbClr val="8C1414"/>
              </a:buClr>
              <a:buFont typeface="Lucida Sans Unicode"/>
              <a:buChar char="►"/>
              <a:tabLst>
                <a:tab pos="288925" algn="l"/>
              </a:tabLst>
            </a:pPr>
            <a:r>
              <a:rPr sz="1000" spc="-25" dirty="0">
                <a:latin typeface="Tahoma"/>
                <a:cs typeface="Tahoma"/>
              </a:rPr>
              <a:t>Strategy </a:t>
            </a:r>
            <a:r>
              <a:rPr sz="1000" dirty="0">
                <a:latin typeface="Tahoma"/>
                <a:cs typeface="Tahoma"/>
              </a:rPr>
              <a:t>A: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plan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big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conspiracy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involving </a:t>
            </a:r>
            <a:r>
              <a:rPr sz="1000" spc="-20" dirty="0">
                <a:latin typeface="Tahoma"/>
                <a:cs typeface="Tahoma"/>
              </a:rPr>
              <a:t>50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people</a:t>
            </a:r>
            <a:endParaRPr sz="1000">
              <a:latin typeface="Tahoma"/>
              <a:cs typeface="Tahoma"/>
            </a:endParaRPr>
          </a:p>
          <a:p>
            <a:pPr marL="54356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543560" algn="l"/>
              </a:tabLst>
            </a:pPr>
            <a:r>
              <a:rPr sz="900" spc="-10" dirty="0">
                <a:latin typeface="Arial MT"/>
                <a:cs typeface="Arial MT"/>
              </a:rPr>
              <a:t>Likely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fail.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50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people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play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parts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correctly.</a:t>
            </a:r>
            <a:endParaRPr sz="900">
              <a:latin typeface="Arial MT"/>
              <a:cs typeface="Arial MT"/>
            </a:endParaRPr>
          </a:p>
          <a:p>
            <a:pPr marL="288925" indent="-160020">
              <a:lnSpc>
                <a:spcPct val="100000"/>
              </a:lnSpc>
              <a:spcBef>
                <a:spcPts val="509"/>
              </a:spcBef>
              <a:buClr>
                <a:srgbClr val="8C1414"/>
              </a:buClr>
              <a:buFont typeface="Lucida Sans Unicode"/>
              <a:buChar char="►"/>
              <a:tabLst>
                <a:tab pos="288925" algn="l"/>
              </a:tabLst>
            </a:pPr>
            <a:r>
              <a:rPr sz="1000" spc="-25" dirty="0">
                <a:latin typeface="Tahoma"/>
                <a:cs typeface="Tahoma"/>
              </a:rPr>
              <a:t>Strategy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B: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plan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10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conspiracies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each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involving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5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people</a:t>
            </a:r>
            <a:endParaRPr sz="1000">
              <a:latin typeface="Tahoma"/>
              <a:cs typeface="Tahoma"/>
            </a:endParaRPr>
          </a:p>
          <a:p>
            <a:pPr marL="54356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543560" algn="l"/>
              </a:tabLst>
            </a:pPr>
            <a:r>
              <a:rPr sz="900" spc="-10" dirty="0">
                <a:latin typeface="Arial MT"/>
                <a:cs typeface="Arial MT"/>
              </a:rPr>
              <a:t>Likely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succeed!</a:t>
            </a:r>
            <a:endParaRPr sz="9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  <a:spcBef>
                <a:spcPts val="615"/>
              </a:spcBef>
            </a:pPr>
            <a:r>
              <a:rPr sz="1000" b="1" dirty="0">
                <a:latin typeface="Arial"/>
                <a:cs typeface="Arial"/>
              </a:rPr>
              <a:t>Main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Idea:</a:t>
            </a:r>
            <a:r>
              <a:rPr sz="1000" b="1" spc="12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approximately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combining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exponentially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many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different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neural </a:t>
            </a:r>
            <a:r>
              <a:rPr sz="1000" spc="-45" dirty="0">
                <a:latin typeface="Tahoma"/>
                <a:cs typeface="Tahoma"/>
              </a:rPr>
              <a:t>network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architectures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efficiently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233" y="3207817"/>
            <a:ext cx="1088390" cy="248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5" baseline="27777" dirty="0"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Srivastava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JMLR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2014</a:t>
            </a:r>
            <a:endParaRPr sz="8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35"/>
              </a:spcBef>
            </a:pPr>
            <a:r>
              <a:rPr sz="500" dirty="0">
                <a:solidFill>
                  <a:srgbClr val="5E3032"/>
                </a:solidFill>
                <a:latin typeface="Arial MT"/>
                <a:cs typeface="Arial MT"/>
              </a:rPr>
              <a:t>KAUST</a:t>
            </a:r>
            <a:r>
              <a:rPr sz="500" spc="70" dirty="0">
                <a:solidFill>
                  <a:srgbClr val="5E3032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5E3032"/>
                </a:solidFill>
                <a:latin typeface="Arial MT"/>
                <a:cs typeface="Arial MT"/>
              </a:rPr>
              <a:t>Academy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12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64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Dropout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858" y="513742"/>
            <a:ext cx="1891231" cy="14226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9994" y="2215610"/>
            <a:ext cx="3868420" cy="980440"/>
            <a:chOff x="359994" y="2215610"/>
            <a:chExt cx="3868420" cy="980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534" y="2215610"/>
              <a:ext cx="3841731" cy="935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994" y="3193046"/>
              <a:ext cx="1555750" cy="0"/>
            </a:xfrm>
            <a:custGeom>
              <a:avLst/>
              <a:gdLst/>
              <a:ahLst/>
              <a:cxnLst/>
              <a:rect l="l" t="t" r="r" b="b"/>
              <a:pathLst>
                <a:path w="1555750">
                  <a:moveTo>
                    <a:pt x="0" y="0"/>
                  </a:moveTo>
                  <a:lnTo>
                    <a:pt x="155517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4233" y="3207817"/>
            <a:ext cx="1088390" cy="248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5" baseline="27777" dirty="0"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Srivastava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JMLR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2014</a:t>
            </a:r>
            <a:endParaRPr sz="8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35"/>
              </a:spcBef>
            </a:pPr>
            <a:r>
              <a:rPr sz="500" dirty="0">
                <a:solidFill>
                  <a:srgbClr val="5E3032"/>
                </a:solidFill>
                <a:latin typeface="Arial MT"/>
                <a:cs typeface="Arial MT"/>
              </a:rPr>
              <a:t>KAUST</a:t>
            </a:r>
            <a:r>
              <a:rPr sz="500" spc="70" dirty="0">
                <a:solidFill>
                  <a:srgbClr val="5E3032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5E3032"/>
                </a:solidFill>
                <a:latin typeface="Arial MT"/>
                <a:cs typeface="Arial MT"/>
              </a:rPr>
              <a:t>Academy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13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508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0" dirty="0"/>
              <a:t>Consider</a:t>
            </a:r>
            <a:r>
              <a:rPr sz="1000" spc="-10" dirty="0"/>
              <a:t> </a:t>
            </a:r>
            <a:r>
              <a:rPr sz="1000" dirty="0"/>
              <a:t>a</a:t>
            </a:r>
            <a:r>
              <a:rPr sz="1000" spc="-10" dirty="0"/>
              <a:t> </a:t>
            </a:r>
            <a:r>
              <a:rPr sz="1000" spc="-30" dirty="0"/>
              <a:t>single</a:t>
            </a:r>
            <a:r>
              <a:rPr sz="1000" spc="-15" dirty="0"/>
              <a:t> </a:t>
            </a:r>
            <a:r>
              <a:rPr sz="1000" spc="-40" dirty="0"/>
              <a:t>layer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/>
              <a:t>=</a:t>
            </a:r>
            <a:r>
              <a:rPr sz="1000" spc="-60" dirty="0"/>
              <a:t> </a:t>
            </a:r>
            <a:r>
              <a:rPr sz="1000" i="1" spc="-25" dirty="0">
                <a:latin typeface="Arial"/>
                <a:cs typeface="Arial"/>
              </a:rPr>
              <a:t>Wx</a:t>
            </a:r>
            <a:endParaRPr sz="1000">
              <a:latin typeface="Arial"/>
              <a:cs typeface="Arial"/>
            </a:endParaRPr>
          </a:p>
          <a:p>
            <a:pPr marL="198120" indent="-160020">
              <a:lnSpc>
                <a:spcPct val="100000"/>
              </a:lnSpc>
              <a:spcBef>
                <a:spcPts val="4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The</a:t>
            </a:r>
            <a:r>
              <a:rPr sz="1000" spc="-30" dirty="0"/>
              <a:t> </a:t>
            </a:r>
            <a:r>
              <a:rPr sz="1000" spc="-25" dirty="0"/>
              <a:t>following</a:t>
            </a:r>
            <a:r>
              <a:rPr sz="1000" spc="-20" dirty="0"/>
              <a:t> could </a:t>
            </a:r>
            <a:r>
              <a:rPr sz="1000" spc="-25" dirty="0"/>
              <a:t>lead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25" dirty="0"/>
              <a:t>tough</a:t>
            </a:r>
            <a:r>
              <a:rPr sz="1000" spc="-20" dirty="0"/>
              <a:t> </a:t>
            </a:r>
            <a:r>
              <a:rPr sz="1000" spc="-10" dirty="0"/>
              <a:t>optimazation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Inputs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 </a:t>
            </a:r>
            <a:r>
              <a:rPr sz="900" spc="-30" dirty="0">
                <a:latin typeface="Arial MT"/>
                <a:cs typeface="Arial MT"/>
              </a:rPr>
              <a:t>centered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around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zero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bias)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0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45" dirty="0">
                <a:latin typeface="Arial MT"/>
                <a:cs typeface="Arial MT"/>
              </a:rPr>
              <a:t>have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scaling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(entries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vary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lot)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14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508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0" dirty="0"/>
              <a:t>Consider</a:t>
            </a:r>
            <a:r>
              <a:rPr sz="1000" spc="-10" dirty="0"/>
              <a:t> </a:t>
            </a:r>
            <a:r>
              <a:rPr sz="1000" dirty="0"/>
              <a:t>a</a:t>
            </a:r>
            <a:r>
              <a:rPr sz="1000" spc="-10" dirty="0"/>
              <a:t> </a:t>
            </a:r>
            <a:r>
              <a:rPr sz="1000" spc="-30" dirty="0"/>
              <a:t>single</a:t>
            </a:r>
            <a:r>
              <a:rPr sz="1000" spc="-15" dirty="0"/>
              <a:t> </a:t>
            </a:r>
            <a:r>
              <a:rPr sz="1000" spc="-40" dirty="0"/>
              <a:t>layer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/>
              <a:t>=</a:t>
            </a:r>
            <a:r>
              <a:rPr sz="1000" spc="-60" dirty="0"/>
              <a:t> </a:t>
            </a:r>
            <a:r>
              <a:rPr sz="1000" i="1" spc="-25" dirty="0">
                <a:latin typeface="Arial"/>
                <a:cs typeface="Arial"/>
              </a:rPr>
              <a:t>Wx</a:t>
            </a:r>
            <a:endParaRPr sz="1000">
              <a:latin typeface="Arial"/>
              <a:cs typeface="Arial"/>
            </a:endParaRPr>
          </a:p>
          <a:p>
            <a:pPr marL="198120" indent="-160020">
              <a:lnSpc>
                <a:spcPct val="100000"/>
              </a:lnSpc>
              <a:spcBef>
                <a:spcPts val="4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The</a:t>
            </a:r>
            <a:r>
              <a:rPr sz="1000" spc="-30" dirty="0"/>
              <a:t> </a:t>
            </a:r>
            <a:r>
              <a:rPr sz="1000" spc="-25" dirty="0"/>
              <a:t>following</a:t>
            </a:r>
            <a:r>
              <a:rPr sz="1000" spc="-20" dirty="0"/>
              <a:t> could </a:t>
            </a:r>
            <a:r>
              <a:rPr sz="1000" spc="-25" dirty="0"/>
              <a:t>lead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25" dirty="0"/>
              <a:t>tough</a:t>
            </a:r>
            <a:r>
              <a:rPr sz="1000" spc="-20" dirty="0"/>
              <a:t> </a:t>
            </a:r>
            <a:r>
              <a:rPr sz="1000" spc="-10" dirty="0"/>
              <a:t>optimazation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Inputs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 </a:t>
            </a:r>
            <a:r>
              <a:rPr sz="900" spc="-30" dirty="0">
                <a:latin typeface="Arial MT"/>
                <a:cs typeface="Arial MT"/>
              </a:rPr>
              <a:t>centered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around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zero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bias)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0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45" dirty="0">
                <a:latin typeface="Arial MT"/>
                <a:cs typeface="Arial MT"/>
              </a:rPr>
              <a:t>have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scaling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(entries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vary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lot)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b="1" dirty="0">
                <a:latin typeface="Arial"/>
                <a:cs typeface="Arial"/>
              </a:rPr>
              <a:t>Idea: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spc="-30" dirty="0"/>
              <a:t>Force </a:t>
            </a:r>
            <a:r>
              <a:rPr sz="1000" spc="-25" dirty="0"/>
              <a:t>inputs</a:t>
            </a:r>
            <a:r>
              <a:rPr sz="1000" spc="-40" dirty="0"/>
              <a:t> </a:t>
            </a:r>
            <a:r>
              <a:rPr sz="1000" dirty="0"/>
              <a:t>to</a:t>
            </a:r>
            <a:r>
              <a:rPr sz="1000" spc="-35" dirty="0"/>
              <a:t> </a:t>
            </a:r>
            <a:r>
              <a:rPr sz="1000" dirty="0"/>
              <a:t>be</a:t>
            </a:r>
            <a:r>
              <a:rPr sz="1000" spc="-30" dirty="0"/>
              <a:t> </a:t>
            </a:r>
            <a:r>
              <a:rPr sz="1000" dirty="0"/>
              <a:t>”nicely</a:t>
            </a:r>
            <a:r>
              <a:rPr sz="1000" spc="-35" dirty="0"/>
              <a:t> </a:t>
            </a:r>
            <a:r>
              <a:rPr sz="1000" spc="-20" dirty="0"/>
              <a:t>scaled”</a:t>
            </a:r>
            <a:r>
              <a:rPr sz="1000" spc="-35" dirty="0"/>
              <a:t> </a:t>
            </a:r>
            <a:r>
              <a:rPr sz="1000" dirty="0"/>
              <a:t>at</a:t>
            </a:r>
            <a:r>
              <a:rPr sz="1000" spc="-35" dirty="0"/>
              <a:t> </a:t>
            </a:r>
            <a:r>
              <a:rPr sz="1000" spc="-45" dirty="0"/>
              <a:t>each</a:t>
            </a:r>
            <a:r>
              <a:rPr sz="1000" spc="-30" dirty="0"/>
              <a:t> </a:t>
            </a:r>
            <a:r>
              <a:rPr sz="1000" spc="-10" dirty="0"/>
              <a:t>layer!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15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C471-6362-D383-0058-4AA550E4A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866AA4-078C-04CC-3D19-C4252270E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2071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Normalization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C2BF12-E5E5-E91B-1024-F0AC2BE1CD48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F8285AB8-372D-79FB-7108-B3DACFBEC0C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8577075-0FA2-2664-C1C9-2FC07832557A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460F58A-869C-5317-F482-F28D08306416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619CD38-E816-62F4-8AA3-4B932533685D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2FD31842-71F2-D512-4DAB-98119C59EA6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D12E754-839C-9FB3-7A6A-30DE3FFC2180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1C06028-84F9-9445-FCAF-AF189B85D7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3068784-6844-41BF-279F-C3842D122F2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16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0E3D5-F1AD-9CDD-50A3-760A19A4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8" y="554121"/>
            <a:ext cx="2717800" cy="23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2C6A8815-3371-203A-7167-B57D54E99D34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15774460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283" y="1020691"/>
            <a:ext cx="3454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30" dirty="0">
                <a:latin typeface="Tahoma"/>
                <a:cs typeface="Tahoma"/>
              </a:rPr>
              <a:t>Consider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batch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activations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layer.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make</a:t>
            </a:r>
            <a:r>
              <a:rPr sz="1000" spc="-20" dirty="0">
                <a:latin typeface="Tahoma"/>
                <a:cs typeface="Tahoma"/>
              </a:rPr>
              <a:t> each 	</a:t>
            </a:r>
            <a:r>
              <a:rPr sz="1000" spc="-35" dirty="0">
                <a:latin typeface="Tahoma"/>
                <a:cs typeface="Tahoma"/>
              </a:rPr>
              <a:t>dimension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unit-</a:t>
            </a:r>
            <a:r>
              <a:rPr sz="1000" spc="-35" dirty="0">
                <a:latin typeface="Tahoma"/>
                <a:cs typeface="Tahoma"/>
              </a:rPr>
              <a:t>variance,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apply: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17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825BDF-2946-182F-D11E-A40D1FE3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379718"/>
            <a:ext cx="1219200" cy="444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283" y="1020691"/>
            <a:ext cx="345440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30" dirty="0">
                <a:latin typeface="Tahoma"/>
                <a:cs typeface="Tahoma"/>
              </a:rPr>
              <a:t>Consider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batch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activations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layer.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make</a:t>
            </a:r>
            <a:r>
              <a:rPr sz="1000" spc="-20" dirty="0">
                <a:latin typeface="Tahoma"/>
                <a:cs typeface="Tahoma"/>
              </a:rPr>
              <a:t> each 	</a:t>
            </a:r>
            <a:r>
              <a:rPr sz="1000" spc="-35" dirty="0">
                <a:latin typeface="Tahoma"/>
                <a:cs typeface="Tahoma"/>
              </a:rPr>
              <a:t>dimension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unit-</a:t>
            </a:r>
            <a:r>
              <a:rPr sz="1000" spc="-35" dirty="0">
                <a:latin typeface="Tahoma"/>
                <a:cs typeface="Tahoma"/>
              </a:rPr>
              <a:t>variance,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apply:</a:t>
            </a:r>
            <a:endParaRPr sz="1000" dirty="0">
              <a:latin typeface="Tahoma"/>
              <a:cs typeface="Tahoma"/>
            </a:endParaRPr>
          </a:p>
          <a:p>
            <a:pPr marL="1840864">
              <a:lnSpc>
                <a:spcPct val="100000"/>
              </a:lnSpc>
              <a:spcBef>
                <a:spcPts val="610"/>
              </a:spcBef>
            </a:pPr>
            <a:endParaRPr sz="1500" baseline="-19444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283" y="1642661"/>
            <a:ext cx="3416300" cy="7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730">
              <a:lnSpc>
                <a:spcPct val="100000"/>
              </a:lnSpc>
              <a:spcBef>
                <a:spcPts val="95"/>
              </a:spcBef>
            </a:pPr>
            <a:endParaRPr lang="en-GB"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000" dirty="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b="1" spc="-20" dirty="0">
                <a:latin typeface="Arial"/>
                <a:cs typeface="Arial"/>
              </a:rPr>
              <a:t>Problem:</a:t>
            </a:r>
            <a:r>
              <a:rPr sz="1000" b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What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</a:t>
            </a:r>
            <a:r>
              <a:rPr sz="1000" spc="-45" dirty="0">
                <a:latin typeface="Tahoma"/>
                <a:cs typeface="Tahoma"/>
              </a:rPr>
              <a:t>mean,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unit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variance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hard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	</a:t>
            </a:r>
            <a:r>
              <a:rPr sz="1000" spc="-10" dirty="0">
                <a:latin typeface="Tahoma"/>
                <a:cs typeface="Tahoma"/>
              </a:rPr>
              <a:t>constraint?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18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81652B-5442-D3AA-9481-5D9BC0834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379718"/>
            <a:ext cx="1219200" cy="444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85EC-38E5-40B7-BFFA-B788E261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F7DFB0-B980-0DF1-EFF5-E9428E383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C6121B3-16E8-AE70-7CD5-45013410D0B0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88687562-8D5B-A0FA-188E-80826AA4CE39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274AB22-B631-B61F-9E40-0894B376669A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D11995B-CDED-4110-76E8-CE167D135562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21F4962-03C1-BD2C-EA07-495317CE6E66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04D7CD0-325E-1922-614F-B9D6351E129A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B67E86F-3AC4-FACE-BBCA-846E191253E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345367C-A60D-78D3-F660-43C70AF6F1A2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8192511-BCA3-86E9-92A9-9F0DD67253D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09F75D2-35C1-311D-A0B1-FAA3851BF96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19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57EDC2-4F50-22A1-39F1-B5BE0F2B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4610100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2176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18059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Practical</a:t>
            </a:r>
            <a:r>
              <a:rPr spc="-50" dirty="0"/>
              <a:t> </a:t>
            </a:r>
            <a:r>
              <a:rPr spc="-30" dirty="0"/>
              <a:t>Deep</a:t>
            </a:r>
            <a:r>
              <a:rPr spc="-50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1149266"/>
            <a:ext cx="3757929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7780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Practical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Implementation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Deep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Learning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algorithms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0" dirty="0">
                <a:latin typeface="Tahoma"/>
                <a:cs typeface="Tahoma"/>
              </a:rPr>
              <a:t> just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as 	much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art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science.</a:t>
            </a:r>
            <a:endParaRPr sz="100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takeaways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start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from</a:t>
            </a:r>
            <a:r>
              <a:rPr sz="1000" spc="-25" dirty="0">
                <a:latin typeface="Tahoma"/>
                <a:cs typeface="Tahoma"/>
              </a:rPr>
              <a:t> scratch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rather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build</a:t>
            </a:r>
            <a:r>
              <a:rPr sz="1000" spc="-25" dirty="0">
                <a:latin typeface="Tahoma"/>
                <a:cs typeface="Tahoma"/>
              </a:rPr>
              <a:t> on 	</a:t>
            </a:r>
            <a:r>
              <a:rPr sz="1000" dirty="0">
                <a:latin typeface="Tahoma"/>
                <a:cs typeface="Tahoma"/>
              </a:rPr>
              <a:t>top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previous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knowledge.</a:t>
            </a:r>
            <a:endParaRPr sz="1000">
              <a:latin typeface="Tahoma"/>
              <a:cs typeface="Tahoma"/>
            </a:endParaRPr>
          </a:p>
          <a:p>
            <a:pPr marL="197485" marR="106045" indent="-160020">
              <a:lnSpc>
                <a:spcPct val="100000"/>
              </a:lnSpc>
              <a:spcBef>
                <a:spcPts val="58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40" dirty="0">
                <a:latin typeface="Tahoma"/>
                <a:cs typeface="Tahoma"/>
              </a:rPr>
              <a:t>Today, </a:t>
            </a:r>
            <a:r>
              <a:rPr sz="1000" spc="-85" dirty="0">
                <a:latin typeface="Tahoma"/>
                <a:cs typeface="Tahoma"/>
              </a:rPr>
              <a:t>we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look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important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tools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practical 	</a:t>
            </a:r>
            <a:r>
              <a:rPr sz="1000" spc="-30" dirty="0">
                <a:latin typeface="Tahoma"/>
                <a:cs typeface="Tahoma"/>
              </a:rPr>
              <a:t>implementation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Deep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Learning</a:t>
            </a:r>
            <a:r>
              <a:rPr sz="1000" spc="-10" dirty="0">
                <a:latin typeface="Tahoma"/>
                <a:cs typeface="Tahoma"/>
              </a:rPr>
              <a:t> algorithms.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8199-1533-1810-C2A8-FFC13D8B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D40FD3-0AE0-9D8B-4BA2-A734418C1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E87A60F-6624-2974-096F-28BCBB645DC7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80BB753-C6B2-37B4-3DBB-27EA71F9451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472118C-AB86-DA5D-0732-E21C1DF120C5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46769BD-6EBD-BBC5-E731-E61E4AF0DCB1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76F2C19-6385-860A-3908-516ABFA240C0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4969DBC-5EAF-ED9A-3630-6227E421426D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6C55415-67B0-430F-D2CC-FEA7517176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C1D0787-045B-1AA3-0AC5-526FD279E636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A4E43F5-97E7-B58F-0F19-3EC9E079EC7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736EE6E-476A-54D2-711C-D42E1AC6B0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20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26B55-14CA-848D-FD8B-1C312AA9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614"/>
            <a:ext cx="4610100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0614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50" y="882192"/>
            <a:ext cx="3858263" cy="16284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21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854" y="861823"/>
            <a:ext cx="3832197" cy="18501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22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61" y="982682"/>
            <a:ext cx="3863131" cy="147294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833" y="3200094"/>
            <a:ext cx="2970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23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36" y="863277"/>
            <a:ext cx="3612184" cy="184200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24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066" y="915264"/>
            <a:ext cx="3837981" cy="15112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25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644501"/>
            <a:ext cx="3049905" cy="15500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Advantages: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Makes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deep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networks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much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easier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train!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Improves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gradient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flow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Allows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learning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rates,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faster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convergence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25" dirty="0">
                <a:latin typeface="Arial MT"/>
                <a:cs typeface="Arial MT"/>
              </a:rPr>
              <a:t>Networks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become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robust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Acts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regularization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Zero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overhead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test-</a:t>
            </a:r>
            <a:r>
              <a:rPr sz="900" dirty="0">
                <a:latin typeface="Arial MT"/>
                <a:cs typeface="Arial MT"/>
              </a:rPr>
              <a:t>time: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fused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26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644501"/>
            <a:ext cx="3463290" cy="21189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Advantages: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Makes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deep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networks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much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easier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train!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Improves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gradient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flow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Allows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learning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rates,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faster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convergence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25" dirty="0">
                <a:latin typeface="Arial MT"/>
                <a:cs typeface="Arial MT"/>
              </a:rPr>
              <a:t>Networks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become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robust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Acts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regularization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Zero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overhead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test-</a:t>
            </a:r>
            <a:r>
              <a:rPr sz="900" dirty="0">
                <a:latin typeface="Arial MT"/>
                <a:cs typeface="Arial MT"/>
              </a:rPr>
              <a:t>time: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fused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conv!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51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Disadvantages:</a:t>
            </a:r>
            <a:endParaRPr sz="1000">
              <a:latin typeface="Tahoma"/>
              <a:cs typeface="Tahoma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575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spc="-45" dirty="0">
                <a:latin typeface="Arial MT"/>
                <a:cs typeface="Arial MT"/>
              </a:rPr>
              <a:t>Behaves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differently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and</a:t>
            </a:r>
            <a:r>
              <a:rPr sz="900" dirty="0">
                <a:latin typeface="Arial MT"/>
                <a:cs typeface="Arial MT"/>
              </a:rPr>
              <a:t> testing: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 </a:t>
            </a:r>
            <a:r>
              <a:rPr sz="900" spc="-20" dirty="0">
                <a:latin typeface="Arial MT"/>
                <a:cs typeface="Arial MT"/>
              </a:rPr>
              <a:t>very </a:t>
            </a:r>
            <a:r>
              <a:rPr sz="900" spc="-25" dirty="0">
                <a:latin typeface="Arial MT"/>
                <a:cs typeface="Arial MT"/>
              </a:rPr>
              <a:t>common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source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bugs!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27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277" y="605196"/>
            <a:ext cx="3244134" cy="23285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833" y="3200094"/>
            <a:ext cx="1163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Ioffe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and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4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Szegedy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28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Things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60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906464"/>
            <a:ext cx="1975485" cy="15500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0" dirty="0">
                <a:latin typeface="Tahoma"/>
                <a:cs typeface="Tahoma"/>
              </a:rPr>
              <a:t>Training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Deep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Networks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Dropout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Data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augmentation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Activation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Batch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normalization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509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5" dirty="0">
                <a:latin typeface="Tahoma"/>
                <a:cs typeface="Tahoma"/>
              </a:rPr>
              <a:t>Transfer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learning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50" dirty="0">
                <a:latin typeface="Arial MT"/>
                <a:cs typeface="Arial MT"/>
              </a:rPr>
              <a:t>Use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Fine-</a:t>
            </a:r>
            <a:r>
              <a:rPr sz="900" spc="-10" dirty="0">
                <a:latin typeface="Arial MT"/>
                <a:cs typeface="Arial MT"/>
              </a:rPr>
              <a:t>tuning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when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possible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29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992105"/>
            <a:ext cx="1327785" cy="13919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6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Handling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Augmentation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5" dirty="0">
                <a:latin typeface="Tahoma"/>
                <a:cs typeface="Tahoma"/>
              </a:rPr>
              <a:t>Transfer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Learning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Ensembling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Dropout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Batch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Normalization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3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Full</a:t>
            </a:r>
            <a:r>
              <a:rPr spc="-40" dirty="0"/>
              <a:t> </a:t>
            </a:r>
            <a:r>
              <a:rPr spc="-30" dirty="0"/>
              <a:t>Deep</a:t>
            </a:r>
            <a:r>
              <a:rPr spc="-35" dirty="0"/>
              <a:t> </a:t>
            </a:r>
            <a:r>
              <a:rPr spc="-40" dirty="0"/>
              <a:t>Learning</a:t>
            </a:r>
            <a:r>
              <a:rPr spc="-35" dirty="0"/>
              <a:t> </a:t>
            </a:r>
            <a:r>
              <a:rPr spc="-10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800068"/>
            <a:ext cx="1301115" cy="18478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6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 </a:t>
            </a:r>
            <a:r>
              <a:rPr sz="1000" spc="-25" dirty="0">
                <a:latin typeface="Tahoma"/>
                <a:cs typeface="Tahoma"/>
              </a:rPr>
              <a:t>Pre-</a:t>
            </a:r>
            <a:r>
              <a:rPr sz="1000" spc="-20" dirty="0">
                <a:latin typeface="Tahoma"/>
                <a:cs typeface="Tahoma"/>
              </a:rPr>
              <a:t>processing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Architecture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0" dirty="0">
                <a:latin typeface="Tahoma"/>
                <a:cs typeface="Tahoma"/>
              </a:rPr>
              <a:t>Loss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Optimizer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DataLoaders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Augmentation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Fine-Tuning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Ensembling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30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DataLoaders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14935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/>
              <a:t>As</a:t>
            </a:r>
            <a:r>
              <a:rPr sz="1000" spc="-30" dirty="0"/>
              <a:t> </a:t>
            </a:r>
            <a:r>
              <a:rPr sz="1000" spc="-85" dirty="0"/>
              <a:t>we</a:t>
            </a:r>
            <a:r>
              <a:rPr sz="1000" spc="5" dirty="0"/>
              <a:t> </a:t>
            </a:r>
            <a:r>
              <a:rPr sz="1000" spc="-50" dirty="0"/>
              <a:t>have</a:t>
            </a:r>
            <a:r>
              <a:rPr sz="1000" spc="-10" dirty="0"/>
              <a:t> </a:t>
            </a:r>
            <a:r>
              <a:rPr sz="1000" spc="-40" dirty="0"/>
              <a:t>previously</a:t>
            </a:r>
            <a:r>
              <a:rPr sz="1000" spc="-5" dirty="0"/>
              <a:t> </a:t>
            </a:r>
            <a:r>
              <a:rPr sz="1000" spc="-40" dirty="0"/>
              <a:t>established</a:t>
            </a:r>
            <a:r>
              <a:rPr sz="1000" spc="-5" dirty="0"/>
              <a:t> </a:t>
            </a:r>
            <a:r>
              <a:rPr sz="1000" dirty="0"/>
              <a:t>that</a:t>
            </a:r>
            <a:r>
              <a:rPr sz="1000" spc="-10" dirty="0"/>
              <a:t> </a:t>
            </a:r>
            <a:r>
              <a:rPr sz="1000" spc="-35" dirty="0"/>
              <a:t>Deep</a:t>
            </a:r>
            <a:r>
              <a:rPr sz="1000" spc="-5" dirty="0"/>
              <a:t> </a:t>
            </a:r>
            <a:r>
              <a:rPr sz="1000" spc="-35" dirty="0"/>
              <a:t>Learning</a:t>
            </a:r>
            <a:r>
              <a:rPr sz="1000" spc="-10" dirty="0"/>
              <a:t> </a:t>
            </a:r>
            <a:r>
              <a:rPr sz="1000" spc="-40" dirty="0"/>
              <a:t>has</a:t>
            </a:r>
            <a:r>
              <a:rPr sz="1000" spc="-10" dirty="0"/>
              <a:t> </a:t>
            </a:r>
            <a:r>
              <a:rPr sz="1000" spc="-20" dirty="0"/>
              <a:t>been 	</a:t>
            </a:r>
            <a:r>
              <a:rPr sz="1000" spc="-50" dirty="0"/>
              <a:t>made</a:t>
            </a:r>
            <a:r>
              <a:rPr sz="1000" spc="-30" dirty="0"/>
              <a:t> </a:t>
            </a:r>
            <a:r>
              <a:rPr sz="1000" spc="-35" dirty="0"/>
              <a:t>possible</a:t>
            </a:r>
            <a:r>
              <a:rPr sz="1000" spc="-30" dirty="0"/>
              <a:t> by </a:t>
            </a:r>
            <a:r>
              <a:rPr sz="1000" spc="-35" dirty="0"/>
              <a:t>large</a:t>
            </a:r>
            <a:r>
              <a:rPr sz="1000" spc="-25" dirty="0"/>
              <a:t> </a:t>
            </a:r>
            <a:r>
              <a:rPr sz="1000" spc="-30" dirty="0"/>
              <a:t>amount</a:t>
            </a:r>
            <a:r>
              <a:rPr sz="1000" spc="-20" dirty="0"/>
              <a:t> </a:t>
            </a:r>
            <a:r>
              <a:rPr sz="1000" dirty="0"/>
              <a:t>of</a:t>
            </a:r>
            <a:r>
              <a:rPr sz="1000" spc="-30" dirty="0"/>
              <a:t> </a:t>
            </a:r>
            <a:r>
              <a:rPr sz="1000" spc="-10" dirty="0"/>
              <a:t>data</a:t>
            </a:r>
            <a:r>
              <a:rPr sz="1000" spc="-30" dirty="0"/>
              <a:t> </a:t>
            </a:r>
            <a:r>
              <a:rPr sz="1000" spc="-25" dirty="0"/>
              <a:t>and computational </a:t>
            </a:r>
            <a:r>
              <a:rPr sz="1000" spc="-45" dirty="0"/>
              <a:t>resourse</a:t>
            </a:r>
            <a:endParaRPr sz="1000"/>
          </a:p>
          <a:p>
            <a:pPr marL="198120" indent="-160020">
              <a:lnSpc>
                <a:spcPct val="100000"/>
              </a:lnSpc>
              <a:spcBef>
                <a:spcPts val="53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An</a:t>
            </a:r>
            <a:r>
              <a:rPr sz="1000" spc="-25" dirty="0"/>
              <a:t> </a:t>
            </a:r>
            <a:r>
              <a:rPr sz="1000" spc="-20" dirty="0"/>
              <a:t>important </a:t>
            </a:r>
            <a:r>
              <a:rPr sz="1000" spc="-30" dirty="0"/>
              <a:t>aspect</a:t>
            </a:r>
            <a:r>
              <a:rPr sz="1000" spc="-20" dirty="0"/>
              <a:t> </a:t>
            </a:r>
            <a:r>
              <a:rPr sz="1000" dirty="0"/>
              <a:t>to</a:t>
            </a:r>
            <a:r>
              <a:rPr sz="1000" spc="-25" dirty="0"/>
              <a:t> </a:t>
            </a:r>
            <a:r>
              <a:rPr sz="1000" spc="-55" dirty="0"/>
              <a:t>keep</a:t>
            </a:r>
            <a:r>
              <a:rPr sz="1000" spc="-20" dirty="0"/>
              <a:t> </a:t>
            </a:r>
            <a:r>
              <a:rPr sz="1000" dirty="0"/>
              <a:t>in</a:t>
            </a:r>
            <a:r>
              <a:rPr sz="1000" spc="-20" dirty="0"/>
              <a:t> mind </a:t>
            </a:r>
            <a:r>
              <a:rPr sz="1000" dirty="0"/>
              <a:t>is</a:t>
            </a:r>
            <a:r>
              <a:rPr sz="1000" spc="-20" dirty="0"/>
              <a:t> the</a:t>
            </a:r>
            <a:r>
              <a:rPr sz="1000" spc="-25" dirty="0"/>
              <a:t> </a:t>
            </a:r>
            <a:r>
              <a:rPr sz="1000" spc="-10" dirty="0"/>
              <a:t>data</a:t>
            </a:r>
            <a:r>
              <a:rPr sz="1000" spc="-25" dirty="0"/>
              <a:t> </a:t>
            </a:r>
            <a:r>
              <a:rPr sz="1000" spc="-10" dirty="0"/>
              <a:t>handling: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63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How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do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we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handle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amounts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10" dirty="0">
                <a:latin typeface="Arial MT"/>
                <a:cs typeface="Arial MT"/>
              </a:rPr>
              <a:t> data?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35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spc="-10" dirty="0">
                <a:latin typeface="Arial MT"/>
                <a:cs typeface="Arial MT"/>
              </a:rPr>
              <a:t>How</a:t>
            </a:r>
            <a:r>
              <a:rPr sz="900" dirty="0">
                <a:latin typeface="Arial MT"/>
                <a:cs typeface="Arial MT"/>
              </a:rPr>
              <a:t> 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we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read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 </a:t>
            </a:r>
            <a:r>
              <a:rPr sz="900" spc="-30" dirty="0">
                <a:latin typeface="Arial MT"/>
                <a:cs typeface="Arial MT"/>
              </a:rPr>
              <a:t>components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 data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(from </a:t>
            </a:r>
            <a:r>
              <a:rPr sz="900" spc="-35" dirty="0">
                <a:latin typeface="Arial MT"/>
                <a:cs typeface="Arial MT"/>
              </a:rPr>
              <a:t>possible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different parts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our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hard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drive)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provide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our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training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algorithms?</a:t>
            </a:r>
            <a:endParaRPr sz="900">
              <a:latin typeface="Arial MT"/>
              <a:cs typeface="Arial MT"/>
            </a:endParaRPr>
          </a:p>
          <a:p>
            <a:pPr marL="452755" marR="387985" lvl="1" indent="-121920">
              <a:lnSpc>
                <a:spcPct val="101499"/>
              </a:lnSpc>
              <a:spcBef>
                <a:spcPts val="64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How do </a:t>
            </a:r>
            <a:r>
              <a:rPr sz="900" spc="-40" dirty="0">
                <a:latin typeface="Arial MT"/>
                <a:cs typeface="Arial MT"/>
              </a:rPr>
              <a:t>we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feed</a:t>
            </a:r>
            <a:r>
              <a:rPr sz="900" dirty="0">
                <a:latin typeface="Arial MT"/>
                <a:cs typeface="Arial MT"/>
              </a:rPr>
              <a:t> this data 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SGD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algorthims</a:t>
            </a:r>
            <a:r>
              <a:rPr sz="900" dirty="0">
                <a:latin typeface="Arial MT"/>
                <a:cs typeface="Arial MT"/>
              </a:rPr>
              <a:t> in a </a:t>
            </a:r>
            <a:r>
              <a:rPr sz="900" spc="-20" dirty="0">
                <a:latin typeface="Arial MT"/>
                <a:cs typeface="Arial MT"/>
              </a:rPr>
              <a:t>streamlined </a:t>
            </a:r>
            <a:r>
              <a:rPr sz="900" spc="-10" dirty="0">
                <a:latin typeface="Arial MT"/>
                <a:cs typeface="Arial MT"/>
              </a:rPr>
              <a:t>manner?</a:t>
            </a:r>
            <a:endParaRPr sz="900">
              <a:latin typeface="Arial MT"/>
              <a:cs typeface="Arial MT"/>
            </a:endParaRPr>
          </a:p>
          <a:p>
            <a:pPr marL="197485" marR="247015" indent="-160020">
              <a:lnSpc>
                <a:spcPct val="100000"/>
              </a:lnSpc>
              <a:spcBef>
                <a:spcPts val="65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10" dirty="0"/>
              <a:t>PyTorch</a:t>
            </a:r>
            <a:r>
              <a:rPr sz="1000" spc="-25" dirty="0"/>
              <a:t> </a:t>
            </a:r>
            <a:r>
              <a:rPr sz="1000" spc="-40" dirty="0"/>
              <a:t>provides</a:t>
            </a:r>
            <a:r>
              <a:rPr sz="1000" spc="-20" dirty="0"/>
              <a:t> Dataset</a:t>
            </a:r>
            <a:r>
              <a:rPr sz="1000" spc="-30" dirty="0"/>
              <a:t> </a:t>
            </a:r>
            <a:r>
              <a:rPr sz="1000" spc="-25" dirty="0"/>
              <a:t>and</a:t>
            </a:r>
            <a:r>
              <a:rPr sz="1000" spc="-20" dirty="0"/>
              <a:t> </a:t>
            </a:r>
            <a:r>
              <a:rPr sz="1000" spc="-30" dirty="0"/>
              <a:t>DataLoaders</a:t>
            </a:r>
            <a:r>
              <a:rPr sz="1000" spc="-20" dirty="0"/>
              <a:t> </a:t>
            </a:r>
            <a:r>
              <a:rPr sz="1000" dirty="0"/>
              <a:t>to</a:t>
            </a:r>
            <a:r>
              <a:rPr sz="1000" spc="-30" dirty="0"/>
              <a:t> </a:t>
            </a:r>
            <a:r>
              <a:rPr sz="1000" spc="-35" dirty="0"/>
              <a:t>handle</a:t>
            </a:r>
            <a:r>
              <a:rPr sz="1000" spc="-25" dirty="0"/>
              <a:t> </a:t>
            </a:r>
            <a:r>
              <a:rPr sz="1000" spc="-10" dirty="0"/>
              <a:t>data</a:t>
            </a:r>
            <a:r>
              <a:rPr sz="1000" spc="-25" dirty="0"/>
              <a:t> </a:t>
            </a:r>
            <a:r>
              <a:rPr sz="1000" dirty="0"/>
              <a:t>in</a:t>
            </a:r>
            <a:r>
              <a:rPr sz="1000" spc="-25" dirty="0"/>
              <a:t> an 	efficient</a:t>
            </a:r>
            <a:r>
              <a:rPr sz="1000" spc="-5" dirty="0"/>
              <a:t> </a:t>
            </a:r>
            <a:r>
              <a:rPr sz="1000" spc="-10" dirty="0"/>
              <a:t>manner.</a:t>
            </a:r>
            <a:endParaRPr sz="1000"/>
          </a:p>
          <a:p>
            <a:pPr marL="197485" marR="100330" indent="-160020">
              <a:lnSpc>
                <a:spcPct val="100000"/>
              </a:lnSpc>
              <a:spcBef>
                <a:spcPts val="62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/>
              <a:t>We</a:t>
            </a:r>
            <a:r>
              <a:rPr sz="1000" spc="-30" dirty="0"/>
              <a:t> </a:t>
            </a:r>
            <a:r>
              <a:rPr sz="1000" dirty="0"/>
              <a:t>will</a:t>
            </a:r>
            <a:r>
              <a:rPr sz="1000" spc="-25" dirty="0"/>
              <a:t> </a:t>
            </a:r>
            <a:r>
              <a:rPr sz="1000" spc="-35" dirty="0"/>
              <a:t>extend</a:t>
            </a:r>
            <a:r>
              <a:rPr sz="1000" spc="-25" dirty="0"/>
              <a:t> </a:t>
            </a:r>
            <a:r>
              <a:rPr sz="1000" spc="-10" dirty="0"/>
              <a:t>the</a:t>
            </a:r>
            <a:r>
              <a:rPr sz="1000" spc="-25" dirty="0"/>
              <a:t> </a:t>
            </a:r>
            <a:r>
              <a:rPr sz="1000" spc="-20" dirty="0"/>
              <a:t>Dataset</a:t>
            </a:r>
            <a:r>
              <a:rPr sz="1000" spc="-25" dirty="0"/>
              <a:t> and </a:t>
            </a:r>
            <a:r>
              <a:rPr sz="1000" spc="-30" dirty="0"/>
              <a:t>DataLoaders class</a:t>
            </a:r>
            <a:r>
              <a:rPr sz="1000" spc="-25" dirty="0"/>
              <a:t> </a:t>
            </a:r>
            <a:r>
              <a:rPr sz="1000" dirty="0"/>
              <a:t>to</a:t>
            </a:r>
            <a:r>
              <a:rPr sz="1000" spc="-30" dirty="0"/>
              <a:t> </a:t>
            </a:r>
            <a:r>
              <a:rPr sz="1000" spc="-25" dirty="0"/>
              <a:t>construct our 	</a:t>
            </a:r>
            <a:r>
              <a:rPr sz="1000" spc="-50" dirty="0"/>
              <a:t>own</a:t>
            </a:r>
            <a:r>
              <a:rPr sz="1000" spc="-30" dirty="0"/>
              <a:t> </a:t>
            </a:r>
            <a:r>
              <a:rPr sz="1000" spc="-10" dirty="0"/>
              <a:t>Dataloaders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4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4282"/>
            <a:ext cx="1531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DataLoaders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(cont.)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43" y="811895"/>
            <a:ext cx="3831548" cy="20223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5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spc="-30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1044491"/>
            <a:ext cx="3604260" cy="135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fundamental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building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block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any</a:t>
            </a:r>
            <a:r>
              <a:rPr sz="1000" spc="-35" dirty="0">
                <a:latin typeface="Tahoma"/>
                <a:cs typeface="Tahoma"/>
              </a:rPr>
              <a:t> machine </a:t>
            </a:r>
            <a:r>
              <a:rPr sz="1000" spc="-30" dirty="0">
                <a:latin typeface="Tahoma"/>
                <a:cs typeface="Tahoma"/>
              </a:rPr>
              <a:t>learning 	</a:t>
            </a:r>
            <a:r>
              <a:rPr sz="1000" spc="-10" dirty="0">
                <a:latin typeface="Tahoma"/>
                <a:cs typeface="Tahoma"/>
              </a:rPr>
              <a:t>algorithm</a:t>
            </a:r>
            <a:endParaRPr sz="1000" dirty="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55" dirty="0">
                <a:latin typeface="Tahoma"/>
                <a:cs typeface="Tahoma"/>
              </a:rPr>
              <a:t>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several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applications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we</a:t>
            </a:r>
            <a:r>
              <a:rPr sz="1000" dirty="0">
                <a:latin typeface="Tahoma"/>
                <a:cs typeface="Tahoma"/>
              </a:rPr>
              <a:t> don’t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have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access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unlimited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data</a:t>
            </a:r>
            <a:endParaRPr sz="1000" dirty="0">
              <a:latin typeface="Tahoma"/>
              <a:cs typeface="Tahoma"/>
            </a:endParaRPr>
          </a:p>
          <a:p>
            <a:pPr marL="197485" marR="367030" indent="-160020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So</a:t>
            </a:r>
            <a:r>
              <a:rPr lang="en-US" sz="1000" dirty="0">
                <a:latin typeface="Tahoma"/>
                <a:cs typeface="Tahoma"/>
              </a:rPr>
              <a:t>,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we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Data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Augmentation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techniques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improve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p</a:t>
            </a:r>
            <a:r>
              <a:rPr lang="en-US" sz="1000" spc="-50" dirty="0">
                <a:latin typeface="Tahoma"/>
                <a:cs typeface="Tahoma"/>
              </a:rPr>
              <a:t>er</a:t>
            </a:r>
            <a:r>
              <a:rPr sz="1000" spc="-50" dirty="0">
                <a:latin typeface="Tahoma"/>
                <a:cs typeface="Tahoma"/>
              </a:rPr>
              <a:t>formance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our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models</a:t>
            </a:r>
            <a:endParaRPr sz="1000" dirty="0">
              <a:latin typeface="Tahoma"/>
              <a:cs typeface="Tahoma"/>
            </a:endParaRPr>
          </a:p>
          <a:p>
            <a:pPr marL="197485" marR="109855" indent="-160020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Note: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better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spend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time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rather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fine-</a:t>
            </a:r>
            <a:r>
              <a:rPr sz="1000" spc="-25" dirty="0">
                <a:latin typeface="Tahoma"/>
                <a:cs typeface="Tahoma"/>
              </a:rPr>
              <a:t>scale 	</a:t>
            </a:r>
            <a:r>
              <a:rPr sz="1000" spc="-35" dirty="0">
                <a:latin typeface="Tahoma"/>
                <a:cs typeface="Tahoma"/>
              </a:rPr>
              <a:t>architecture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search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deep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learning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6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30" dirty="0"/>
              <a:t>Augmentation</a:t>
            </a:r>
            <a:r>
              <a:rPr spc="-2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929137"/>
            <a:ext cx="1856105" cy="15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5" dirty="0">
                <a:latin typeface="Tahoma"/>
                <a:cs typeface="Tahoma"/>
              </a:rPr>
              <a:t>Create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virtual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training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samples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Horizontal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flip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0" dirty="0">
                <a:latin typeface="Arial MT"/>
                <a:cs typeface="Arial MT"/>
              </a:rPr>
              <a:t>Random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crop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Color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casting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0" dirty="0">
                <a:latin typeface="Arial MT"/>
                <a:cs typeface="Arial MT"/>
              </a:rPr>
              <a:t>Geometric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distortion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Translation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Rotation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7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30" dirty="0"/>
              <a:t>Augmentation</a:t>
            </a:r>
            <a:r>
              <a:rPr spc="-20" dirty="0"/>
              <a:t> </a:t>
            </a:r>
            <a:r>
              <a:rPr spc="-10"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82" y="623044"/>
            <a:ext cx="3843478" cy="20412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072841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3079888"/>
            <a:ext cx="369379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>
              <a:lnSpc>
                <a:spcPts val="955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https://pranjal-</a:t>
            </a:r>
            <a:r>
              <a:rPr sz="800" spc="-10" dirty="0">
                <a:latin typeface="Arial MT"/>
                <a:cs typeface="Arial MT"/>
              </a:rPr>
              <a:t>ostwal.medium.com/data-</a:t>
            </a:r>
            <a:r>
              <a:rPr sz="800" dirty="0">
                <a:latin typeface="Arial MT"/>
                <a:cs typeface="Arial MT"/>
              </a:rPr>
              <a:t>augmentation-</a:t>
            </a:r>
            <a:r>
              <a:rPr sz="800" spc="-10" dirty="0">
                <a:latin typeface="Arial MT"/>
                <a:cs typeface="Arial MT"/>
              </a:rPr>
              <a:t>for-computer-vision-</a:t>
            </a:r>
            <a:endParaRPr sz="800">
              <a:latin typeface="Arial MT"/>
              <a:cs typeface="Arial MT"/>
            </a:endParaRPr>
          </a:p>
          <a:p>
            <a:pPr marL="38100">
              <a:lnSpc>
                <a:spcPts val="955"/>
              </a:lnSpc>
            </a:pPr>
            <a:r>
              <a:rPr sz="800" spc="-10" dirty="0">
                <a:latin typeface="Arial MT"/>
                <a:cs typeface="Arial MT"/>
              </a:rPr>
              <a:t>b88b818b6010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8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Ensembling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1255541"/>
            <a:ext cx="2134870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6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45" dirty="0">
                <a:latin typeface="Tahoma"/>
                <a:cs typeface="Tahoma"/>
              </a:rPr>
              <a:t>Team-work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best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policy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Multiple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same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task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Max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Voting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final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classification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9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1302</Words>
  <Application>Microsoft Office PowerPoint</Application>
  <PresentationFormat>Custom</PresentationFormat>
  <Paragraphs>264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MT</vt:lpstr>
      <vt:lpstr>Cambria Math</vt:lpstr>
      <vt:lpstr>Lucida Sans Unicode</vt:lpstr>
      <vt:lpstr>Tahoma</vt:lpstr>
      <vt:lpstr>Office Theme</vt:lpstr>
      <vt:lpstr>Computer Vision</vt:lpstr>
      <vt:lpstr>Practical Deep Learning</vt:lpstr>
      <vt:lpstr>Outline</vt:lpstr>
      <vt:lpstr>DataLoaders</vt:lpstr>
      <vt:lpstr>PowerPoint Presentation</vt:lpstr>
      <vt:lpstr>Data Augmentation</vt:lpstr>
      <vt:lpstr>Data Augmentation (cont.)</vt:lpstr>
      <vt:lpstr>Data Augmentation (cont.)</vt:lpstr>
      <vt:lpstr>Ensembling</vt:lpstr>
      <vt:lpstr>Ensembling - A simple Analysis</vt:lpstr>
      <vt:lpstr>PowerPoint Presentation</vt:lpstr>
      <vt:lpstr>Dropout</vt:lpstr>
      <vt:lpstr>PowerPoint Presentation</vt:lpstr>
      <vt:lpstr>Batch Normalization</vt:lpstr>
      <vt:lpstr>Batch Normalization</vt:lpstr>
      <vt:lpstr>Normalization</vt:lpstr>
      <vt:lpstr>Batch Normalization</vt:lpstr>
      <vt:lpstr>Batch Normalization</vt:lpstr>
      <vt:lpstr>Batch Normalization</vt:lpstr>
      <vt:lpstr>Batch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 Normalization</vt:lpstr>
      <vt:lpstr>Batch Normalization</vt:lpstr>
      <vt:lpstr>PowerPoint Presentation</vt:lpstr>
      <vt:lpstr>Things to Remember</vt:lpstr>
      <vt:lpstr>Full Deep Learning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cp:lastModifiedBy>Muhammad Mubashar</cp:lastModifiedBy>
  <cp:revision>1</cp:revision>
  <dcterms:created xsi:type="dcterms:W3CDTF">2024-02-25T05:31:23Z</dcterms:created>
  <dcterms:modified xsi:type="dcterms:W3CDTF">2024-02-26T03:58:58Z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2024-02-25T00:00:00Z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