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defRPr sz="800"/>
            </a:lvl1pPr>
            <a:lvl2pPr marL="584200" indent="-127000" algn="ctr">
              <a:defRPr sz="800"/>
            </a:lvl2pPr>
            <a:lvl3pPr marL="1028700" indent="-114300" algn="ctr">
              <a:defRPr sz="800"/>
            </a:lvl3pPr>
            <a:lvl4pPr marL="1502228" indent="-130628" algn="ctr">
              <a:defRPr sz="800"/>
            </a:lvl4pPr>
            <a:lvl5pPr marL="1981200" indent="-152400" algn="ctr">
              <a:defRPr sz="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9537" y="315913"/>
            <a:ext cx="3600451" cy="69691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Foliennummer"/>
          <p:cNvSpPr txBox="1"/>
          <p:nvPr>
            <p:ph type="sldNum" sz="quarter" idx="2"/>
          </p:nvPr>
        </p:nvSpPr>
        <p:spPr>
          <a:xfrm>
            <a:off x="8497902" y="6245225"/>
            <a:ext cx="188898" cy="165148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5" name="Textebene 1…"/>
          <p:cNvSpPr txBox="1"/>
          <p:nvPr>
            <p:ph type="body" idx="1"/>
          </p:nvPr>
        </p:nvSpPr>
        <p:spPr>
          <a:xfrm>
            <a:off x="809625" y="1752600"/>
            <a:ext cx="7543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defRPr sz="2000"/>
            </a:lvl1pPr>
            <a:lvl2pPr marL="0" indent="457200">
              <a:buSzTx/>
              <a:buNone/>
              <a:defRPr sz="2000"/>
            </a:lvl2pPr>
            <a:lvl3pPr marL="0" indent="914400">
              <a:buSzTx/>
              <a:buNone/>
              <a:defRPr sz="2000"/>
            </a:lvl3pPr>
            <a:lvl4pPr marL="0" indent="1371600">
              <a:buSzTx/>
              <a:buNone/>
              <a:defRPr sz="2000"/>
            </a:lvl4pPr>
            <a:lvl5pPr marL="0" indent="1828800"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809625" y="1752600"/>
            <a:ext cx="36957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defRPr b="1" sz="2400"/>
            </a:lvl1pPr>
            <a:lvl2pPr marL="0" indent="457200">
              <a:buSzTx/>
              <a:buNone/>
              <a:defRPr b="1" sz="2400"/>
            </a:lvl2pPr>
            <a:lvl3pPr marL="0" indent="914400">
              <a:buSzTx/>
              <a:buNone/>
              <a:defRPr b="1" sz="2400"/>
            </a:lvl3pPr>
            <a:lvl4pPr marL="0" indent="1371600">
              <a:buSzTx/>
              <a:buNone/>
              <a:defRPr b="1" sz="2400"/>
            </a:lvl4pPr>
            <a:lvl5pPr marL="0" indent="1828800">
              <a:buSz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77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  <a:lvl2pPr marL="783771" indent="-326571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87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8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defRPr sz="1400"/>
            </a:lvl1pPr>
            <a:lvl2pPr marL="0" indent="457200">
              <a:buSzTx/>
              <a:buNone/>
              <a:defRPr sz="1400"/>
            </a:lvl2pPr>
            <a:lvl3pPr marL="0" indent="914400">
              <a:buSzTx/>
              <a:buNone/>
              <a:defRPr sz="1400"/>
            </a:lvl3pPr>
            <a:lvl4pPr marL="0" indent="1371600">
              <a:buSzTx/>
              <a:buNone/>
              <a:defRPr sz="1400"/>
            </a:lvl4pPr>
            <a:lvl5pPr marL="0" indent="1828800"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0"/>
          <p:cNvSpPr/>
          <p:nvPr/>
        </p:nvSpPr>
        <p:spPr>
          <a:xfrm>
            <a:off x="0" y="182562"/>
            <a:ext cx="9144000" cy="1"/>
          </a:xfrm>
          <a:prstGeom prst="line">
            <a:avLst/>
          </a:prstGeom>
          <a:ln>
            <a:solidFill>
              <a:srgbClr val="A3263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24"/>
          <p:cNvSpPr/>
          <p:nvPr/>
        </p:nvSpPr>
        <p:spPr>
          <a:xfrm>
            <a:off x="-1" y="179387"/>
            <a:ext cx="719140" cy="179388"/>
          </a:xfrm>
          <a:prstGeom prst="rect">
            <a:avLst/>
          </a:prstGeom>
          <a:solidFill>
            <a:srgbClr val="A326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D4505"/>
                </a:solidFill>
                <a:latin typeface="+mj-lt"/>
                <a:ea typeface="+mj-ea"/>
                <a:cs typeface="+mj-cs"/>
                <a:sym typeface="Times"/>
              </a:defRPr>
            </a:pPr>
          </a:p>
        </p:txBody>
      </p:sp>
      <p:sp>
        <p:nvSpPr>
          <p:cNvPr id="4" name="Text Box 23"/>
          <p:cNvSpPr txBox="1"/>
          <p:nvPr/>
        </p:nvSpPr>
        <p:spPr>
          <a:xfrm>
            <a:off x="896937" y="198437"/>
            <a:ext cx="603726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A32638"/>
                </a:solidFill>
              </a:defRPr>
            </a:lvl1pPr>
          </a:lstStyle>
          <a:p>
            <a:pPr/>
            <a:r>
              <a:t>Zwischentitel | Leitthema oder Name | Datum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79387" y="192087"/>
            <a:ext cx="351732" cy="3456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809625" y="914400"/>
            <a:ext cx="7800975" cy="65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A326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71575" marR="0" indent="-257175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65514" marR="0" indent="-293914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914400" rtl="0" latinLnBrk="0">
        <a:lnSpc>
          <a:spcPts val="2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9537" y="315913"/>
            <a:ext cx="3600451" cy="696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2" t="20613" r="0" b="0"/>
          <a:stretch>
            <a:fillRect/>
          </a:stretch>
        </p:blipFill>
        <p:spPr>
          <a:xfrm>
            <a:off x="-1" y="1295399"/>
            <a:ext cx="9144001" cy="395922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 Box 32"/>
          <p:cNvSpPr txBox="1"/>
          <p:nvPr/>
        </p:nvSpPr>
        <p:spPr>
          <a:xfrm>
            <a:off x="4714875" y="5883275"/>
            <a:ext cx="41148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69900" algn="l"/>
              </a:tabLst>
              <a:defRPr sz="2000">
                <a:solidFill>
                  <a:srgbClr val="A3263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Home-Workout Skill für Alexa</a:t>
            </a:r>
          </a:p>
        </p:txBody>
      </p:sp>
      <p:sp>
        <p:nvSpPr>
          <p:cNvPr id="100" name="Text Box 33"/>
          <p:cNvSpPr txBox="1"/>
          <p:nvPr/>
        </p:nvSpPr>
        <p:spPr>
          <a:xfrm>
            <a:off x="228600" y="6203950"/>
            <a:ext cx="2895600" cy="14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tabLst>
                <a:tab pos="469900" algn="l"/>
              </a:tabLst>
              <a:defRPr sz="900">
                <a:solidFill>
                  <a:srgbClr val="323232"/>
                </a:solidFill>
              </a:defRPr>
            </a:lvl1pPr>
          </a:lstStyle>
          <a:p>
            <a:pPr/>
            <a:r>
              <a:t>Alex L. &amp; Jannic L. | 07.06.2019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Inhalt</a:t>
            </a:r>
          </a:p>
        </p:txBody>
      </p:sp>
      <p:sp>
        <p:nvSpPr>
          <p:cNvPr id="104" name="Rectangle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Motivation</a:t>
            </a:r>
            <a:br/>
          </a:p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Idee</a:t>
            </a:r>
          </a:p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Herausforderung</a:t>
            </a:r>
            <a:br/>
          </a:p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Beispieldialog</a:t>
            </a:r>
            <a:br/>
          </a:p>
          <a:p>
            <a:pPr lvl="1" marL="561473" indent="-180473">
              <a:lnSpc>
                <a:spcPct val="90000"/>
              </a:lnSpc>
              <a:spcBef>
                <a:spcPts val="400"/>
              </a:spcBef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Arbeitsaufteilung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08" name="Rectangle 3"/>
          <p:cNvSpPr txBox="1"/>
          <p:nvPr>
            <p:ph type="body" sz="half" idx="1"/>
          </p:nvPr>
        </p:nvSpPr>
        <p:spPr>
          <a:xfrm>
            <a:off x="809625" y="1541598"/>
            <a:ext cx="7543800" cy="1692111"/>
          </a:xfrm>
          <a:prstGeom prst="rect">
            <a:avLst/>
          </a:prstGeom>
        </p:spPr>
        <p:txBody>
          <a:bodyPr/>
          <a:lstStyle/>
          <a:p>
            <a:pPr marL="119112" indent="-119112" defTabSz="603504">
              <a:lnSpc>
                <a:spcPts val="2700"/>
              </a:lnSpc>
              <a:buSzPct val="100000"/>
              <a:buChar char="•"/>
              <a:defRPr sz="1188">
                <a:latin typeface="Verdana"/>
                <a:ea typeface="Verdana"/>
                <a:cs typeface="Verdana"/>
                <a:sym typeface="Verdana"/>
              </a:defRPr>
            </a:pPr>
            <a:r>
              <a:t>Der Wunsch Fit zu sein</a:t>
            </a:r>
          </a:p>
          <a:p>
            <a:pPr marL="119112" indent="-119112" defTabSz="603504">
              <a:lnSpc>
                <a:spcPts val="2700"/>
              </a:lnSpc>
              <a:buSzPct val="100000"/>
              <a:buChar char="•"/>
              <a:defRPr sz="1188">
                <a:latin typeface="Verdana"/>
                <a:ea typeface="Verdana"/>
                <a:cs typeface="Verdana"/>
                <a:sym typeface="Verdana"/>
              </a:defRPr>
            </a:pPr>
            <a:r>
              <a:t>Keine Lust oder Zeit das Fitnessstudio zu besuchen</a:t>
            </a:r>
          </a:p>
          <a:p>
            <a:pPr marL="119112" indent="-119112" defTabSz="603504">
              <a:lnSpc>
                <a:spcPts val="2700"/>
              </a:lnSpc>
              <a:buSzPct val="100000"/>
              <a:buChar char="•"/>
              <a:defRPr sz="1188">
                <a:latin typeface="Verdana"/>
                <a:ea typeface="Verdana"/>
                <a:cs typeface="Verdana"/>
                <a:sym typeface="Verdana"/>
              </a:defRPr>
            </a:pPr>
            <a:r>
              <a:t>Effizientes und kurzes Workout ohne Hilfsmittel </a:t>
            </a:r>
          </a:p>
          <a:p>
            <a:pPr marL="119112" indent="-119112" defTabSz="603504">
              <a:lnSpc>
                <a:spcPts val="2700"/>
              </a:lnSpc>
              <a:buSzPct val="100000"/>
              <a:buChar char="•"/>
              <a:defRPr sz="1188">
                <a:latin typeface="Verdana"/>
                <a:ea typeface="Verdana"/>
                <a:cs typeface="Verdana"/>
                <a:sym typeface="Verdana"/>
              </a:defRPr>
            </a:pPr>
            <a:r>
              <a:t>Die Hürde zum Trainieren möglichst gering halten</a:t>
            </a:r>
          </a:p>
          <a:p>
            <a:pPr marL="119112" indent="-119112" defTabSz="603504">
              <a:lnSpc>
                <a:spcPts val="2700"/>
              </a:lnSpc>
              <a:buSzPct val="100000"/>
              <a:buChar char="•"/>
              <a:defRPr sz="1188">
                <a:latin typeface="Verdana"/>
                <a:ea typeface="Verdana"/>
                <a:cs typeface="Verdana"/>
                <a:sym typeface="Verdana"/>
              </a:defRPr>
            </a:pPr>
            <a:r>
              <a:t>Zielgruppe: Nutzer mit basis Fitness Wissen</a:t>
            </a:r>
          </a:p>
        </p:txBody>
      </p:sp>
      <p:pic>
        <p:nvPicPr>
          <p:cNvPr id="109" name="7-minute-workout.png" descr="7-minute-worko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4317" y="3178232"/>
            <a:ext cx="4711045" cy="3318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4-minute-workout.jpg" descr="4-minute-workou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6991" y="3503583"/>
            <a:ext cx="4806328" cy="2667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Idee</a:t>
            </a:r>
          </a:p>
        </p:txBody>
      </p:sp>
      <p:sp>
        <p:nvSpPr>
          <p:cNvPr id="114" name="Rectangle 3"/>
          <p:cNvSpPr txBox="1"/>
          <p:nvPr>
            <p:ph type="body" idx="1"/>
          </p:nvPr>
        </p:nvSpPr>
        <p:spPr>
          <a:xfrm>
            <a:off x="809625" y="1701800"/>
            <a:ext cx="7543800" cy="4414312"/>
          </a:xfrm>
          <a:prstGeom prst="rect">
            <a:avLst/>
          </a:prstGeom>
        </p:spPr>
        <p:txBody>
          <a:bodyPr/>
          <a:lstStyle/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Unkomplizierte und einfache Bedienung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Workout Länge 7 oder 14 Minuten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Kategorisierung der Workouts nach</a:t>
            </a:r>
          </a:p>
          <a:p>
            <a:pPr lvl="1" marL="465622" indent="-137962" defTabSz="786384">
              <a:lnSpc>
                <a:spcPts val="3300"/>
              </a:lnSpc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rPr sz="1376"/>
              <a:t>Ganzkörper oder Körperbereiche</a:t>
            </a:r>
          </a:p>
          <a:p>
            <a:pPr lvl="1" marL="482867" indent="-155207" defTabSz="786384">
              <a:lnSpc>
                <a:spcPts val="3300"/>
              </a:lnSpc>
              <a:buChar char="•"/>
              <a:defRPr sz="1376">
                <a:latin typeface="Verdana"/>
                <a:ea typeface="Verdana"/>
                <a:cs typeface="Verdana"/>
                <a:sym typeface="Verdana"/>
              </a:defRPr>
            </a:pPr>
            <a:r>
              <a:t>Schwierigkeitsstufen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Kurzes Warm-Up und Cool-Down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Alexa als Timer und Zeitgeber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Ratgeber für Trainingsziele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Rewards für Abgeschlossene Workouts/ Serien</a:t>
            </a:r>
          </a:p>
          <a:p>
            <a:pPr marL="155207" indent="-155207" defTabSz="786384">
              <a:lnSpc>
                <a:spcPts val="3500"/>
              </a:lnSpc>
              <a:buSzPct val="100000"/>
              <a:buChar char="•"/>
              <a:defRPr sz="1548">
                <a:latin typeface="Verdana"/>
                <a:ea typeface="Verdana"/>
                <a:cs typeface="Verdana"/>
                <a:sym typeface="Verdana"/>
              </a:defRPr>
            </a:pPr>
            <a:r>
              <a:t>Zusätzliche App zum Workout zusammenstellen und Playlist festlegen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Herausforderung</a:t>
            </a:r>
          </a:p>
        </p:txBody>
      </p:sp>
      <p:sp>
        <p:nvSpPr>
          <p:cNvPr id="118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2000"/>
              </a:spcBef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Anspruchsvolle Workouts die aus einfach zu erklärenden Übungen bestehen (Erklärungen nur verbal ohne Bilder)</a:t>
            </a:r>
          </a:p>
          <a:p>
            <a:pPr marL="180473" indent="-180473">
              <a:spcBef>
                <a:spcPts val="2000"/>
              </a:spcBef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Dialog möglichst kurz halten insbesondere vor Beginn des Workouts</a:t>
            </a:r>
          </a:p>
          <a:p>
            <a:pPr marL="180473" indent="-180473">
              <a:spcBef>
                <a:spcPts val="2000"/>
              </a:spcBef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Unterbrechungen durch Erklärungen der Übungen möglichst kurz halten</a:t>
            </a:r>
          </a:p>
          <a:p>
            <a:pPr marL="180473" indent="-180473">
              <a:spcBef>
                <a:spcPts val="2000"/>
              </a:spcBef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Sinnvolle Auswahl von Tages-Trainingsplänen (Steigerung der Schwierigkeit über den Trainingszeitraum)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Beispieldialog</a:t>
            </a:r>
          </a:p>
        </p:txBody>
      </p:sp>
      <p:sp>
        <p:nvSpPr>
          <p:cNvPr id="122" name="Rechteck"/>
          <p:cNvSpPr/>
          <p:nvPr/>
        </p:nvSpPr>
        <p:spPr>
          <a:xfrm>
            <a:off x="407987" y="1633764"/>
            <a:ext cx="3959471" cy="503968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Nutzer - Alexa, starte mein Home-Workout…"/>
          <p:cNvSpPr txBox="1"/>
          <p:nvPr/>
        </p:nvSpPr>
        <p:spPr>
          <a:xfrm>
            <a:off x="507311" y="1754274"/>
            <a:ext cx="3443740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Alexa, starte mein Home-Workout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Willkommen zu deinem Home-Workout. Deine Aktuelle Punktzahl beträgt xxxx. Weiter so! Möchtest du ein Workout wählen oder soll ich ein zufälliges Workout starten?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Workout wählen.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Möchtest du ein selbst erstelltes oder eines meiner Minuten Workouts absolvieren?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Minuten Workout.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Möchtest du einen bestimmten Körperbereich Trainieren?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Nein.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Soll es ein leichtes, mittleres oder schweres Workout sein?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mittel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4" name="Rechteck"/>
          <p:cNvSpPr/>
          <p:nvPr/>
        </p:nvSpPr>
        <p:spPr>
          <a:xfrm>
            <a:off x="4704215" y="1633764"/>
            <a:ext cx="3959472" cy="503968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Alexa - Alles klar, hier kommt eines meiner Lieblings Ganzkörper-Workouts. Das Workout besteht aus 10 Übungen. Am Anfang jeder Übung kannst du mit „erkläre XY Informationen zur Übung erfragen“.…"/>
          <p:cNvSpPr txBox="1"/>
          <p:nvPr/>
        </p:nvSpPr>
        <p:spPr>
          <a:xfrm>
            <a:off x="4803539" y="1754274"/>
            <a:ext cx="3760824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Alles klar, hier kommt eines meiner Lieblings Ganzkörper-Workouts. Das Workout besteht aus 10 Übungen. Am Anfang jeder Übung kannst du mit „erkläre XY Informationen zur Übung erfragen“.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Die erste Übung sind Kniebeugen. 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Es geht los in 3, 2, 1, und los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noch 30 Sekunden.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noch 10 Sekunden.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noch 3, 2, 1, und stop 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Die nächste Übung ist Jumping Jacks.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Nutzer - Erkläre Jumping Jacks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Jumping Jacks sind…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Alexa - Es geht los in 3, 2, 1, und los</a:t>
            </a: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100">
                <a:solidFill>
                  <a:srgbClr val="0076BA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… </a:t>
            </a:r>
            <a:br/>
            <a:r>
              <a:t>Alexa - noch 3, 2, 1, und wir machen 30 Sekunden Pause. Trinke einen Schluck. Die Nächste Übung ist Liegestütz normal.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25"/>
          <p:cNvSpPr txBox="1"/>
          <p:nvPr>
            <p:ph type="sldNum" sz="quarter" idx="2"/>
          </p:nvPr>
        </p:nvSpPr>
        <p:spPr>
          <a:xfrm>
            <a:off x="179387" y="192087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Arbeitsaufteilung</a:t>
            </a:r>
          </a:p>
        </p:txBody>
      </p:sp>
      <p:sp>
        <p:nvSpPr>
          <p:cNvPr id="129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Jannic: </a:t>
            </a:r>
          </a:p>
          <a:p>
            <a:pPr>
              <a:defRPr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180473" indent="-180473">
              <a:buSzPct val="100000"/>
              <a:buChar char="•"/>
              <a:defRPr sz="1400">
                <a:latin typeface="Verdana"/>
                <a:ea typeface="Verdana"/>
                <a:cs typeface="Verdana"/>
                <a:sym typeface="Verdana"/>
              </a:defRPr>
            </a:pPr>
            <a:r>
              <a:t>Workout Erstellung mit Schwierigkeitsstufen</a:t>
            </a:r>
          </a:p>
          <a:p>
            <a:pPr marL="180473" indent="-180473">
              <a:buSzPct val="100000"/>
              <a:buChar char="•"/>
              <a:defRPr sz="1400">
                <a:latin typeface="Verdana"/>
                <a:ea typeface="Verdana"/>
                <a:cs typeface="Verdana"/>
                <a:sym typeface="Verdana"/>
              </a:defRPr>
            </a:pPr>
            <a:r>
              <a:t>7 und 14 Minuten Workouts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Alex: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180473" indent="-180473">
              <a:buSzPct val="100000"/>
              <a:buChar char="•"/>
              <a:defRPr sz="1400">
                <a:latin typeface="Verdana"/>
                <a:ea typeface="Verdana"/>
                <a:cs typeface="Verdana"/>
                <a:sym typeface="Verdana"/>
              </a:defRPr>
            </a:pPr>
            <a:r>
              <a:t>Dialog Ablaufdiagramme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Gemeinsam:</a:t>
            </a:r>
          </a:p>
          <a:p>
            <a:pPr>
              <a:defRPr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180473" indent="-180473">
              <a:buSzPct val="100000"/>
              <a:buChar char="•"/>
              <a:defRPr sz="1400">
                <a:latin typeface="Verdana"/>
                <a:ea typeface="Verdana"/>
                <a:cs typeface="Verdana"/>
                <a:sym typeface="Verdana"/>
              </a:defRPr>
            </a:pPr>
            <a:r>
              <a:t>Übungsdefinitionen mit Kategorisierung und Schwierigkeitsgrad</a:t>
            </a:r>
          </a:p>
          <a:p>
            <a:pPr marL="180473" indent="-180473">
              <a:buSzPct val="100000"/>
              <a:buChar char="•"/>
              <a:defRPr sz="1400">
                <a:latin typeface="Verdana"/>
                <a:ea typeface="Verdana"/>
                <a:cs typeface="Verdana"/>
                <a:sym typeface="Verdana"/>
              </a:defRPr>
            </a:pPr>
            <a:r>
              <a:t>Dialoge Implementieren (Erstellung von Workouts, Auswahl bestehender Workouts, Trainingserfolg und Trainingspläne…)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Leere Prä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Leere Prä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Leere Prä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Leere Prä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