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33"/>
  </p:notesMasterIdLst>
  <p:sldIdLst>
    <p:sldId id="256" r:id="rId2"/>
    <p:sldId id="258" r:id="rId3"/>
    <p:sldId id="298" r:id="rId4"/>
    <p:sldId id="265" r:id="rId5"/>
    <p:sldId id="269" r:id="rId6"/>
    <p:sldId id="270" r:id="rId7"/>
    <p:sldId id="267" r:id="rId8"/>
    <p:sldId id="277" r:id="rId9"/>
    <p:sldId id="275" r:id="rId10"/>
    <p:sldId id="293" r:id="rId11"/>
    <p:sldId id="296" r:id="rId12"/>
    <p:sldId id="276" r:id="rId13"/>
    <p:sldId id="273" r:id="rId14"/>
    <p:sldId id="299" r:id="rId15"/>
    <p:sldId id="274" r:id="rId16"/>
    <p:sldId id="289" r:id="rId17"/>
    <p:sldId id="292" r:id="rId18"/>
    <p:sldId id="284" r:id="rId19"/>
    <p:sldId id="287" r:id="rId20"/>
    <p:sldId id="285" r:id="rId21"/>
    <p:sldId id="280" r:id="rId22"/>
    <p:sldId id="286" r:id="rId23"/>
    <p:sldId id="282" r:id="rId24"/>
    <p:sldId id="297" r:id="rId25"/>
    <p:sldId id="288" r:id="rId26"/>
    <p:sldId id="262" r:id="rId27"/>
    <p:sldId id="263" r:id="rId28"/>
    <p:sldId id="271" r:id="rId29"/>
    <p:sldId id="272" r:id="rId30"/>
    <p:sldId id="264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B2072-E63B-4F61-B0F5-9C0554D7CE55}" v="333" dt="2023-04-20T12:51:16.786"/>
    <p1510:client id="{2582D731-3937-44EB-B9D5-E861D6888BC6}" v="130" dt="2023-04-20T13:49:28.014"/>
    <p1510:client id="{294C7983-70A2-4631-B10E-DFE7EE1811B5}" v="116" dt="2023-04-20T13:49:11.009"/>
    <p1510:client id="{4F8BBD12-EDFF-473A-AE86-ED239DE609BA}" v="828" dt="2023-04-20T13:31:54.875"/>
    <p1510:client id="{D02D1608-7285-40B1-9F77-53E2A3665BA2}" v="1775" dt="2023-04-20T13:48:02.713"/>
    <p1510:client id="{F9A9FDD3-7A7A-4B0E-BDB5-870D2457543F}" v="3" dt="2023-04-20T13:00:36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18178-C165-4E56-807C-49166BFE0351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0CA1B15-2E79-4185-9B64-8F7467236FEC}">
      <dgm:prSet phldrT="[Texte]" phldr="0" custT="1"/>
      <dgm:spPr/>
      <dgm:t>
        <a:bodyPr/>
        <a:lstStyle/>
        <a:p>
          <a:pPr rtl="0"/>
          <a:r>
            <a:rPr lang="fr-FR" sz="2000">
              <a:latin typeface="Arial Nova" panose="020B0504020202020204" pitchFamily="34" charset="0"/>
            </a:rPr>
            <a:t>Orienté objet </a:t>
          </a:r>
        </a:p>
      </dgm:t>
    </dgm:pt>
    <dgm:pt modelId="{93B81424-16CE-496B-BD82-9547926CA057}" type="parTrans" cxnId="{F5E6319A-13A4-4ECD-AB95-F5273BDA7CD5}">
      <dgm:prSet/>
      <dgm:spPr/>
      <dgm:t>
        <a:bodyPr/>
        <a:lstStyle/>
        <a:p>
          <a:endParaRPr lang="fr-FR" sz="1800">
            <a:latin typeface="Arial Nova" panose="020B0504020202020204" pitchFamily="34" charset="0"/>
          </a:endParaRPr>
        </a:p>
      </dgm:t>
    </dgm:pt>
    <dgm:pt modelId="{3F839A6F-5892-4263-8056-28508CBB798D}" type="sibTrans" cxnId="{F5E6319A-13A4-4ECD-AB95-F5273BDA7CD5}">
      <dgm:prSet/>
      <dgm:spPr/>
      <dgm:t>
        <a:bodyPr/>
        <a:lstStyle/>
        <a:p>
          <a:endParaRPr lang="fr-FR" sz="1800">
            <a:latin typeface="Arial Nova" panose="020B0504020202020204" pitchFamily="34" charset="0"/>
          </a:endParaRPr>
        </a:p>
      </dgm:t>
    </dgm:pt>
    <dgm:pt modelId="{7120A012-5472-4AA3-AEA1-63B1DD4778B5}">
      <dgm:prSet phldrT="[Texte]" custT="1"/>
      <dgm:spPr/>
      <dgm:t>
        <a:bodyPr/>
        <a:lstStyle/>
        <a:p>
          <a:r>
            <a:rPr lang="fr-FR" sz="2000">
              <a:latin typeface="Arial Nova" panose="020B0504020202020204" pitchFamily="34" charset="0"/>
            </a:rPr>
            <a:t>Typée</a:t>
          </a:r>
        </a:p>
      </dgm:t>
    </dgm:pt>
    <dgm:pt modelId="{8F94EF66-7700-4B75-890B-3935C81BE7B1}" type="parTrans" cxnId="{8686D29E-65C9-4906-B47D-A9A9A38650AE}">
      <dgm:prSet/>
      <dgm:spPr/>
      <dgm:t>
        <a:bodyPr/>
        <a:lstStyle/>
        <a:p>
          <a:endParaRPr lang="fr-FR" sz="1800">
            <a:latin typeface="Arial Nova" panose="020B0504020202020204" pitchFamily="34" charset="0"/>
          </a:endParaRPr>
        </a:p>
      </dgm:t>
    </dgm:pt>
    <dgm:pt modelId="{8E486ED1-DDBB-4D8B-AD62-7F46F03FD8E0}" type="sibTrans" cxnId="{8686D29E-65C9-4906-B47D-A9A9A38650AE}">
      <dgm:prSet/>
      <dgm:spPr/>
      <dgm:t>
        <a:bodyPr/>
        <a:lstStyle/>
        <a:p>
          <a:endParaRPr lang="fr-FR" sz="1800">
            <a:latin typeface="Arial Nova" panose="020B0504020202020204" pitchFamily="34" charset="0"/>
          </a:endParaRPr>
        </a:p>
      </dgm:t>
    </dgm:pt>
    <dgm:pt modelId="{D80E52BD-27D4-46A7-859F-1DF6AF2FB92A}">
      <dgm:prSet phldrT="[Texte]" custT="1"/>
      <dgm:spPr/>
      <dgm:t>
        <a:bodyPr/>
        <a:lstStyle/>
        <a:p>
          <a:pPr rtl="0"/>
          <a:r>
            <a:rPr lang="fr-FR" sz="2000">
              <a:latin typeface="Arial Nova" panose="020B0504020202020204" pitchFamily="34" charset="0"/>
            </a:rPr>
            <a:t>Client-serveur</a:t>
          </a:r>
        </a:p>
      </dgm:t>
    </dgm:pt>
    <dgm:pt modelId="{2AE8623B-1E9A-4940-8A7F-4690E9CC0C4E}" type="parTrans" cxnId="{22F16271-A2AF-4278-9D37-3E92B728DB55}">
      <dgm:prSet/>
      <dgm:spPr/>
      <dgm:t>
        <a:bodyPr/>
        <a:lstStyle/>
        <a:p>
          <a:endParaRPr lang="fr-FR" sz="1800">
            <a:latin typeface="Arial Nova" panose="020B0504020202020204" pitchFamily="34" charset="0"/>
          </a:endParaRPr>
        </a:p>
      </dgm:t>
    </dgm:pt>
    <dgm:pt modelId="{A0B1E7D1-C5DD-4C00-96E2-8B5CDBDD0AD6}" type="sibTrans" cxnId="{22F16271-A2AF-4278-9D37-3E92B728DB55}">
      <dgm:prSet/>
      <dgm:spPr/>
      <dgm:t>
        <a:bodyPr/>
        <a:lstStyle/>
        <a:p>
          <a:endParaRPr lang="fr-FR" sz="1800">
            <a:latin typeface="Arial Nova" panose="020B0504020202020204" pitchFamily="34" charset="0"/>
          </a:endParaRPr>
        </a:p>
      </dgm:t>
    </dgm:pt>
    <dgm:pt modelId="{ACDF2172-5272-4F0C-B53F-5E018A247E35}">
      <dgm:prSet phldrT="[Texte]" phldr="0" custT="1"/>
      <dgm:spPr/>
      <dgm:t>
        <a:bodyPr/>
        <a:lstStyle/>
        <a:p>
          <a:pPr rtl="0"/>
          <a:r>
            <a:rPr lang="fr-FR" sz="2000">
              <a:latin typeface="Arial Nova" panose="020B0504020202020204" pitchFamily="34" charset="0"/>
            </a:rPr>
            <a:t>Orienté service</a:t>
          </a:r>
        </a:p>
      </dgm:t>
    </dgm:pt>
    <dgm:pt modelId="{4E0D44FA-E624-4EF8-9F76-C670C01E4030}" type="parTrans" cxnId="{D738A874-4C91-49AC-8EF5-F2AF18EC75EE}">
      <dgm:prSet/>
      <dgm:spPr/>
      <dgm:t>
        <a:bodyPr/>
        <a:lstStyle/>
        <a:p>
          <a:endParaRPr lang="fr-FR" sz="1800">
            <a:latin typeface="Arial Nova" panose="020B0504020202020204" pitchFamily="34" charset="0"/>
          </a:endParaRPr>
        </a:p>
      </dgm:t>
    </dgm:pt>
    <dgm:pt modelId="{1AB690B1-D45A-4985-8BCE-ECCB0860B0E7}" type="sibTrans" cxnId="{D738A874-4C91-49AC-8EF5-F2AF18EC75EE}">
      <dgm:prSet/>
      <dgm:spPr/>
      <dgm:t>
        <a:bodyPr/>
        <a:lstStyle/>
        <a:p>
          <a:endParaRPr lang="fr-FR" sz="1800">
            <a:latin typeface="Arial Nova" panose="020B0504020202020204" pitchFamily="34" charset="0"/>
          </a:endParaRPr>
        </a:p>
      </dgm:t>
    </dgm:pt>
    <dgm:pt modelId="{DC82A654-10CD-4A99-93C1-B8B496B68E41}">
      <dgm:prSet phldr="0" custT="1"/>
      <dgm:spPr/>
      <dgm:t>
        <a:bodyPr/>
        <a:lstStyle/>
        <a:p>
          <a:pPr rtl="0"/>
          <a:r>
            <a:rPr lang="fr-FR" sz="1200">
              <a:latin typeface="Arial Nova" panose="020B0504020202020204" pitchFamily="34" charset="0"/>
            </a:rPr>
            <a:t>Modulaire par nature</a:t>
          </a:r>
        </a:p>
      </dgm:t>
    </dgm:pt>
    <dgm:pt modelId="{EDE4B314-6AA1-454F-BEA8-7F6FDE833FD5}" type="parTrans" cxnId="{FA2A7C25-68F8-4251-B865-7AD878A33043}">
      <dgm:prSet/>
      <dgm:spPr/>
      <dgm:t>
        <a:bodyPr/>
        <a:lstStyle/>
        <a:p>
          <a:endParaRPr lang="fr-CA" sz="1800">
            <a:latin typeface="Arial Nova" panose="020B0504020202020204" pitchFamily="34" charset="0"/>
          </a:endParaRPr>
        </a:p>
      </dgm:t>
    </dgm:pt>
    <dgm:pt modelId="{51123B94-24E0-4A94-B1C7-290CAF6FF83D}" type="sibTrans" cxnId="{FA2A7C25-68F8-4251-B865-7AD878A33043}">
      <dgm:prSet/>
      <dgm:spPr/>
      <dgm:t>
        <a:bodyPr/>
        <a:lstStyle/>
        <a:p>
          <a:endParaRPr lang="fr-CA" sz="1800">
            <a:latin typeface="Arial Nova" panose="020B0504020202020204" pitchFamily="34" charset="0"/>
          </a:endParaRPr>
        </a:p>
      </dgm:t>
    </dgm:pt>
    <dgm:pt modelId="{A22BDDF7-AD8A-4AC9-A4C9-18E30124371D}">
      <dgm:prSet phldr="0" custT="1"/>
      <dgm:spPr/>
      <dgm:t>
        <a:bodyPr/>
        <a:lstStyle/>
        <a:p>
          <a:pPr rtl="0"/>
          <a:r>
            <a:rPr lang="fr-FR" sz="1200">
              <a:latin typeface="Arial Nova" panose="020B0504020202020204" pitchFamily="34" charset="0"/>
            </a:rPr>
            <a:t>Permet la réutilisation de code</a:t>
          </a:r>
        </a:p>
      </dgm:t>
    </dgm:pt>
    <dgm:pt modelId="{11C1961D-1859-447A-BFB9-A172D9550E3D}" type="parTrans" cxnId="{5F578C94-602A-469C-90DA-A781F665F170}">
      <dgm:prSet/>
      <dgm:spPr/>
      <dgm:t>
        <a:bodyPr/>
        <a:lstStyle/>
        <a:p>
          <a:endParaRPr lang="fr-CA" sz="1800">
            <a:latin typeface="Arial Nova" panose="020B0504020202020204" pitchFamily="34" charset="0"/>
          </a:endParaRPr>
        </a:p>
      </dgm:t>
    </dgm:pt>
    <dgm:pt modelId="{47EF6557-359A-4C40-8FAC-B534891EDD91}" type="sibTrans" cxnId="{5F578C94-602A-469C-90DA-A781F665F170}">
      <dgm:prSet/>
      <dgm:spPr/>
      <dgm:t>
        <a:bodyPr/>
        <a:lstStyle/>
        <a:p>
          <a:endParaRPr lang="fr-CA" sz="1800">
            <a:latin typeface="Arial Nova" panose="020B0504020202020204" pitchFamily="34" charset="0"/>
          </a:endParaRPr>
        </a:p>
      </dgm:t>
    </dgm:pt>
    <dgm:pt modelId="{8D44C1BB-050E-4074-8285-8165EC4BF69D}">
      <dgm:prSet phldr="0" custT="1"/>
      <dgm:spPr/>
      <dgm:t>
        <a:bodyPr/>
        <a:lstStyle/>
        <a:p>
          <a:pPr rtl="0"/>
          <a:r>
            <a:rPr lang="fr-FR" sz="1200">
              <a:latin typeface="Arial Nova" panose="020B0504020202020204" pitchFamily="34" charset="0"/>
            </a:rPr>
            <a:t>Explicite l'utilisation des attributs</a:t>
          </a:r>
        </a:p>
      </dgm:t>
    </dgm:pt>
    <dgm:pt modelId="{E0E9752F-F844-49B9-8E4E-4A5324CB0C44}" type="parTrans" cxnId="{9B50BCD0-6DF1-46AF-B51D-39EBF99055AD}">
      <dgm:prSet/>
      <dgm:spPr/>
      <dgm:t>
        <a:bodyPr/>
        <a:lstStyle/>
        <a:p>
          <a:endParaRPr lang="fr-CA" sz="1800">
            <a:latin typeface="Arial Nova" panose="020B0504020202020204" pitchFamily="34" charset="0"/>
          </a:endParaRPr>
        </a:p>
      </dgm:t>
    </dgm:pt>
    <dgm:pt modelId="{F91DB675-D3FA-49DE-9594-5E1DF33F5C1F}" type="sibTrans" cxnId="{9B50BCD0-6DF1-46AF-B51D-39EBF99055AD}">
      <dgm:prSet/>
      <dgm:spPr/>
      <dgm:t>
        <a:bodyPr/>
        <a:lstStyle/>
        <a:p>
          <a:endParaRPr lang="fr-CA" sz="1800">
            <a:latin typeface="Arial Nova" panose="020B0504020202020204" pitchFamily="34" charset="0"/>
          </a:endParaRPr>
        </a:p>
      </dgm:t>
    </dgm:pt>
    <dgm:pt modelId="{36D6EB66-2099-4622-87BC-64C58ED3FBC6}">
      <dgm:prSet phldr="0" custT="1"/>
      <dgm:spPr/>
      <dgm:t>
        <a:bodyPr/>
        <a:lstStyle/>
        <a:p>
          <a:pPr rtl="0"/>
          <a:r>
            <a:rPr lang="fr-FR" sz="1200">
              <a:latin typeface="Arial Nova" panose="020B0504020202020204" pitchFamily="34" charset="0"/>
            </a:rPr>
            <a:t>Empêche des erreurs d'utilisation</a:t>
          </a:r>
        </a:p>
      </dgm:t>
    </dgm:pt>
    <dgm:pt modelId="{3D16EF10-D2BB-4FBB-A646-4BCB5D082E45}" type="parTrans" cxnId="{FC60E372-868D-4872-B199-07196C9D18F9}">
      <dgm:prSet/>
      <dgm:spPr/>
      <dgm:t>
        <a:bodyPr/>
        <a:lstStyle/>
        <a:p>
          <a:endParaRPr lang="fr-CA" sz="1800">
            <a:latin typeface="Arial Nova" panose="020B0504020202020204" pitchFamily="34" charset="0"/>
          </a:endParaRPr>
        </a:p>
      </dgm:t>
    </dgm:pt>
    <dgm:pt modelId="{74F784F5-2FB8-469B-BD60-17F0F0704130}" type="sibTrans" cxnId="{FC60E372-868D-4872-B199-07196C9D18F9}">
      <dgm:prSet/>
      <dgm:spPr/>
      <dgm:t>
        <a:bodyPr/>
        <a:lstStyle/>
        <a:p>
          <a:endParaRPr lang="fr-CA" sz="1800">
            <a:latin typeface="Arial Nova" panose="020B0504020202020204" pitchFamily="34" charset="0"/>
          </a:endParaRPr>
        </a:p>
      </dgm:t>
    </dgm:pt>
    <dgm:pt modelId="{1FDA672F-AD89-48A5-A8C0-46635B82C2C1}">
      <dgm:prSet phldr="0" custT="1"/>
      <dgm:spPr/>
      <dgm:t>
        <a:bodyPr/>
        <a:lstStyle/>
        <a:p>
          <a:pPr rtl="0"/>
          <a:r>
            <a:rPr lang="fr-FR" sz="1200">
              <a:latin typeface="Arial Nova" panose="020B0504020202020204" pitchFamily="34" charset="0"/>
            </a:rPr>
            <a:t>Sépare la logique de simulation de celle de la vue</a:t>
          </a:r>
        </a:p>
      </dgm:t>
    </dgm:pt>
    <dgm:pt modelId="{AF713458-BBC1-4594-8805-AD8BACBA47D0}" type="parTrans" cxnId="{D8F4E75A-1BEB-4F2E-92D2-0270C8BE59B9}">
      <dgm:prSet/>
      <dgm:spPr/>
      <dgm:t>
        <a:bodyPr/>
        <a:lstStyle/>
        <a:p>
          <a:endParaRPr lang="fr-CA" sz="1800">
            <a:latin typeface="Arial Nova" panose="020B0504020202020204" pitchFamily="34" charset="0"/>
          </a:endParaRPr>
        </a:p>
      </dgm:t>
    </dgm:pt>
    <dgm:pt modelId="{9947A695-62DA-4469-B3C2-CCD053E7F32D}" type="sibTrans" cxnId="{D8F4E75A-1BEB-4F2E-92D2-0270C8BE59B9}">
      <dgm:prSet/>
      <dgm:spPr/>
      <dgm:t>
        <a:bodyPr/>
        <a:lstStyle/>
        <a:p>
          <a:endParaRPr lang="fr-CA" sz="1800">
            <a:latin typeface="Arial Nova" panose="020B0504020202020204" pitchFamily="34" charset="0"/>
          </a:endParaRPr>
        </a:p>
      </dgm:t>
    </dgm:pt>
    <dgm:pt modelId="{439AF1DA-9375-4574-A06A-EC8031EFDF6E}">
      <dgm:prSet phldr="0" custT="1"/>
      <dgm:spPr/>
      <dgm:t>
        <a:bodyPr/>
        <a:lstStyle/>
        <a:p>
          <a:pPr rtl="0"/>
          <a:r>
            <a:rPr lang="fr-FR" sz="1200">
              <a:latin typeface="Arial Nova" panose="020B0504020202020204" pitchFamily="34" charset="0"/>
            </a:rPr>
            <a:t>Permet de faire tourner la simulation sans la vue</a:t>
          </a:r>
        </a:p>
      </dgm:t>
    </dgm:pt>
    <dgm:pt modelId="{03F57046-0CB8-4112-9500-0DBBF265B010}" type="parTrans" cxnId="{B9435E46-D639-4DC2-8531-8D20D10E43ED}">
      <dgm:prSet/>
      <dgm:spPr/>
      <dgm:t>
        <a:bodyPr/>
        <a:lstStyle/>
        <a:p>
          <a:endParaRPr lang="fr-CA" sz="1800">
            <a:latin typeface="Arial Nova" panose="020B0504020202020204" pitchFamily="34" charset="0"/>
          </a:endParaRPr>
        </a:p>
      </dgm:t>
    </dgm:pt>
    <dgm:pt modelId="{7A5EA8A2-1FF0-4647-B83E-09931DEA28D3}" type="sibTrans" cxnId="{B9435E46-D639-4DC2-8531-8D20D10E43ED}">
      <dgm:prSet/>
      <dgm:spPr/>
      <dgm:t>
        <a:bodyPr/>
        <a:lstStyle/>
        <a:p>
          <a:endParaRPr lang="fr-CA" sz="1800">
            <a:latin typeface="Arial Nova" panose="020B0504020202020204" pitchFamily="34" charset="0"/>
          </a:endParaRPr>
        </a:p>
      </dgm:t>
    </dgm:pt>
    <dgm:pt modelId="{786DFF94-54A8-4577-95D5-4C6E1E6E2027}">
      <dgm:prSet phldr="0" custT="1"/>
      <dgm:spPr/>
      <dgm:t>
        <a:bodyPr/>
        <a:lstStyle/>
        <a:p>
          <a:pPr rtl="0"/>
          <a:r>
            <a:rPr lang="fr-FR" sz="1200">
              <a:latin typeface="Arial Nova" panose="020B0504020202020204" pitchFamily="34" charset="0"/>
            </a:rPr>
            <a:t>Limite la cohésion avec les composants réutilisées souvents</a:t>
          </a:r>
        </a:p>
      </dgm:t>
    </dgm:pt>
    <dgm:pt modelId="{1C81EE87-6759-4AFB-A618-5A9FB53AA0BD}" type="parTrans" cxnId="{ACC72086-FAF0-4812-ABD6-064E2E7A7364}">
      <dgm:prSet/>
      <dgm:spPr/>
      <dgm:t>
        <a:bodyPr/>
        <a:lstStyle/>
        <a:p>
          <a:endParaRPr lang="fr-CA" sz="1800">
            <a:latin typeface="Arial Nova" panose="020B0504020202020204" pitchFamily="34" charset="0"/>
          </a:endParaRPr>
        </a:p>
      </dgm:t>
    </dgm:pt>
    <dgm:pt modelId="{A90F4886-4A33-483F-97B5-7BB6269FA367}" type="sibTrans" cxnId="{ACC72086-FAF0-4812-ABD6-064E2E7A7364}">
      <dgm:prSet/>
      <dgm:spPr/>
      <dgm:t>
        <a:bodyPr/>
        <a:lstStyle/>
        <a:p>
          <a:endParaRPr lang="fr-CA" sz="1800">
            <a:latin typeface="Arial Nova" panose="020B0504020202020204" pitchFamily="34" charset="0"/>
          </a:endParaRPr>
        </a:p>
      </dgm:t>
    </dgm:pt>
    <dgm:pt modelId="{70FF013E-6DF0-4CC8-B366-679654074F89}">
      <dgm:prSet phldr="0" custT="1"/>
      <dgm:spPr/>
      <dgm:t>
        <a:bodyPr/>
        <a:lstStyle/>
        <a:p>
          <a:pPr rtl="0"/>
          <a:r>
            <a:rPr lang="fr-FR" sz="1200">
              <a:latin typeface="Arial Nova" panose="020B0504020202020204" pitchFamily="34" charset="0"/>
            </a:rPr>
            <a:t>Meilleur évolutivité</a:t>
          </a:r>
        </a:p>
      </dgm:t>
    </dgm:pt>
    <dgm:pt modelId="{98C09E07-63B2-42E8-8C1F-DF4135A2234E}" type="parTrans" cxnId="{A6B2D0CB-EBA0-48E0-B670-0B92C30120C7}">
      <dgm:prSet/>
      <dgm:spPr/>
      <dgm:t>
        <a:bodyPr/>
        <a:lstStyle/>
        <a:p>
          <a:endParaRPr lang="fr-CA" sz="1800">
            <a:latin typeface="Arial Nova" panose="020B0504020202020204" pitchFamily="34" charset="0"/>
          </a:endParaRPr>
        </a:p>
      </dgm:t>
    </dgm:pt>
    <dgm:pt modelId="{9E0E24C3-5554-4D19-A055-8301422F26E5}" type="sibTrans" cxnId="{A6B2D0CB-EBA0-48E0-B670-0B92C30120C7}">
      <dgm:prSet/>
      <dgm:spPr/>
      <dgm:t>
        <a:bodyPr/>
        <a:lstStyle/>
        <a:p>
          <a:endParaRPr lang="fr-CA" sz="1800">
            <a:latin typeface="Arial Nova" panose="020B0504020202020204" pitchFamily="34" charset="0"/>
          </a:endParaRPr>
        </a:p>
      </dgm:t>
    </dgm:pt>
    <dgm:pt modelId="{8A0379B5-F2D7-4768-B129-19EA18908295}" type="pres">
      <dgm:prSet presAssocID="{62518178-C165-4E56-807C-49166BFE0351}" presName="Name0" presStyleCnt="0">
        <dgm:presLayoutVars>
          <dgm:dir/>
          <dgm:animLvl val="lvl"/>
          <dgm:resizeHandles val="exact"/>
        </dgm:presLayoutVars>
      </dgm:prSet>
      <dgm:spPr/>
    </dgm:pt>
    <dgm:pt modelId="{95B00D14-9D2A-40C5-A0F0-5391AA4B3048}" type="pres">
      <dgm:prSet presAssocID="{10CA1B15-2E79-4185-9B64-8F7467236FEC}" presName="composite" presStyleCnt="0"/>
      <dgm:spPr/>
    </dgm:pt>
    <dgm:pt modelId="{781368AF-FA1B-4A81-B519-4DC2EB2FB851}" type="pres">
      <dgm:prSet presAssocID="{10CA1B15-2E79-4185-9B64-8F7467236FE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6FAD1D6-629D-4668-A233-FE39153EF97E}" type="pres">
      <dgm:prSet presAssocID="{10CA1B15-2E79-4185-9B64-8F7467236FEC}" presName="desTx" presStyleLbl="revTx" presStyleIdx="0" presStyleCnt="4">
        <dgm:presLayoutVars>
          <dgm:bulletEnabled val="1"/>
        </dgm:presLayoutVars>
      </dgm:prSet>
      <dgm:spPr/>
    </dgm:pt>
    <dgm:pt modelId="{2B3098B3-4907-4362-8010-0363038729BC}" type="pres">
      <dgm:prSet presAssocID="{3F839A6F-5892-4263-8056-28508CBB798D}" presName="space" presStyleCnt="0"/>
      <dgm:spPr/>
    </dgm:pt>
    <dgm:pt modelId="{34F2BD53-05E5-4424-A6C2-60ED39E966B2}" type="pres">
      <dgm:prSet presAssocID="{7120A012-5472-4AA3-AEA1-63B1DD4778B5}" presName="composite" presStyleCnt="0"/>
      <dgm:spPr/>
    </dgm:pt>
    <dgm:pt modelId="{21317FFB-BAF8-494A-A6A0-327373E4EA42}" type="pres">
      <dgm:prSet presAssocID="{7120A012-5472-4AA3-AEA1-63B1DD4778B5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3C1F003-2180-482C-AD74-B0A217E9F2BB}" type="pres">
      <dgm:prSet presAssocID="{7120A012-5472-4AA3-AEA1-63B1DD4778B5}" presName="desTx" presStyleLbl="revTx" presStyleIdx="1" presStyleCnt="4">
        <dgm:presLayoutVars>
          <dgm:bulletEnabled val="1"/>
        </dgm:presLayoutVars>
      </dgm:prSet>
      <dgm:spPr/>
    </dgm:pt>
    <dgm:pt modelId="{F5F25F6C-0E91-4B46-9164-A02B4C1B571C}" type="pres">
      <dgm:prSet presAssocID="{8E486ED1-DDBB-4D8B-AD62-7F46F03FD8E0}" presName="space" presStyleCnt="0"/>
      <dgm:spPr/>
    </dgm:pt>
    <dgm:pt modelId="{64F026A1-9A40-4E7D-B8D9-BF486CBCDB90}" type="pres">
      <dgm:prSet presAssocID="{D80E52BD-27D4-46A7-859F-1DF6AF2FB92A}" presName="composite" presStyleCnt="0"/>
      <dgm:spPr/>
    </dgm:pt>
    <dgm:pt modelId="{C671EAAD-99AE-47F4-959D-66CE28413C13}" type="pres">
      <dgm:prSet presAssocID="{D80E52BD-27D4-46A7-859F-1DF6AF2FB92A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50FF60C-E6C9-4062-B7E6-2B4C9EF314E1}" type="pres">
      <dgm:prSet presAssocID="{D80E52BD-27D4-46A7-859F-1DF6AF2FB92A}" presName="desTx" presStyleLbl="revTx" presStyleIdx="2" presStyleCnt="4">
        <dgm:presLayoutVars>
          <dgm:bulletEnabled val="1"/>
        </dgm:presLayoutVars>
      </dgm:prSet>
      <dgm:spPr/>
    </dgm:pt>
    <dgm:pt modelId="{D11AD9AC-5024-419A-B225-E2AF5C0348DB}" type="pres">
      <dgm:prSet presAssocID="{A0B1E7D1-C5DD-4C00-96E2-8B5CDBDD0AD6}" presName="space" presStyleCnt="0"/>
      <dgm:spPr/>
    </dgm:pt>
    <dgm:pt modelId="{A70CC4AF-17C9-4B81-B2D7-F56A6196A309}" type="pres">
      <dgm:prSet presAssocID="{ACDF2172-5272-4F0C-B53F-5E018A247E35}" presName="composite" presStyleCnt="0"/>
      <dgm:spPr/>
    </dgm:pt>
    <dgm:pt modelId="{7B3BD685-9898-4C3B-B6B4-1B59A1261256}" type="pres">
      <dgm:prSet presAssocID="{ACDF2172-5272-4F0C-B53F-5E018A247E35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F71B0D37-273F-4865-9F51-46B8ED705AE3}" type="pres">
      <dgm:prSet presAssocID="{ACDF2172-5272-4F0C-B53F-5E018A247E35}" presName="desTx" presStyleLbl="revTx" presStyleIdx="3" presStyleCnt="4">
        <dgm:presLayoutVars>
          <dgm:bulletEnabled val="1"/>
        </dgm:presLayoutVars>
      </dgm:prSet>
      <dgm:spPr/>
    </dgm:pt>
  </dgm:ptLst>
  <dgm:cxnLst>
    <dgm:cxn modelId="{FA2A7C25-68F8-4251-B865-7AD878A33043}" srcId="{10CA1B15-2E79-4185-9B64-8F7467236FEC}" destId="{DC82A654-10CD-4A99-93C1-B8B496B68E41}" srcOrd="0" destOrd="0" parTransId="{EDE4B314-6AA1-454F-BEA8-7F6FDE833FD5}" sibTransId="{51123B94-24E0-4A94-B1C7-290CAF6FF83D}"/>
    <dgm:cxn modelId="{2733E925-0989-4AF0-9173-01EDA26199F8}" type="presOf" srcId="{D80E52BD-27D4-46A7-859F-1DF6AF2FB92A}" destId="{C671EAAD-99AE-47F4-959D-66CE28413C13}" srcOrd="0" destOrd="0" presId="urn:microsoft.com/office/officeart/2005/8/layout/chevron1"/>
    <dgm:cxn modelId="{17DDD127-93AB-49E0-A361-DD5A84E26CE0}" type="presOf" srcId="{A22BDDF7-AD8A-4AC9-A4C9-18E30124371D}" destId="{76FAD1D6-629D-4668-A233-FE39153EF97E}" srcOrd="0" destOrd="1" presId="urn:microsoft.com/office/officeart/2005/8/layout/chevron1"/>
    <dgm:cxn modelId="{8BB4E02F-7DF9-44A6-A51A-4EFFE921E515}" type="presOf" srcId="{70FF013E-6DF0-4CC8-B366-679654074F89}" destId="{F71B0D37-273F-4865-9F51-46B8ED705AE3}" srcOrd="0" destOrd="1" presId="urn:microsoft.com/office/officeart/2005/8/layout/chevron1"/>
    <dgm:cxn modelId="{3DD0095D-6CF5-447E-8448-E3DDA3569A56}" type="presOf" srcId="{1FDA672F-AD89-48A5-A8C0-46635B82C2C1}" destId="{050FF60C-E6C9-4062-B7E6-2B4C9EF314E1}" srcOrd="0" destOrd="0" presId="urn:microsoft.com/office/officeart/2005/8/layout/chevron1"/>
    <dgm:cxn modelId="{B9435E46-D639-4DC2-8531-8D20D10E43ED}" srcId="{D80E52BD-27D4-46A7-859F-1DF6AF2FB92A}" destId="{439AF1DA-9375-4574-A06A-EC8031EFDF6E}" srcOrd="1" destOrd="0" parTransId="{03F57046-0CB8-4112-9500-0DBBF265B010}" sibTransId="{7A5EA8A2-1FF0-4647-B83E-09931DEA28D3}"/>
    <dgm:cxn modelId="{C1755A66-40F0-4268-B5CE-C4EED5127390}" type="presOf" srcId="{8D44C1BB-050E-4074-8285-8165EC4BF69D}" destId="{D3C1F003-2180-482C-AD74-B0A217E9F2BB}" srcOrd="0" destOrd="0" presId="urn:microsoft.com/office/officeart/2005/8/layout/chevron1"/>
    <dgm:cxn modelId="{B618E248-BDC0-4281-9CA9-A0C3E4F6C666}" type="presOf" srcId="{36D6EB66-2099-4622-87BC-64C58ED3FBC6}" destId="{D3C1F003-2180-482C-AD74-B0A217E9F2BB}" srcOrd="0" destOrd="1" presId="urn:microsoft.com/office/officeart/2005/8/layout/chevron1"/>
    <dgm:cxn modelId="{30D13B4A-D745-44EB-8307-FFE56BE057B3}" type="presOf" srcId="{10CA1B15-2E79-4185-9B64-8F7467236FEC}" destId="{781368AF-FA1B-4A81-B519-4DC2EB2FB851}" srcOrd="0" destOrd="0" presId="urn:microsoft.com/office/officeart/2005/8/layout/chevron1"/>
    <dgm:cxn modelId="{22F16271-A2AF-4278-9D37-3E92B728DB55}" srcId="{62518178-C165-4E56-807C-49166BFE0351}" destId="{D80E52BD-27D4-46A7-859F-1DF6AF2FB92A}" srcOrd="2" destOrd="0" parTransId="{2AE8623B-1E9A-4940-8A7F-4690E9CC0C4E}" sibTransId="{A0B1E7D1-C5DD-4C00-96E2-8B5CDBDD0AD6}"/>
    <dgm:cxn modelId="{FC60E372-868D-4872-B199-07196C9D18F9}" srcId="{7120A012-5472-4AA3-AEA1-63B1DD4778B5}" destId="{36D6EB66-2099-4622-87BC-64C58ED3FBC6}" srcOrd="1" destOrd="0" parTransId="{3D16EF10-D2BB-4FBB-A646-4BCB5D082E45}" sibTransId="{74F784F5-2FB8-469B-BD60-17F0F0704130}"/>
    <dgm:cxn modelId="{D738A874-4C91-49AC-8EF5-F2AF18EC75EE}" srcId="{62518178-C165-4E56-807C-49166BFE0351}" destId="{ACDF2172-5272-4F0C-B53F-5E018A247E35}" srcOrd="3" destOrd="0" parTransId="{4E0D44FA-E624-4EF8-9F76-C670C01E4030}" sibTransId="{1AB690B1-D45A-4985-8BCE-ECCB0860B0E7}"/>
    <dgm:cxn modelId="{D8F4E75A-1BEB-4F2E-92D2-0270C8BE59B9}" srcId="{D80E52BD-27D4-46A7-859F-1DF6AF2FB92A}" destId="{1FDA672F-AD89-48A5-A8C0-46635B82C2C1}" srcOrd="0" destOrd="0" parTransId="{AF713458-BBC1-4594-8805-AD8BACBA47D0}" sibTransId="{9947A695-62DA-4469-B3C2-CCD053E7F32D}"/>
    <dgm:cxn modelId="{ACC72086-FAF0-4812-ABD6-064E2E7A7364}" srcId="{ACDF2172-5272-4F0C-B53F-5E018A247E35}" destId="{786DFF94-54A8-4577-95D5-4C6E1E6E2027}" srcOrd="0" destOrd="0" parTransId="{1C81EE87-6759-4AFB-A618-5A9FB53AA0BD}" sibTransId="{A90F4886-4A33-483F-97B5-7BB6269FA367}"/>
    <dgm:cxn modelId="{5F578C94-602A-469C-90DA-A781F665F170}" srcId="{10CA1B15-2E79-4185-9B64-8F7467236FEC}" destId="{A22BDDF7-AD8A-4AC9-A4C9-18E30124371D}" srcOrd="1" destOrd="0" parTransId="{11C1961D-1859-447A-BFB9-A172D9550E3D}" sibTransId="{47EF6557-359A-4C40-8FAC-B534891EDD91}"/>
    <dgm:cxn modelId="{F5E6319A-13A4-4ECD-AB95-F5273BDA7CD5}" srcId="{62518178-C165-4E56-807C-49166BFE0351}" destId="{10CA1B15-2E79-4185-9B64-8F7467236FEC}" srcOrd="0" destOrd="0" parTransId="{93B81424-16CE-496B-BD82-9547926CA057}" sibTransId="{3F839A6F-5892-4263-8056-28508CBB798D}"/>
    <dgm:cxn modelId="{ECC8CB9D-C110-45B1-9CA7-F1ACB79E48F7}" type="presOf" srcId="{62518178-C165-4E56-807C-49166BFE0351}" destId="{8A0379B5-F2D7-4768-B129-19EA18908295}" srcOrd="0" destOrd="0" presId="urn:microsoft.com/office/officeart/2005/8/layout/chevron1"/>
    <dgm:cxn modelId="{8686D29E-65C9-4906-B47D-A9A9A38650AE}" srcId="{62518178-C165-4E56-807C-49166BFE0351}" destId="{7120A012-5472-4AA3-AEA1-63B1DD4778B5}" srcOrd="1" destOrd="0" parTransId="{8F94EF66-7700-4B75-890B-3935C81BE7B1}" sibTransId="{8E486ED1-DDBB-4D8B-AD62-7F46F03FD8E0}"/>
    <dgm:cxn modelId="{026810BC-4088-45BF-B69C-B9F3C8FAACBE}" type="presOf" srcId="{786DFF94-54A8-4577-95D5-4C6E1E6E2027}" destId="{F71B0D37-273F-4865-9F51-46B8ED705AE3}" srcOrd="0" destOrd="0" presId="urn:microsoft.com/office/officeart/2005/8/layout/chevron1"/>
    <dgm:cxn modelId="{02B8C7BF-9DC2-46A8-9F6A-A9E79E44A7EB}" type="presOf" srcId="{ACDF2172-5272-4F0C-B53F-5E018A247E35}" destId="{7B3BD685-9898-4C3B-B6B4-1B59A1261256}" srcOrd="0" destOrd="0" presId="urn:microsoft.com/office/officeart/2005/8/layout/chevron1"/>
    <dgm:cxn modelId="{86AB2DC1-12EE-4B49-BC5C-4CF5AC5F1EAD}" type="presOf" srcId="{439AF1DA-9375-4574-A06A-EC8031EFDF6E}" destId="{050FF60C-E6C9-4062-B7E6-2B4C9EF314E1}" srcOrd="0" destOrd="1" presId="urn:microsoft.com/office/officeart/2005/8/layout/chevron1"/>
    <dgm:cxn modelId="{A6B2D0CB-EBA0-48E0-B670-0B92C30120C7}" srcId="{ACDF2172-5272-4F0C-B53F-5E018A247E35}" destId="{70FF013E-6DF0-4CC8-B366-679654074F89}" srcOrd="1" destOrd="0" parTransId="{98C09E07-63B2-42E8-8C1F-DF4135A2234E}" sibTransId="{9E0E24C3-5554-4D19-A055-8301422F26E5}"/>
    <dgm:cxn modelId="{9B50BCD0-6DF1-46AF-B51D-39EBF99055AD}" srcId="{7120A012-5472-4AA3-AEA1-63B1DD4778B5}" destId="{8D44C1BB-050E-4074-8285-8165EC4BF69D}" srcOrd="0" destOrd="0" parTransId="{E0E9752F-F844-49B9-8E4E-4A5324CB0C44}" sibTransId="{F91DB675-D3FA-49DE-9594-5E1DF33F5C1F}"/>
    <dgm:cxn modelId="{5CC131DF-90BA-4643-AE68-64CAE3B277C0}" type="presOf" srcId="{7120A012-5472-4AA3-AEA1-63B1DD4778B5}" destId="{21317FFB-BAF8-494A-A6A0-327373E4EA42}" srcOrd="0" destOrd="0" presId="urn:microsoft.com/office/officeart/2005/8/layout/chevron1"/>
    <dgm:cxn modelId="{E365A2F6-4AFB-459B-9FE8-42A5EDCC03A9}" type="presOf" srcId="{DC82A654-10CD-4A99-93C1-B8B496B68E41}" destId="{76FAD1D6-629D-4668-A233-FE39153EF97E}" srcOrd="0" destOrd="0" presId="urn:microsoft.com/office/officeart/2005/8/layout/chevron1"/>
    <dgm:cxn modelId="{07892D92-AC9C-491F-BA46-A26B44F20920}" type="presParOf" srcId="{8A0379B5-F2D7-4768-B129-19EA18908295}" destId="{95B00D14-9D2A-40C5-A0F0-5391AA4B3048}" srcOrd="0" destOrd="0" presId="urn:microsoft.com/office/officeart/2005/8/layout/chevron1"/>
    <dgm:cxn modelId="{2AE1C003-CDE8-4E35-B2E2-C6D8C634C1DE}" type="presParOf" srcId="{95B00D14-9D2A-40C5-A0F0-5391AA4B3048}" destId="{781368AF-FA1B-4A81-B519-4DC2EB2FB851}" srcOrd="0" destOrd="0" presId="urn:microsoft.com/office/officeart/2005/8/layout/chevron1"/>
    <dgm:cxn modelId="{17D4FEC5-08CC-4EC9-853E-F2241F37A03D}" type="presParOf" srcId="{95B00D14-9D2A-40C5-A0F0-5391AA4B3048}" destId="{76FAD1D6-629D-4668-A233-FE39153EF97E}" srcOrd="1" destOrd="0" presId="urn:microsoft.com/office/officeart/2005/8/layout/chevron1"/>
    <dgm:cxn modelId="{07EA015D-EDBB-4DCC-B1D3-C4E36C7A84EB}" type="presParOf" srcId="{8A0379B5-F2D7-4768-B129-19EA18908295}" destId="{2B3098B3-4907-4362-8010-0363038729BC}" srcOrd="1" destOrd="0" presId="urn:microsoft.com/office/officeart/2005/8/layout/chevron1"/>
    <dgm:cxn modelId="{C54B8E49-A26B-4C21-95E3-51FDEEB218D4}" type="presParOf" srcId="{8A0379B5-F2D7-4768-B129-19EA18908295}" destId="{34F2BD53-05E5-4424-A6C2-60ED39E966B2}" srcOrd="2" destOrd="0" presId="urn:microsoft.com/office/officeart/2005/8/layout/chevron1"/>
    <dgm:cxn modelId="{AB161862-7B40-4392-8696-A32EAACADC56}" type="presParOf" srcId="{34F2BD53-05E5-4424-A6C2-60ED39E966B2}" destId="{21317FFB-BAF8-494A-A6A0-327373E4EA42}" srcOrd="0" destOrd="0" presId="urn:microsoft.com/office/officeart/2005/8/layout/chevron1"/>
    <dgm:cxn modelId="{8168B58B-B098-4390-B822-DF9DE21AC7CA}" type="presParOf" srcId="{34F2BD53-05E5-4424-A6C2-60ED39E966B2}" destId="{D3C1F003-2180-482C-AD74-B0A217E9F2BB}" srcOrd="1" destOrd="0" presId="urn:microsoft.com/office/officeart/2005/8/layout/chevron1"/>
    <dgm:cxn modelId="{D6F0491B-E155-4EE2-AF41-5F02762A0859}" type="presParOf" srcId="{8A0379B5-F2D7-4768-B129-19EA18908295}" destId="{F5F25F6C-0E91-4B46-9164-A02B4C1B571C}" srcOrd="3" destOrd="0" presId="urn:microsoft.com/office/officeart/2005/8/layout/chevron1"/>
    <dgm:cxn modelId="{F6A6CDEC-42B1-4BF3-A977-CFA94921AF73}" type="presParOf" srcId="{8A0379B5-F2D7-4768-B129-19EA18908295}" destId="{64F026A1-9A40-4E7D-B8D9-BF486CBCDB90}" srcOrd="4" destOrd="0" presId="urn:microsoft.com/office/officeart/2005/8/layout/chevron1"/>
    <dgm:cxn modelId="{B802C34D-6B1C-43AB-ABAB-72E5B105CB07}" type="presParOf" srcId="{64F026A1-9A40-4E7D-B8D9-BF486CBCDB90}" destId="{C671EAAD-99AE-47F4-959D-66CE28413C13}" srcOrd="0" destOrd="0" presId="urn:microsoft.com/office/officeart/2005/8/layout/chevron1"/>
    <dgm:cxn modelId="{1A012DB3-378F-4B4C-8629-5818B30CA9AD}" type="presParOf" srcId="{64F026A1-9A40-4E7D-B8D9-BF486CBCDB90}" destId="{050FF60C-E6C9-4062-B7E6-2B4C9EF314E1}" srcOrd="1" destOrd="0" presId="urn:microsoft.com/office/officeart/2005/8/layout/chevron1"/>
    <dgm:cxn modelId="{272603B7-3CFE-4976-B199-4A15214431E2}" type="presParOf" srcId="{8A0379B5-F2D7-4768-B129-19EA18908295}" destId="{D11AD9AC-5024-419A-B225-E2AF5C0348DB}" srcOrd="5" destOrd="0" presId="urn:microsoft.com/office/officeart/2005/8/layout/chevron1"/>
    <dgm:cxn modelId="{47FD5ECF-71E7-4B04-9BD7-08F6C697DB50}" type="presParOf" srcId="{8A0379B5-F2D7-4768-B129-19EA18908295}" destId="{A70CC4AF-17C9-4B81-B2D7-F56A6196A309}" srcOrd="6" destOrd="0" presId="urn:microsoft.com/office/officeart/2005/8/layout/chevron1"/>
    <dgm:cxn modelId="{910CF2C9-43CF-44B7-AEF4-2B413A27B313}" type="presParOf" srcId="{A70CC4AF-17C9-4B81-B2D7-F56A6196A309}" destId="{7B3BD685-9898-4C3B-B6B4-1B59A1261256}" srcOrd="0" destOrd="0" presId="urn:microsoft.com/office/officeart/2005/8/layout/chevron1"/>
    <dgm:cxn modelId="{64F426FA-8B5E-49FD-A3AE-20060A4470FC}" type="presParOf" srcId="{A70CC4AF-17C9-4B81-B2D7-F56A6196A309}" destId="{F71B0D37-273F-4865-9F51-46B8ED705AE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368AF-FA1B-4A81-B519-4DC2EB2FB851}">
      <dsp:nvSpPr>
        <dsp:cNvPr id="0" name=""/>
        <dsp:cNvSpPr/>
      </dsp:nvSpPr>
      <dsp:spPr>
        <a:xfrm>
          <a:off x="2338" y="646167"/>
          <a:ext cx="2656145" cy="10624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>
              <a:latin typeface="Arial Nova" panose="020B0504020202020204" pitchFamily="34" charset="0"/>
            </a:rPr>
            <a:t>Orienté objet </a:t>
          </a:r>
        </a:p>
      </dsp:txBody>
      <dsp:txXfrm>
        <a:off x="533567" y="646167"/>
        <a:ext cx="1593687" cy="1062458"/>
      </dsp:txXfrm>
    </dsp:sp>
    <dsp:sp modelId="{76FAD1D6-629D-4668-A233-FE39153EF97E}">
      <dsp:nvSpPr>
        <dsp:cNvPr id="0" name=""/>
        <dsp:cNvSpPr/>
      </dsp:nvSpPr>
      <dsp:spPr>
        <a:xfrm>
          <a:off x="2338" y="1841432"/>
          <a:ext cx="2124916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>
              <a:latin typeface="Arial Nova" panose="020B0504020202020204" pitchFamily="34" charset="0"/>
            </a:rPr>
            <a:t>Modulaire par nature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>
              <a:latin typeface="Arial Nova" panose="020B0504020202020204" pitchFamily="34" charset="0"/>
            </a:rPr>
            <a:t>Permet la réutilisation de code</a:t>
          </a:r>
        </a:p>
      </dsp:txBody>
      <dsp:txXfrm>
        <a:off x="2338" y="1841432"/>
        <a:ext cx="2124916" cy="1170000"/>
      </dsp:txXfrm>
    </dsp:sp>
    <dsp:sp modelId="{21317FFB-BAF8-494A-A6A0-327373E4EA42}">
      <dsp:nvSpPr>
        <dsp:cNvPr id="0" name=""/>
        <dsp:cNvSpPr/>
      </dsp:nvSpPr>
      <dsp:spPr>
        <a:xfrm>
          <a:off x="2442483" y="646167"/>
          <a:ext cx="2656145" cy="10624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>
              <a:latin typeface="Arial Nova" panose="020B0504020202020204" pitchFamily="34" charset="0"/>
            </a:rPr>
            <a:t>Typée</a:t>
          </a:r>
        </a:p>
      </dsp:txBody>
      <dsp:txXfrm>
        <a:off x="2973712" y="646167"/>
        <a:ext cx="1593687" cy="1062458"/>
      </dsp:txXfrm>
    </dsp:sp>
    <dsp:sp modelId="{D3C1F003-2180-482C-AD74-B0A217E9F2BB}">
      <dsp:nvSpPr>
        <dsp:cNvPr id="0" name=""/>
        <dsp:cNvSpPr/>
      </dsp:nvSpPr>
      <dsp:spPr>
        <a:xfrm>
          <a:off x="2442483" y="1841432"/>
          <a:ext cx="2124916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>
              <a:latin typeface="Arial Nova" panose="020B0504020202020204" pitchFamily="34" charset="0"/>
            </a:rPr>
            <a:t>Explicite l'utilisation des attributs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>
              <a:latin typeface="Arial Nova" panose="020B0504020202020204" pitchFamily="34" charset="0"/>
            </a:rPr>
            <a:t>Empêche des erreurs d'utilisation</a:t>
          </a:r>
        </a:p>
      </dsp:txBody>
      <dsp:txXfrm>
        <a:off x="2442483" y="1841432"/>
        <a:ext cx="2124916" cy="1170000"/>
      </dsp:txXfrm>
    </dsp:sp>
    <dsp:sp modelId="{C671EAAD-99AE-47F4-959D-66CE28413C13}">
      <dsp:nvSpPr>
        <dsp:cNvPr id="0" name=""/>
        <dsp:cNvSpPr/>
      </dsp:nvSpPr>
      <dsp:spPr>
        <a:xfrm>
          <a:off x="4882629" y="646167"/>
          <a:ext cx="2656145" cy="10624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>
              <a:latin typeface="Arial Nova" panose="020B0504020202020204" pitchFamily="34" charset="0"/>
            </a:rPr>
            <a:t>Client-serveur</a:t>
          </a:r>
        </a:p>
      </dsp:txBody>
      <dsp:txXfrm>
        <a:off x="5413858" y="646167"/>
        <a:ext cx="1593687" cy="1062458"/>
      </dsp:txXfrm>
    </dsp:sp>
    <dsp:sp modelId="{050FF60C-E6C9-4062-B7E6-2B4C9EF314E1}">
      <dsp:nvSpPr>
        <dsp:cNvPr id="0" name=""/>
        <dsp:cNvSpPr/>
      </dsp:nvSpPr>
      <dsp:spPr>
        <a:xfrm>
          <a:off x="4882629" y="1841432"/>
          <a:ext cx="2124916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>
              <a:latin typeface="Arial Nova" panose="020B0504020202020204" pitchFamily="34" charset="0"/>
            </a:rPr>
            <a:t>Sépare la logique de simulation de celle de la vue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>
              <a:latin typeface="Arial Nova" panose="020B0504020202020204" pitchFamily="34" charset="0"/>
            </a:rPr>
            <a:t>Permet de faire tourner la simulation sans la vue</a:t>
          </a:r>
        </a:p>
      </dsp:txBody>
      <dsp:txXfrm>
        <a:off x="4882629" y="1841432"/>
        <a:ext cx="2124916" cy="1170000"/>
      </dsp:txXfrm>
    </dsp:sp>
    <dsp:sp modelId="{7B3BD685-9898-4C3B-B6B4-1B59A1261256}">
      <dsp:nvSpPr>
        <dsp:cNvPr id="0" name=""/>
        <dsp:cNvSpPr/>
      </dsp:nvSpPr>
      <dsp:spPr>
        <a:xfrm>
          <a:off x="7322775" y="646167"/>
          <a:ext cx="2656145" cy="10624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>
              <a:latin typeface="Arial Nova" panose="020B0504020202020204" pitchFamily="34" charset="0"/>
            </a:rPr>
            <a:t>Orienté service</a:t>
          </a:r>
        </a:p>
      </dsp:txBody>
      <dsp:txXfrm>
        <a:off x="7854004" y="646167"/>
        <a:ext cx="1593687" cy="1062458"/>
      </dsp:txXfrm>
    </dsp:sp>
    <dsp:sp modelId="{F71B0D37-273F-4865-9F51-46B8ED705AE3}">
      <dsp:nvSpPr>
        <dsp:cNvPr id="0" name=""/>
        <dsp:cNvSpPr/>
      </dsp:nvSpPr>
      <dsp:spPr>
        <a:xfrm>
          <a:off x="7322775" y="1841432"/>
          <a:ext cx="2124916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>
              <a:latin typeface="Arial Nova" panose="020B0504020202020204" pitchFamily="34" charset="0"/>
            </a:rPr>
            <a:t>Limite la cohésion avec les composants réutilisées souvents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>
              <a:latin typeface="Arial Nova" panose="020B0504020202020204" pitchFamily="34" charset="0"/>
            </a:rPr>
            <a:t>Meilleur évolutivité</a:t>
          </a:r>
        </a:p>
      </dsp:txBody>
      <dsp:txXfrm>
        <a:off x="7322775" y="1841432"/>
        <a:ext cx="2124916" cy="117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9AF96-C49D-4E6A-B2DF-C3F995C15B1E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79B41-1694-4ED2-A6F4-0E17467B4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088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>
                <a:cs typeface="+mn-lt"/>
              </a:rPr>
              <a:t>Je vais maintenant parler de la partie vue de l'interface</a:t>
            </a:r>
            <a:br>
              <a:rPr lang="fr-CA">
                <a:cs typeface="+mn-lt"/>
              </a:rPr>
            </a:br>
            <a:r>
              <a:rPr lang="fr-CA"/>
              <a:t>3</a:t>
            </a:r>
            <a:r>
              <a:rPr lang="fr-CA" baseline="30000"/>
              <a:t>e</a:t>
            </a:r>
            <a:r>
              <a:rPr lang="fr-CA"/>
              <a:t> point: qui sera </a:t>
            </a:r>
            <a:r>
              <a:rPr lang="en-CA" err="1"/>
              <a:t>expliquer</a:t>
            </a:r>
            <a:r>
              <a:rPr lang="en-CA"/>
              <a:t> par le </a:t>
            </a:r>
            <a:r>
              <a:rPr lang="en-CA" err="1"/>
              <a:t>diagramme</a:t>
            </a:r>
            <a:r>
              <a:rPr lang="en-CA"/>
              <a:t> de </a:t>
            </a:r>
            <a:r>
              <a:rPr lang="en-CA" err="1"/>
              <a:t>classe</a:t>
            </a:r>
            <a:r>
              <a:rPr lang="en-CA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9B41-1694-4ED2-A6F4-0E17467B4A9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322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Voici un petit </a:t>
            </a:r>
            <a:r>
              <a:rPr lang="fr-CA" err="1"/>
              <a:t>appercu</a:t>
            </a:r>
            <a:r>
              <a:rPr lang="fr-CA"/>
              <a:t> de l’interface que </a:t>
            </a:r>
            <a:r>
              <a:rPr lang="fr-CA" err="1"/>
              <a:t>mohamed</a:t>
            </a:r>
            <a:r>
              <a:rPr lang="fr-CA"/>
              <a:t> ira plus en </a:t>
            </a:r>
            <a:r>
              <a:rPr lang="fr-CA" err="1"/>
              <a:t>details</a:t>
            </a:r>
            <a:r>
              <a:rPr lang="fr-CA"/>
              <a:t> plus tard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9B41-1694-4ED2-A6F4-0E17467B4A9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903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Voici un petit </a:t>
            </a:r>
            <a:r>
              <a:rPr lang="fr-CA" err="1"/>
              <a:t>appercu</a:t>
            </a:r>
            <a:r>
              <a:rPr lang="fr-CA"/>
              <a:t> de l’interface que </a:t>
            </a:r>
            <a:r>
              <a:rPr lang="fr-CA" err="1"/>
              <a:t>mohamed</a:t>
            </a:r>
            <a:r>
              <a:rPr lang="fr-CA"/>
              <a:t> ira plus en </a:t>
            </a:r>
            <a:r>
              <a:rPr lang="fr-CA" err="1"/>
              <a:t>details</a:t>
            </a:r>
            <a:r>
              <a:rPr lang="fr-CA"/>
              <a:t> plus tard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9B41-1694-4ED2-A6F4-0E17467B4A9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4773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Voici un petit </a:t>
            </a:r>
            <a:r>
              <a:rPr lang="fr-CA" err="1"/>
              <a:t>appercu</a:t>
            </a:r>
            <a:r>
              <a:rPr lang="fr-CA"/>
              <a:t> de l’interface que </a:t>
            </a:r>
            <a:r>
              <a:rPr lang="fr-CA" err="1"/>
              <a:t>mohamed</a:t>
            </a:r>
            <a:r>
              <a:rPr lang="fr-CA"/>
              <a:t> ira plus en </a:t>
            </a:r>
            <a:r>
              <a:rPr lang="fr-CA" err="1"/>
              <a:t>details</a:t>
            </a:r>
            <a:r>
              <a:rPr lang="fr-CA"/>
              <a:t> plus tard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9B41-1694-4ED2-A6F4-0E17467B4A9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126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Modèle: </a:t>
            </a:r>
            <a:r>
              <a:rPr lang="fr-CA" err="1"/>
              <a:t>SocketCommunication,Notification</a:t>
            </a:r>
            <a:r>
              <a:rPr lang="fr-CA"/>
              <a:t> et </a:t>
            </a:r>
            <a:r>
              <a:rPr lang="fr-CA" err="1"/>
              <a:t>Socketservice</a:t>
            </a:r>
            <a:br>
              <a:rPr lang="fr-CA"/>
            </a:br>
            <a:r>
              <a:rPr lang="fr-CA"/>
              <a:t>Controller: SimManager, SharedServoec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9B41-1694-4ED2-A6F4-0E17467B4A9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9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Ici contient toutes les composantes pour permettre de faire la vue de l’interface</a:t>
            </a:r>
          </a:p>
          <a:p>
            <a:r>
              <a:rPr lang="fr-CA"/>
              <a:t>Graphs et </a:t>
            </a:r>
            <a:r>
              <a:rPr lang="fr-CA" err="1"/>
              <a:t>Dialog</a:t>
            </a:r>
            <a:r>
              <a:rPr lang="fr-CA"/>
              <a:t> pour faire les graphes sur la barre </a:t>
            </a:r>
            <a:r>
              <a:rPr lang="fr-CA" err="1"/>
              <a:t>laterale</a:t>
            </a:r>
            <a:r>
              <a:rPr lang="fr-CA"/>
              <a:t> et la 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9B41-1694-4ED2-A6F4-0E17467B4A9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21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Ici contient toutes les composantes pour permettre de faire la vue de l’interface</a:t>
            </a:r>
          </a:p>
          <a:p>
            <a:r>
              <a:rPr lang="fr-CA"/>
              <a:t>Graphs et </a:t>
            </a:r>
            <a:r>
              <a:rPr lang="fr-CA" err="1"/>
              <a:t>Dialog</a:t>
            </a:r>
            <a:r>
              <a:rPr lang="fr-CA"/>
              <a:t> pour faire les graphes sur la barre </a:t>
            </a:r>
            <a:r>
              <a:rPr lang="fr-CA" err="1"/>
              <a:t>laterale</a:t>
            </a:r>
            <a:r>
              <a:rPr lang="fr-CA"/>
              <a:t> et la 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9B41-1694-4ED2-A6F4-0E17467B4A9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723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Afin d’arriver à la nouvelle interface, 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9B41-1694-4ED2-A6F4-0E17467B4A9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052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Afin d’arriver à la nouvelle interface, 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9B41-1694-4ED2-A6F4-0E17467B4A9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85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F850-C936-6DB9-B291-9B53CABFB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D0694-3137-B89E-B88C-71A1233F6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C2873-BA2A-464F-B190-17FE32DE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60478-EB26-3D18-0CEC-4688AE13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ADFF2-9A11-AA50-5549-9337845C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E2D4-15D0-87C2-62B8-B846565F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0A682-37F8-DB1E-7D1D-4211F3CCD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1D94F-2801-6067-51D7-429526FA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37E94-6CA3-9B6E-EA94-B598EFCE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7A880-2F6F-1B06-3BB2-BC8E828C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C5CDF-A8D8-3DAC-8C3E-5EB2E6757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646DC-53E1-64B3-260D-E734B3F1D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8CBA-6FAB-CC00-C6DA-A92FF2BD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A2F0-9953-BF8F-EBC0-02938020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FDEBC-E300-AB1B-D7F5-F4974D8C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9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94B4-6A15-0A3A-6D18-A32F760B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5168C-658C-1803-14EC-12162CBC9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DFD4-055F-0745-7999-AA869F17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8E41-B4FF-D18A-FED5-C6099515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43899-44AC-3025-8FEA-00D5A656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2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0C15-BA32-A24F-2F4D-76AC6870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01C5-DF3E-10E9-CE6B-B3E11D3C5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5059-1A2A-E06B-C703-B649CC51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6B1AE-4B91-16F1-91EB-19D7AEED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C71FD-A339-5A96-1D34-1380F1C8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5098-0FA5-B733-5657-2C58A309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2CF6-C2DC-E199-8EC4-2E7EC21FC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BE747-23B9-CF4F-0045-280B5B082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B6059-BEDB-C9E4-9507-C2BBB755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63E71-D416-5BA6-30AA-2D7F44B0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93475-65DD-C6C8-8F5F-7E934665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7E16-2FF2-2C58-0789-B277AEAC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2A78C-CCB2-5531-7D8E-8BC3CF91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FE82C-4760-8275-0E3A-97DC3EB78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EE476-6E54-DB75-75F8-31EF829F3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152D3-1EF5-C12A-E4D6-5B136F5B4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53860-BF23-56CB-AC17-ABD16BC6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60EB6-AB7F-5C68-8F45-6D574F94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CDFDE-30EE-BFE5-53B4-610397B6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1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4377-8340-56BD-75D7-D7D40D7C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132D1-B8FA-2C00-3E0E-9CFFA3D4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44A98-4ADB-26AF-7CC7-5A7C8B94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789BD-967A-DB6D-315C-280FF79A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856F1-7A3E-5C20-67D1-74BB5104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47252-1D43-94A8-7015-9D3D9E61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27BEE-8A67-9B16-9905-73BEA867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8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A69F-E174-8191-ABE2-DA65CE78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DC08-BFD3-41F9-46AD-DF340F47D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04393-F8EA-5C69-49EA-BE0EE1508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C2170-8527-B360-A35B-FCD07E83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0191F-5192-080F-1B99-618506C6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A7E5A-DB2B-F356-46CD-50CCF2CE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3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67BC-8D5D-6C89-5284-C7ED784D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86D4C-E031-0F3A-361F-92240706E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9F1D1-C2DF-0214-CDD2-F33D578B0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A96F-4E58-2EDA-869E-1E247B4B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F8B7A-39EF-03F1-5C10-BD67AE04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A0E72-7427-BC38-E452-1F982D32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6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59ED1-FE43-B729-C524-49549403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578C1-0733-CEAC-9BCC-F442221CC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88E45-0213-11DF-0313-A035C799C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7DFB8-CCE4-2AE9-63C7-96B120069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B3EA6-98E2-3B13-6015-795797DBC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5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fastapi.tiangolo.com/" TargetMode="External"/><Relationship Id="rId3" Type="http://schemas.openxmlformats.org/officeDocument/2006/relationships/hyperlink" Target="https://etudestech.com/decryptage/apprendre-javascript-langage-programmation-developpement-web/" TargetMode="External"/><Relationship Id="rId7" Type="http://schemas.openxmlformats.org/officeDocument/2006/relationships/hyperlink" Target="https://www.siimec.com/presentation/notre-approche/processus-agile/" TargetMode="External"/><Relationship Id="rId12" Type="http://schemas.openxmlformats.org/officeDocument/2006/relationships/hyperlink" Target="https://farama.org/Announcing-The-Farama-Foundation" TargetMode="External"/><Relationship Id="rId2" Type="http://schemas.openxmlformats.org/officeDocument/2006/relationships/hyperlink" Target="https://www.rcinet.ca/fr/2017/02/21/energie-electrique-une-partie-de-la-pennsylvanie-depend-de-lontario-pour-son-electrici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ymnasium.farama.org/content/basic_usage/" TargetMode="External"/><Relationship Id="rId11" Type="http://schemas.openxmlformats.org/officeDocument/2006/relationships/hyperlink" Target="https://socket.io/" TargetMode="External"/><Relationship Id="rId5" Type="http://schemas.openxmlformats.org/officeDocument/2006/relationships/hyperlink" Target="https://survey.stackoverflow.co/2022/" TargetMode="External"/><Relationship Id="rId10" Type="http://schemas.openxmlformats.org/officeDocument/2006/relationships/hyperlink" Target="https://docs.pydantic.dev/" TargetMode="External"/><Relationship Id="rId4" Type="http://schemas.openxmlformats.org/officeDocument/2006/relationships/hyperlink" Target="https://cmpcoaching.ca/4-avantages-se-fixer-objectif/#.ZD8Ngs6ZM2w" TargetMode="External"/><Relationship Id="rId9" Type="http://schemas.openxmlformats.org/officeDocument/2006/relationships/hyperlink" Target="https://material.angular.i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68E16F97-9290-BD36-540E-B8F09F3EE5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0444" r="1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0CCD9B-FF1D-1550-0557-830CED376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949" y="1651976"/>
            <a:ext cx="6108192" cy="5099101"/>
          </a:xfrm>
        </p:spPr>
        <p:txBody>
          <a:bodyPr anchor="b">
            <a:normAutofit/>
          </a:bodyPr>
          <a:lstStyle/>
          <a:p>
            <a:r>
              <a:rPr lang="en-US" sz="3600" b="1"/>
              <a:t>INF8970 - PROJET MILA</a:t>
            </a:r>
            <a:br>
              <a:rPr lang="fr-FR" sz="2400" b="1"/>
            </a:br>
            <a:br>
              <a:rPr lang="fr-FR" sz="2400" b="1"/>
            </a:br>
            <a:br>
              <a:rPr lang="fr-FR" sz="2400" b="1"/>
            </a:br>
            <a:br>
              <a:rPr lang="fr-FR" sz="2400" b="1"/>
            </a:br>
            <a:r>
              <a:rPr lang="fr-FR" sz="2400" b="1"/>
              <a:t>Présenté à:</a:t>
            </a:r>
            <a:br>
              <a:rPr lang="fr-FR" sz="2400" b="1"/>
            </a:br>
            <a:br>
              <a:rPr lang="fr-FR" sz="2400" b="1"/>
            </a:br>
            <a:r>
              <a:rPr lang="fr-FR" sz="2400" b="1"/>
              <a:t>Monsieur Antoine Lesage-Landry</a:t>
            </a:r>
            <a:br>
              <a:rPr lang="fr-FR" sz="2400" b="1"/>
            </a:br>
            <a:r>
              <a:rPr lang="fr-FR" sz="2400" b="1"/>
              <a:t>Monsieur Philippe Maisonneuve</a:t>
            </a:r>
            <a:br>
              <a:rPr lang="fr-FR" sz="2400" b="1"/>
            </a:br>
            <a:r>
              <a:rPr lang="fr-FR" sz="2400" b="1"/>
              <a:t>Monsieur Lévis Thériault</a:t>
            </a:r>
            <a:br>
              <a:rPr lang="fr-FR" sz="2400" b="1"/>
            </a:br>
            <a:endParaRPr lang="en-CA" sz="6000" b="1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E7162-2E1E-0309-0A75-73B9D1B0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2987" y="1339571"/>
            <a:ext cx="2588776" cy="5020747"/>
          </a:xfrm>
        </p:spPr>
        <p:txBody>
          <a:bodyPr anchor="t">
            <a:normAutofit/>
          </a:bodyPr>
          <a:lstStyle/>
          <a:p>
            <a:r>
              <a:rPr lang="fr-FR" sz="2000" b="1">
                <a:latin typeface="+mj-lt"/>
              </a:rPr>
              <a:t>Équipe 1</a:t>
            </a:r>
            <a:endParaRPr lang="fr-FR" sz="2000" b="1">
              <a:latin typeface="+mj-lt"/>
              <a:cs typeface="Calibri"/>
            </a:endParaRPr>
          </a:p>
          <a:p>
            <a:endParaRPr lang="fr-FR" sz="2000" b="1">
              <a:latin typeface="+mj-lt"/>
              <a:cs typeface="Calibri"/>
            </a:endParaRPr>
          </a:p>
          <a:p>
            <a:r>
              <a:rPr lang="fr-FR" sz="2000" b="1">
                <a:latin typeface="+mj-lt"/>
              </a:rPr>
              <a:t>Ghazi Ben Achour</a:t>
            </a:r>
            <a:endParaRPr lang="fr-FR" sz="2000" b="1">
              <a:latin typeface="+mj-lt"/>
              <a:cs typeface="Calibri"/>
            </a:endParaRPr>
          </a:p>
          <a:p>
            <a:r>
              <a:rPr lang="fr-FR" sz="2000" b="1">
                <a:latin typeface="+mj-lt"/>
              </a:rPr>
              <a:t>Alex Hua</a:t>
            </a:r>
            <a:endParaRPr lang="fr-FR" sz="2000" b="1">
              <a:latin typeface="+mj-lt"/>
              <a:cs typeface="Calibri"/>
            </a:endParaRPr>
          </a:p>
          <a:p>
            <a:r>
              <a:rPr lang="fr-FR" sz="2000" b="1">
                <a:latin typeface="+mj-lt"/>
              </a:rPr>
              <a:t>Johnny Khoury</a:t>
            </a:r>
            <a:endParaRPr lang="fr-FR" sz="2000" b="1">
              <a:latin typeface="+mj-lt"/>
              <a:cs typeface="Calibri"/>
            </a:endParaRPr>
          </a:p>
          <a:p>
            <a:r>
              <a:rPr lang="fr-FR" sz="2000" b="1">
                <a:latin typeface="+mj-lt"/>
              </a:rPr>
              <a:t>Alison Nemr</a:t>
            </a:r>
            <a:endParaRPr lang="fr-FR" sz="2000" b="1">
              <a:latin typeface="+mj-lt"/>
              <a:cs typeface="Calibri"/>
            </a:endParaRPr>
          </a:p>
          <a:p>
            <a:r>
              <a:rPr lang="fr-FR" sz="2000" b="1">
                <a:latin typeface="+mj-lt"/>
              </a:rPr>
              <a:t>Victor </a:t>
            </a:r>
            <a:r>
              <a:rPr lang="fr-FR" sz="2000" b="1" err="1">
                <a:latin typeface="+mj-lt"/>
              </a:rPr>
              <a:t>Vergeau</a:t>
            </a:r>
            <a:endParaRPr lang="fr-FR" sz="2000" b="1">
              <a:latin typeface="+mj-lt"/>
              <a:cs typeface="Calibri"/>
            </a:endParaRPr>
          </a:p>
          <a:p>
            <a:r>
              <a:rPr lang="fr-FR" sz="2000" b="1">
                <a:latin typeface="+mj-lt"/>
              </a:rPr>
              <a:t>Mohamed Zakaria</a:t>
            </a:r>
            <a:endParaRPr lang="fr-FR" sz="2000" b="1">
              <a:latin typeface="+mj-lt"/>
              <a:cs typeface="Calibri"/>
            </a:endParaRPr>
          </a:p>
          <a:p>
            <a:endParaRPr lang="en-CA" sz="2000">
              <a:latin typeface="+mj-lt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11471-89B9-0E9C-390D-D86D5D15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733DA43-7BEC-A817-F45C-09A5B739B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37" y="628835"/>
            <a:ext cx="3069973" cy="126500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BB47388-3E8B-F1E5-A7AD-E81A798BF2F5}"/>
              </a:ext>
            </a:extLst>
          </p:cNvPr>
          <p:cNvSpPr txBox="1"/>
          <p:nvPr/>
        </p:nvSpPr>
        <p:spPr>
          <a:xfrm>
            <a:off x="9149953" y="6072187"/>
            <a:ext cx="32861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/>
              <a:t>Le jeudi 20 avril 2023</a:t>
            </a:r>
          </a:p>
        </p:txBody>
      </p:sp>
    </p:spTree>
    <p:extLst>
      <p:ext uri="{BB962C8B-B14F-4D97-AF65-F5344CB8AC3E}">
        <p14:creationId xmlns:p14="http://schemas.microsoft.com/office/powerpoint/2010/main" val="4118983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E7F78-45C1-577F-E87D-20188A7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76726-FBF0-5300-50C0-4D09C8B08E4C}"/>
              </a:ext>
            </a:extLst>
          </p:cNvPr>
          <p:cNvSpPr txBox="1"/>
          <p:nvPr/>
        </p:nvSpPr>
        <p:spPr>
          <a:xfrm>
            <a:off x="9938093" y="6385270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Alison Nemr</a:t>
            </a:r>
            <a:endParaRPr lang="en-CA" sz="1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4C87F-9F21-09EE-764B-20971778ED77}"/>
              </a:ext>
            </a:extLst>
          </p:cNvPr>
          <p:cNvSpPr txBox="1"/>
          <p:nvPr/>
        </p:nvSpPr>
        <p:spPr>
          <a:xfrm>
            <a:off x="5307168" y="6394249"/>
            <a:ext cx="237238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sz="1400" u="sng"/>
              <a:t>Fig. 6. Vue nouvelle interface </a:t>
            </a:r>
            <a:endParaRPr lang="en-CA" sz="1400" u="sng">
              <a:cs typeface="Calibri"/>
            </a:endParaRPr>
          </a:p>
        </p:txBody>
      </p:sp>
      <p:pic>
        <p:nvPicPr>
          <p:cNvPr id="9" name="Picture 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4DE5E00-4467-BFF0-BB70-23E39A2F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568338"/>
            <a:ext cx="11379199" cy="572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7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E7F78-45C1-577F-E87D-20188A7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76726-FBF0-5300-50C0-4D09C8B08E4C}"/>
              </a:ext>
            </a:extLst>
          </p:cNvPr>
          <p:cNvSpPr txBox="1"/>
          <p:nvPr/>
        </p:nvSpPr>
        <p:spPr>
          <a:xfrm>
            <a:off x="9938093" y="6385270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Alison Nemr</a:t>
            </a:r>
            <a:endParaRPr lang="en-CA" sz="1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4C87F-9F21-09EE-764B-20971778ED77}"/>
              </a:ext>
            </a:extLst>
          </p:cNvPr>
          <p:cNvSpPr txBox="1"/>
          <p:nvPr/>
        </p:nvSpPr>
        <p:spPr>
          <a:xfrm>
            <a:off x="5307168" y="6394249"/>
            <a:ext cx="237238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sz="1400" u="sng"/>
              <a:t>Fig. 7. Vue nouvelle interface </a:t>
            </a:r>
            <a:endParaRPr lang="en-CA" sz="1400" u="sng">
              <a:cs typeface="Calibri"/>
            </a:endParaRPr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25605545-C0EB-6C7E-7304-0EB4E3098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82" y="564371"/>
            <a:ext cx="11196636" cy="571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0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DDB15-ACA5-9553-BF47-5CA83423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EB83C2-341F-4C28-A243-1C56DDDA54D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587CD1F5-2FC7-C209-F446-1C6E527D4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67" y="8394"/>
            <a:ext cx="10449313" cy="6604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D9E737-0375-F160-EB02-26F2766295EC}"/>
              </a:ext>
            </a:extLst>
          </p:cNvPr>
          <p:cNvSpPr txBox="1"/>
          <p:nvPr/>
        </p:nvSpPr>
        <p:spPr>
          <a:xfrm>
            <a:off x="3891302" y="6577462"/>
            <a:ext cx="399064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400" u="sng"/>
              <a:t>Fig. 8. </a:t>
            </a:r>
            <a:r>
              <a:rPr lang="en-US" sz="1400" u="sng" err="1"/>
              <a:t>Diagramme</a:t>
            </a:r>
            <a:r>
              <a:rPr lang="en-US" sz="1400" u="sng"/>
              <a:t> de </a:t>
            </a:r>
            <a:r>
              <a:rPr lang="en-US" sz="1400" u="sng" err="1"/>
              <a:t>classe</a:t>
            </a:r>
            <a:r>
              <a:rPr lang="en-US" sz="1400" u="sng"/>
              <a:t> interface de </a:t>
            </a:r>
            <a:r>
              <a:rPr lang="en-US" sz="1400" u="sng" err="1"/>
              <a:t>vue</a:t>
            </a:r>
            <a:r>
              <a:rPr lang="en-US" sz="1400" u="sng"/>
              <a:t> </a:t>
            </a:r>
            <a:r>
              <a:rPr lang="en-US" sz="1400" u="sng" err="1"/>
              <a:t>globale</a:t>
            </a:r>
            <a:endParaRPr lang="en-CA" sz="1400" u="sng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17C3E-072F-7A23-56E0-A0204CCBE6F2}"/>
              </a:ext>
            </a:extLst>
          </p:cNvPr>
          <p:cNvSpPr txBox="1"/>
          <p:nvPr/>
        </p:nvSpPr>
        <p:spPr>
          <a:xfrm>
            <a:off x="10149138" y="65818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Alison Nemr</a:t>
            </a:r>
            <a:endParaRPr lang="en-CA" sz="1400" b="1"/>
          </a:p>
        </p:txBody>
      </p:sp>
    </p:spTree>
    <p:extLst>
      <p:ext uri="{BB962C8B-B14F-4D97-AF65-F5344CB8AC3E}">
        <p14:creationId xmlns:p14="http://schemas.microsoft.com/office/powerpoint/2010/main" val="380653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BB9B-117E-EE1E-186B-A7745914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C19783-2802-0B1F-A5C6-B79CC6BDF34B}"/>
              </a:ext>
            </a:extLst>
          </p:cNvPr>
          <p:cNvSpPr txBox="1"/>
          <p:nvPr/>
        </p:nvSpPr>
        <p:spPr>
          <a:xfrm>
            <a:off x="4008814" y="6206267"/>
            <a:ext cx="409054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400" u="sng"/>
              <a:t>Fig. 9. </a:t>
            </a:r>
            <a:r>
              <a:rPr lang="en-US" sz="1400" u="sng" err="1"/>
              <a:t>Diagramme</a:t>
            </a:r>
            <a:r>
              <a:rPr lang="en-US" sz="1400" u="sng"/>
              <a:t> de </a:t>
            </a:r>
            <a:r>
              <a:rPr lang="en-US" sz="1400" u="sng" err="1"/>
              <a:t>classe</a:t>
            </a:r>
            <a:r>
              <a:rPr lang="en-US" sz="1400" u="sng"/>
              <a:t> du c</a:t>
            </a:r>
            <a:r>
              <a:rPr lang="fr-CA" sz="1400" u="sng"/>
              <a:t>ôté vue de l’interface</a:t>
            </a:r>
            <a:endParaRPr lang="en-CA" sz="1400" u="sng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FECFA-A653-8885-EBB6-BF0C652C8451}"/>
              </a:ext>
            </a:extLst>
          </p:cNvPr>
          <p:cNvSpPr txBox="1"/>
          <p:nvPr/>
        </p:nvSpPr>
        <p:spPr>
          <a:xfrm>
            <a:off x="9946902" y="6376461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Alison Nemr</a:t>
            </a:r>
            <a:endParaRPr lang="en-CA" sz="1400" b="1"/>
          </a:p>
        </p:txBody>
      </p:sp>
      <p:pic>
        <p:nvPicPr>
          <p:cNvPr id="5" name="Picture 7" descr="Diagram&#10;&#10;Description automatically generated">
            <a:extLst>
              <a:ext uri="{FF2B5EF4-FFF2-40B4-BE49-F238E27FC236}">
                <a16:creationId xmlns:a16="http://schemas.microsoft.com/office/drawing/2014/main" id="{AA52FE07-A8A5-EA56-F931-8E0BF7617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1" y="182711"/>
            <a:ext cx="10531288" cy="59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1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BB9B-117E-EE1E-186B-A7745914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C19783-2802-0B1F-A5C6-B79CC6BDF34B}"/>
              </a:ext>
            </a:extLst>
          </p:cNvPr>
          <p:cNvSpPr txBox="1"/>
          <p:nvPr/>
        </p:nvSpPr>
        <p:spPr>
          <a:xfrm>
            <a:off x="4008814" y="6206267"/>
            <a:ext cx="418191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400" u="sng"/>
              <a:t>Fig. 10. </a:t>
            </a:r>
            <a:r>
              <a:rPr lang="en-US" sz="1400" u="sng" err="1"/>
              <a:t>Diagramme</a:t>
            </a:r>
            <a:r>
              <a:rPr lang="en-US" sz="1400" u="sng"/>
              <a:t> de </a:t>
            </a:r>
            <a:r>
              <a:rPr lang="en-US" sz="1400" u="sng" err="1"/>
              <a:t>classe</a:t>
            </a:r>
            <a:r>
              <a:rPr lang="en-US" sz="1400" u="sng"/>
              <a:t> du c</a:t>
            </a:r>
            <a:r>
              <a:rPr lang="fr-CA" sz="1400" u="sng"/>
              <a:t>ôté vue de l’interface</a:t>
            </a:r>
            <a:endParaRPr lang="en-CA" sz="1400" u="sng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FECFA-A653-8885-EBB6-BF0C652C8451}"/>
              </a:ext>
            </a:extLst>
          </p:cNvPr>
          <p:cNvSpPr txBox="1"/>
          <p:nvPr/>
        </p:nvSpPr>
        <p:spPr>
          <a:xfrm>
            <a:off x="9946902" y="6376461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Alison Nemr</a:t>
            </a:r>
            <a:endParaRPr lang="en-CA" sz="1400" b="1"/>
          </a:p>
        </p:txBody>
      </p:sp>
      <p:pic>
        <p:nvPicPr>
          <p:cNvPr id="4" name="Picture 6" descr="Diagram&#10;&#10;Description automatically generated">
            <a:extLst>
              <a:ext uri="{FF2B5EF4-FFF2-40B4-BE49-F238E27FC236}">
                <a16:creationId xmlns:a16="http://schemas.microsoft.com/office/drawing/2014/main" id="{31FA260C-62C3-6A5E-089E-324089D75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136" y="131957"/>
            <a:ext cx="10195110" cy="584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8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275F1-E9E2-6BA0-359E-784725AA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2B55F4-4788-4104-CD78-D6F35870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1565"/>
            <a:ext cx="12192000" cy="50548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7F2376-8A8A-25A6-72A6-DEB3DE9E3661}"/>
              </a:ext>
            </a:extLst>
          </p:cNvPr>
          <p:cNvSpPr txBox="1"/>
          <p:nvPr/>
        </p:nvSpPr>
        <p:spPr>
          <a:xfrm>
            <a:off x="3529781" y="6022880"/>
            <a:ext cx="4406527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400" u="sng"/>
              <a:t>Fig. 11. </a:t>
            </a:r>
            <a:r>
              <a:rPr lang="en-US" sz="1400" u="sng" err="1"/>
              <a:t>Diagramme</a:t>
            </a:r>
            <a:r>
              <a:rPr lang="en-US" sz="1400" u="sng"/>
              <a:t> de </a:t>
            </a:r>
            <a:r>
              <a:rPr lang="en-US" sz="1400" u="sng" err="1"/>
              <a:t>classe</a:t>
            </a:r>
            <a:r>
              <a:rPr lang="en-US" sz="1400" u="sng"/>
              <a:t> du </a:t>
            </a:r>
            <a:r>
              <a:rPr lang="en-US" sz="1400" u="sng" err="1"/>
              <a:t>logique</a:t>
            </a:r>
            <a:r>
              <a:rPr lang="fr-CA" sz="1400" u="sng"/>
              <a:t> vue de l’interface</a:t>
            </a:r>
            <a:endParaRPr lang="en-CA" sz="1400" u="sng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312FF-9CBC-22E6-0125-1FADC8B9203D}"/>
              </a:ext>
            </a:extLst>
          </p:cNvPr>
          <p:cNvSpPr txBox="1"/>
          <p:nvPr/>
        </p:nvSpPr>
        <p:spPr>
          <a:xfrm>
            <a:off x="9902856" y="6385270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Alison Nemr</a:t>
            </a:r>
            <a:endParaRPr lang="en-CA" sz="1400" b="1"/>
          </a:p>
        </p:txBody>
      </p:sp>
    </p:spTree>
    <p:extLst>
      <p:ext uri="{BB962C8B-B14F-4D97-AF65-F5344CB8AC3E}">
        <p14:creationId xmlns:p14="http://schemas.microsoft.com/office/powerpoint/2010/main" val="259859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6FC2-29FF-4DDE-8AD1-30161302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52" y="730500"/>
            <a:ext cx="11049000" cy="626351"/>
          </a:xfrm>
        </p:spPr>
        <p:txBody>
          <a:bodyPr>
            <a:normAutofit/>
          </a:bodyPr>
          <a:lstStyle/>
          <a:p>
            <a:r>
              <a:rPr lang="fr-CA" sz="3200">
                <a:latin typeface="Batang"/>
                <a:ea typeface="Batang"/>
                <a:cs typeface="+mj-lt"/>
              </a:rPr>
              <a:t>3.1. Solutions finales pour l'interface </a:t>
            </a:r>
            <a:endParaRPr lang="fr-CA" sz="3200">
              <a:latin typeface="Batang"/>
              <a:ea typeface="Batang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93C0F-ED7D-B7A4-6328-0D5C14D6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16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79F65A-04DF-EDAE-5398-9D07888C875C}"/>
              </a:ext>
            </a:extLst>
          </p:cNvPr>
          <p:cNvSpPr txBox="1"/>
          <p:nvPr/>
        </p:nvSpPr>
        <p:spPr>
          <a:xfrm>
            <a:off x="692760" y="1398851"/>
            <a:ext cx="8834699" cy="5958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00660" indent="-200660">
              <a:lnSpc>
                <a:spcPct val="150000"/>
              </a:lnSpc>
              <a:spcBef>
                <a:spcPts val="880"/>
              </a:spcBef>
              <a:buFont typeface="Arial"/>
              <a:buChar char="•"/>
            </a:pPr>
            <a:r>
              <a:rPr lang="fr-FR">
                <a:cs typeface="Calibri"/>
              </a:rPr>
              <a:t>Ajouter le choix de vitesse de la simulation;</a:t>
            </a:r>
          </a:p>
          <a:p>
            <a:pPr marL="200660" indent="-200660">
              <a:lnSpc>
                <a:spcPct val="150000"/>
              </a:lnSpc>
              <a:spcBef>
                <a:spcPts val="880"/>
              </a:spcBef>
              <a:buFont typeface="Arial"/>
              <a:buChar char="•"/>
            </a:pPr>
            <a:r>
              <a:rPr lang="fr-FR">
                <a:cs typeface="Calibri"/>
              </a:rPr>
              <a:t>Ajouter des filtres (statut du CVC des agents, triage différence de température, intervalle différence de température);</a:t>
            </a:r>
          </a:p>
          <a:p>
            <a:pPr marL="200660" indent="-200660">
              <a:lnSpc>
                <a:spcPct val="150000"/>
              </a:lnSpc>
              <a:spcBef>
                <a:spcPts val="880"/>
              </a:spcBef>
              <a:buFont typeface="Arial"/>
              <a:buChar char="•"/>
            </a:pPr>
            <a:r>
              <a:rPr lang="fr-FR">
                <a:cs typeface="Calibri"/>
              </a:rPr>
              <a:t>Ajouter la possibilité de choisir le nombre d’agents affiché sur l’interface;</a:t>
            </a:r>
            <a:endParaRPr lang="fr-FR" sz="1200">
              <a:cs typeface="Calibri"/>
            </a:endParaRPr>
          </a:p>
          <a:p>
            <a:pPr marL="200660" indent="-200660">
              <a:lnSpc>
                <a:spcPct val="150000"/>
              </a:lnSpc>
              <a:spcBef>
                <a:spcPts val="880"/>
              </a:spcBef>
              <a:buFont typeface="Arial"/>
              <a:buChar char="•"/>
            </a:pPr>
            <a:r>
              <a:rPr lang="fr-FR">
                <a:cs typeface="Calibri"/>
              </a:rPr>
              <a:t>Ajouter des maisons dynamiques à la grille (quand on pèse sur une maison, une autre fenêtre apparaît avec plus d’informations);</a:t>
            </a:r>
          </a:p>
          <a:p>
            <a:pPr marL="200660" indent="-200660">
              <a:lnSpc>
                <a:spcPct val="150000"/>
              </a:lnSpc>
              <a:spcBef>
                <a:spcPts val="880"/>
              </a:spcBef>
              <a:buFont typeface="Arial"/>
              <a:buChar char="•"/>
            </a:pPr>
            <a:r>
              <a:rPr lang="en-US" err="1">
                <a:cs typeface="Calibri"/>
              </a:rPr>
              <a:t>Ajouter</a:t>
            </a:r>
            <a:r>
              <a:rPr lang="en-US">
                <a:cs typeface="Calibri"/>
              </a:rPr>
              <a:t> des </a:t>
            </a:r>
            <a:r>
              <a:rPr lang="en-US" err="1">
                <a:cs typeface="Calibri"/>
              </a:rPr>
              <a:t>graphiques</a:t>
            </a:r>
            <a:r>
              <a:rPr lang="en-US">
                <a:cs typeface="Calibri"/>
              </a:rPr>
              <a:t>, grâce à la libraire </a:t>
            </a:r>
            <a:r>
              <a:rPr lang="en-US" err="1">
                <a:cs typeface="Calibri"/>
              </a:rPr>
              <a:t>Chartjs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globaux</a:t>
            </a:r>
            <a:r>
              <a:rPr lang="en-US">
                <a:cs typeface="Calibri"/>
              </a:rPr>
              <a:t> et </a:t>
            </a:r>
            <a:r>
              <a:rPr lang="en-US" err="1">
                <a:cs typeface="Calibri"/>
              </a:rPr>
              <a:t>individuels</a:t>
            </a:r>
            <a:r>
              <a:rPr lang="en-US">
                <a:cs typeface="Calibri"/>
              </a:rPr>
              <a:t>);</a:t>
            </a:r>
            <a:endParaRPr lang="fr-FR">
              <a:cs typeface="Calibri"/>
            </a:endParaRPr>
          </a:p>
          <a:p>
            <a:pPr marL="200660" indent="-200660">
              <a:lnSpc>
                <a:spcPct val="150000"/>
              </a:lnSpc>
              <a:spcBef>
                <a:spcPts val="880"/>
              </a:spcBef>
              <a:buFont typeface="Arial"/>
              <a:buChar char="•"/>
            </a:pPr>
            <a:r>
              <a:rPr lang="fr-FR">
                <a:cs typeface="Calibri"/>
              </a:rPr>
              <a:t>Réutiliser</a:t>
            </a:r>
            <a:r>
              <a:rPr lang="fr-FR" sz="1800">
                <a:cs typeface="Calibri"/>
              </a:rPr>
              <a:t> le concept de la couleur des maisons </a:t>
            </a:r>
            <a:r>
              <a:rPr lang="fr-FR">
                <a:cs typeface="Calibri"/>
              </a:rPr>
              <a:t>qui varie</a:t>
            </a:r>
            <a:r>
              <a:rPr lang="fr-FR" sz="1800">
                <a:cs typeface="Calibri"/>
              </a:rPr>
              <a:t> en fonction de la différence de température et de l'état des CVC;</a:t>
            </a:r>
          </a:p>
          <a:p>
            <a:pPr marL="200660" indent="-200660">
              <a:lnSpc>
                <a:spcPct val="150000"/>
              </a:lnSpc>
              <a:spcBef>
                <a:spcPts val="880"/>
              </a:spcBef>
              <a:buFont typeface="Arial"/>
              <a:buChar char="•"/>
            </a:pPr>
            <a:r>
              <a:rPr lang="fr-FR">
                <a:cs typeface="Calibri"/>
              </a:rPr>
              <a:t>Ajouter le choix de précision de la différence de température;</a:t>
            </a:r>
          </a:p>
          <a:p>
            <a:pPr marL="200660" indent="-200660">
              <a:lnSpc>
                <a:spcPct val="150000"/>
              </a:lnSpc>
              <a:spcBef>
                <a:spcPts val="880"/>
              </a:spcBef>
              <a:buFont typeface="Arial"/>
              <a:buChar char="•"/>
            </a:pPr>
            <a:endParaRPr lang="fr-FR">
              <a:cs typeface="Calibri"/>
            </a:endParaRPr>
          </a:p>
          <a:p>
            <a:pPr marL="200660" indent="-200660">
              <a:lnSpc>
                <a:spcPct val="150000"/>
              </a:lnSpc>
              <a:spcBef>
                <a:spcPts val="880"/>
              </a:spcBef>
              <a:buFont typeface="Arial"/>
              <a:buChar char="•"/>
            </a:pPr>
            <a:endParaRPr lang="fr-FR">
              <a:cs typeface="Calibri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D3D95E4C-D55A-9901-D7EC-5F64F19E5B19}"/>
              </a:ext>
            </a:extLst>
          </p:cNvPr>
          <p:cNvSpPr txBox="1"/>
          <p:nvPr/>
        </p:nvSpPr>
        <p:spPr>
          <a:xfrm>
            <a:off x="9956996" y="6385608"/>
            <a:ext cx="110639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fr-CA" sz="1400" b="1" kern="1200">
                <a:latin typeface="+mn-lt"/>
                <a:ea typeface="+mn-ea"/>
                <a:cs typeface="+mn-cs"/>
              </a:rPr>
              <a:t>Alison </a:t>
            </a:r>
            <a:r>
              <a:rPr lang="fr-CA" sz="1400" b="1" kern="1200" err="1">
                <a:latin typeface="+mn-lt"/>
                <a:ea typeface="+mn-ea"/>
                <a:cs typeface="+mn-cs"/>
              </a:rPr>
              <a:t>Nemr</a:t>
            </a:r>
            <a:endParaRPr lang="en-CA" sz="1400" b="1" err="1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B47C76F-0968-6FE5-CEC9-9D6FB353F628}"/>
              </a:ext>
            </a:extLst>
          </p:cNvPr>
          <p:cNvCxnSpPr/>
          <p:nvPr/>
        </p:nvCxnSpPr>
        <p:spPr>
          <a:xfrm>
            <a:off x="328613" y="1364455"/>
            <a:ext cx="11534771" cy="214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80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6FC2-29FF-4DDE-8AD1-30161302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52" y="730500"/>
            <a:ext cx="11049000" cy="626351"/>
          </a:xfrm>
        </p:spPr>
        <p:txBody>
          <a:bodyPr>
            <a:normAutofit/>
          </a:bodyPr>
          <a:lstStyle/>
          <a:p>
            <a:r>
              <a:rPr lang="fr-CA" sz="3200">
                <a:latin typeface="Batang"/>
                <a:ea typeface="Batang"/>
                <a:cs typeface="Calibri Light"/>
              </a:rPr>
              <a:t>Solutions</a:t>
            </a:r>
            <a:r>
              <a:rPr lang="fr-CA" sz="3200" dirty="0">
                <a:latin typeface="Batang"/>
                <a:ea typeface="Batang"/>
                <a:cs typeface="Calibri Light"/>
              </a:rPr>
              <a:t> </a:t>
            </a:r>
            <a:r>
              <a:rPr lang="fr-CA" sz="3200">
                <a:latin typeface="Batang"/>
                <a:ea typeface="Batang"/>
                <a:cs typeface="Calibri Light"/>
              </a:rPr>
              <a:t>finales pour</a:t>
            </a:r>
            <a:r>
              <a:rPr lang="fr-CA" sz="3200" dirty="0">
                <a:latin typeface="Batang"/>
                <a:ea typeface="Batang"/>
                <a:cs typeface="Calibri Light"/>
              </a:rPr>
              <a:t> l'interface (suite)</a:t>
            </a:r>
            <a:endParaRPr lang="fr-CA" sz="3200" dirty="0">
              <a:latin typeface="Batang" panose="02030600000101010101" pitchFamily="18" charset="-127"/>
              <a:ea typeface="Batang" panose="02030600000101010101" pitchFamily="18" charset="-127"/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93C0F-ED7D-B7A4-6328-0D5C14D6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17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79F65A-04DF-EDAE-5398-9D07888C875C}"/>
              </a:ext>
            </a:extLst>
          </p:cNvPr>
          <p:cNvSpPr txBox="1"/>
          <p:nvPr/>
        </p:nvSpPr>
        <p:spPr>
          <a:xfrm>
            <a:off x="692760" y="1398851"/>
            <a:ext cx="8834699" cy="41120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00660" indent="-200660">
              <a:lnSpc>
                <a:spcPct val="150000"/>
              </a:lnSpc>
              <a:spcBef>
                <a:spcPts val="880"/>
              </a:spcBef>
              <a:buFont typeface="Arial,Sans-Serif"/>
              <a:buChar char="•"/>
            </a:pPr>
            <a:r>
              <a:rPr lang="fr-FR" sz="2000">
                <a:cs typeface="Calibri"/>
              </a:rPr>
              <a:t>Ajouter des boutons Arrêt temporaire/Démarrer/Arrêt et gradateur pour la variation de temps dans la simulation; </a:t>
            </a:r>
            <a:endParaRPr lang="en-US" sz="2000">
              <a:cs typeface="Calibri"/>
            </a:endParaRPr>
          </a:p>
          <a:p>
            <a:pPr marL="200660" indent="-200660">
              <a:lnSpc>
                <a:spcPct val="150000"/>
              </a:lnSpc>
              <a:spcBef>
                <a:spcPts val="880"/>
              </a:spcBef>
              <a:buFont typeface="Arial,Sans-Serif"/>
              <a:buChar char="•"/>
            </a:pPr>
            <a:r>
              <a:rPr lang="fr-FR" sz="2000">
                <a:cs typeface="Calibri"/>
              </a:rPr>
              <a:t>Rendre l'application compatible avec n'importe quel système d’exploitation (Windows, Linux, </a:t>
            </a:r>
            <a:r>
              <a:rPr lang="fr-FR" sz="2000" err="1">
                <a:cs typeface="Calibri"/>
              </a:rPr>
              <a:t>macOS</a:t>
            </a:r>
            <a:r>
              <a:rPr lang="fr-FR" sz="2000">
                <a:cs typeface="Calibri"/>
              </a:rPr>
              <a:t>)</a:t>
            </a:r>
          </a:p>
          <a:p>
            <a:pPr marL="200660" indent="-200660">
              <a:lnSpc>
                <a:spcPct val="150000"/>
              </a:lnSpc>
              <a:spcBef>
                <a:spcPts val="880"/>
              </a:spcBef>
              <a:buFont typeface="Arial,Sans-Serif"/>
              <a:buChar char="•"/>
            </a:pPr>
            <a:r>
              <a:rPr lang="fr-FR" sz="2000">
                <a:cs typeface="Calibri"/>
              </a:rPr>
              <a:t>Rendre le produit modulable et facilement extensible pour un développement futur du projet;</a:t>
            </a:r>
            <a:endParaRPr lang="fr-FR"/>
          </a:p>
          <a:p>
            <a:pPr marL="200660" indent="-200660">
              <a:lnSpc>
                <a:spcPct val="150000"/>
              </a:lnSpc>
              <a:spcBef>
                <a:spcPts val="880"/>
              </a:spcBef>
              <a:buFont typeface="Arial"/>
              <a:buChar char="•"/>
            </a:pPr>
            <a:endParaRPr lang="fr-FR">
              <a:cs typeface="Calibri"/>
            </a:endParaRPr>
          </a:p>
          <a:p>
            <a:pPr marL="200660" indent="-200660">
              <a:lnSpc>
                <a:spcPct val="150000"/>
              </a:lnSpc>
              <a:spcBef>
                <a:spcPts val="880"/>
              </a:spcBef>
              <a:buFont typeface="Arial"/>
              <a:buChar char="•"/>
            </a:pPr>
            <a:endParaRPr lang="fr-FR">
              <a:cs typeface="Calibri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D3D95E4C-D55A-9901-D7EC-5F64F19E5B19}"/>
              </a:ext>
            </a:extLst>
          </p:cNvPr>
          <p:cNvSpPr txBox="1"/>
          <p:nvPr/>
        </p:nvSpPr>
        <p:spPr>
          <a:xfrm>
            <a:off x="9956996" y="6385608"/>
            <a:ext cx="110639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fr-CA" sz="1400" b="1" kern="1200">
                <a:latin typeface="+mn-lt"/>
                <a:ea typeface="+mn-ea"/>
                <a:cs typeface="+mn-cs"/>
              </a:rPr>
              <a:t>Alison </a:t>
            </a:r>
            <a:r>
              <a:rPr lang="fr-CA" sz="1400" b="1" kern="1200" err="1">
                <a:latin typeface="+mn-lt"/>
                <a:ea typeface="+mn-ea"/>
                <a:cs typeface="+mn-cs"/>
              </a:rPr>
              <a:t>Nemr</a:t>
            </a:r>
            <a:endParaRPr lang="en-CA" sz="1400" b="1" err="1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B47C76F-0968-6FE5-CEC9-9D6FB353F628}"/>
              </a:ext>
            </a:extLst>
          </p:cNvPr>
          <p:cNvCxnSpPr/>
          <p:nvPr/>
        </p:nvCxnSpPr>
        <p:spPr>
          <a:xfrm>
            <a:off x="328613" y="1364455"/>
            <a:ext cx="11534771" cy="214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32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93C0F-ED7D-B7A4-6328-0D5C14D6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18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82AFA2-CE20-5F18-0CF6-6A366E266CA4}"/>
              </a:ext>
            </a:extLst>
          </p:cNvPr>
          <p:cNvSpPr>
            <a:spLocks noGrp="1"/>
          </p:cNvSpPr>
          <p:nvPr/>
        </p:nvSpPr>
        <p:spPr>
          <a:xfrm>
            <a:off x="309495" y="353771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3200">
                <a:latin typeface="Batang"/>
                <a:ea typeface="Batang"/>
                <a:cs typeface="Calibri"/>
              </a:rPr>
              <a:t>3.2. Solutions pour le serveur</a:t>
            </a:r>
            <a:endParaRPr lang="en-CA" sz="3200">
              <a:latin typeface="Batang"/>
              <a:ea typeface="Batang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3DE592-B818-F698-1E43-EA209A6D9B55}"/>
              </a:ext>
            </a:extLst>
          </p:cNvPr>
          <p:cNvSpPr txBox="1"/>
          <p:nvPr/>
        </p:nvSpPr>
        <p:spPr>
          <a:xfrm>
            <a:off x="9782898" y="6375046"/>
            <a:ext cx="1277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Victor Vergeau</a:t>
            </a:r>
            <a:endParaRPr lang="en-CA" sz="1400" b="1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2C1C27D-86DE-4251-CC43-20BB69000024}"/>
              </a:ext>
            </a:extLst>
          </p:cNvPr>
          <p:cNvCxnSpPr/>
          <p:nvPr/>
        </p:nvCxnSpPr>
        <p:spPr>
          <a:xfrm>
            <a:off x="328613" y="1364455"/>
            <a:ext cx="11534771" cy="214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7881B-2F7D-24DF-468D-25A03C708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25" y="1583677"/>
            <a:ext cx="10621310" cy="36906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fr-CA" sz="2000" b="1"/>
              <a:t>Objectif: Rendre le code existant lisible et extensible</a:t>
            </a:r>
            <a:endParaRPr lang="fr-CA" sz="1800">
              <a:cs typeface="Calibri"/>
            </a:endParaRPr>
          </a:p>
          <a:p>
            <a:pPr>
              <a:lnSpc>
                <a:spcPct val="150000"/>
              </a:lnSpc>
            </a:pPr>
            <a:endParaRPr lang="fr-CA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3814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93C0F-ED7D-B7A4-6328-0D5C14D6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2" name="Diagramme 4">
            <a:extLst>
              <a:ext uri="{FF2B5EF4-FFF2-40B4-BE49-F238E27FC236}">
                <a16:creationId xmlns:a16="http://schemas.microsoft.com/office/drawing/2014/main" id="{DCDAE13D-81EC-318A-4AC6-5AC4F175A3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1432022"/>
              </p:ext>
            </p:extLst>
          </p:nvPr>
        </p:nvGraphicFramePr>
        <p:xfrm>
          <a:off x="911578" y="2846629"/>
          <a:ext cx="9981259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69F330-6B11-8BA9-F045-762DD3DA9AF6}"/>
              </a:ext>
            </a:extLst>
          </p:cNvPr>
          <p:cNvSpPr txBox="1"/>
          <p:nvPr/>
        </p:nvSpPr>
        <p:spPr>
          <a:xfrm>
            <a:off x="9782898" y="6375046"/>
            <a:ext cx="1277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Victor Vergeau</a:t>
            </a:r>
            <a:endParaRPr lang="en-CA" sz="1400" b="1"/>
          </a:p>
        </p:txBody>
      </p:sp>
      <p:cxnSp>
        <p:nvCxnSpPr>
          <p:cNvPr id="372" name="Connecteur droit avec flèche 371">
            <a:extLst>
              <a:ext uri="{FF2B5EF4-FFF2-40B4-BE49-F238E27FC236}">
                <a16:creationId xmlns:a16="http://schemas.microsoft.com/office/drawing/2014/main" id="{CB8331B9-A34E-A012-DC2C-B7A93C25A3A7}"/>
              </a:ext>
            </a:extLst>
          </p:cNvPr>
          <p:cNvCxnSpPr/>
          <p:nvPr/>
        </p:nvCxnSpPr>
        <p:spPr>
          <a:xfrm>
            <a:off x="328613" y="1364455"/>
            <a:ext cx="11534771" cy="214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D722B33-933F-7050-FD78-0AE2DB7E07E7}"/>
              </a:ext>
            </a:extLst>
          </p:cNvPr>
          <p:cNvSpPr txBox="1"/>
          <p:nvPr/>
        </p:nvSpPr>
        <p:spPr>
          <a:xfrm>
            <a:off x="3613546" y="6226968"/>
            <a:ext cx="52149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u="sng">
                <a:cs typeface="Calibri"/>
              </a:rPr>
              <a:t>Fig. 12. Descriptions des caractéristique de la solution développée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452665-10D8-B471-B88D-9C63E28B072B}"/>
              </a:ext>
            </a:extLst>
          </p:cNvPr>
          <p:cNvSpPr txBox="1">
            <a:spLocks/>
          </p:cNvSpPr>
          <p:nvPr/>
        </p:nvSpPr>
        <p:spPr>
          <a:xfrm>
            <a:off x="438925" y="1583677"/>
            <a:ext cx="10621310" cy="3690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CA" sz="2000" b="1"/>
              <a:t>Objectif: Rendre le code existant lisible et extensible</a:t>
            </a:r>
            <a:endParaRPr lang="fr-CA" sz="2000" b="1"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fr-CA" sz="1800" b="1">
                <a:ea typeface="+mn-lt"/>
                <a:cs typeface="+mn-lt"/>
              </a:rPr>
              <a:t>Solution #1: Réusiner une partie du code vers une architecture plus extensible et modulaire</a:t>
            </a:r>
            <a:endParaRPr lang="en-US" sz="1800" b="1">
              <a:cs typeface="Calibri" panose="020F0502020204030204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fr-CA" sz="1800">
              <a:cs typeface="Calibri"/>
            </a:endParaRPr>
          </a:p>
          <a:p>
            <a:pPr>
              <a:lnSpc>
                <a:spcPct val="150000"/>
              </a:lnSpc>
            </a:pPr>
            <a:endParaRPr lang="fr-CA" sz="1800">
              <a:cs typeface="Calibri"/>
            </a:endParaRPr>
          </a:p>
          <a:p>
            <a:pPr>
              <a:lnSpc>
                <a:spcPct val="150000"/>
              </a:lnSpc>
            </a:pPr>
            <a:endParaRPr lang="fr-CA" sz="1800"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4F4E5D-7D2D-40F0-D816-071EECF6D288}"/>
              </a:ext>
            </a:extLst>
          </p:cNvPr>
          <p:cNvSpPr>
            <a:spLocks noGrp="1"/>
          </p:cNvSpPr>
          <p:nvPr/>
        </p:nvSpPr>
        <p:spPr>
          <a:xfrm>
            <a:off x="309495" y="353771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3200" dirty="0">
                <a:latin typeface="Batang"/>
                <a:ea typeface="Batang"/>
                <a:cs typeface="Calibri"/>
              </a:rPr>
              <a:t>3.2. Solutions pour le serveur (suite)</a:t>
            </a:r>
            <a:endParaRPr lang="en-CA" sz="3200" dirty="0">
              <a:latin typeface="Batang"/>
              <a:ea typeface="Batang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556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E34D-4AF7-1850-D2A0-5C304346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34" y="707726"/>
            <a:ext cx="6233755" cy="757281"/>
          </a:xfrm>
        </p:spPr>
        <p:txBody>
          <a:bodyPr anchor="t">
            <a:normAutofit/>
          </a:bodyPr>
          <a:lstStyle/>
          <a:p>
            <a:r>
              <a:rPr lang="fr-CA" sz="3200">
                <a:latin typeface="Batang"/>
                <a:ea typeface="Batang"/>
              </a:rPr>
              <a:t>Table des matières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679E8-C16A-6A6E-9770-8FB319B7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D7BF4-FAD2-9E29-BB38-D406952370DF}"/>
              </a:ext>
            </a:extLst>
          </p:cNvPr>
          <p:cNvSpPr txBox="1"/>
          <p:nvPr/>
        </p:nvSpPr>
        <p:spPr>
          <a:xfrm>
            <a:off x="9735481" y="6385270"/>
            <a:ext cx="1286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Johnny Khoury</a:t>
            </a:r>
            <a:endParaRPr lang="en-CA" sz="1400" b="1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2C45E21-E702-779C-085F-A16E6963E4E3}"/>
              </a:ext>
            </a:extLst>
          </p:cNvPr>
          <p:cNvCxnSpPr/>
          <p:nvPr/>
        </p:nvCxnSpPr>
        <p:spPr>
          <a:xfrm>
            <a:off x="328613" y="1364455"/>
            <a:ext cx="11534771" cy="214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A50C3AB-C029-AFBC-59ED-326382F1D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0" y="2010467"/>
            <a:ext cx="6116549" cy="4249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fr-CA" sz="1800">
                <a:latin typeface="Abadi"/>
              </a:rPr>
              <a:t>Introduction</a:t>
            </a:r>
            <a:endParaRPr lang="fr-FR" sz="1800">
              <a:latin typeface="Abadi"/>
            </a:endParaRPr>
          </a:p>
          <a:p>
            <a:pPr marL="457200" indent="-457200">
              <a:buAutoNum type="arabicPeriod"/>
            </a:pPr>
            <a:r>
              <a:rPr lang="fr-CA" sz="1800">
                <a:latin typeface="Abadi"/>
                <a:ea typeface="Batang"/>
              </a:rPr>
              <a:t>Contexte et objectifs du projet</a:t>
            </a:r>
            <a:endParaRPr lang="fr-CA" sz="1800">
              <a:highlight>
                <a:srgbClr val="00FF00"/>
              </a:highlight>
              <a:latin typeface="Abadi"/>
              <a:cs typeface="Calibri"/>
            </a:endParaRPr>
          </a:p>
          <a:p>
            <a:pPr marL="457200" indent="-457200">
              <a:buAutoNum type="arabicPeriod"/>
            </a:pPr>
            <a:r>
              <a:rPr lang="fr-CA" sz="1800">
                <a:latin typeface="Abadi"/>
              </a:rPr>
              <a:t>Architecture et solutions:</a:t>
            </a:r>
          </a:p>
          <a:p>
            <a:pPr lvl="1" indent="-457200">
              <a:buAutoNum type="arabicPeriod"/>
            </a:pPr>
            <a:r>
              <a:rPr lang="fr-CA" sz="1800">
                <a:latin typeface="Abadi"/>
              </a:rPr>
              <a:t>Coté interface </a:t>
            </a:r>
            <a:endParaRPr lang="fr-CA" sz="1800">
              <a:highlight>
                <a:srgbClr val="00FF00"/>
              </a:highlight>
              <a:latin typeface="Abadi"/>
            </a:endParaRPr>
          </a:p>
          <a:p>
            <a:pPr lvl="1" indent="-457200">
              <a:buAutoNum type="arabicPeriod"/>
            </a:pPr>
            <a:r>
              <a:rPr lang="fr-CA" sz="1800">
                <a:latin typeface="Abadi"/>
              </a:rPr>
              <a:t>Coté serveur</a:t>
            </a:r>
            <a:endParaRPr lang="fr-CA" sz="1800">
              <a:highlight>
                <a:srgbClr val="00FF00"/>
              </a:highlight>
              <a:latin typeface="Abadi"/>
            </a:endParaRPr>
          </a:p>
          <a:p>
            <a:pPr marL="457200" indent="-457200">
              <a:buAutoNum type="arabicPeriod"/>
            </a:pPr>
            <a:r>
              <a:rPr lang="fr-CA" sz="1800">
                <a:latin typeface="Abadi"/>
              </a:rPr>
              <a:t>Démonstration</a:t>
            </a:r>
            <a:endParaRPr lang="fr-CA" sz="1800">
              <a:highlight>
                <a:srgbClr val="00FF00"/>
              </a:highlight>
              <a:latin typeface="Abadi"/>
            </a:endParaRPr>
          </a:p>
          <a:p>
            <a:pPr marL="457200" indent="-457200">
              <a:buAutoNum type="arabicPeriod"/>
            </a:pPr>
            <a:r>
              <a:rPr lang="fr-CA" sz="1800">
                <a:latin typeface="Abadi"/>
              </a:rPr>
              <a:t>Rétrospective et apprentissages</a:t>
            </a:r>
            <a:endParaRPr lang="fr-CA" sz="1800">
              <a:highlight>
                <a:srgbClr val="00FF00"/>
              </a:highlight>
              <a:latin typeface="Abadi"/>
            </a:endParaRPr>
          </a:p>
          <a:p>
            <a:pPr marL="685800" lvl="1" indent="-457200">
              <a:buAutoNum type="arabicPeriod"/>
            </a:pPr>
            <a:r>
              <a:rPr lang="fr-CA" sz="1800">
                <a:latin typeface="Abadi"/>
              </a:rPr>
              <a:t>Bon coups</a:t>
            </a:r>
            <a:endParaRPr lang="fr-CA" sz="1800">
              <a:highlight>
                <a:srgbClr val="FFFF00"/>
              </a:highlight>
              <a:latin typeface="Abadi"/>
            </a:endParaRPr>
          </a:p>
          <a:p>
            <a:pPr marL="685800" lvl="1" indent="-457200">
              <a:buAutoNum type="arabicPeriod"/>
            </a:pPr>
            <a:r>
              <a:rPr lang="fr-CA" sz="1800">
                <a:latin typeface="Abadi"/>
              </a:rPr>
              <a:t>Mauvais appels</a:t>
            </a:r>
            <a:endParaRPr lang="fr-CA" sz="1800">
              <a:highlight>
                <a:srgbClr val="FFFF00"/>
              </a:highlight>
              <a:latin typeface="Abadi"/>
            </a:endParaRPr>
          </a:p>
          <a:p>
            <a:pPr marL="685800" lvl="1" indent="-457200">
              <a:buAutoNum type="arabicPeriod"/>
            </a:pPr>
            <a:r>
              <a:rPr lang="fr-CA" sz="1800">
                <a:latin typeface="Abadi"/>
              </a:rPr>
              <a:t>Apprentissage</a:t>
            </a:r>
            <a:endParaRPr lang="fr-CA" sz="1800">
              <a:highlight>
                <a:srgbClr val="FFFF00"/>
              </a:highlight>
              <a:latin typeface="Abadi"/>
            </a:endParaRPr>
          </a:p>
          <a:p>
            <a:pPr marL="457200" indent="-457200">
              <a:buAutoNum type="arabicPeriod"/>
            </a:pPr>
            <a:r>
              <a:rPr lang="fr-CA" sz="1800">
                <a:latin typeface="Abadi"/>
              </a:rPr>
              <a:t>Conclusion</a:t>
            </a:r>
            <a:endParaRPr lang="fr-CA" sz="1800">
              <a:highlight>
                <a:srgbClr val="00FF00"/>
              </a:highlight>
              <a:latin typeface="Abad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058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93C0F-ED7D-B7A4-6328-0D5C14D6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0DA43-EC11-3838-1C35-D6A4500FB3DF}"/>
              </a:ext>
            </a:extLst>
          </p:cNvPr>
          <p:cNvSpPr txBox="1"/>
          <p:nvPr/>
        </p:nvSpPr>
        <p:spPr>
          <a:xfrm>
            <a:off x="9782898" y="6375046"/>
            <a:ext cx="1277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Victor Vergeau</a:t>
            </a:r>
            <a:endParaRPr lang="en-CA" sz="1400" b="1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8895E32-7058-E35F-BEB8-FD9804853902}"/>
              </a:ext>
            </a:extLst>
          </p:cNvPr>
          <p:cNvCxnSpPr/>
          <p:nvPr/>
        </p:nvCxnSpPr>
        <p:spPr>
          <a:xfrm>
            <a:off x="328613" y="1364455"/>
            <a:ext cx="11534771" cy="214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F288C9-DF81-935B-F40A-9E447D1CE8E5}"/>
              </a:ext>
            </a:extLst>
          </p:cNvPr>
          <p:cNvSpPr txBox="1">
            <a:spLocks/>
          </p:cNvSpPr>
          <p:nvPr/>
        </p:nvSpPr>
        <p:spPr>
          <a:xfrm>
            <a:off x="438925" y="1583677"/>
            <a:ext cx="10621310" cy="3690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CA" sz="2000" b="1"/>
              <a:t>Objectif: Rendre le code existant lisible et extensible</a:t>
            </a:r>
            <a:endParaRPr lang="fr-CA" sz="2000" b="1"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fr-CA" sz="1800">
                <a:ea typeface="+mn-lt"/>
                <a:cs typeface="+mn-lt"/>
              </a:rPr>
              <a:t>Solution #1: Réusiner une partie du code vers une architecture plus extensible et modulaire</a:t>
            </a:r>
            <a:endParaRPr lang="en-US" sz="1800"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r>
              <a:rPr lang="fr-CA" sz="1800" b="1">
                <a:ea typeface="+mn-lt"/>
                <a:cs typeface="+mn-lt"/>
              </a:rPr>
              <a:t>Solution #2: Utiliser des détecteurs d’erreurs de code (</a:t>
            </a:r>
            <a:r>
              <a:rPr lang="fr-CA" sz="1800" b="1" i="1">
                <a:ea typeface="+mn-lt"/>
                <a:cs typeface="+mn-lt"/>
              </a:rPr>
              <a:t>linters) </a:t>
            </a:r>
            <a:r>
              <a:rPr lang="fr-CA" sz="1800" b="1">
                <a:ea typeface="+mn-lt"/>
                <a:cs typeface="+mn-lt"/>
              </a:rPr>
              <a:t>et un standard de formatage de code</a:t>
            </a:r>
            <a:endParaRPr lang="fr-CA" sz="1800">
              <a:cs typeface="Calibri"/>
            </a:endParaRPr>
          </a:p>
          <a:p>
            <a:pPr>
              <a:lnSpc>
                <a:spcPct val="150000"/>
              </a:lnSpc>
            </a:pPr>
            <a:endParaRPr lang="fr-CA" sz="1800">
              <a:cs typeface="Calibri"/>
            </a:endParaRPr>
          </a:p>
          <a:p>
            <a:pPr>
              <a:lnSpc>
                <a:spcPct val="150000"/>
              </a:lnSpc>
            </a:pPr>
            <a:endParaRPr lang="fr-CA" sz="1800">
              <a:cs typeface="Calibri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137E6CA-24FC-AF02-D056-D232DED981D2}"/>
              </a:ext>
            </a:extLst>
          </p:cNvPr>
          <p:cNvSpPr>
            <a:spLocks noGrp="1"/>
          </p:cNvSpPr>
          <p:nvPr/>
        </p:nvSpPr>
        <p:spPr>
          <a:xfrm>
            <a:off x="309495" y="353771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3200" dirty="0">
                <a:latin typeface="Batang"/>
                <a:ea typeface="Batang"/>
                <a:cs typeface="Calibri"/>
              </a:rPr>
              <a:t>3.2. Solutions pour le serveur (suite)</a:t>
            </a:r>
            <a:endParaRPr lang="en-CA" sz="3200" dirty="0">
              <a:latin typeface="Batang"/>
              <a:ea typeface="Batang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9239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5DCC8A6-82EC-2CCE-AC76-137062D8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719" y="1712736"/>
            <a:ext cx="468300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CA">
              <a:cs typeface="Calibri"/>
            </a:endParaRPr>
          </a:p>
          <a:p>
            <a:pPr lvl="1"/>
            <a:endParaRPr lang="fr-CA" b="1">
              <a:cs typeface="Calibri"/>
            </a:endParaRPr>
          </a:p>
          <a:p>
            <a:endParaRPr lang="fr-CA">
              <a:cs typeface="Calibri"/>
            </a:endParaRPr>
          </a:p>
          <a:p>
            <a:endParaRPr lang="fr-CA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93C0F-ED7D-B7A4-6328-0D5C14D6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21</a:t>
            </a:fld>
            <a:endParaRPr lang="en-US"/>
          </a:p>
        </p:txBody>
      </p:sp>
      <p:pic>
        <p:nvPicPr>
          <p:cNvPr id="7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CF99F53C-D10E-F693-6285-C1991D69C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956" y="1873439"/>
            <a:ext cx="5246114" cy="38341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F79089-0020-C6C4-129A-40A09F058277}"/>
              </a:ext>
            </a:extLst>
          </p:cNvPr>
          <p:cNvSpPr txBox="1"/>
          <p:nvPr/>
        </p:nvSpPr>
        <p:spPr>
          <a:xfrm>
            <a:off x="9782898" y="6375046"/>
            <a:ext cx="1277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Victor Vergeau</a:t>
            </a:r>
            <a:endParaRPr lang="en-CA" sz="1400" b="1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FAA5D62-B885-3C1E-2E92-78BB5E1DA275}"/>
              </a:ext>
            </a:extLst>
          </p:cNvPr>
          <p:cNvCxnSpPr/>
          <p:nvPr/>
        </p:nvCxnSpPr>
        <p:spPr>
          <a:xfrm>
            <a:off x="328613" y="1364455"/>
            <a:ext cx="11534771" cy="214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75F238-D638-DCFE-048B-DD61E4CB3D63}"/>
              </a:ext>
            </a:extLst>
          </p:cNvPr>
          <p:cNvSpPr txBox="1"/>
          <p:nvPr/>
        </p:nvSpPr>
        <p:spPr>
          <a:xfrm>
            <a:off x="3470787" y="6004638"/>
            <a:ext cx="430694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sz="1200" u="sng"/>
              <a:t>Fig. 13. Graphique des scores  en fonction des différents moments</a:t>
            </a:r>
            <a:endParaRPr lang="en-CA" sz="1200" u="sng">
              <a:cs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6C28CE-B8E9-018A-5CF0-1E69934C53D3}"/>
              </a:ext>
            </a:extLst>
          </p:cNvPr>
          <p:cNvSpPr>
            <a:spLocks noGrp="1"/>
          </p:cNvSpPr>
          <p:nvPr/>
        </p:nvSpPr>
        <p:spPr>
          <a:xfrm>
            <a:off x="309495" y="353771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3200" dirty="0">
                <a:latin typeface="Batang"/>
                <a:ea typeface="Batang"/>
                <a:cs typeface="Calibri"/>
              </a:rPr>
              <a:t>3.2. Solutions pour le serveur (suite)</a:t>
            </a:r>
            <a:endParaRPr lang="en-CA" sz="3200" dirty="0">
              <a:latin typeface="Batang"/>
              <a:ea typeface="Batang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1697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6FC2-29FF-4DDE-8AD1-30161302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5" y="353771"/>
            <a:ext cx="11049000" cy="1084101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Batang"/>
                <a:ea typeface="Batang"/>
                <a:cs typeface="Calibri"/>
              </a:rPr>
              <a:t>3.2. Solutions pour le serveur (suite)</a:t>
            </a:r>
            <a:endParaRPr lang="en-CA" sz="3200" dirty="0">
              <a:latin typeface="Batang"/>
              <a:ea typeface="Batang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5416-4C81-5941-1ACA-12E4CBFE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25" y="1583677"/>
            <a:ext cx="10621310" cy="36906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fr-CA" sz="2000" b="1"/>
              <a:t>Objectif: Rendre le code existant lisible et extensible</a:t>
            </a:r>
            <a:endParaRPr lang="fr-CA" sz="2000" b="1"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fr-CA" sz="1800">
                <a:ea typeface="+mn-lt"/>
                <a:cs typeface="+mn-lt"/>
              </a:rPr>
              <a:t>Solution #1: Réusiner une partie du code vers une architecture plus extensible et modulaire</a:t>
            </a:r>
            <a:endParaRPr lang="en-US" sz="1800"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r>
              <a:rPr lang="fr-CA" sz="1800">
                <a:ea typeface="+mn-lt"/>
                <a:cs typeface="+mn-lt"/>
              </a:rPr>
              <a:t>Solution #2: Utiliser des linters et un standard de formatage de code</a:t>
            </a:r>
            <a:endParaRPr lang="fr-CA" sz="1800"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fr-CA" sz="1800" b="1">
                <a:cs typeface="Calibri"/>
              </a:rPr>
              <a:t>Solution #3: Écrire de la documentation externe et interne du code</a:t>
            </a:r>
          </a:p>
          <a:p>
            <a:pPr lvl="1">
              <a:lnSpc>
                <a:spcPct val="150000"/>
              </a:lnSpc>
            </a:pPr>
            <a:endParaRPr lang="fr-CA" sz="1800">
              <a:cs typeface="Calibri"/>
            </a:endParaRPr>
          </a:p>
          <a:p>
            <a:pPr>
              <a:lnSpc>
                <a:spcPct val="150000"/>
              </a:lnSpc>
            </a:pPr>
            <a:endParaRPr lang="fr-CA" sz="1800">
              <a:cs typeface="Calibri"/>
            </a:endParaRPr>
          </a:p>
          <a:p>
            <a:pPr>
              <a:lnSpc>
                <a:spcPct val="150000"/>
              </a:lnSpc>
            </a:pPr>
            <a:endParaRPr lang="fr-CA" sz="18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93C0F-ED7D-B7A4-6328-0D5C14D6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8E7D6-9C4E-2378-4D85-A372C66ADC77}"/>
              </a:ext>
            </a:extLst>
          </p:cNvPr>
          <p:cNvSpPr txBox="1"/>
          <p:nvPr/>
        </p:nvSpPr>
        <p:spPr>
          <a:xfrm>
            <a:off x="9782898" y="6375046"/>
            <a:ext cx="1277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Victor Vergeau</a:t>
            </a:r>
            <a:endParaRPr lang="en-CA" sz="1400" b="1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0567C19-46CD-921D-37BA-21DFBE4828B6}"/>
              </a:ext>
            </a:extLst>
          </p:cNvPr>
          <p:cNvCxnSpPr/>
          <p:nvPr/>
        </p:nvCxnSpPr>
        <p:spPr>
          <a:xfrm>
            <a:off x="328613" y="1364455"/>
            <a:ext cx="11534771" cy="214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63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93C0F-ED7D-B7A4-6328-0D5C14D6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23</a:t>
            </a:fld>
            <a:endParaRPr lang="en-US"/>
          </a:p>
        </p:txBody>
      </p:sp>
      <p:pic>
        <p:nvPicPr>
          <p:cNvPr id="8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5B43C49C-815F-96D3-E481-D35DDA4F6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18" y="1410795"/>
            <a:ext cx="4699941" cy="4798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B0F3531B-33C9-9E0E-A6D4-EB482F201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918" y="1411355"/>
            <a:ext cx="4737570" cy="479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C7E7170-262C-3B5D-B4DC-4EF1FD71A142}"/>
              </a:ext>
            </a:extLst>
          </p:cNvPr>
          <p:cNvSpPr txBox="1">
            <a:spLocks/>
          </p:cNvSpPr>
          <p:nvPr/>
        </p:nvSpPr>
        <p:spPr>
          <a:xfrm>
            <a:off x="722391" y="322061"/>
            <a:ext cx="5238044" cy="7577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>
                <a:cs typeface="Calibri"/>
              </a:rPr>
              <a:t>Documentation externe</a:t>
            </a:r>
          </a:p>
          <a:p>
            <a:pPr marL="0" indent="0">
              <a:buNone/>
            </a:pPr>
            <a:r>
              <a:rPr lang="fr-CA" sz="2400">
                <a:cs typeface="Calibri"/>
              </a:rPr>
              <a:t>Guides en anglais, étape par étape</a:t>
            </a:r>
            <a:endParaRPr lang="fr-CA" sz="2400" b="1">
              <a:cs typeface="Calibri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71907F9-67B6-F077-9F70-1846BA47815E}"/>
              </a:ext>
            </a:extLst>
          </p:cNvPr>
          <p:cNvSpPr txBox="1">
            <a:spLocks/>
          </p:cNvSpPr>
          <p:nvPr/>
        </p:nvSpPr>
        <p:spPr>
          <a:xfrm>
            <a:off x="6061905" y="181924"/>
            <a:ext cx="5322711" cy="9679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>
                <a:cs typeface="Calibri"/>
              </a:rPr>
              <a:t>Documentation interne</a:t>
            </a:r>
          </a:p>
          <a:p>
            <a:pPr marL="0" indent="0">
              <a:buNone/>
            </a:pPr>
            <a:r>
              <a:rPr lang="fr-CA" sz="2400">
                <a:cs typeface="Calibri"/>
              </a:rPr>
              <a:t>Reflète le code, explication des méthodes, classes</a:t>
            </a:r>
            <a:endParaRPr lang="fr-CA" sz="2400" b="1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30F97-30A7-CEA7-A411-63ED2D2FDB04}"/>
              </a:ext>
            </a:extLst>
          </p:cNvPr>
          <p:cNvSpPr txBox="1"/>
          <p:nvPr/>
        </p:nvSpPr>
        <p:spPr>
          <a:xfrm>
            <a:off x="9782898" y="6375046"/>
            <a:ext cx="1277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Victor Vergeau</a:t>
            </a:r>
            <a:endParaRPr lang="en-CA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9B674-3E89-32DD-C642-EFA06DA380BF}"/>
              </a:ext>
            </a:extLst>
          </p:cNvPr>
          <p:cNvSpPr txBox="1"/>
          <p:nvPr/>
        </p:nvSpPr>
        <p:spPr>
          <a:xfrm>
            <a:off x="6292645" y="6438387"/>
            <a:ext cx="350130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CA" sz="1200" u="sng"/>
              <a:t>Fig. 15. Fichier de documentation (suite)</a:t>
            </a:r>
            <a:endParaRPr lang="en-CA" sz="1200" u="sng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84605A-14E0-42A7-3F94-8E2131405C80}"/>
              </a:ext>
            </a:extLst>
          </p:cNvPr>
          <p:cNvSpPr txBox="1"/>
          <p:nvPr/>
        </p:nvSpPr>
        <p:spPr>
          <a:xfrm>
            <a:off x="1351935" y="6527446"/>
            <a:ext cx="276312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CA" sz="1200" u="sng"/>
              <a:t>Fig. 14. Fichier de documentation</a:t>
            </a:r>
            <a:endParaRPr lang="en-CA" sz="1200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5381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6FC2-29FF-4DDE-8AD1-30161302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5" y="353771"/>
            <a:ext cx="11049000" cy="1084101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Batang"/>
                <a:ea typeface="Batang"/>
                <a:cs typeface="Calibri"/>
              </a:rPr>
              <a:t>3.2. Solutions pour le serveur (suite)</a:t>
            </a:r>
            <a:endParaRPr lang="en-CA" sz="3200" dirty="0">
              <a:latin typeface="Batang"/>
              <a:ea typeface="Batang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5416-4C81-5941-1ACA-12E4CBFE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25" y="1583677"/>
            <a:ext cx="10621310" cy="36906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fr-CA" sz="2000" b="1"/>
              <a:t>Objectif: Rendre le code existant lisible et extensible</a:t>
            </a:r>
            <a:endParaRPr lang="fr-CA" sz="2000" b="1"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fr-CA" sz="1800">
                <a:ea typeface="+mn-lt"/>
                <a:cs typeface="+mn-lt"/>
              </a:rPr>
              <a:t>Solution #1: Réusiner une partie du code vers une architecture plus extensible et modulaire</a:t>
            </a:r>
            <a:endParaRPr lang="en-US" sz="1800"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r>
              <a:rPr lang="fr-CA" sz="1800">
                <a:ea typeface="+mn-lt"/>
                <a:cs typeface="+mn-lt"/>
              </a:rPr>
              <a:t>Solution #2: Utiliser des linters et un standard de formatage de code</a:t>
            </a:r>
            <a:endParaRPr lang="fr-CA" sz="1800"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fr-CA" sz="1800">
                <a:cs typeface="Calibri"/>
              </a:rPr>
              <a:t>Solution #3: Écrire de la documentation externe et interne du code</a:t>
            </a:r>
          </a:p>
          <a:p>
            <a:pPr>
              <a:lnSpc>
                <a:spcPct val="150000"/>
              </a:lnSpc>
            </a:pPr>
            <a:endParaRPr lang="fr-CA" sz="1800">
              <a:cs typeface="Calibri"/>
            </a:endParaRPr>
          </a:p>
          <a:p>
            <a:pPr>
              <a:lnSpc>
                <a:spcPct val="150000"/>
              </a:lnSpc>
            </a:pPr>
            <a:endParaRPr lang="fr-CA" sz="18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93C0F-ED7D-B7A4-6328-0D5C14D6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8E7D6-9C4E-2378-4D85-A372C66ADC77}"/>
              </a:ext>
            </a:extLst>
          </p:cNvPr>
          <p:cNvSpPr txBox="1"/>
          <p:nvPr/>
        </p:nvSpPr>
        <p:spPr>
          <a:xfrm>
            <a:off x="9782898" y="6375046"/>
            <a:ext cx="1277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Victor Vergeau</a:t>
            </a:r>
            <a:endParaRPr lang="en-CA" sz="1400" b="1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0567C19-46CD-921D-37BA-21DFBE4828B6}"/>
              </a:ext>
            </a:extLst>
          </p:cNvPr>
          <p:cNvCxnSpPr/>
          <p:nvPr/>
        </p:nvCxnSpPr>
        <p:spPr>
          <a:xfrm>
            <a:off x="328613" y="1364455"/>
            <a:ext cx="11534771" cy="214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73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>
            <a:extLst>
              <a:ext uri="{FF2B5EF4-FFF2-40B4-BE49-F238E27FC236}">
                <a16:creationId xmlns:a16="http://schemas.microsoft.com/office/drawing/2014/main" id="{98F927CE-AAE3-78CA-7936-99611DB0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17" y="866418"/>
            <a:ext cx="10765765" cy="55857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DB6FC2-29FF-4DDE-8AD1-30161302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4" y="134444"/>
            <a:ext cx="11049000" cy="622910"/>
          </a:xfrm>
        </p:spPr>
        <p:txBody>
          <a:bodyPr>
            <a:noAutofit/>
          </a:bodyPr>
          <a:lstStyle/>
          <a:p>
            <a:r>
              <a:rPr lang="fr-CA" sz="3200">
                <a:latin typeface="Batang"/>
                <a:ea typeface="Batang"/>
                <a:cs typeface="Calibri"/>
              </a:rPr>
              <a:t>3.2. Architecture du serveur</a:t>
            </a:r>
            <a:endParaRPr lang="en-CA" sz="3200">
              <a:latin typeface="Batang"/>
              <a:ea typeface="Batang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5416-4C81-5941-1ACA-12E4CBFE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37" y="139288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CA">
              <a:ea typeface="Calibri"/>
              <a:cs typeface="Calibri"/>
            </a:endParaRPr>
          </a:p>
          <a:p>
            <a:pPr lvl="1"/>
            <a:endParaRPr lang="fr-CA" b="1">
              <a:cs typeface="Calibri"/>
            </a:endParaRPr>
          </a:p>
          <a:p>
            <a:endParaRPr lang="fr-CA" sz="2400">
              <a:cs typeface="Calibri"/>
            </a:endParaRPr>
          </a:p>
          <a:p>
            <a:endParaRPr lang="fr-CA" sz="24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93C0F-ED7D-B7A4-6328-0D5C14D6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85BF250F-1807-E655-41AC-A46C3854D6C6}"/>
              </a:ext>
            </a:extLst>
          </p:cNvPr>
          <p:cNvSpPr txBox="1"/>
          <p:nvPr/>
        </p:nvSpPr>
        <p:spPr>
          <a:xfrm>
            <a:off x="10139673" y="6568849"/>
            <a:ext cx="1503938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sz="1400" b="1"/>
              <a:t>Ghazi Ben Achour</a:t>
            </a:r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05A965A-7669-1962-2BDC-BF57ECE83A17}"/>
              </a:ext>
            </a:extLst>
          </p:cNvPr>
          <p:cNvCxnSpPr/>
          <p:nvPr/>
        </p:nvCxnSpPr>
        <p:spPr>
          <a:xfrm>
            <a:off x="257175" y="697705"/>
            <a:ext cx="11534771" cy="214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">
            <a:extLst>
              <a:ext uri="{FF2B5EF4-FFF2-40B4-BE49-F238E27FC236}">
                <a16:creationId xmlns:a16="http://schemas.microsoft.com/office/drawing/2014/main" id="{1010359E-A476-B0CE-FCA8-880BE5959A81}"/>
              </a:ext>
            </a:extLst>
          </p:cNvPr>
          <p:cNvSpPr txBox="1"/>
          <p:nvPr/>
        </p:nvSpPr>
        <p:spPr>
          <a:xfrm>
            <a:off x="3803625" y="6451505"/>
            <a:ext cx="4274055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400" u="sng"/>
              <a:t>Fig. 16. </a:t>
            </a:r>
            <a:r>
              <a:rPr lang="en-US" sz="1400" u="sng" err="1"/>
              <a:t>Diagramme</a:t>
            </a:r>
            <a:r>
              <a:rPr lang="en-US" sz="1400" u="sng"/>
              <a:t> de </a:t>
            </a:r>
            <a:r>
              <a:rPr lang="en-US" sz="1400" u="sng" err="1"/>
              <a:t>classe</a:t>
            </a:r>
            <a:r>
              <a:rPr lang="en-US" sz="1400" u="sng"/>
              <a:t> du </a:t>
            </a:r>
            <a:r>
              <a:rPr lang="en-US" sz="1400" u="sng" err="1"/>
              <a:t>serveur</a:t>
            </a:r>
            <a:r>
              <a:rPr lang="en-US" sz="1400" u="sng"/>
              <a:t> et de la </a:t>
            </a:r>
            <a:r>
              <a:rPr lang="en-US" sz="1400" u="sng" err="1"/>
              <a:t>logique</a:t>
            </a:r>
            <a:endParaRPr lang="en-CA" sz="1400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3261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érieur d’entrepôt sombre">
            <a:extLst>
              <a:ext uri="{FF2B5EF4-FFF2-40B4-BE49-F238E27FC236}">
                <a16:creationId xmlns:a16="http://schemas.microsoft.com/office/drawing/2014/main" id="{298BB592-9DE9-BC1D-7C8A-B8D573949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5000"/>
          </a:blip>
          <a:srcRect r="-2" b="-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6D4983-374F-8263-FAD9-64B9975D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819615"/>
            <a:ext cx="6817836" cy="12649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4. </a:t>
            </a:r>
            <a:r>
              <a:rPr lang="en-US" sz="4100" err="1">
                <a:solidFill>
                  <a:srgbClr val="FFFFFF"/>
                </a:solidFill>
              </a:rPr>
              <a:t>Démonstration</a:t>
            </a:r>
            <a:br>
              <a:rPr lang="en-US" sz="4100">
                <a:solidFill>
                  <a:srgbClr val="FFFFFF"/>
                </a:solidFill>
              </a:rPr>
            </a:b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100EAF-85EE-0B0D-7B40-5D8991D1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B23AB-EE07-988F-AAC6-B40BACB140AE}"/>
              </a:ext>
            </a:extLst>
          </p:cNvPr>
          <p:cNvSpPr txBox="1"/>
          <p:nvPr/>
        </p:nvSpPr>
        <p:spPr>
          <a:xfrm>
            <a:off x="9614486" y="6428859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>
                <a:solidFill>
                  <a:schemeClr val="bg1"/>
                </a:solidFill>
              </a:rPr>
              <a:t>Mohamed Zakaria</a:t>
            </a:r>
            <a:endParaRPr lang="en-CA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484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74B4-FE98-E31B-AD64-0CF81752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62137"/>
            <a:ext cx="11049000" cy="1084101"/>
          </a:xfrm>
        </p:spPr>
        <p:txBody>
          <a:bodyPr>
            <a:noAutofit/>
          </a:bodyPr>
          <a:lstStyle/>
          <a:p>
            <a:r>
              <a:rPr lang="fr-CA" sz="3200">
                <a:latin typeface="Batang"/>
                <a:ea typeface="Batang"/>
              </a:rPr>
              <a:t>5.1. Rétrospective des bons coups</a:t>
            </a:r>
            <a:br>
              <a:rPr lang="fr-CA" sz="3200"/>
            </a:br>
            <a:endParaRPr lang="en-CA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F7F9-95B4-E0FF-60E1-EA1229625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5" y="1675158"/>
            <a:ext cx="10724535" cy="450180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1800" dirty="0"/>
              <a:t>Gestion de l'équipe;</a:t>
            </a:r>
          </a:p>
          <a:p>
            <a:pPr lvl="1">
              <a:lnSpc>
                <a:spcPct val="150000"/>
              </a:lnSpc>
            </a:pPr>
            <a:r>
              <a:rPr lang="fr-CA" sz="1400" dirty="0"/>
              <a:t>Gestion de l'assignation des taches réussi et selon les compétences de chaque membres.</a:t>
            </a:r>
            <a:endParaRPr lang="fr-CA" sz="1400" dirty="0">
              <a:cs typeface="Calibri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1800" dirty="0"/>
              <a:t>Rapidement mis à la tâche;</a:t>
            </a:r>
            <a:endParaRPr lang="fr-CA" sz="1800" dirty="0"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fr-CA" sz="1400" dirty="0"/>
              <a:t>Début d’interface livré un dès la 2ème semaine.</a:t>
            </a:r>
            <a:endParaRPr lang="fr-CA" sz="1400" dirty="0">
              <a:cs typeface="Calibri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1800" dirty="0"/>
              <a:t>Communication entre les membres de l'équipe;</a:t>
            </a:r>
            <a:endParaRPr lang="fr-CA" sz="1800" dirty="0"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fr-CA" sz="1400" dirty="0"/>
              <a:t>Transfert de connaissances et entraide dans l’équipe avec programmation par pair. </a:t>
            </a:r>
            <a:endParaRPr lang="fr-CA" sz="1400" dirty="0">
              <a:cs typeface="Calibri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1800" dirty="0"/>
              <a:t>Disponibilité;</a:t>
            </a:r>
            <a:endParaRPr lang="fr-CA" sz="1800" dirty="0"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fr-CA" sz="1400" dirty="0"/>
              <a:t>Membres joignables et ouverts.</a:t>
            </a:r>
            <a:endParaRPr lang="fr-CA" sz="1800" dirty="0"/>
          </a:p>
          <a:p>
            <a:pPr>
              <a:lnSpc>
                <a:spcPct val="150000"/>
              </a:lnSpc>
            </a:pPr>
            <a:r>
              <a:rPr lang="fr-CA" sz="1800" dirty="0"/>
              <a:t>Bonnes décisions autour des technologie choisies;</a:t>
            </a:r>
            <a:endParaRPr lang="fr-CA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1800" dirty="0"/>
              <a:t>Communication avec l'enseignant.</a:t>
            </a:r>
            <a:endParaRPr lang="fr-CA" sz="18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E3413-F32D-69CB-6C76-205CA48B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EDDAF-9BF3-AF6F-94E2-1359BE5210E9}"/>
              </a:ext>
            </a:extLst>
          </p:cNvPr>
          <p:cNvSpPr txBox="1"/>
          <p:nvPr/>
        </p:nvSpPr>
        <p:spPr>
          <a:xfrm>
            <a:off x="10140706" y="6385270"/>
            <a:ext cx="845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Alex Hua</a:t>
            </a:r>
            <a:endParaRPr lang="en-CA" sz="1400" b="1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C5B43C3-2487-DF55-D99B-58EA364EDCFF}"/>
              </a:ext>
            </a:extLst>
          </p:cNvPr>
          <p:cNvCxnSpPr/>
          <p:nvPr/>
        </p:nvCxnSpPr>
        <p:spPr>
          <a:xfrm>
            <a:off x="328613" y="1364455"/>
            <a:ext cx="11534771" cy="214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510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74B4-FE98-E31B-AD64-0CF81752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62137"/>
            <a:ext cx="11049000" cy="1084101"/>
          </a:xfrm>
        </p:spPr>
        <p:txBody>
          <a:bodyPr>
            <a:noAutofit/>
          </a:bodyPr>
          <a:lstStyle/>
          <a:p>
            <a:r>
              <a:rPr lang="fr-CA" sz="3200">
                <a:latin typeface="Batang"/>
                <a:ea typeface="Batang"/>
              </a:rPr>
              <a:t>5.2. Rétrospective des moins bons coups</a:t>
            </a:r>
            <a:br>
              <a:rPr lang="fr-CA" sz="3200"/>
            </a:br>
            <a:endParaRPr lang="en-CA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F7F9-95B4-E0FF-60E1-EA1229625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64623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1800" dirty="0"/>
              <a:t>Intégration du client dans les prises de décisions;</a:t>
            </a:r>
          </a:p>
          <a:p>
            <a:pPr lvl="1">
              <a:lnSpc>
                <a:spcPct val="150000"/>
              </a:lnSpc>
            </a:pPr>
            <a:r>
              <a:rPr lang="fr-CA" sz="1400" dirty="0"/>
              <a:t>Prendre des décisions avec le client plutôt que prendre des décisions et demander si elles sont acceptables.</a:t>
            </a:r>
            <a:endParaRPr lang="fr-CA" sz="1400" dirty="0">
              <a:cs typeface="Calibri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1800" dirty="0"/>
              <a:t>Estimation de la difficulté des tâches;</a:t>
            </a:r>
            <a:endParaRPr lang="fr-CA" sz="1800" dirty="0"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fr-CA" sz="1400" dirty="0"/>
              <a:t>Compréhension du code de départ que le client nous a fourni;</a:t>
            </a:r>
            <a:endParaRPr lang="fr-CA" sz="1400" dirty="0"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fr-CA" sz="1400" dirty="0"/>
              <a:t>Réduction de nos ambitions pour la remise finale.</a:t>
            </a:r>
            <a:endParaRPr lang="fr-CA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1800" dirty="0"/>
              <a:t>Intention du code perdue dans les remises;</a:t>
            </a:r>
            <a:endParaRPr lang="fr-CA" sz="1800" dirty="0"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fr-CA" sz="1400" dirty="0"/>
              <a:t>Les bonnes normes de codes ne seront peut-être pas reprises par les futurs développeurs. </a:t>
            </a:r>
            <a:endParaRPr lang="fr-CA" sz="1400" dirty="0">
              <a:cs typeface="Calibri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1800" dirty="0"/>
              <a:t>Réalisation d'un plus grand nombre de tests unitaires et d'intégration.</a:t>
            </a:r>
            <a:endParaRPr lang="fr-CA" sz="1800" dirty="0">
              <a:cs typeface="Calibri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CA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305AC-EDE5-A88B-E709-4B7F48C4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108A4-C056-C508-4DFB-CC52B5EA50B9}"/>
              </a:ext>
            </a:extLst>
          </p:cNvPr>
          <p:cNvSpPr txBox="1"/>
          <p:nvPr/>
        </p:nvSpPr>
        <p:spPr>
          <a:xfrm>
            <a:off x="10149515" y="6385270"/>
            <a:ext cx="845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Alex Hua</a:t>
            </a:r>
            <a:endParaRPr lang="en-CA" sz="1400" b="1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FD76614-146E-8382-06F9-1E5884CE07A4}"/>
              </a:ext>
            </a:extLst>
          </p:cNvPr>
          <p:cNvCxnSpPr/>
          <p:nvPr/>
        </p:nvCxnSpPr>
        <p:spPr>
          <a:xfrm>
            <a:off x="328613" y="1364455"/>
            <a:ext cx="11534771" cy="214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740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74B4-FE98-E31B-AD64-0CF81752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84" y="562137"/>
            <a:ext cx="11049000" cy="1084101"/>
          </a:xfrm>
        </p:spPr>
        <p:txBody>
          <a:bodyPr>
            <a:noAutofit/>
          </a:bodyPr>
          <a:lstStyle/>
          <a:p>
            <a:r>
              <a:rPr lang="fr-CA" sz="3200">
                <a:latin typeface="Batang"/>
                <a:ea typeface="Batang"/>
              </a:rPr>
              <a:t>5.3. Apprentissages</a:t>
            </a:r>
            <a:br>
              <a:rPr lang="fr-CA" sz="3200"/>
            </a:br>
            <a:endParaRPr lang="en-CA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F7F9-95B4-E0FF-60E1-EA1229625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01" y="167515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1800"/>
              <a:t>Travailler avec du code existant;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1800"/>
              <a:t>Gérer une équipe polyvalent pendant une session;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1800"/>
              <a:t>Assurer une bonne communication et une bonne relation avec un client;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1800"/>
              <a:t>Intégrer plusieurs notions vues durant le cheminement scolaire sous un même projet;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1800"/>
              <a:t>Utiliser de nouvelles librairies et technologies;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1800"/>
              <a:t>Diviser un projet complexe en sous-tâches plus facilement réalisables;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1800"/>
              <a:t>Concevoir l’architecture d’un système complexe.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CA" sz="18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CA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800F8-4610-654B-4CD7-83E88F85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83D22-7307-527E-F03C-A3CF21BD01D6}"/>
              </a:ext>
            </a:extLst>
          </p:cNvPr>
          <p:cNvSpPr txBox="1"/>
          <p:nvPr/>
        </p:nvSpPr>
        <p:spPr>
          <a:xfrm>
            <a:off x="10158324" y="6385270"/>
            <a:ext cx="845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Alex Hua</a:t>
            </a:r>
            <a:endParaRPr lang="en-CA" sz="1400" b="1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E024420-E9FA-2910-67A8-256FABDED3D5}"/>
              </a:ext>
            </a:extLst>
          </p:cNvPr>
          <p:cNvCxnSpPr/>
          <p:nvPr/>
        </p:nvCxnSpPr>
        <p:spPr>
          <a:xfrm>
            <a:off x="328613" y="1364455"/>
            <a:ext cx="11534771" cy="214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19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E34D-4AF7-1850-D2A0-5C304346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34" y="707726"/>
            <a:ext cx="6233755" cy="757281"/>
          </a:xfrm>
        </p:spPr>
        <p:txBody>
          <a:bodyPr anchor="t">
            <a:normAutofit/>
          </a:bodyPr>
          <a:lstStyle/>
          <a:p>
            <a:pPr marL="742950" indent="-742950">
              <a:buAutoNum type="arabicPeriod"/>
            </a:pPr>
            <a:r>
              <a:rPr lang="fr-CA" sz="3200">
                <a:latin typeface="Batang"/>
                <a:ea typeface="Batang"/>
              </a:rPr>
              <a:t>Introduction</a:t>
            </a:r>
            <a:endParaRPr lang="en-CA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6FDE-9199-AED8-EDD2-0545477BC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734" y="2092075"/>
            <a:ext cx="7669069" cy="497459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fr-CA" sz="2000" b="1"/>
              <a:t>Sujet de recherche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Calibri" panose="020B0604020202020204" pitchFamily="34" charset="0"/>
              <a:buChar char="-"/>
            </a:pPr>
            <a:r>
              <a:rPr lang="fr-CA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 production d'électricité est fixe et indépendante de la demande. Donc, est-il possible de revoir la distribution énergétique?</a:t>
            </a:r>
          </a:p>
          <a:p>
            <a:pPr>
              <a:lnSpc>
                <a:spcPct val="150000"/>
              </a:lnSpc>
            </a:pPr>
            <a:r>
              <a:rPr lang="fr-CA" sz="2000" b="1"/>
              <a:t>Solution de recherche</a:t>
            </a:r>
            <a:endParaRPr lang="fr-CA" sz="2000" b="1"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fr-CA" sz="1800"/>
              <a:t>Moduler très légèrement l'activation de dizaines de milliers de climatiseurs en optimisant le confort et selon l'énergie disponible.</a:t>
            </a:r>
            <a:endParaRPr lang="fr-CA" sz="1800"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fr-CA" sz="1800"/>
              <a:t>Apprentissage du renforcement </a:t>
            </a:r>
            <a:r>
              <a:rPr lang="fr-CA" sz="1800" err="1"/>
              <a:t>multiagent</a:t>
            </a:r>
            <a:r>
              <a:rPr lang="fr-CA" sz="1800"/>
              <a:t> </a:t>
            </a:r>
            <a:r>
              <a:rPr lang="fr-CA" sz="1800" i="1"/>
              <a:t>(Multi-Agent </a:t>
            </a:r>
            <a:r>
              <a:rPr lang="fr-CA" sz="1800" i="1" err="1"/>
              <a:t>Reinforcement</a:t>
            </a:r>
            <a:r>
              <a:rPr lang="fr-CA" sz="1800" i="1"/>
              <a:t> Learning: MARL)</a:t>
            </a:r>
            <a:endParaRPr lang="fr-CA" sz="1800" i="1"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Calibri" panose="020B0604020202020204" pitchFamily="34" charset="0"/>
              <a:buChar char="-"/>
            </a:pPr>
            <a:endParaRPr lang="fr-CA" sz="1800" i="1"/>
          </a:p>
          <a:p>
            <a:pPr>
              <a:lnSpc>
                <a:spcPct val="150000"/>
              </a:lnSpc>
              <a:buFont typeface="Calibri" panose="020B0604020202020204" pitchFamily="34" charset="0"/>
              <a:buChar char="-"/>
            </a:pPr>
            <a:endParaRPr lang="fr-CA" sz="1800"/>
          </a:p>
          <a:p>
            <a:pPr>
              <a:lnSpc>
                <a:spcPct val="150000"/>
              </a:lnSpc>
            </a:pPr>
            <a:endParaRPr lang="fr-CA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679E8-C16A-6A6E-9770-8FB319B7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Image 5" descr="Une image contenant ciel, plein air, pylône, voie ferrée&#10;&#10;Description générée automatiquement">
            <a:extLst>
              <a:ext uri="{FF2B5EF4-FFF2-40B4-BE49-F238E27FC236}">
                <a16:creationId xmlns:a16="http://schemas.microsoft.com/office/drawing/2014/main" id="{EFD3C9FA-2CAA-C585-1D76-1B0310509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03" r="31657" b="-2"/>
          <a:stretch/>
        </p:blipFill>
        <p:spPr>
          <a:xfrm>
            <a:off x="8801774" y="1592618"/>
            <a:ext cx="3069492" cy="441145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C693300-B57F-B7D2-B937-8BA888F98408}"/>
              </a:ext>
            </a:extLst>
          </p:cNvPr>
          <p:cNvSpPr txBox="1"/>
          <p:nvPr/>
        </p:nvSpPr>
        <p:spPr>
          <a:xfrm>
            <a:off x="9224271" y="6000019"/>
            <a:ext cx="359568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u="sng"/>
              <a:t>Fig. 1. Énergie électrique [1]</a:t>
            </a:r>
            <a:endParaRPr lang="fr-FR" sz="1400" u="sng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D7BF4-FAD2-9E29-BB38-D406952370DF}"/>
              </a:ext>
            </a:extLst>
          </p:cNvPr>
          <p:cNvSpPr txBox="1"/>
          <p:nvPr/>
        </p:nvSpPr>
        <p:spPr>
          <a:xfrm>
            <a:off x="9735481" y="6385270"/>
            <a:ext cx="1286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Johnny Khoury</a:t>
            </a:r>
            <a:endParaRPr lang="en-CA" sz="1400" b="1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2C45E21-E702-779C-085F-A16E6963E4E3}"/>
              </a:ext>
            </a:extLst>
          </p:cNvPr>
          <p:cNvCxnSpPr/>
          <p:nvPr/>
        </p:nvCxnSpPr>
        <p:spPr>
          <a:xfrm>
            <a:off x="328613" y="1364455"/>
            <a:ext cx="11534771" cy="214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81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CDF3-7678-8263-2CDF-314E5007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500062"/>
            <a:ext cx="10515600" cy="1325563"/>
          </a:xfrm>
        </p:spPr>
        <p:txBody>
          <a:bodyPr>
            <a:normAutofit/>
          </a:bodyPr>
          <a:lstStyle/>
          <a:p>
            <a:r>
              <a:rPr lang="fr-CA" sz="3200">
                <a:latin typeface="Batang"/>
                <a:ea typeface="Batang"/>
              </a:rPr>
              <a:t>6. Conclusion</a:t>
            </a:r>
            <a:br>
              <a:rPr lang="fr-CA" sz="3200"/>
            </a:br>
            <a:endParaRPr lang="en-CA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6DC5-7E0F-2604-4D35-8E370A1AD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98" y="171193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>
                <a:solidFill>
                  <a:schemeClr val="tx1"/>
                </a:solidFill>
              </a:rPr>
              <a:t>Nous </a:t>
            </a:r>
            <a:r>
              <a:rPr lang="en-CA" sz="1800" err="1">
                <a:solidFill>
                  <a:schemeClr val="tx1"/>
                </a:solidFill>
              </a:rPr>
              <a:t>avons</a:t>
            </a:r>
            <a:r>
              <a:rPr lang="en-CA" sz="1800">
                <a:solidFill>
                  <a:schemeClr val="tx1"/>
                </a:solidFill>
              </a:rPr>
              <a:t> </a:t>
            </a:r>
            <a:r>
              <a:rPr lang="en-CA" sz="1800" err="1">
                <a:solidFill>
                  <a:schemeClr val="tx1"/>
                </a:solidFill>
              </a:rPr>
              <a:t>apprécié</a:t>
            </a:r>
            <a:r>
              <a:rPr lang="en-CA" sz="1800">
                <a:solidFill>
                  <a:schemeClr val="tx1"/>
                </a:solidFill>
              </a:rPr>
              <a:t> </a:t>
            </a:r>
            <a:r>
              <a:rPr lang="en-CA" sz="1800" err="1">
                <a:solidFill>
                  <a:schemeClr val="tx1"/>
                </a:solidFill>
              </a:rPr>
              <a:t>travailler</a:t>
            </a:r>
            <a:r>
              <a:rPr lang="en-CA" sz="1800">
                <a:solidFill>
                  <a:schemeClr val="tx1"/>
                </a:solidFill>
              </a:rPr>
              <a:t> sur </a:t>
            </a:r>
            <a:r>
              <a:rPr lang="en-CA" sz="1800" err="1">
                <a:solidFill>
                  <a:schemeClr val="tx1"/>
                </a:solidFill>
              </a:rPr>
              <a:t>ce</a:t>
            </a:r>
            <a:r>
              <a:rPr lang="en-CA" sz="1800">
                <a:solidFill>
                  <a:schemeClr val="tx1"/>
                </a:solidFill>
              </a:rPr>
              <a:t> </a:t>
            </a:r>
            <a:r>
              <a:rPr lang="en-CA" sz="1800" err="1">
                <a:solidFill>
                  <a:schemeClr val="tx1"/>
                </a:solidFill>
              </a:rPr>
              <a:t>projet</a:t>
            </a:r>
            <a:r>
              <a:rPr lang="en-CA" sz="180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>
                <a:solidFill>
                  <a:schemeClr val="tx1"/>
                </a:solidFill>
              </a:rPr>
              <a:t>Nous </a:t>
            </a:r>
            <a:r>
              <a:rPr lang="en-CA" sz="1800" err="1">
                <a:solidFill>
                  <a:schemeClr val="tx1"/>
                </a:solidFill>
              </a:rPr>
              <a:t>avons</a:t>
            </a:r>
            <a:r>
              <a:rPr lang="en-CA" sz="1800">
                <a:solidFill>
                  <a:schemeClr val="tx1"/>
                </a:solidFill>
              </a:rPr>
              <a:t> </a:t>
            </a:r>
            <a:r>
              <a:rPr lang="en-CA" sz="1800" err="1">
                <a:solidFill>
                  <a:schemeClr val="tx1"/>
                </a:solidFill>
              </a:rPr>
              <a:t>appris</a:t>
            </a:r>
            <a:r>
              <a:rPr lang="en-CA" sz="1800">
                <a:solidFill>
                  <a:schemeClr val="tx1"/>
                </a:solidFill>
              </a:rPr>
              <a:t> </a:t>
            </a:r>
            <a:r>
              <a:rPr lang="en-CA" sz="1800" err="1">
                <a:solidFill>
                  <a:schemeClr val="tx1"/>
                </a:solidFill>
              </a:rPr>
              <a:t>plusieurs</a:t>
            </a:r>
            <a:r>
              <a:rPr lang="en-CA" sz="1800">
                <a:solidFill>
                  <a:schemeClr val="tx1"/>
                </a:solidFill>
              </a:rPr>
              <a:t> choses, tant au </a:t>
            </a:r>
            <a:r>
              <a:rPr lang="en-CA" sz="1800" err="1">
                <a:solidFill>
                  <a:schemeClr val="tx1"/>
                </a:solidFill>
              </a:rPr>
              <a:t>niveau</a:t>
            </a:r>
            <a:r>
              <a:rPr lang="en-CA" sz="1800">
                <a:solidFill>
                  <a:schemeClr val="tx1"/>
                </a:solidFill>
              </a:rPr>
              <a:t> technique </a:t>
            </a:r>
            <a:r>
              <a:rPr lang="en-CA" sz="1800" err="1">
                <a:solidFill>
                  <a:schemeClr val="tx1"/>
                </a:solidFill>
              </a:rPr>
              <a:t>qu'au</a:t>
            </a:r>
            <a:r>
              <a:rPr lang="en-CA" sz="1800">
                <a:solidFill>
                  <a:schemeClr val="tx1"/>
                </a:solidFill>
              </a:rPr>
              <a:t> </a:t>
            </a:r>
            <a:r>
              <a:rPr lang="en-CA" sz="1800" err="1">
                <a:solidFill>
                  <a:schemeClr val="tx1"/>
                </a:solidFill>
              </a:rPr>
              <a:t>niveau</a:t>
            </a:r>
            <a:r>
              <a:rPr lang="en-CA" sz="1800">
                <a:solidFill>
                  <a:schemeClr val="tx1"/>
                </a:solidFill>
              </a:rPr>
              <a:t> gestion;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>
                <a:solidFill>
                  <a:schemeClr val="tx1"/>
                </a:solidFill>
              </a:rPr>
              <a:t>Nous </a:t>
            </a:r>
            <a:r>
              <a:rPr lang="en-CA" sz="1800" err="1">
                <a:solidFill>
                  <a:schemeClr val="tx1"/>
                </a:solidFill>
              </a:rPr>
              <a:t>avons</a:t>
            </a:r>
            <a:r>
              <a:rPr lang="en-CA" sz="1800">
                <a:solidFill>
                  <a:schemeClr val="tx1"/>
                </a:solidFill>
              </a:rPr>
              <a:t> </a:t>
            </a:r>
            <a:r>
              <a:rPr lang="en-CA" sz="1800" err="1">
                <a:solidFill>
                  <a:schemeClr val="tx1"/>
                </a:solidFill>
              </a:rPr>
              <a:t>atteint</a:t>
            </a:r>
            <a:r>
              <a:rPr lang="en-CA" sz="1800">
                <a:solidFill>
                  <a:schemeClr val="tx1"/>
                </a:solidFill>
              </a:rPr>
              <a:t> </a:t>
            </a:r>
            <a:r>
              <a:rPr lang="en-CA" sz="1800" err="1">
                <a:solidFill>
                  <a:schemeClr val="tx1"/>
                </a:solidFill>
              </a:rPr>
              <a:t>nos</a:t>
            </a:r>
            <a:r>
              <a:rPr lang="en-CA" sz="1800">
                <a:solidFill>
                  <a:schemeClr val="tx1"/>
                </a:solidFill>
              </a:rPr>
              <a:t> </a:t>
            </a:r>
            <a:r>
              <a:rPr lang="en-CA" sz="1800" err="1">
                <a:solidFill>
                  <a:schemeClr val="tx1"/>
                </a:solidFill>
              </a:rPr>
              <a:t>objectifs</a:t>
            </a:r>
            <a:r>
              <a:rPr lang="en-CA" sz="1800">
                <a:solidFill>
                  <a:schemeClr val="tx1"/>
                </a:solidFill>
              </a:rPr>
              <a:t> </a:t>
            </a:r>
            <a:r>
              <a:rPr lang="en-CA" sz="1800" err="1">
                <a:solidFill>
                  <a:schemeClr val="tx1"/>
                </a:solidFill>
              </a:rPr>
              <a:t>fixés</a:t>
            </a:r>
            <a:r>
              <a:rPr lang="en-CA" sz="1800">
                <a:solidFill>
                  <a:schemeClr val="tx1"/>
                </a:solidFill>
              </a:rPr>
              <a:t> </a:t>
            </a:r>
            <a:r>
              <a:rPr lang="en-CA" sz="1800" err="1">
                <a:solidFill>
                  <a:schemeClr val="tx1"/>
                </a:solidFill>
              </a:rPr>
              <a:t>en</a:t>
            </a:r>
            <a:r>
              <a:rPr lang="en-CA" sz="1800">
                <a:solidFill>
                  <a:schemeClr val="tx1"/>
                </a:solidFill>
              </a:rPr>
              <a:t> début de session;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err="1">
                <a:solidFill>
                  <a:schemeClr val="tx1"/>
                </a:solidFill>
              </a:rPr>
              <a:t>Remerciements</a:t>
            </a:r>
            <a:r>
              <a:rPr lang="en-CA" sz="1800">
                <a:solidFill>
                  <a:schemeClr val="tx1"/>
                </a:solidFill>
              </a:rPr>
              <a:t> au client et à </a:t>
            </a:r>
            <a:r>
              <a:rPr lang="en-CA" sz="1800" err="1">
                <a:solidFill>
                  <a:schemeClr val="tx1"/>
                </a:solidFill>
              </a:rPr>
              <a:t>l'enseignant</a:t>
            </a:r>
            <a:r>
              <a:rPr lang="en-CA" sz="18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DCA29-317D-253D-7955-35D00BDE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1F24E-FCC2-D463-9687-0A7AE410675E}"/>
              </a:ext>
            </a:extLst>
          </p:cNvPr>
          <p:cNvSpPr txBox="1"/>
          <p:nvPr/>
        </p:nvSpPr>
        <p:spPr>
          <a:xfrm>
            <a:off x="9814764" y="6385270"/>
            <a:ext cx="1286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Johnny Khoury</a:t>
            </a:r>
            <a:endParaRPr lang="en-CA" sz="1400" b="1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AD248DD-B18B-0B2E-37AA-337187843860}"/>
              </a:ext>
            </a:extLst>
          </p:cNvPr>
          <p:cNvCxnSpPr/>
          <p:nvPr/>
        </p:nvCxnSpPr>
        <p:spPr>
          <a:xfrm>
            <a:off x="328613" y="1364455"/>
            <a:ext cx="11534771" cy="214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749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87053-0A6B-3089-3781-3ADDB0ED1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43958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>
                <a:latin typeface="Batang"/>
                <a:ea typeface="Batang"/>
              </a:rPr>
              <a:t>Références</a:t>
            </a:r>
            <a:endParaRPr lang="fr-FR" sz="320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ABFA9-BE2B-2E78-83E6-DEA45842F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18" y="1718500"/>
            <a:ext cx="11631311" cy="478014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fr-FR" sz="1600">
                <a:cs typeface="Calibri"/>
              </a:rPr>
              <a:t>[1] </a:t>
            </a:r>
            <a:r>
              <a:rPr lang="fr-FR" sz="1600">
                <a:cs typeface="Times New Roman"/>
              </a:rPr>
              <a:t>A. C. T. </a:t>
            </a:r>
            <a:r>
              <a:rPr lang="fr-FR" sz="1600" err="1">
                <a:cs typeface="Times New Roman"/>
              </a:rPr>
              <a:t>Kamgang</a:t>
            </a:r>
            <a:r>
              <a:rPr lang="fr-FR" sz="1600">
                <a:cs typeface="Times New Roman"/>
              </a:rPr>
              <a:t>, “Énergie électrique : une partie de la Pennsylvanie dépend de l’Ontario pour son électricité!,” </a:t>
            </a:r>
            <a:r>
              <a:rPr lang="fr-FR" sz="1600" i="1">
                <a:cs typeface="Times New Roman"/>
              </a:rPr>
              <a:t>RCI | Français</a:t>
            </a:r>
            <a:r>
              <a:rPr lang="fr-FR" sz="1600">
                <a:cs typeface="Times New Roman"/>
              </a:rPr>
              <a:t>, </a:t>
            </a:r>
            <a:r>
              <a:rPr lang="fr-FR" sz="1600" err="1">
                <a:cs typeface="Times New Roman"/>
              </a:rPr>
              <a:t>Feb</a:t>
            </a:r>
            <a:r>
              <a:rPr lang="fr-FR" sz="1600">
                <a:cs typeface="Times New Roman"/>
              </a:rPr>
              <a:t>. 21, 2017. [En ligne]. Disponible: </a:t>
            </a:r>
            <a:r>
              <a:rPr lang="fr-FR" sz="1600"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https://www.rcinet.ca/fr/2017/02/21/energie-electrique-une-partie-de-la-pennsylvanie-depend-de-lontario-pour-son-electricite/</a:t>
            </a:r>
            <a:r>
              <a:rPr lang="fr-FR" sz="1600">
                <a:cs typeface="Times New Roman"/>
              </a:rPr>
              <a:t> </a:t>
            </a:r>
          </a:p>
          <a:p>
            <a:pPr marL="0" indent="0">
              <a:buNone/>
            </a:pPr>
            <a:r>
              <a:rPr lang="fr-FR" sz="1600">
                <a:cs typeface="Calibri"/>
              </a:rPr>
              <a:t>[2] R. </a:t>
            </a:r>
            <a:r>
              <a:rPr lang="fr-FR" sz="1600" err="1">
                <a:cs typeface="Calibri"/>
              </a:rPr>
              <a:t>Larquetoux</a:t>
            </a:r>
            <a:r>
              <a:rPr lang="fr-FR" sz="1600">
                <a:cs typeface="Calibri"/>
              </a:rPr>
              <a:t>, “Guide complet pour apprendre JavaScript,” </a:t>
            </a:r>
            <a:r>
              <a:rPr lang="fr-FR" sz="1600" i="1">
                <a:cs typeface="Calibri"/>
              </a:rPr>
              <a:t>Études Tech</a:t>
            </a:r>
            <a:r>
              <a:rPr lang="fr-FR" sz="1600">
                <a:cs typeface="Calibri"/>
              </a:rPr>
              <a:t>, Mar. 2023, [En ligne]. Disponible: </a:t>
            </a:r>
            <a:r>
              <a:rPr lang="fr-FR" sz="1600"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https://etudestech.com/decryptage/apprendre-javascript-langage-programmation-developpement-web/</a:t>
            </a:r>
            <a:r>
              <a:rPr lang="fr-FR" sz="1600">
                <a:cs typeface="Calibri"/>
              </a:rPr>
              <a:t>   </a:t>
            </a:r>
          </a:p>
          <a:p>
            <a:pPr marL="0" indent="0">
              <a:buNone/>
            </a:pPr>
            <a:r>
              <a:rPr lang="fr-FR" sz="1600">
                <a:cs typeface="Calibri"/>
              </a:rPr>
              <a:t>[3] M. </a:t>
            </a:r>
            <a:r>
              <a:rPr lang="fr-FR" sz="1600" err="1">
                <a:cs typeface="Calibri"/>
              </a:rPr>
              <a:t>Hogue</a:t>
            </a:r>
            <a:r>
              <a:rPr lang="fr-FR" sz="1600">
                <a:cs typeface="Calibri"/>
              </a:rPr>
              <a:t>, “Objectif: 4 avantages à se fixer des objectifs - Coaching Mental Performance,” </a:t>
            </a:r>
            <a:r>
              <a:rPr lang="fr-FR" sz="1600" i="1">
                <a:cs typeface="Calibri"/>
              </a:rPr>
              <a:t>Coaching Mental Performance</a:t>
            </a:r>
            <a:r>
              <a:rPr lang="fr-FR" sz="1600">
                <a:cs typeface="Calibri"/>
              </a:rPr>
              <a:t>, Apr. 10, 2014. [En ligne]. Disponible: </a:t>
            </a:r>
            <a:r>
              <a:rPr lang="fr-FR" sz="1600"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https://cmpcoaching.ca/4-avantages-se-fixer-objectif/#.ZD8Ngs6ZM2w</a:t>
            </a:r>
            <a:r>
              <a:rPr lang="fr-FR" sz="160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fr-FR" sz="1600">
                <a:cs typeface="Calibri"/>
              </a:rPr>
              <a:t>[4] Stack </a:t>
            </a:r>
            <a:r>
              <a:rPr lang="fr-FR" sz="1600" err="1">
                <a:cs typeface="Calibri"/>
              </a:rPr>
              <a:t>Overflow</a:t>
            </a:r>
            <a:r>
              <a:rPr lang="fr-FR" sz="1600">
                <a:cs typeface="Calibri"/>
              </a:rPr>
              <a:t>. (2022) </a:t>
            </a:r>
            <a:r>
              <a:rPr lang="fr-FR" sz="1600" err="1">
                <a:cs typeface="Calibri"/>
              </a:rPr>
              <a:t>Developer</a:t>
            </a:r>
            <a:r>
              <a:rPr lang="fr-FR" sz="1600">
                <a:cs typeface="Calibri"/>
              </a:rPr>
              <a:t> Survey. [En ligne]. Disponible: </a:t>
            </a:r>
            <a:r>
              <a:rPr lang="fr-FR" sz="1600"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https://survey.stackoverflow.co/2022/</a:t>
            </a:r>
          </a:p>
          <a:p>
            <a:pPr marL="0" indent="0">
              <a:buNone/>
            </a:pPr>
            <a:r>
              <a:rPr lang="fr-FR" sz="1600">
                <a:cs typeface="Calibri"/>
              </a:rPr>
              <a:t>[5] Gymnasium. Gymnasium Documentation. [En ligne]. Disponible: </a:t>
            </a:r>
            <a:r>
              <a:rPr lang="fr-FR" sz="1600"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https://gymnasium.farama.org/content/basic_usage/</a:t>
            </a:r>
          </a:p>
          <a:p>
            <a:pPr marL="0" indent="0">
              <a:buNone/>
            </a:pPr>
            <a:r>
              <a:rPr lang="fr-FR" sz="1600">
                <a:cs typeface="Calibri"/>
              </a:rPr>
              <a:t>[6] </a:t>
            </a:r>
            <a:r>
              <a:rPr lang="fr-FR" sz="1600" err="1">
                <a:cs typeface="Calibri"/>
              </a:rPr>
              <a:t>Siimec</a:t>
            </a:r>
            <a:r>
              <a:rPr lang="fr-FR" sz="1600">
                <a:cs typeface="Calibri"/>
              </a:rPr>
              <a:t>. (2023) Processus-agile. [En ligne]. Disponible: </a:t>
            </a:r>
            <a:r>
              <a:rPr lang="fr-FR" sz="1600"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https://www.siimec.com/presentation/notre-approche/processus-agile/</a:t>
            </a:r>
          </a:p>
          <a:p>
            <a:pPr marL="0" indent="0">
              <a:buNone/>
            </a:pPr>
            <a:r>
              <a:rPr lang="fr-FR" sz="1600">
                <a:cs typeface="Calibri"/>
              </a:rPr>
              <a:t>[7] </a:t>
            </a:r>
            <a:r>
              <a:rPr lang="fr-FR" sz="1600" err="1">
                <a:cs typeface="Calibri"/>
              </a:rPr>
              <a:t>FastApi</a:t>
            </a:r>
            <a:r>
              <a:rPr lang="fr-FR" sz="1600">
                <a:cs typeface="Calibri"/>
              </a:rPr>
              <a:t>. </a:t>
            </a:r>
            <a:r>
              <a:rPr lang="fr-FR" sz="1600" err="1">
                <a:cs typeface="Calibri"/>
              </a:rPr>
              <a:t>FastApi</a:t>
            </a:r>
            <a:r>
              <a:rPr lang="fr-FR" sz="1600">
                <a:cs typeface="Calibri"/>
              </a:rPr>
              <a:t> Documentation. [En ligne]. Disponible: </a:t>
            </a:r>
            <a:r>
              <a:rPr lang="fr-FR" sz="1600">
                <a:cs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https://fastapi.tiangolo.com/</a:t>
            </a:r>
          </a:p>
          <a:p>
            <a:pPr marL="0" indent="0">
              <a:buNone/>
            </a:pPr>
            <a:r>
              <a:rPr lang="fr-FR" sz="1600">
                <a:cs typeface="Calibri"/>
              </a:rPr>
              <a:t>[8] </a:t>
            </a:r>
            <a:r>
              <a:rPr lang="fr-FR" sz="1600" err="1">
                <a:cs typeface="Calibri"/>
              </a:rPr>
              <a:t>Angular</a:t>
            </a:r>
            <a:r>
              <a:rPr lang="fr-FR" sz="1600">
                <a:cs typeface="Calibri"/>
              </a:rPr>
              <a:t> </a:t>
            </a:r>
            <a:r>
              <a:rPr lang="fr-FR" sz="1600" err="1">
                <a:cs typeface="Calibri"/>
              </a:rPr>
              <a:t>Material</a:t>
            </a:r>
            <a:r>
              <a:rPr lang="fr-FR" sz="1600">
                <a:cs typeface="Calibri"/>
              </a:rPr>
              <a:t>. (2010-2023) Guides. [En ligne]. Disponible: </a:t>
            </a:r>
            <a:r>
              <a:rPr lang="fr-FR" sz="1600">
                <a:cs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https://Material.angular.io/</a:t>
            </a:r>
          </a:p>
          <a:p>
            <a:pPr marL="0" indent="0">
              <a:buNone/>
            </a:pPr>
            <a:r>
              <a:rPr lang="fr-FR" sz="1600">
                <a:cs typeface="Calibri"/>
              </a:rPr>
              <a:t>[9] </a:t>
            </a:r>
            <a:r>
              <a:rPr lang="fr-FR" sz="1600" err="1">
                <a:cs typeface="Calibri"/>
              </a:rPr>
              <a:t>Pydantic</a:t>
            </a:r>
            <a:r>
              <a:rPr lang="fr-FR" sz="1600">
                <a:cs typeface="Calibri"/>
              </a:rPr>
              <a:t>. </a:t>
            </a:r>
            <a:r>
              <a:rPr lang="fr-FR" sz="1600" err="1">
                <a:cs typeface="Calibri"/>
              </a:rPr>
              <a:t>Overview</a:t>
            </a:r>
            <a:r>
              <a:rPr lang="fr-FR" sz="1600">
                <a:cs typeface="Calibri"/>
              </a:rPr>
              <a:t>. [En ligne]. Disponible: </a:t>
            </a:r>
            <a:r>
              <a:rPr lang="fr-FR" sz="1600">
                <a:cs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https://docs.pydantic.dev/</a:t>
            </a:r>
          </a:p>
          <a:p>
            <a:pPr marL="0" indent="0">
              <a:buNone/>
            </a:pPr>
            <a:r>
              <a:rPr lang="fr-FR" sz="1600">
                <a:cs typeface="Calibri"/>
              </a:rPr>
              <a:t>[10] Socket.io. (2023) Documentation. [En ligne]. Disponible: </a:t>
            </a:r>
            <a:r>
              <a:rPr lang="fr-FR" sz="1600">
                <a:cs typeface="Calibr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https://socket.io/</a:t>
            </a:r>
          </a:p>
          <a:p>
            <a:pPr marL="0" indent="0">
              <a:buNone/>
            </a:pPr>
            <a:r>
              <a:rPr lang="fr-FR" sz="1600">
                <a:cs typeface="Calibri"/>
              </a:rPr>
              <a:t>[11] </a:t>
            </a:r>
            <a:r>
              <a:rPr lang="fr-FR" sz="1600" err="1">
                <a:cs typeface="Calibri"/>
              </a:rPr>
              <a:t>Farama</a:t>
            </a:r>
            <a:r>
              <a:rPr lang="fr-FR" sz="1600">
                <a:cs typeface="Calibri"/>
              </a:rPr>
              <a:t>. (2022) </a:t>
            </a:r>
            <a:r>
              <a:rPr lang="fr-FR" sz="1600" err="1">
                <a:cs typeface="Calibri"/>
              </a:rPr>
              <a:t>Announcing</a:t>
            </a:r>
            <a:r>
              <a:rPr lang="fr-FR" sz="1600">
                <a:cs typeface="Calibri"/>
              </a:rPr>
              <a:t> The </a:t>
            </a:r>
            <a:r>
              <a:rPr lang="fr-FR" sz="1600" err="1">
                <a:cs typeface="Calibri"/>
              </a:rPr>
              <a:t>Farama</a:t>
            </a:r>
            <a:r>
              <a:rPr lang="fr-FR" sz="1600">
                <a:cs typeface="Calibri"/>
              </a:rPr>
              <a:t> </a:t>
            </a:r>
            <a:r>
              <a:rPr lang="fr-FR" sz="1600" err="1">
                <a:cs typeface="Calibri"/>
              </a:rPr>
              <a:t>Foundation</a:t>
            </a:r>
            <a:r>
              <a:rPr lang="fr-FR" sz="1600">
                <a:cs typeface="Calibri"/>
              </a:rPr>
              <a:t>. [En ligne]. Disponible: </a:t>
            </a:r>
            <a:r>
              <a:rPr lang="fr-FR" sz="1600">
                <a:cs typeface="Calibri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https://farama.org/Announcing-The-Farama-Foundation</a:t>
            </a:r>
            <a:r>
              <a:rPr lang="fr-FR" sz="1600">
                <a:cs typeface="Calibri"/>
              </a:rPr>
              <a:t> </a:t>
            </a:r>
          </a:p>
          <a:p>
            <a:pPr marL="0" indent="0">
              <a:buNone/>
            </a:pPr>
            <a:endParaRPr lang="fr-FR" sz="1200">
              <a:cs typeface="Calibri"/>
            </a:endParaRPr>
          </a:p>
          <a:p>
            <a:endParaRPr lang="fr-FR" sz="1200">
              <a:ea typeface="+mn-lt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219D7-61C1-B421-7A6A-655413C4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31</a:t>
            </a:fld>
            <a:endParaRPr lang="en-US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3A7AF2B-56AC-2BD9-70F2-EDBE69B04DB9}"/>
              </a:ext>
            </a:extLst>
          </p:cNvPr>
          <p:cNvCxnSpPr/>
          <p:nvPr/>
        </p:nvCxnSpPr>
        <p:spPr>
          <a:xfrm>
            <a:off x="328613" y="1364455"/>
            <a:ext cx="11534771" cy="214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8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FBE43-8E93-B2E2-8724-25F06E61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73" y="516167"/>
            <a:ext cx="11110427" cy="847984"/>
          </a:xfrm>
        </p:spPr>
        <p:txBody>
          <a:bodyPr anchor="ctr">
            <a:normAutofit/>
          </a:bodyPr>
          <a:lstStyle/>
          <a:p>
            <a:pPr marL="742950" indent="-742950">
              <a:buAutoNum type="arabicPeriod"/>
            </a:pPr>
            <a:r>
              <a:rPr lang="fr-FR" sz="3200" dirty="0">
                <a:latin typeface="Batang"/>
                <a:ea typeface="Batang"/>
              </a:rPr>
              <a:t>Introduction (suite)</a:t>
            </a:r>
            <a:endParaRPr lang="fr-FR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75EF0F-24CF-D26D-C08B-01E1874F5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566" y="1721605"/>
            <a:ext cx="6369055" cy="45744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2000" b="1"/>
              <a:t>But du projet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fr-FR" sz="1800"/>
              <a:t>Le code du projet doit être présentable, extensible et approchable pour d'autres développeurs/chercheurs, tel que ce projet soit un cadriciel de référence pour tous ceux qui veulent travailler dans ce domaine;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fr-FR" sz="1800"/>
              <a:t>Pas de déploiement nécessaire, car ce sont des chercheurs qui seront les utilisateurs finaux.</a:t>
            </a:r>
          </a:p>
          <a:p>
            <a:pPr>
              <a:lnSpc>
                <a:spcPct val="110000"/>
              </a:lnSpc>
            </a:pPr>
            <a:r>
              <a:rPr lang="fr-FR" sz="2000" b="1"/>
              <a:t>Caractéristique du projet de départ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fr-FR" sz="1800"/>
              <a:t>Plus de 5000 lignes de code existant écrit de manière incrémentale;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fr-FR" sz="1800"/>
              <a:t>Peu de documentation.</a:t>
            </a:r>
          </a:p>
          <a:p>
            <a:pPr>
              <a:lnSpc>
                <a:spcPct val="110000"/>
              </a:lnSpc>
            </a:pPr>
            <a:endParaRPr lang="fr-FR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FBBEF-F809-9775-29BB-213486B2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4</a:t>
            </a:fld>
            <a:endParaRPr lang="en-US"/>
          </a:p>
        </p:txBody>
      </p:sp>
      <p:pic>
        <p:nvPicPr>
          <p:cNvPr id="7" name="Image 7" descr="Une image contenant texte, écran&#10;&#10;Description générée automatiquement">
            <a:extLst>
              <a:ext uri="{FF2B5EF4-FFF2-40B4-BE49-F238E27FC236}">
                <a16:creationId xmlns:a16="http://schemas.microsoft.com/office/drawing/2014/main" id="{DC64CAEE-69F1-21F6-EB8E-E8B266B6C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5" y="1882122"/>
            <a:ext cx="5067395" cy="331914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4A6E37A-8D50-F512-6B3E-CC3F7633854A}"/>
              </a:ext>
            </a:extLst>
          </p:cNvPr>
          <p:cNvSpPr txBox="1"/>
          <p:nvPr/>
        </p:nvSpPr>
        <p:spPr>
          <a:xfrm>
            <a:off x="569917" y="5403939"/>
            <a:ext cx="47161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u="sng"/>
              <a:t>Fig. 2. Exemple de code dans une application quelconque [2]</a:t>
            </a:r>
            <a:endParaRPr lang="fr-FR" sz="1400" u="sng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8D5FB-FD1E-6693-43CF-81063D840208}"/>
              </a:ext>
            </a:extLst>
          </p:cNvPr>
          <p:cNvSpPr txBox="1"/>
          <p:nvPr/>
        </p:nvSpPr>
        <p:spPr>
          <a:xfrm>
            <a:off x="9858810" y="6385270"/>
            <a:ext cx="1286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Johnny Khoury</a:t>
            </a:r>
            <a:endParaRPr lang="en-CA" sz="1400" b="1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F73535D-4DEF-48AE-9CDC-5FA49CC7B425}"/>
              </a:ext>
            </a:extLst>
          </p:cNvPr>
          <p:cNvCxnSpPr/>
          <p:nvPr/>
        </p:nvCxnSpPr>
        <p:spPr>
          <a:xfrm>
            <a:off x="328613" y="1364455"/>
            <a:ext cx="11534771" cy="214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05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ED14-9B36-9F7F-81BD-FF4B6E4E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51308"/>
            <a:ext cx="11049000" cy="1084101"/>
          </a:xfrm>
        </p:spPr>
        <p:txBody>
          <a:bodyPr>
            <a:normAutofit fontScale="90000"/>
          </a:bodyPr>
          <a:lstStyle/>
          <a:p>
            <a:r>
              <a:rPr lang="fr-CA" sz="3600" dirty="0">
                <a:latin typeface="Batang"/>
                <a:ea typeface="Batang"/>
              </a:rPr>
              <a:t>2. Contexte et objectifs du projet</a:t>
            </a:r>
            <a:br>
              <a:rPr lang="fr-CA" dirty="0"/>
            </a:b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743C-A3A3-4832-9678-4F1D85F53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02" y="1509330"/>
            <a:ext cx="11059811" cy="4299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b="1" err="1">
                <a:latin typeface="Calibri"/>
                <a:cs typeface="Arial"/>
              </a:rPr>
              <a:t>Objectifs</a:t>
            </a:r>
            <a:r>
              <a:rPr lang="en-CA" sz="2000" b="1">
                <a:latin typeface="Calibri"/>
                <a:cs typeface="Arial"/>
              </a:rPr>
              <a:t> et </a:t>
            </a:r>
            <a:r>
              <a:rPr lang="en-CA" sz="2000" b="1" err="1">
                <a:latin typeface="Calibri"/>
                <a:cs typeface="Arial"/>
              </a:rPr>
              <a:t>tâches</a:t>
            </a:r>
            <a:r>
              <a:rPr lang="en-CA" sz="2000" b="1">
                <a:latin typeface="Calibri"/>
                <a:cs typeface="Arial"/>
              </a:rPr>
              <a:t> sur le </a:t>
            </a:r>
            <a:r>
              <a:rPr lang="en-CA" sz="2000" b="1" err="1">
                <a:latin typeface="Calibri"/>
                <a:cs typeface="Arial"/>
              </a:rPr>
              <a:t>niveau</a:t>
            </a:r>
            <a:r>
              <a:rPr lang="en-CA" sz="2000" b="1">
                <a:latin typeface="Calibri"/>
                <a:cs typeface="Arial"/>
              </a:rPr>
              <a:t> technique: </a:t>
            </a:r>
            <a:endParaRPr lang="fr-FR" sz="2000" b="1">
              <a:latin typeface="Calibri"/>
              <a:cs typeface="Arial"/>
            </a:endParaRPr>
          </a:p>
          <a:p>
            <a:pPr lvl="1">
              <a:lnSpc>
                <a:spcPct val="150000"/>
              </a:lnSpc>
              <a:buFont typeface="Calibri,Sans-Serif" panose="020B0604020202020204" pitchFamily="34" charset="0"/>
              <a:buChar char="-"/>
            </a:pPr>
            <a:r>
              <a:rPr lang="en-CA" sz="1800">
                <a:latin typeface="Calibri"/>
                <a:cs typeface="Arial"/>
              </a:rPr>
              <a:t>Faire la </a:t>
            </a:r>
            <a:r>
              <a:rPr lang="en-CA" sz="1800" err="1">
                <a:latin typeface="Calibri"/>
                <a:cs typeface="Arial"/>
              </a:rPr>
              <a:t>refonte</a:t>
            </a:r>
            <a:r>
              <a:rPr lang="en-CA" sz="1800">
                <a:latin typeface="Calibri"/>
                <a:cs typeface="Arial"/>
              </a:rPr>
              <a:t> du code pour </a:t>
            </a:r>
            <a:r>
              <a:rPr lang="en-CA" sz="1800" err="1">
                <a:latin typeface="Calibri"/>
                <a:cs typeface="Arial"/>
              </a:rPr>
              <a:t>qu'il</a:t>
            </a:r>
            <a:r>
              <a:rPr lang="en-CA" sz="1800">
                <a:latin typeface="Calibri"/>
                <a:cs typeface="Arial"/>
              </a:rPr>
              <a:t> ait </a:t>
            </a:r>
            <a:r>
              <a:rPr lang="en-CA" sz="1800" err="1">
                <a:latin typeface="Calibri"/>
                <a:cs typeface="Arial"/>
              </a:rPr>
              <a:t>une</a:t>
            </a:r>
            <a:r>
              <a:rPr lang="en-CA" sz="1800">
                <a:latin typeface="Calibri"/>
                <a:cs typeface="Arial"/>
              </a:rPr>
              <a:t> architecture </a:t>
            </a:r>
            <a:r>
              <a:rPr lang="en-CA" sz="1800" err="1">
                <a:latin typeface="Calibri"/>
                <a:cs typeface="Arial"/>
              </a:rPr>
              <a:t>claire</a:t>
            </a:r>
            <a:r>
              <a:rPr lang="en-CA" sz="1800">
                <a:latin typeface="Calibri"/>
                <a:cs typeface="Arial"/>
              </a:rPr>
              <a:t> et bien </a:t>
            </a:r>
            <a:r>
              <a:rPr lang="en-CA" sz="1800" err="1">
                <a:latin typeface="Calibri"/>
                <a:cs typeface="Arial"/>
              </a:rPr>
              <a:t>définie</a:t>
            </a:r>
            <a:r>
              <a:rPr lang="en-CA" sz="1800">
                <a:latin typeface="Calibri"/>
                <a:cs typeface="Arial"/>
              </a:rPr>
              <a:t>;</a:t>
            </a:r>
            <a:endParaRPr lang="en-US" sz="1800">
              <a:latin typeface="Calibri"/>
              <a:cs typeface="Arial"/>
            </a:endParaRPr>
          </a:p>
          <a:p>
            <a:pPr lvl="1">
              <a:lnSpc>
                <a:spcPct val="150000"/>
              </a:lnSpc>
              <a:buFont typeface="Calibri,Sans-Serif" panose="020B0604020202020204" pitchFamily="34" charset="0"/>
              <a:buChar char="-"/>
            </a:pPr>
            <a:r>
              <a:rPr lang="en-CA" sz="1800" err="1">
                <a:latin typeface="Calibri"/>
                <a:cs typeface="Arial"/>
              </a:rPr>
              <a:t>Faciliter</a:t>
            </a:r>
            <a:r>
              <a:rPr lang="en-CA" sz="1800">
                <a:latin typeface="Calibri"/>
                <a:cs typeface="Arial"/>
              </a:rPr>
              <a:t> </a:t>
            </a:r>
            <a:r>
              <a:rPr lang="en-CA" sz="1800" err="1">
                <a:latin typeface="Calibri"/>
                <a:cs typeface="Arial"/>
              </a:rPr>
              <a:t>l'ajout</a:t>
            </a:r>
            <a:r>
              <a:rPr lang="en-CA" sz="1800">
                <a:latin typeface="Calibri"/>
                <a:cs typeface="Arial"/>
              </a:rPr>
              <a:t> de </a:t>
            </a:r>
            <a:r>
              <a:rPr lang="en-CA" sz="1800" err="1">
                <a:latin typeface="Calibri"/>
                <a:cs typeface="Arial"/>
              </a:rPr>
              <a:t>différents</a:t>
            </a:r>
            <a:r>
              <a:rPr lang="en-CA" sz="1800">
                <a:latin typeface="Calibri"/>
                <a:cs typeface="Arial"/>
              </a:rPr>
              <a:t> agents;</a:t>
            </a:r>
            <a:endParaRPr lang="en-US" sz="1800">
              <a:latin typeface="Calibri"/>
              <a:cs typeface="Arial"/>
            </a:endParaRPr>
          </a:p>
          <a:p>
            <a:pPr lvl="1">
              <a:lnSpc>
                <a:spcPct val="150000"/>
              </a:lnSpc>
              <a:buFont typeface="Calibri,Sans-Serif" panose="020B0604020202020204" pitchFamily="34" charset="0"/>
              <a:buChar char="-"/>
            </a:pPr>
            <a:r>
              <a:rPr lang="en-CA" sz="1800" err="1">
                <a:latin typeface="Calibri"/>
                <a:cs typeface="Arial"/>
              </a:rPr>
              <a:t>Développer</a:t>
            </a:r>
            <a:r>
              <a:rPr lang="en-CA" sz="1800">
                <a:latin typeface="Calibri"/>
                <a:cs typeface="Arial"/>
              </a:rPr>
              <a:t> </a:t>
            </a:r>
            <a:r>
              <a:rPr lang="en-CA" sz="1800" err="1">
                <a:latin typeface="Calibri"/>
                <a:cs typeface="Arial"/>
              </a:rPr>
              <a:t>une</a:t>
            </a:r>
            <a:r>
              <a:rPr lang="en-CA" sz="1800">
                <a:latin typeface="Calibri"/>
                <a:cs typeface="Arial"/>
              </a:rPr>
              <a:t> nouvelle interface </a:t>
            </a:r>
            <a:r>
              <a:rPr lang="en-CA" sz="1800" err="1">
                <a:latin typeface="Calibri"/>
                <a:cs typeface="Arial"/>
              </a:rPr>
              <a:t>utilisateur</a:t>
            </a:r>
            <a:r>
              <a:rPr lang="en-CA" sz="1800">
                <a:latin typeface="Calibri"/>
                <a:cs typeface="Arial"/>
              </a:rPr>
              <a:t> </a:t>
            </a:r>
            <a:r>
              <a:rPr lang="en-CA" sz="1800" err="1">
                <a:latin typeface="Calibri"/>
                <a:cs typeface="Arial"/>
              </a:rPr>
              <a:t>claire</a:t>
            </a:r>
            <a:r>
              <a:rPr lang="en-CA" sz="1800">
                <a:latin typeface="Calibri"/>
                <a:cs typeface="Arial"/>
              </a:rPr>
              <a:t> et </a:t>
            </a:r>
            <a:r>
              <a:rPr lang="en-CA" sz="1800" err="1">
                <a:latin typeface="Calibri"/>
                <a:cs typeface="Arial"/>
              </a:rPr>
              <a:t>moderne</a:t>
            </a:r>
            <a:r>
              <a:rPr lang="en-CA" sz="1800">
                <a:latin typeface="Calibri"/>
                <a:cs typeface="Arial"/>
              </a:rPr>
              <a:t>;</a:t>
            </a:r>
            <a:endParaRPr lang="en-US" sz="1800">
              <a:latin typeface="Calibri"/>
              <a:cs typeface="Arial"/>
            </a:endParaRPr>
          </a:p>
          <a:p>
            <a:pPr lvl="1">
              <a:lnSpc>
                <a:spcPct val="150000"/>
              </a:lnSpc>
              <a:buFont typeface="Calibri,Sans-Serif" panose="020B0604020202020204" pitchFamily="34" charset="0"/>
              <a:buChar char="-"/>
            </a:pPr>
            <a:r>
              <a:rPr lang="en-CA" sz="1800" err="1">
                <a:latin typeface="Calibri"/>
                <a:cs typeface="Arial"/>
              </a:rPr>
              <a:t>Écrire</a:t>
            </a:r>
            <a:r>
              <a:rPr lang="en-CA" sz="1800">
                <a:latin typeface="Calibri"/>
                <a:cs typeface="Arial"/>
              </a:rPr>
              <a:t> de la documentation pour que les </a:t>
            </a:r>
            <a:r>
              <a:rPr lang="en-CA" sz="1800" err="1">
                <a:latin typeface="Calibri"/>
                <a:cs typeface="Arial"/>
              </a:rPr>
              <a:t>personnes</a:t>
            </a:r>
            <a:r>
              <a:rPr lang="en-CA" sz="1800">
                <a:latin typeface="Calibri"/>
                <a:cs typeface="Arial"/>
              </a:rPr>
              <a:t> qui </a:t>
            </a:r>
            <a:r>
              <a:rPr lang="en-CA" sz="1800" err="1">
                <a:latin typeface="Calibri"/>
                <a:cs typeface="Arial"/>
              </a:rPr>
              <a:t>n'ont</a:t>
            </a:r>
            <a:r>
              <a:rPr lang="en-CA" sz="1800">
                <a:latin typeface="Calibri"/>
                <a:cs typeface="Arial"/>
              </a:rPr>
              <a:t> pas de </a:t>
            </a:r>
            <a:r>
              <a:rPr lang="en-CA" sz="1800" err="1">
                <a:latin typeface="Calibri"/>
                <a:cs typeface="Arial"/>
              </a:rPr>
              <a:t>connaissances</a:t>
            </a:r>
            <a:r>
              <a:rPr lang="en-CA" sz="1800">
                <a:latin typeface="Calibri"/>
                <a:cs typeface="Arial"/>
              </a:rPr>
              <a:t> sur le </a:t>
            </a:r>
            <a:r>
              <a:rPr lang="en-CA" sz="1800" err="1">
                <a:latin typeface="Calibri"/>
                <a:cs typeface="Arial"/>
              </a:rPr>
              <a:t>système</a:t>
            </a:r>
            <a:r>
              <a:rPr lang="en-CA" sz="1800">
                <a:latin typeface="Calibri"/>
                <a:cs typeface="Arial"/>
              </a:rPr>
              <a:t> </a:t>
            </a:r>
            <a:r>
              <a:rPr lang="en-CA" sz="1800" err="1">
                <a:latin typeface="Calibri"/>
                <a:cs typeface="Arial"/>
              </a:rPr>
              <a:t>puissent</a:t>
            </a:r>
            <a:r>
              <a:rPr lang="en-CA" sz="1800">
                <a:latin typeface="Calibri"/>
                <a:cs typeface="Arial"/>
              </a:rPr>
              <a:t> </a:t>
            </a:r>
            <a:r>
              <a:rPr lang="en-CA" sz="1800" err="1">
                <a:latin typeface="Calibri"/>
                <a:cs typeface="Arial"/>
              </a:rPr>
              <a:t>l'utiliser</a:t>
            </a:r>
            <a:r>
              <a:rPr lang="en-CA" sz="1800">
                <a:latin typeface="Calibri"/>
                <a:cs typeface="Arial"/>
              </a:rPr>
              <a:t> </a:t>
            </a:r>
            <a:r>
              <a:rPr lang="en-CA" sz="1800" err="1">
                <a:latin typeface="Calibri"/>
                <a:cs typeface="Arial"/>
              </a:rPr>
              <a:t>facilement</a:t>
            </a:r>
            <a:r>
              <a:rPr lang="en-CA" sz="1800">
                <a:latin typeface="Calibri"/>
                <a:cs typeface="Arial"/>
              </a:rPr>
              <a:t>.</a:t>
            </a:r>
            <a:endParaRPr lang="en-US" sz="1800">
              <a:latin typeface="Calibri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1CC5D-BEF9-2766-C701-66641A41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4E2A5-6AE4-35D4-AA01-E5739B0A23C1}"/>
              </a:ext>
            </a:extLst>
          </p:cNvPr>
          <p:cNvSpPr txBox="1"/>
          <p:nvPr/>
        </p:nvSpPr>
        <p:spPr>
          <a:xfrm>
            <a:off x="9858810" y="6385270"/>
            <a:ext cx="1286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Johnny Khoury</a:t>
            </a:r>
            <a:endParaRPr lang="en-CA" sz="1400" b="1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04F6F0B-13B3-5103-6FA2-4E62892B9206}"/>
              </a:ext>
            </a:extLst>
          </p:cNvPr>
          <p:cNvCxnSpPr/>
          <p:nvPr/>
        </p:nvCxnSpPr>
        <p:spPr>
          <a:xfrm>
            <a:off x="328613" y="1364455"/>
            <a:ext cx="11534771" cy="214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34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ED14-9B36-9F7F-81BD-FF4B6E4E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06" y="768710"/>
            <a:ext cx="11049000" cy="1084101"/>
          </a:xfrm>
        </p:spPr>
        <p:txBody>
          <a:bodyPr>
            <a:normAutofit fontScale="90000"/>
          </a:bodyPr>
          <a:lstStyle/>
          <a:p>
            <a:r>
              <a:rPr lang="fr-CA" sz="3600" dirty="0">
                <a:latin typeface="Batang"/>
                <a:ea typeface="Batang"/>
              </a:rPr>
              <a:t>2. Contexte et objectifs du projet (suite)</a:t>
            </a:r>
            <a:br>
              <a:rPr lang="fr-CA" dirty="0"/>
            </a:b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743C-A3A3-4832-9678-4F1D85F53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1629681"/>
            <a:ext cx="11059811" cy="42991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2000" b="1" err="1"/>
              <a:t>Objectifs</a:t>
            </a:r>
            <a:r>
              <a:rPr lang="en-CA" sz="2000" b="1"/>
              <a:t> sur le </a:t>
            </a:r>
            <a:r>
              <a:rPr lang="en-CA" sz="2000" b="1" err="1"/>
              <a:t>niveau</a:t>
            </a:r>
            <a:r>
              <a:rPr lang="en-CA" sz="2000" b="1"/>
              <a:t> gestion:</a:t>
            </a:r>
            <a:endParaRPr lang="fr-FR" sz="2000" b="1">
              <a:cs typeface="Calibri"/>
            </a:endParaRPr>
          </a:p>
          <a:p>
            <a:pPr lvl="1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CA" sz="1800" err="1"/>
              <a:t>Entretenir</a:t>
            </a:r>
            <a:r>
              <a:rPr lang="en-CA" sz="1800"/>
              <a:t> </a:t>
            </a:r>
            <a:r>
              <a:rPr lang="en-CA" sz="1800" err="1"/>
              <a:t>une</a:t>
            </a:r>
            <a:r>
              <a:rPr lang="en-CA" sz="1800"/>
              <a:t> bonne communication avec le client et entre les </a:t>
            </a:r>
            <a:r>
              <a:rPr lang="en-CA" sz="1800" err="1"/>
              <a:t>membres</a:t>
            </a:r>
            <a:r>
              <a:rPr lang="en-CA" sz="1800"/>
              <a:t> de </a:t>
            </a:r>
            <a:r>
              <a:rPr lang="en-CA" sz="1800" err="1"/>
              <a:t>l'équipe</a:t>
            </a:r>
            <a:r>
              <a:rPr lang="en-CA" sz="1800"/>
              <a:t>;</a:t>
            </a:r>
            <a:endParaRPr lang="en-CA" sz="1800">
              <a:cs typeface="Calibri"/>
            </a:endParaRPr>
          </a:p>
          <a:p>
            <a:pPr lvl="1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CA" sz="1800" err="1"/>
              <a:t>Être</a:t>
            </a:r>
            <a:r>
              <a:rPr lang="en-CA" sz="1800"/>
              <a:t> transparent avec le client et entre les </a:t>
            </a:r>
            <a:r>
              <a:rPr lang="en-CA" sz="1800" err="1"/>
              <a:t>membres</a:t>
            </a:r>
            <a:r>
              <a:rPr lang="en-CA" sz="1800"/>
              <a:t> de </a:t>
            </a:r>
            <a:r>
              <a:rPr lang="en-CA" sz="1800" err="1"/>
              <a:t>l'équipe</a:t>
            </a:r>
            <a:r>
              <a:rPr lang="en-CA" sz="1800"/>
              <a:t>;</a:t>
            </a:r>
            <a:endParaRPr lang="en-CA" sz="1800">
              <a:cs typeface="Calibri"/>
            </a:endParaRPr>
          </a:p>
          <a:p>
            <a:pPr lvl="1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CA" sz="1800"/>
              <a:t>Respecter les </a:t>
            </a:r>
            <a:r>
              <a:rPr lang="en-CA" sz="1800" err="1"/>
              <a:t>échéances</a:t>
            </a:r>
            <a:r>
              <a:rPr lang="en-CA" sz="1800"/>
              <a:t> </a:t>
            </a:r>
            <a:r>
              <a:rPr lang="en-CA" sz="1800" err="1"/>
              <a:t>fixées</a:t>
            </a:r>
            <a:r>
              <a:rPr lang="en-CA" sz="1800"/>
              <a:t>.</a:t>
            </a:r>
            <a:endParaRPr lang="en-CA" sz="180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CA" sz="180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CA" sz="180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CA" sz="1800"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F8EAD-A109-EF81-0C92-CBD23E34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6</a:t>
            </a:fld>
            <a:endParaRPr lang="en-US"/>
          </a:p>
        </p:txBody>
      </p:sp>
      <p:sp>
        <p:nvSpPr>
          <p:cNvPr id="5" name="ZoneTexte 1">
            <a:extLst>
              <a:ext uri="{FF2B5EF4-FFF2-40B4-BE49-F238E27FC236}">
                <a16:creationId xmlns:a16="http://schemas.microsoft.com/office/drawing/2014/main" id="{D98CFE69-ACA3-1124-C57D-AC6CBB9D9B26}"/>
              </a:ext>
            </a:extLst>
          </p:cNvPr>
          <p:cNvSpPr txBox="1"/>
          <p:nvPr/>
        </p:nvSpPr>
        <p:spPr>
          <a:xfrm>
            <a:off x="5536842" y="6485752"/>
            <a:ext cx="432196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u="sng"/>
              <a:t>Fig. 3. Rôle de chacun des membres de l'équipe</a:t>
            </a:r>
            <a:endParaRPr lang="fr-FR" sz="1400" u="sng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B78BA-EEC5-2619-1ED0-11A16A83ADFB}"/>
              </a:ext>
            </a:extLst>
          </p:cNvPr>
          <p:cNvSpPr txBox="1"/>
          <p:nvPr/>
        </p:nvSpPr>
        <p:spPr>
          <a:xfrm>
            <a:off x="10394591" y="6540051"/>
            <a:ext cx="1286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Johnny Khoury</a:t>
            </a:r>
            <a:endParaRPr lang="en-CA" sz="1400" b="1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4296919-6759-588C-9B26-88B28E9D951F}"/>
              </a:ext>
            </a:extLst>
          </p:cNvPr>
          <p:cNvCxnSpPr/>
          <p:nvPr/>
        </p:nvCxnSpPr>
        <p:spPr>
          <a:xfrm>
            <a:off x="328613" y="1364455"/>
            <a:ext cx="11534771" cy="214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1C7FEE3-8987-DB8D-B0FE-02868BF03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15" y="3329135"/>
            <a:ext cx="8284785" cy="320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8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ED14-9B36-9F7F-81BD-FF4B6E4E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06" y="766242"/>
            <a:ext cx="11049000" cy="1084101"/>
          </a:xfrm>
        </p:spPr>
        <p:txBody>
          <a:bodyPr>
            <a:normAutofit fontScale="90000"/>
          </a:bodyPr>
          <a:lstStyle/>
          <a:p>
            <a:r>
              <a:rPr lang="fr-CA" sz="3600" dirty="0">
                <a:latin typeface="Batang"/>
                <a:ea typeface="Batang"/>
              </a:rPr>
              <a:t>2. Contexte et objectifs du projet (suite)</a:t>
            </a:r>
            <a:br>
              <a:rPr lang="fr-CA" dirty="0"/>
            </a:b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743C-A3A3-4832-9678-4F1D85F53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92" y="1592719"/>
            <a:ext cx="11059811" cy="4299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b="1"/>
              <a:t>Objectif final:</a:t>
            </a:r>
            <a:endParaRPr lang="en-CA" sz="2000" b="1">
              <a:cs typeface="Calibri"/>
            </a:endParaRPr>
          </a:p>
          <a:p>
            <a:pPr lvl="1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CA" sz="1800"/>
              <a:t>Faire </a:t>
            </a:r>
            <a:r>
              <a:rPr lang="en-CA" sz="1800" err="1"/>
              <a:t>en</a:t>
            </a:r>
            <a:r>
              <a:rPr lang="en-CA" sz="1800"/>
              <a:t> </a:t>
            </a:r>
            <a:r>
              <a:rPr lang="en-CA" sz="1800" err="1"/>
              <a:t>sorte</a:t>
            </a:r>
            <a:r>
              <a:rPr lang="en-CA" sz="1800"/>
              <a:t> que le client </a:t>
            </a:r>
            <a:r>
              <a:rPr lang="en-CA" sz="1800" err="1"/>
              <a:t>soit</a:t>
            </a:r>
            <a:r>
              <a:rPr lang="en-CA" sz="1800"/>
              <a:t> </a:t>
            </a:r>
            <a:r>
              <a:rPr lang="en-CA" sz="1800" err="1"/>
              <a:t>satisfait</a:t>
            </a:r>
            <a:r>
              <a:rPr lang="en-CA" sz="1800"/>
              <a:t> de </a:t>
            </a:r>
            <a:r>
              <a:rPr lang="en-CA" sz="1800" err="1"/>
              <a:t>notre</a:t>
            </a:r>
            <a:r>
              <a:rPr lang="en-CA" sz="1800"/>
              <a:t> travail et que le </a:t>
            </a:r>
            <a:r>
              <a:rPr lang="en-CA" sz="1800" err="1"/>
              <a:t>système</a:t>
            </a:r>
            <a:r>
              <a:rPr lang="en-CA" sz="1800"/>
              <a:t> ait </a:t>
            </a:r>
            <a:r>
              <a:rPr lang="en-CA" sz="1800" err="1"/>
              <a:t>toutes</a:t>
            </a:r>
            <a:r>
              <a:rPr lang="en-CA" sz="1800"/>
              <a:t> les </a:t>
            </a:r>
            <a:r>
              <a:rPr lang="en-CA" sz="1800" err="1"/>
              <a:t>qualités</a:t>
            </a:r>
            <a:r>
              <a:rPr lang="en-CA" sz="1800"/>
              <a:t> </a:t>
            </a:r>
            <a:r>
              <a:rPr lang="en-CA" sz="1800" err="1"/>
              <a:t>nécessaires</a:t>
            </a:r>
            <a:r>
              <a:rPr lang="en-CA" sz="1800"/>
              <a:t> pour </a:t>
            </a:r>
            <a:r>
              <a:rPr lang="en-CA" sz="1800" err="1"/>
              <a:t>devenir</a:t>
            </a:r>
            <a:r>
              <a:rPr lang="en-CA" sz="1800"/>
              <a:t> la </a:t>
            </a:r>
            <a:r>
              <a:rPr lang="en-CA" sz="1800" err="1"/>
              <a:t>ressource</a:t>
            </a:r>
            <a:r>
              <a:rPr lang="en-CA" sz="1800"/>
              <a:t> </a:t>
            </a:r>
            <a:r>
              <a:rPr lang="en-CA" sz="1800" err="1"/>
              <a:t>exemplaire</a:t>
            </a:r>
            <a:r>
              <a:rPr lang="en-CA" sz="1800"/>
              <a:t> pour </a:t>
            </a:r>
            <a:r>
              <a:rPr lang="en-CA" sz="1800" err="1"/>
              <a:t>ce</a:t>
            </a:r>
            <a:r>
              <a:rPr lang="en-CA" sz="1800"/>
              <a:t> type </a:t>
            </a:r>
            <a:r>
              <a:rPr lang="en-CA" sz="1800" err="1"/>
              <a:t>d'application</a:t>
            </a:r>
            <a:r>
              <a:rPr lang="en-CA" sz="1800"/>
              <a:t>.</a:t>
            </a:r>
            <a:endParaRPr lang="en-CA" sz="1800">
              <a:cs typeface="Calibri"/>
            </a:endParaRPr>
          </a:p>
          <a:p>
            <a:pPr>
              <a:lnSpc>
                <a:spcPct val="150000"/>
              </a:lnSpc>
              <a:buFont typeface="Calibri" panose="020B0604020202020204" pitchFamily="34" charset="0"/>
              <a:buChar char="-"/>
            </a:pPr>
            <a:endParaRPr lang="en-CA" sz="1800">
              <a:cs typeface="Calibri"/>
            </a:endParaRPr>
          </a:p>
          <a:p>
            <a:pPr>
              <a:lnSpc>
                <a:spcPct val="150000"/>
              </a:lnSpc>
              <a:buFont typeface="Calibri" panose="020B0604020202020204" pitchFamily="34" charset="0"/>
              <a:buChar char="-"/>
            </a:pPr>
            <a:endParaRPr lang="en-CA" sz="1800">
              <a:cs typeface="Calibri"/>
            </a:endParaRPr>
          </a:p>
          <a:p>
            <a:pPr>
              <a:lnSpc>
                <a:spcPct val="150000"/>
              </a:lnSpc>
              <a:buFont typeface="Calibri" panose="020B0604020202020204" pitchFamily="34" charset="0"/>
              <a:buChar char="-"/>
            </a:pPr>
            <a:endParaRPr lang="en-CA" sz="1800"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D5C4-89D8-2037-E19B-49CDB5E7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7</a:t>
            </a:fld>
            <a:endParaRPr lang="en-US"/>
          </a:p>
        </p:txBody>
      </p:sp>
      <p:pic>
        <p:nvPicPr>
          <p:cNvPr id="4" name="Image 4" descr="Une image contenant texte, journal&#10;&#10;Description générée automatiquement">
            <a:extLst>
              <a:ext uri="{FF2B5EF4-FFF2-40B4-BE49-F238E27FC236}">
                <a16:creationId xmlns:a16="http://schemas.microsoft.com/office/drawing/2014/main" id="{7EB9E5F0-B4ED-1875-CD3B-DD232D6F5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0" y="4060723"/>
            <a:ext cx="2208436" cy="21978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25CA01E-0C66-4FE1-7121-DC9CDF563E90}"/>
              </a:ext>
            </a:extLst>
          </p:cNvPr>
          <p:cNvSpPr txBox="1"/>
          <p:nvPr/>
        </p:nvSpPr>
        <p:spPr>
          <a:xfrm>
            <a:off x="481153" y="6234791"/>
            <a:ext cx="237410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u="sng"/>
              <a:t>Fig. 4. Exemples d'objectifs [3]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4778F-5131-D586-63A7-6AF5271ABCED}"/>
              </a:ext>
            </a:extLst>
          </p:cNvPr>
          <p:cNvSpPr txBox="1"/>
          <p:nvPr/>
        </p:nvSpPr>
        <p:spPr>
          <a:xfrm>
            <a:off x="9885238" y="6385270"/>
            <a:ext cx="1286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Johnny Khoury</a:t>
            </a:r>
            <a:endParaRPr lang="en-CA" sz="1400" b="1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6B0A78-5772-CD5B-E030-13ABFA91B5A2}"/>
              </a:ext>
            </a:extLst>
          </p:cNvPr>
          <p:cNvCxnSpPr/>
          <p:nvPr/>
        </p:nvCxnSpPr>
        <p:spPr>
          <a:xfrm>
            <a:off x="328613" y="1364455"/>
            <a:ext cx="11534771" cy="214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83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6FC2-29FF-4DDE-8AD1-30161302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3" y="548475"/>
            <a:ext cx="11049000" cy="1084101"/>
          </a:xfrm>
        </p:spPr>
        <p:txBody>
          <a:bodyPr>
            <a:noAutofit/>
          </a:bodyPr>
          <a:lstStyle/>
          <a:p>
            <a:r>
              <a:rPr lang="fr-CA" sz="3200">
                <a:latin typeface="Batang"/>
                <a:ea typeface="Batang"/>
              </a:rPr>
              <a:t>3.1. Architecture de l'interface</a:t>
            </a:r>
            <a:endParaRPr lang="en-CA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5416-4C81-5941-1ACA-12E4CBFE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3" y="166149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/>
              <a:t>Utilisation du </a:t>
            </a:r>
            <a:r>
              <a:rPr lang="en-CA" sz="1800" err="1"/>
              <a:t>cadriciel</a:t>
            </a:r>
            <a:r>
              <a:rPr lang="en-CA" sz="1800"/>
              <a:t> Angular avec les languages HTML, </a:t>
            </a:r>
            <a:r>
              <a:rPr lang="en-CA" sz="1800">
                <a:ea typeface="+mn-lt"/>
                <a:cs typeface="+mn-lt"/>
              </a:rPr>
              <a:t>CSS </a:t>
            </a:r>
            <a:r>
              <a:rPr lang="en-CA" sz="1800"/>
              <a:t>, </a:t>
            </a:r>
            <a:r>
              <a:rPr lang="en-CA" sz="1800">
                <a:ea typeface="+mn-lt"/>
                <a:cs typeface="+mn-lt"/>
              </a:rPr>
              <a:t>Typescript et</a:t>
            </a:r>
            <a:r>
              <a:rPr lang="en-CA" sz="1800"/>
              <a:t> Python;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/>
              <a:t>Proposition par Angular </a:t>
            </a:r>
            <a:r>
              <a:rPr lang="en-CA" sz="1800" err="1"/>
              <a:t>d’une</a:t>
            </a:r>
            <a:r>
              <a:rPr lang="en-CA" sz="1800"/>
              <a:t> architecture </a:t>
            </a:r>
            <a:r>
              <a:rPr lang="en-CA" sz="1800" i="1"/>
              <a:t>MVC (Mod</a:t>
            </a:r>
            <a:r>
              <a:rPr lang="fr-CA" sz="1800" i="1" err="1"/>
              <a:t>èle</a:t>
            </a:r>
            <a:r>
              <a:rPr lang="fr-CA" sz="1800" i="1"/>
              <a:t>, Vue, Contrôleur) 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err="1"/>
              <a:t>Implémentation</a:t>
            </a:r>
            <a:r>
              <a:rPr lang="en-CA" sz="1800"/>
              <a:t> </a:t>
            </a:r>
            <a:r>
              <a:rPr lang="en-CA" sz="1800" err="1"/>
              <a:t>d’une</a:t>
            </a:r>
            <a:r>
              <a:rPr lang="en-CA" sz="1800"/>
              <a:t> architecture </a:t>
            </a:r>
            <a:r>
              <a:rPr lang="en-CA" sz="1800" i="1"/>
              <a:t>Service/</a:t>
            </a:r>
            <a:r>
              <a:rPr lang="en-CA" sz="1800" i="1" err="1"/>
              <a:t>Composante</a:t>
            </a:r>
            <a:r>
              <a:rPr lang="en-CA" sz="1800" i="1"/>
              <a:t> </a:t>
            </a:r>
            <a:r>
              <a:rPr lang="en-CA" sz="1800"/>
              <a:t>pour </a:t>
            </a:r>
            <a:r>
              <a:rPr lang="en-CA" sz="1800" err="1"/>
              <a:t>lier</a:t>
            </a:r>
            <a:r>
              <a:rPr lang="en-CA" sz="1800"/>
              <a:t> les </a:t>
            </a:r>
            <a:r>
              <a:rPr lang="en-CA" sz="1800" err="1"/>
              <a:t>données</a:t>
            </a:r>
            <a:r>
              <a:rPr lang="en-CA" sz="1800"/>
              <a:t> à la </a:t>
            </a:r>
            <a:r>
              <a:rPr lang="en-CA" sz="1800" err="1"/>
              <a:t>vue</a:t>
            </a:r>
            <a:r>
              <a:rPr lang="en-CA" sz="1800"/>
              <a:t>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93C0F-ED7D-B7A4-6328-0D5C14D6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E280E-3401-D285-1E32-1C603F21C700}"/>
              </a:ext>
            </a:extLst>
          </p:cNvPr>
          <p:cNvSpPr txBox="1"/>
          <p:nvPr/>
        </p:nvSpPr>
        <p:spPr>
          <a:xfrm>
            <a:off x="10008567" y="6385270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Alison Nemr</a:t>
            </a:r>
            <a:endParaRPr lang="en-CA" sz="1400" b="1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0EFC04A-51E7-FA7A-F334-087B28D65095}"/>
              </a:ext>
            </a:extLst>
          </p:cNvPr>
          <p:cNvCxnSpPr/>
          <p:nvPr/>
        </p:nvCxnSpPr>
        <p:spPr>
          <a:xfrm>
            <a:off x="328613" y="1364455"/>
            <a:ext cx="11534771" cy="214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14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E7F78-45C1-577F-E87D-20188A7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EB83C2-341F-4C28-A243-1C56DDDA54D3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76726-FBF0-5300-50C0-4D09C8B08E4C}"/>
              </a:ext>
            </a:extLst>
          </p:cNvPr>
          <p:cNvSpPr txBox="1"/>
          <p:nvPr/>
        </p:nvSpPr>
        <p:spPr>
          <a:xfrm>
            <a:off x="9938093" y="6385270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/>
              <a:t>Alison Nemr</a:t>
            </a:r>
            <a:endParaRPr lang="en-CA" sz="1400" b="1"/>
          </a:p>
        </p:txBody>
      </p:sp>
      <p:pic>
        <p:nvPicPr>
          <p:cNvPr id="3" name="Picture 3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BA5802C4-D9B3-9F99-57A2-326859FF313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99263" y="412955"/>
            <a:ext cx="9736961" cy="590830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66C94BDA-9FF3-E785-10DE-4B417A023155}"/>
              </a:ext>
            </a:extLst>
          </p:cNvPr>
          <p:cNvSpPr txBox="1"/>
          <p:nvPr/>
        </p:nvSpPr>
        <p:spPr>
          <a:xfrm>
            <a:off x="5307168" y="6394249"/>
            <a:ext cx="2372509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sz="1400" u="sng"/>
              <a:t>Fig. 5. Vue ancienne interface </a:t>
            </a:r>
            <a:endParaRPr lang="en-CA" sz="1400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45724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31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INF8970 - PROJET MILA    Présenté à:  Monsieur Antoine Lesage-Landry Monsieur Philippe Maisonneuve Monsieur Lévis Thériault </vt:lpstr>
      <vt:lpstr>Table des matières</vt:lpstr>
      <vt:lpstr>Introduction</vt:lpstr>
      <vt:lpstr>Introduction (suite)</vt:lpstr>
      <vt:lpstr>2. Contexte et objectifs du projet </vt:lpstr>
      <vt:lpstr>2. Contexte et objectifs du projet (suite) </vt:lpstr>
      <vt:lpstr>2. Contexte et objectifs du projet (suite) </vt:lpstr>
      <vt:lpstr>3.1. Architecture de l'interface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3.1. Solutions finales pour l'interface </vt:lpstr>
      <vt:lpstr>Solutions finales pour l'interface (suite)</vt:lpstr>
      <vt:lpstr>PowerPoint Presentation</vt:lpstr>
      <vt:lpstr>PowerPoint Presentation</vt:lpstr>
      <vt:lpstr>PowerPoint Presentation</vt:lpstr>
      <vt:lpstr>PowerPoint Presentation</vt:lpstr>
      <vt:lpstr>3.2. Solutions pour le serveur (suite)</vt:lpstr>
      <vt:lpstr>PowerPoint Presentation</vt:lpstr>
      <vt:lpstr>3.2. Solutions pour le serveur (suite)</vt:lpstr>
      <vt:lpstr>3.2. Architecture du serveur</vt:lpstr>
      <vt:lpstr>4. Démonstration </vt:lpstr>
      <vt:lpstr>5.1. Rétrospective des bons coups </vt:lpstr>
      <vt:lpstr>5.2. Rétrospective des moins bons coups </vt:lpstr>
      <vt:lpstr>5.3. Apprentissages </vt:lpstr>
      <vt:lpstr>6. Conclusion </vt:lpstr>
      <vt:lpstr>Références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Nemr</dc:creator>
  <cp:revision>112</cp:revision>
  <dcterms:created xsi:type="dcterms:W3CDTF">2023-04-17T17:18:26Z</dcterms:created>
  <dcterms:modified xsi:type="dcterms:W3CDTF">2023-04-20T19:54:51Z</dcterms:modified>
</cp:coreProperties>
</file>