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75" r:id="rId3"/>
    <p:sldId id="258" r:id="rId4"/>
    <p:sldId id="299" r:id="rId5"/>
    <p:sldId id="302" r:id="rId6"/>
  </p:sldIdLst>
  <p:sldSz cx="9144000" cy="5143500" type="screen16x9"/>
  <p:notesSz cx="6858000" cy="9144000"/>
  <p:embeddedFontLst>
    <p:embeddedFont>
      <p:font typeface="Abadi MT Condensed Light" panose="020B0306030101010103" pitchFamily="34" charset="77"/>
      <p:regular r:id="rId8"/>
    </p:embeddedFont>
    <p:embeddedFont>
      <p:font typeface="Anton" pitchFamily="2" charset="77"/>
      <p:regular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taatliches" pitchFamily="2" charset="0"/>
      <p:regular r:id="rId14"/>
    </p:embeddedFont>
    <p:embeddedFont>
      <p:font typeface="Work Sa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CA56DA-4E20-4B7C-8B3B-72FF503C2563}">
  <a:tblStyle styleId="{79CA56DA-4E20-4B7C-8B3B-72FF503C2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 varScale="1">
        <p:scale>
          <a:sx n="120" d="100"/>
          <a:sy n="120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6b057bf4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6b057bf4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90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309255"/>
            <a:ext cx="7704000" cy="3442854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461655"/>
            <a:ext cx="4498582" cy="2985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0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9_1_1_2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247575" y="2219475"/>
            <a:ext cx="4164300" cy="1719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4337275" y="2331000"/>
            <a:ext cx="3984900" cy="14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80" r:id="rId3"/>
    <p:sldLayoutId id="2147483658" r:id="rId4"/>
    <p:sldLayoutId id="2147483659" r:id="rId5"/>
    <p:sldLayoutId id="2147483670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" TargetMode="External"/><Relationship Id="rId3" Type="http://schemas.openxmlformats.org/officeDocument/2006/relationships/hyperlink" Target="https://koudounasalkis.github.io/" TargetMode="External"/><Relationship Id="rId7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go.com/" TargetMode="External"/><Relationship Id="rId5" Type="http://schemas.openxmlformats.org/officeDocument/2006/relationships/hyperlink" Target="https://www.mlaquatra.me/" TargetMode="External"/><Relationship Id="rId4" Type="http://schemas.openxmlformats.org/officeDocument/2006/relationships/hyperlink" Target="https://twitter.com/VaianiLorenzo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1183600"/>
            <a:ext cx="6707700" cy="1922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Abadi MT Condensed Light" panose="020B0306030101010103" pitchFamily="34" charset="77"/>
              </a:rPr>
              <a:t>Podcast AI for Chapters and Episodes</a:t>
            </a:r>
            <a:br>
              <a:rPr lang="en" sz="2500" dirty="0">
                <a:latin typeface="Abadi MT Condensed Light" panose="020B0306030101010103" pitchFamily="34" charset="77"/>
              </a:rPr>
            </a:br>
            <a:r>
              <a:rPr lang="en" sz="2500" dirty="0">
                <a:latin typeface="Abadi MT Condensed Light" panose="020B0306030101010103" pitchFamily="34" charset="77"/>
              </a:rPr>
              <a:t> </a:t>
            </a:r>
            <a:r>
              <a:rPr lang="en" dirty="0">
                <a:solidFill>
                  <a:schemeClr val="lt1"/>
                </a:solidFill>
                <a:latin typeface="Abadi MT Condensed Light" panose="020B0306030101010103" pitchFamily="34" charset="77"/>
              </a:rPr>
              <a:t>PACE</a:t>
            </a:r>
            <a:br>
              <a:rPr lang="en" dirty="0">
                <a:solidFill>
                  <a:schemeClr val="lt1"/>
                </a:solidFill>
              </a:rPr>
            </a:br>
            <a:endParaRPr sz="6300" dirty="0"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ALM</a:t>
            </a:r>
            <a:r>
              <a:rPr lang="en-US" dirty="0"/>
              <a:t> </a:t>
            </a:r>
            <a:r>
              <a:rPr lang="en-US" b="1" dirty="0"/>
              <a:t>Team </a:t>
            </a:r>
            <a:r>
              <a:rPr lang="en-US" dirty="0"/>
              <a:t>– AssemblyAI 50k Winter Hackathon 2022</a:t>
            </a:r>
            <a:endParaRPr dirty="0"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22" name="Google Shape;222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6;p31">
            <a:extLst>
              <a:ext uri="{FF2B5EF4-FFF2-40B4-BE49-F238E27FC236}">
                <a16:creationId xmlns:a16="http://schemas.microsoft.com/office/drawing/2014/main" id="{8D15F923-5CFC-0C30-7AC5-4F396DFAA598}"/>
              </a:ext>
            </a:extLst>
          </p:cNvPr>
          <p:cNvSpPr txBox="1"/>
          <p:nvPr/>
        </p:nvSpPr>
        <p:spPr>
          <a:xfrm>
            <a:off x="1851097" y="4341541"/>
            <a:ext cx="5441755" cy="80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Alkis Koudounas, Lorenzo </a:t>
            </a:r>
            <a:r>
              <a:rPr lang="en" sz="1550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Vaiani</a:t>
            </a:r>
            <a:r>
              <a:rPr lang="en" sz="15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Moreno La </a:t>
            </a:r>
            <a:r>
              <a:rPr lang="en" sz="1550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Quatra</a:t>
            </a:r>
            <a:endParaRPr sz="155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053CD2-9057-3898-2F90-F30E48BA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8" y="118326"/>
            <a:ext cx="821126" cy="821126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>
            <a:spLocks noGrp="1"/>
          </p:cNvSpPr>
          <p:nvPr>
            <p:ph type="subTitle" idx="1"/>
          </p:nvPr>
        </p:nvSpPr>
        <p:spPr>
          <a:xfrm>
            <a:off x="4337275" y="2330999"/>
            <a:ext cx="3984900" cy="1490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times have you been listening to a podcast and wanted to go back to a specific part, but you didn’t remember the exact time? </a:t>
            </a:r>
            <a:r>
              <a:rPr lang="en-US" b="1" dirty="0">
                <a:solidFill>
                  <a:schemeClr val="bg1"/>
                </a:solidFill>
              </a:rPr>
              <a:t>PACE </a:t>
            </a:r>
            <a:r>
              <a:rPr lang="en-US" dirty="0">
                <a:solidFill>
                  <a:schemeClr val="bg1"/>
                </a:solidFill>
              </a:rPr>
              <a:t>is a </a:t>
            </a:r>
            <a:r>
              <a:rPr lang="en-US" i="1" dirty="0">
                <a:solidFill>
                  <a:schemeClr val="bg1"/>
                </a:solidFill>
              </a:rPr>
              <a:t>semantic search engine </a:t>
            </a:r>
            <a:r>
              <a:rPr lang="en-US" dirty="0"/>
              <a:t>that helps you find the information you need, in a fast and easy way. </a:t>
            </a:r>
          </a:p>
        </p:txBody>
      </p:sp>
      <p:sp>
        <p:nvSpPr>
          <p:cNvPr id="450" name="Google Shape;450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idea: </a:t>
            </a:r>
            <a:r>
              <a:rPr lang="en" dirty="0">
                <a:solidFill>
                  <a:schemeClr val="lt1"/>
                </a:solidFill>
              </a:rPr>
              <a:t>PACE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451" name="Google Shape;451;p55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52" name="Google Shape;452;p55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D6E0DEB-A7D5-9055-E8E0-9F080899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74102"/>
            <a:ext cx="3203944" cy="3203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How</a:t>
            </a:r>
            <a:r>
              <a:rPr lang="en-US" sz="2800" dirty="0"/>
              <a:t> does it work</a:t>
            </a:r>
            <a:r>
              <a:rPr lang="it-IT" sz="2800" dirty="0"/>
              <a:t>?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5"/>
          </p:nvPr>
        </p:nvSpPr>
        <p:spPr>
          <a:xfrm>
            <a:off x="5114754" y="1712404"/>
            <a:ext cx="3141896" cy="23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ork Sans" pitchFamily="2" charset="0"/>
              <a:buChar char="⚫"/>
            </a:pPr>
            <a:r>
              <a:rPr lang="en-US" dirty="0">
                <a:solidFill>
                  <a:schemeClr val="bg1"/>
                </a:solidFill>
              </a:rPr>
              <a:t>Speech Processing: </a:t>
            </a:r>
            <a:r>
              <a:rPr lang="en-US" dirty="0"/>
              <a:t>generate chapters from audio tracks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ork Sans" pitchFamily="2" charset="0"/>
              <a:buChar char="⚫"/>
            </a:pPr>
            <a:r>
              <a:rPr lang="en-US" dirty="0">
                <a:solidFill>
                  <a:schemeClr val="bg1"/>
                </a:solidFill>
              </a:rPr>
              <a:t>NLP: </a:t>
            </a:r>
            <a:r>
              <a:rPr lang="en-US" dirty="0"/>
              <a:t>search for episodes and/or chapters using natural language.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ork Sans" pitchFamily="2" charset="0"/>
              <a:buChar char="⚫"/>
            </a:pPr>
            <a:r>
              <a:rPr lang="en-US" dirty="0">
                <a:solidFill>
                  <a:schemeClr val="bg1"/>
                </a:solidFill>
              </a:rPr>
              <a:t>Computer Vision: </a:t>
            </a:r>
            <a:r>
              <a:rPr lang="en-US" dirty="0"/>
              <a:t>generate artwork for chapters using text-to-image models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ork Sans" pitchFamily="2" charset="0"/>
              <a:buChar char="⚫"/>
            </a:pPr>
            <a:r>
              <a:rPr lang="en-US" dirty="0">
                <a:solidFill>
                  <a:schemeClr val="bg1"/>
                </a:solidFill>
              </a:rPr>
              <a:t>Web: </a:t>
            </a:r>
            <a:r>
              <a:rPr lang="en-US" dirty="0"/>
              <a:t>Flask and Elasticsearch to build a web app.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ork Sans" pitchFamily="2" charset="0"/>
              <a:buChar char="⚫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ork Sans" pitchFamily="2" charset="0"/>
              <a:buChar char="⚫"/>
            </a:pPr>
            <a:endParaRPr lang="en-US" dirty="0"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42;p38">
            <a:extLst>
              <a:ext uri="{FF2B5EF4-FFF2-40B4-BE49-F238E27FC236}">
                <a16:creationId xmlns:a16="http://schemas.microsoft.com/office/drawing/2014/main" id="{4991BA2A-8C26-2678-FFCB-516B77A2385C}"/>
              </a:ext>
            </a:extLst>
          </p:cNvPr>
          <p:cNvSpPr txBox="1">
            <a:spLocks/>
          </p:cNvSpPr>
          <p:nvPr/>
        </p:nvSpPr>
        <p:spPr>
          <a:xfrm>
            <a:off x="887350" y="2103467"/>
            <a:ext cx="3762128" cy="155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just">
              <a:buClr>
                <a:schemeClr val="bg1"/>
              </a:buClr>
              <a:buSzPct val="100000"/>
            </a:pPr>
            <a:r>
              <a:rPr lang="en-US" dirty="0"/>
              <a:t>Podcasts usually are long-form audio content. They could contain many interesting topics, but you may be interested in only one or some of them.</a:t>
            </a:r>
          </a:p>
          <a:p>
            <a:pPr marL="0" indent="0" algn="just">
              <a:buClr>
                <a:schemeClr val="bg1"/>
              </a:buClr>
              <a:buSzPct val="100000"/>
            </a:pPr>
            <a:endParaRPr lang="en-US" dirty="0"/>
          </a:p>
          <a:p>
            <a:pPr marL="0" indent="0">
              <a:buClr>
                <a:schemeClr val="bg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PACE</a:t>
            </a:r>
            <a:r>
              <a:rPr lang="en-US" dirty="0"/>
              <a:t> got you covered!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72C6E9C-3925-C77C-F12C-65F6D48D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80" y="1386570"/>
            <a:ext cx="7536640" cy="3248721"/>
          </a:xfrm>
        </p:spPr>
        <p:txBody>
          <a:bodyPr/>
          <a:lstStyle/>
          <a:p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ingest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podcast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rss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feeds, and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enrich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the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dataframe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with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episodes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and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related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metadata.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then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filter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episodes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'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description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using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BERT Podcast Classifier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. </a:t>
            </a:r>
          </a:p>
          <a:p>
            <a:pPr marL="139700" indent="0">
              <a:buNone/>
            </a:pPr>
            <a:endParaRPr lang="it-IT" b="0" dirty="0">
              <a:solidFill>
                <a:srgbClr val="D4D4D4"/>
              </a:solidFill>
              <a:effectLst/>
              <a:latin typeface="Work Sans" pitchFamily="2" charset="77"/>
            </a:endParaRP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encode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episodes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'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description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using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Sentence BERT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, and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index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them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Elasticsearch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. </a:t>
            </a:r>
            <a:b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</a:br>
            <a:endParaRPr lang="it-IT" b="0" dirty="0">
              <a:solidFill>
                <a:srgbClr val="D4D4D4"/>
              </a:solidFill>
              <a:effectLst/>
              <a:latin typeface="Work Sans" pitchFamily="2" charset="77"/>
            </a:endParaRP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then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select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a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bunch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of podcasts for intra-podcast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search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, and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use </a:t>
            </a:r>
            <a:r>
              <a:rPr lang="en-US" dirty="0">
                <a:solidFill>
                  <a:schemeClr val="bg1"/>
                </a:solidFill>
              </a:rPr>
              <a:t>AssemblyAI</a:t>
            </a:r>
            <a:r>
              <a:rPr lang="it-IT" b="0" dirty="0">
                <a:solidFill>
                  <a:srgbClr val="CE9178"/>
                </a:solidFill>
                <a:effectLst/>
                <a:latin typeface="Work Sans" pitchFamily="2" charset="77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to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transcribe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podcasts and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retrieve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chapters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inside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episodes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.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index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episodes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'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chapters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in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elasticsearch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,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using</a:t>
            </a:r>
            <a:r>
              <a:rPr lang="it-IT" dirty="0">
                <a:solidFill>
                  <a:srgbClr val="D4D4D4"/>
                </a:solidFill>
                <a:latin typeface="Work Sans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cohere</a:t>
            </a:r>
            <a:r>
              <a:rPr lang="it-IT" b="0" dirty="0">
                <a:solidFill>
                  <a:srgbClr val="CE9178"/>
                </a:solidFill>
                <a:effectLst/>
                <a:latin typeface="Work Sans" pitchFamily="2" charset="77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to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embed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the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chapters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.</a:t>
            </a:r>
            <a:b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</a:br>
            <a:endParaRPr lang="it-IT" b="0" dirty="0">
              <a:solidFill>
                <a:srgbClr val="D4D4D4"/>
              </a:solidFill>
              <a:effectLst/>
              <a:latin typeface="Work Sans" pitchFamily="2" charset="77"/>
            </a:endParaRP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We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finally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leverage </a:t>
            </a:r>
            <a:r>
              <a:rPr lang="en-US" dirty="0">
                <a:solidFill>
                  <a:schemeClr val="bg1"/>
                </a:solidFill>
              </a:rPr>
              <a:t>stable diffusion models</a:t>
            </a:r>
            <a:r>
              <a:rPr lang="it-IT" b="0" dirty="0">
                <a:solidFill>
                  <a:srgbClr val="CE9178"/>
                </a:solidFill>
                <a:effectLst/>
                <a:latin typeface="Work Sans" pitchFamily="2" charset="77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to create an image for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each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of the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generated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chapter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.</a:t>
            </a:r>
          </a:p>
          <a:p>
            <a:endParaRPr lang="it-IT" dirty="0"/>
          </a:p>
        </p:txBody>
      </p:sp>
      <p:sp>
        <p:nvSpPr>
          <p:cNvPr id="8" name="Google Shape;318;p44">
            <a:extLst>
              <a:ext uri="{FF2B5EF4-FFF2-40B4-BE49-F238E27FC236}">
                <a16:creationId xmlns:a16="http://schemas.microsoft.com/office/drawing/2014/main" id="{50384BC5-D8E8-5CCD-FCCA-A1FD32D1DE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>
                <a:solidFill>
                  <a:schemeClr val="lt1"/>
                </a:solidFill>
              </a:rPr>
              <a:t>PIPELINE </a:t>
            </a:r>
            <a:r>
              <a:rPr lang="it-IT" dirty="0" err="1"/>
              <a:t>is</a:t>
            </a:r>
            <a:endParaRPr dirty="0"/>
          </a:p>
        </p:txBody>
      </p:sp>
      <p:grpSp>
        <p:nvGrpSpPr>
          <p:cNvPr id="9" name="Google Shape;320;p44">
            <a:extLst>
              <a:ext uri="{FF2B5EF4-FFF2-40B4-BE49-F238E27FC236}">
                <a16:creationId xmlns:a16="http://schemas.microsoft.com/office/drawing/2014/main" id="{6E86B1C5-4FE7-D21F-F08A-726DE83692F7}"/>
              </a:ext>
            </a:extLst>
          </p:cNvPr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10" name="Google Shape;321;p44">
              <a:extLst>
                <a:ext uri="{FF2B5EF4-FFF2-40B4-BE49-F238E27FC236}">
                  <a16:creationId xmlns:a16="http://schemas.microsoft.com/office/drawing/2014/main" id="{B80E2938-1D9F-2211-673F-BF9138826F09}"/>
                </a:ext>
              </a:extLst>
            </p:cNvPr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;p44">
              <a:extLst>
                <a:ext uri="{FF2B5EF4-FFF2-40B4-BE49-F238E27FC236}">
                  <a16:creationId xmlns:a16="http://schemas.microsoft.com/office/drawing/2014/main" id="{A5D2BE29-75D7-CD71-B735-5D6BEF9C1099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35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ABOUT us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</a:rPr>
              <a:t>PACE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is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a project </a:t>
            </a:r>
            <a:r>
              <a:rPr lang="it-IT" b="0" dirty="0" err="1">
                <a:solidFill>
                  <a:srgbClr val="D4D4D4"/>
                </a:solidFill>
                <a:effectLst/>
                <a:latin typeface="Work Sans" pitchFamily="2" charset="77"/>
              </a:rPr>
              <a:t>created</a:t>
            </a: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 by: </a:t>
            </a:r>
          </a:p>
          <a:p>
            <a:pPr marL="139700" indent="0">
              <a:buNone/>
            </a:pPr>
            <a:endParaRPr lang="it-IT" b="0" dirty="0">
              <a:solidFill>
                <a:srgbClr val="D4D4D4"/>
              </a:solidFill>
              <a:effectLst/>
              <a:latin typeface="Work Sans" pitchFamily="2" charset="77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Alkis Koudounas</a:t>
            </a: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Lorenzo Vaiani</a:t>
            </a: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bg1"/>
                </a:solidFill>
                <a:hlinkClick r:id="rId5"/>
              </a:rPr>
              <a:t>Moreno La Quatra</a:t>
            </a: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chemeClr val="bg1"/>
              </a:solidFill>
              <a:latin typeface="Work Sans" pitchFamily="2" charset="77"/>
            </a:endParaRPr>
          </a:p>
          <a:p>
            <a:pPr marL="139700" indent="0">
              <a:buNone/>
            </a:pPr>
            <a:r>
              <a:rPr lang="it-IT" b="0" dirty="0">
                <a:solidFill>
                  <a:srgbClr val="D4D4D4"/>
                </a:solidFill>
                <a:effectLst/>
                <a:latin typeface="Work Sans" pitchFamily="2" charset="77"/>
              </a:rPr>
              <a:t>Part of the </a:t>
            </a:r>
            <a:r>
              <a:rPr lang="en-US" dirty="0">
                <a:solidFill>
                  <a:schemeClr val="bg1"/>
                </a:solidFill>
              </a:rPr>
              <a:t>AssemblyAI 50K Hackathon Winter</a:t>
            </a:r>
            <a:endParaRPr lang="it-IT" b="0" dirty="0">
              <a:solidFill>
                <a:srgbClr val="D4D4D4"/>
              </a:solidFill>
              <a:effectLst/>
              <a:latin typeface="Work Sans" pitchFamily="2" charset="77"/>
            </a:endParaRPr>
          </a:p>
          <a:p>
            <a:pPr marL="139700" indent="0">
              <a:buNone/>
            </a:pPr>
            <a:endParaRPr lang="it-IT" dirty="0">
              <a:solidFill>
                <a:srgbClr val="CE9178"/>
              </a:solidFill>
              <a:latin typeface="Work Sans" pitchFamily="2" charset="77"/>
            </a:endParaRPr>
          </a:p>
        </p:txBody>
      </p:sp>
      <p:grpSp>
        <p:nvGrpSpPr>
          <p:cNvPr id="320" name="Google Shape;320;p44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21" name="Google Shape;321;p44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06;p31">
            <a:extLst>
              <a:ext uri="{FF2B5EF4-FFF2-40B4-BE49-F238E27FC236}">
                <a16:creationId xmlns:a16="http://schemas.microsoft.com/office/drawing/2014/main" id="{CA57B204-20B8-1D4B-88AD-799D7323DCFC}"/>
              </a:ext>
            </a:extLst>
          </p:cNvPr>
          <p:cNvSpPr txBox="1"/>
          <p:nvPr/>
        </p:nvSpPr>
        <p:spPr>
          <a:xfrm>
            <a:off x="-59474" y="4606862"/>
            <a:ext cx="2304585" cy="5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700" b="1" dirty="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7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lang="en" sz="700" b="1" dirty="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700" b="1" dirty="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7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7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FAB0CC-57E4-B5A0-23A6-8B8B22D61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4469" y="1777796"/>
            <a:ext cx="2455481" cy="24554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9767408"/>
      </p:ext>
    </p:extLst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311</Words>
  <Application>Microsoft Macintosh PowerPoint</Application>
  <PresentationFormat>Presentazione su schermo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Abadi MT Condensed Light</vt:lpstr>
      <vt:lpstr>Anton</vt:lpstr>
      <vt:lpstr>Roboto</vt:lpstr>
      <vt:lpstr>Staatliches</vt:lpstr>
      <vt:lpstr>Arial</vt:lpstr>
      <vt:lpstr>Work Sans</vt:lpstr>
      <vt:lpstr>Hackathon Project Proposal by Slidesgo</vt:lpstr>
      <vt:lpstr>Podcast AI for Chapters and Episodes  PACE </vt:lpstr>
      <vt:lpstr>Our idea: PACE</vt:lpstr>
      <vt:lpstr>How does it work?</vt:lpstr>
      <vt:lpstr>what our PIPELINE is</vt:lpstr>
      <vt:lpstr>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ROBOtO OPENING PRESENTATION</dc:title>
  <cp:lastModifiedBy>Alkis  Koudounas</cp:lastModifiedBy>
  <cp:revision>26</cp:revision>
  <dcterms:modified xsi:type="dcterms:W3CDTF">2022-12-11T16:04:24Z</dcterms:modified>
</cp:coreProperties>
</file>