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2" r:id="rId3"/>
    <p:sldId id="258" r:id="rId4"/>
    <p:sldId id="261" r:id="rId5"/>
    <p:sldId id="257" r:id="rId6"/>
    <p:sldId id="268" r:id="rId7"/>
    <p:sldId id="267" r:id="rId8"/>
    <p:sldId id="259" r:id="rId9"/>
    <p:sldId id="270" r:id="rId10"/>
    <p:sldId id="273" r:id="rId11"/>
    <p:sldId id="262" r:id="rId12"/>
    <p:sldId id="263" r:id="rId13"/>
    <p:sldId id="265" r:id="rId14"/>
    <p:sldId id="266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58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438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8047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6663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/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75829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80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907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092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95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38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721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73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1508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F1003-D25F-438A-B75F-2326FCAC45A1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525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456808" y="2948599"/>
            <a:ext cx="419968" cy="510629"/>
            <a:chOff x="5923520" y="3118957"/>
            <a:chExt cx="419968" cy="510629"/>
          </a:xfrm>
        </p:grpSpPr>
        <p:sp>
          <p:nvSpPr>
            <p:cNvPr id="62" name="Oval 61"/>
            <p:cNvSpPr/>
            <p:nvPr/>
          </p:nvSpPr>
          <p:spPr bwMode="auto">
            <a:xfrm>
              <a:off x="6025504" y="3413586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5923520" y="3118957"/>
              <a:ext cx="419968" cy="215800"/>
            </a:xfrm>
            <a:prstGeom prst="round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CA" sz="10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Label</a:t>
              </a:r>
            </a:p>
          </p:txBody>
        </p:sp>
      </p:grpSp>
      <p:cxnSp>
        <p:nvCxnSpPr>
          <p:cNvPr id="27" name="Straight Arrow Connector 26"/>
          <p:cNvCxnSpPr>
            <a:stCxn id="54" idx="6"/>
            <a:endCxn id="62" idx="2"/>
          </p:cNvCxnSpPr>
          <p:nvPr/>
        </p:nvCxnSpPr>
        <p:spPr>
          <a:xfrm>
            <a:off x="3945245" y="3351228"/>
            <a:ext cx="1613547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62001" y="2864968"/>
            <a:ext cx="10231120" cy="721512"/>
          </a:xfrm>
          <a:prstGeom prst="rect">
            <a:avLst/>
          </a:prstGeom>
          <a:noFill/>
          <a:ln w="63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Main Only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cxnSp>
        <p:nvCxnSpPr>
          <p:cNvPr id="112" name="Straight Arrow Connector 111"/>
          <p:cNvCxnSpPr>
            <a:stCxn id="67" idx="6"/>
          </p:cNvCxnSpPr>
          <p:nvPr/>
        </p:nvCxnSpPr>
        <p:spPr>
          <a:xfrm flipV="1">
            <a:off x="9077419" y="3351227"/>
            <a:ext cx="1841809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 bwMode="auto">
          <a:xfrm>
            <a:off x="2083325" y="324322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81341" y="2948599"/>
            <a:ext cx="419968" cy="21580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Label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49085" y="3197339"/>
            <a:ext cx="58900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main</a:t>
            </a:r>
          </a:p>
        </p:txBody>
      </p:sp>
      <p:cxnSp>
        <p:nvCxnSpPr>
          <p:cNvPr id="20" name="Straight Arrow Connector 19"/>
          <p:cNvCxnSpPr>
            <a:stCxn id="115" idx="3"/>
            <a:endCxn id="113" idx="2"/>
          </p:cNvCxnSpPr>
          <p:nvPr/>
        </p:nvCxnSpPr>
        <p:spPr>
          <a:xfrm>
            <a:off x="1438086" y="3351228"/>
            <a:ext cx="645238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 bwMode="auto">
          <a:xfrm>
            <a:off x="3729245" y="324322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24" name="Straight Arrow Connector 23"/>
          <p:cNvCxnSpPr>
            <a:stCxn id="113" idx="6"/>
            <a:endCxn id="54" idx="2"/>
          </p:cNvCxnSpPr>
          <p:nvPr/>
        </p:nvCxnSpPr>
        <p:spPr>
          <a:xfrm>
            <a:off x="2299325" y="3351228"/>
            <a:ext cx="1429920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 bwMode="auto">
          <a:xfrm>
            <a:off x="7342359" y="324322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30" name="Straight Arrow Connector 29"/>
          <p:cNvCxnSpPr>
            <a:stCxn id="62" idx="6"/>
            <a:endCxn id="64" idx="2"/>
          </p:cNvCxnSpPr>
          <p:nvPr/>
        </p:nvCxnSpPr>
        <p:spPr>
          <a:xfrm>
            <a:off x="5774792" y="3351228"/>
            <a:ext cx="1567567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8759435" y="2948599"/>
            <a:ext cx="419968" cy="510629"/>
            <a:chOff x="7858478" y="3118957"/>
            <a:chExt cx="419968" cy="510629"/>
          </a:xfrm>
        </p:grpSpPr>
        <p:sp>
          <p:nvSpPr>
            <p:cNvPr id="67" name="Oval 66"/>
            <p:cNvSpPr/>
            <p:nvPr/>
          </p:nvSpPr>
          <p:spPr bwMode="auto">
            <a:xfrm>
              <a:off x="7960462" y="3413586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858478" y="3118957"/>
              <a:ext cx="419968" cy="215800"/>
            </a:xfrm>
            <a:prstGeom prst="round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CA" sz="10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Label</a:t>
              </a:r>
            </a:p>
          </p:txBody>
        </p:sp>
      </p:grpSp>
      <p:cxnSp>
        <p:nvCxnSpPr>
          <p:cNvPr id="33" name="Straight Arrow Connector 32"/>
          <p:cNvCxnSpPr>
            <a:stCxn id="64" idx="6"/>
            <a:endCxn id="67" idx="2"/>
          </p:cNvCxnSpPr>
          <p:nvPr/>
        </p:nvCxnSpPr>
        <p:spPr>
          <a:xfrm>
            <a:off x="7558359" y="3351228"/>
            <a:ext cx="1303060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/>
          <p:cNvCxnSpPr>
            <a:cxnSpLocks/>
            <a:stCxn id="29" idx="6"/>
          </p:cNvCxnSpPr>
          <p:nvPr/>
        </p:nvCxnSpPr>
        <p:spPr>
          <a:xfrm flipV="1">
            <a:off x="5272604" y="4983363"/>
            <a:ext cx="723447" cy="6873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Release 2 Isolation – DevOps Article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cxnSp>
        <p:nvCxnSpPr>
          <p:cNvPr id="5" name="Straight Arrow Connector 4"/>
          <p:cNvCxnSpPr>
            <a:cxnSpLocks/>
            <a:stCxn id="47" idx="6"/>
            <a:endCxn id="35" idx="1"/>
          </p:cNvCxnSpPr>
          <p:nvPr/>
        </p:nvCxnSpPr>
        <p:spPr>
          <a:xfrm>
            <a:off x="10052069" y="3680455"/>
            <a:ext cx="263167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 bwMode="auto">
          <a:xfrm>
            <a:off x="1869106" y="3572455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4187923" y="4882236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1" name="Curved Connector 10"/>
          <p:cNvCxnSpPr>
            <a:cxnSpLocks/>
            <a:stCxn id="39" idx="6"/>
            <a:endCxn id="10" idx="2"/>
          </p:cNvCxnSpPr>
          <p:nvPr/>
        </p:nvCxnSpPr>
        <p:spPr>
          <a:xfrm>
            <a:off x="3356891" y="3680455"/>
            <a:ext cx="831032" cy="1309781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67779" y="4828819"/>
            <a:ext cx="56746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V1.00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2304305" y="3572455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34" name="Straight Arrow Connector 33"/>
          <p:cNvCxnSpPr>
            <a:cxnSpLocks/>
            <a:stCxn id="7" idx="6"/>
            <a:endCxn id="33" idx="2"/>
          </p:cNvCxnSpPr>
          <p:nvPr/>
        </p:nvCxnSpPr>
        <p:spPr>
          <a:xfrm>
            <a:off x="2085106" y="3680455"/>
            <a:ext cx="219199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80081" y="3526567"/>
            <a:ext cx="65633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main</a:t>
            </a:r>
          </a:p>
        </p:txBody>
      </p:sp>
      <p:cxnSp>
        <p:nvCxnSpPr>
          <p:cNvPr id="37" name="Straight Arrow Connector 36"/>
          <p:cNvCxnSpPr>
            <a:cxnSpLocks/>
            <a:stCxn id="7" idx="2"/>
            <a:endCxn id="36" idx="3"/>
          </p:cNvCxnSpPr>
          <p:nvPr/>
        </p:nvCxnSpPr>
        <p:spPr>
          <a:xfrm flipH="1">
            <a:off x="1536420" y="3680455"/>
            <a:ext cx="332686" cy="1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 bwMode="auto">
          <a:xfrm>
            <a:off x="3135744" y="3572455"/>
            <a:ext cx="221147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</a:p>
        </p:txBody>
      </p:sp>
      <p:cxnSp>
        <p:nvCxnSpPr>
          <p:cNvPr id="40" name="Straight Arrow Connector 39"/>
          <p:cNvCxnSpPr>
            <a:cxnSpLocks/>
            <a:stCxn id="33" idx="6"/>
            <a:endCxn id="39" idx="2"/>
          </p:cNvCxnSpPr>
          <p:nvPr/>
        </p:nvCxnSpPr>
        <p:spPr>
          <a:xfrm>
            <a:off x="2520305" y="3680455"/>
            <a:ext cx="615439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 bwMode="auto">
          <a:xfrm>
            <a:off x="4568618" y="3572455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82" name="Straight Arrow Connector 81"/>
          <p:cNvCxnSpPr>
            <a:cxnSpLocks/>
            <a:stCxn id="67" idx="6"/>
            <a:endCxn id="81" idx="2"/>
          </p:cNvCxnSpPr>
          <p:nvPr/>
        </p:nvCxnSpPr>
        <p:spPr>
          <a:xfrm>
            <a:off x="4784618" y="3680455"/>
            <a:ext cx="637317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 bwMode="auto">
          <a:xfrm>
            <a:off x="6314842" y="3572455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5056604" y="4882236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88" name="Straight Arrow Connector 87"/>
          <p:cNvCxnSpPr>
            <a:cxnSpLocks/>
            <a:stCxn id="10" idx="6"/>
            <a:endCxn id="29" idx="2"/>
          </p:cNvCxnSpPr>
          <p:nvPr/>
        </p:nvCxnSpPr>
        <p:spPr>
          <a:xfrm>
            <a:off x="4403923" y="4990236"/>
            <a:ext cx="652681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cxnSpLocks/>
            <a:stCxn id="83" idx="2"/>
            <a:endCxn id="29" idx="6"/>
          </p:cNvCxnSpPr>
          <p:nvPr/>
        </p:nvCxnSpPr>
        <p:spPr>
          <a:xfrm rot="10800000" flipV="1">
            <a:off x="5272604" y="3680454"/>
            <a:ext cx="1042238" cy="1309781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/>
          <p:cNvSpPr/>
          <p:nvPr/>
        </p:nvSpPr>
        <p:spPr>
          <a:xfrm>
            <a:off x="5682837" y="4249442"/>
            <a:ext cx="216000" cy="164892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5326380" y="4154938"/>
            <a:ext cx="41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RI</a:t>
            </a:r>
          </a:p>
        </p:txBody>
      </p:sp>
      <p:cxnSp>
        <p:nvCxnSpPr>
          <p:cNvPr id="62" name="Straight Arrow Connector 61"/>
          <p:cNvCxnSpPr>
            <a:cxnSpLocks/>
            <a:stCxn id="39" idx="6"/>
            <a:endCxn id="67" idx="2"/>
          </p:cNvCxnSpPr>
          <p:nvPr/>
        </p:nvCxnSpPr>
        <p:spPr>
          <a:xfrm>
            <a:off x="3356891" y="3680455"/>
            <a:ext cx="1211727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50689" y="2335660"/>
            <a:ext cx="10231120" cy="3493846"/>
          </a:xfrm>
          <a:prstGeom prst="rect">
            <a:avLst/>
          </a:prstGeom>
          <a:noFill/>
          <a:ln w="63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34EC459-A3A5-42BF-994B-413EA71C58B4}"/>
              </a:ext>
            </a:extLst>
          </p:cNvPr>
          <p:cNvSpPr txBox="1"/>
          <p:nvPr/>
        </p:nvSpPr>
        <p:spPr>
          <a:xfrm>
            <a:off x="3772407" y="5209259"/>
            <a:ext cx="194251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Defect corrections</a:t>
            </a:r>
          </a:p>
        </p:txBody>
      </p:sp>
      <p:sp>
        <p:nvSpPr>
          <p:cNvPr id="64" name="Rounded Rectangle 4">
            <a:extLst>
              <a:ext uri="{FF2B5EF4-FFF2-40B4-BE49-F238E27FC236}">
                <a16:creationId xmlns:a16="http://schemas.microsoft.com/office/drawing/2014/main" id="{BAEB40E4-3A3F-4F2B-8C3F-EF0B9A3FD530}"/>
              </a:ext>
            </a:extLst>
          </p:cNvPr>
          <p:cNvSpPr/>
          <p:nvPr/>
        </p:nvSpPr>
        <p:spPr>
          <a:xfrm>
            <a:off x="2884437" y="3297510"/>
            <a:ext cx="723759" cy="18663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</a:t>
            </a:r>
            <a:r>
              <a:rPr lang="en-CA" sz="1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V1.0</a:t>
            </a:r>
          </a:p>
        </p:txBody>
      </p:sp>
      <p:sp>
        <p:nvSpPr>
          <p:cNvPr id="68" name="Rounded Rectangle 4">
            <a:extLst>
              <a:ext uri="{FF2B5EF4-FFF2-40B4-BE49-F238E27FC236}">
                <a16:creationId xmlns:a16="http://schemas.microsoft.com/office/drawing/2014/main" id="{2A909D0A-F159-440A-A1D6-E2D11FB7266E}"/>
              </a:ext>
            </a:extLst>
          </p:cNvPr>
          <p:cNvSpPr/>
          <p:nvPr/>
        </p:nvSpPr>
        <p:spPr>
          <a:xfrm>
            <a:off x="2050425" y="3297510"/>
            <a:ext cx="723759" cy="18663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Iteration n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652058A-36C2-4A61-97E6-88C4249847A8}"/>
              </a:ext>
            </a:extLst>
          </p:cNvPr>
          <p:cNvSpPr/>
          <p:nvPr/>
        </p:nvSpPr>
        <p:spPr bwMode="auto">
          <a:xfrm>
            <a:off x="4632266" y="4885190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40B7C0-23E7-4BA4-95AF-42DEC001F74E}"/>
              </a:ext>
            </a:extLst>
          </p:cNvPr>
          <p:cNvSpPr txBox="1"/>
          <p:nvPr/>
        </p:nvSpPr>
        <p:spPr>
          <a:xfrm>
            <a:off x="10315236" y="3526567"/>
            <a:ext cx="63959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 </a:t>
            </a:r>
            <a:r>
              <a:rPr lang="en-CA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vnext</a:t>
            </a:r>
            <a:endParaRPr lang="en-CA" sz="20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4FA2F02-FA2E-4CE8-8218-6C2AAA70BD30}"/>
              </a:ext>
            </a:extLst>
          </p:cNvPr>
          <p:cNvCxnSpPr>
            <a:cxnSpLocks/>
            <a:stCxn id="48" idx="6"/>
          </p:cNvCxnSpPr>
          <p:nvPr/>
        </p:nvCxnSpPr>
        <p:spPr>
          <a:xfrm flipV="1">
            <a:off x="8793831" y="4982708"/>
            <a:ext cx="738789" cy="7222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A21AC4CB-720A-4189-AD73-D4950F26C60D}"/>
              </a:ext>
            </a:extLst>
          </p:cNvPr>
          <p:cNvSpPr/>
          <p:nvPr/>
        </p:nvSpPr>
        <p:spPr bwMode="auto">
          <a:xfrm>
            <a:off x="7709150" y="4881930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42" name="Curved Connector 10">
            <a:extLst>
              <a:ext uri="{FF2B5EF4-FFF2-40B4-BE49-F238E27FC236}">
                <a16:creationId xmlns:a16="http://schemas.microsoft.com/office/drawing/2014/main" id="{D7BFCD1A-3569-41C0-B5D3-F44F93F9E15D}"/>
              </a:ext>
            </a:extLst>
          </p:cNvPr>
          <p:cNvCxnSpPr>
            <a:cxnSpLocks/>
            <a:stCxn id="44" idx="6"/>
            <a:endCxn id="41" idx="2"/>
          </p:cNvCxnSpPr>
          <p:nvPr/>
        </p:nvCxnSpPr>
        <p:spPr>
          <a:xfrm>
            <a:off x="6878118" y="3680455"/>
            <a:ext cx="831032" cy="1309475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41A8B8-4053-408E-A412-DD1D454345FD}"/>
              </a:ext>
            </a:extLst>
          </p:cNvPr>
          <p:cNvSpPr txBox="1"/>
          <p:nvPr/>
        </p:nvSpPr>
        <p:spPr>
          <a:xfrm>
            <a:off x="6497423" y="4836041"/>
            <a:ext cx="60753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V2.00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38E82C1-BFC0-4A20-B2A1-F73FA27497C8}"/>
              </a:ext>
            </a:extLst>
          </p:cNvPr>
          <p:cNvSpPr/>
          <p:nvPr/>
        </p:nvSpPr>
        <p:spPr bwMode="auto">
          <a:xfrm>
            <a:off x="6656971" y="3572455"/>
            <a:ext cx="221147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EE72148-F401-4715-BD96-9AC0426B04E5}"/>
              </a:ext>
            </a:extLst>
          </p:cNvPr>
          <p:cNvSpPr/>
          <p:nvPr/>
        </p:nvSpPr>
        <p:spPr bwMode="auto">
          <a:xfrm>
            <a:off x="8662213" y="3572455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CCF40B4-80ED-4512-9370-08CEB9045256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>
          <a:xfrm>
            <a:off x="8878213" y="3680455"/>
            <a:ext cx="957856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DF27064-D9AA-4ED1-9985-64BBE0DF02B6}"/>
              </a:ext>
            </a:extLst>
          </p:cNvPr>
          <p:cNvSpPr/>
          <p:nvPr/>
        </p:nvSpPr>
        <p:spPr bwMode="auto">
          <a:xfrm>
            <a:off x="9836069" y="3572455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567EF17-7E23-4E5A-8A3B-5307ED0F5214}"/>
              </a:ext>
            </a:extLst>
          </p:cNvPr>
          <p:cNvSpPr/>
          <p:nvPr/>
        </p:nvSpPr>
        <p:spPr bwMode="auto">
          <a:xfrm>
            <a:off x="8577831" y="4881930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440C88-B175-4F22-A21C-BE618CB43214}"/>
              </a:ext>
            </a:extLst>
          </p:cNvPr>
          <p:cNvCxnSpPr>
            <a:cxnSpLocks/>
            <a:stCxn id="41" idx="6"/>
            <a:endCxn id="48" idx="2"/>
          </p:cNvCxnSpPr>
          <p:nvPr/>
        </p:nvCxnSpPr>
        <p:spPr>
          <a:xfrm>
            <a:off x="7925150" y="4989930"/>
            <a:ext cx="652681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Curved Connector 22">
            <a:extLst>
              <a:ext uri="{FF2B5EF4-FFF2-40B4-BE49-F238E27FC236}">
                <a16:creationId xmlns:a16="http://schemas.microsoft.com/office/drawing/2014/main" id="{08D7A676-22B9-40FC-9D46-449061E775B9}"/>
              </a:ext>
            </a:extLst>
          </p:cNvPr>
          <p:cNvCxnSpPr>
            <a:cxnSpLocks/>
            <a:stCxn id="47" idx="2"/>
            <a:endCxn id="48" idx="6"/>
          </p:cNvCxnSpPr>
          <p:nvPr/>
        </p:nvCxnSpPr>
        <p:spPr>
          <a:xfrm rot="10800000" flipV="1">
            <a:off x="8793831" y="3680454"/>
            <a:ext cx="1042238" cy="1309475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73FC5274-66FE-410D-A6CF-E4557024F62F}"/>
              </a:ext>
            </a:extLst>
          </p:cNvPr>
          <p:cNvSpPr/>
          <p:nvPr/>
        </p:nvSpPr>
        <p:spPr>
          <a:xfrm>
            <a:off x="9204064" y="4249136"/>
            <a:ext cx="216000" cy="164892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1911F1-C269-4869-826F-7CD36BD386A4}"/>
              </a:ext>
            </a:extLst>
          </p:cNvPr>
          <p:cNvSpPr txBox="1"/>
          <p:nvPr/>
        </p:nvSpPr>
        <p:spPr>
          <a:xfrm>
            <a:off x="8847607" y="4154632"/>
            <a:ext cx="41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RI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F8DF2F8-B6A7-467F-82C6-A34DDD95A8B3}"/>
              </a:ext>
            </a:extLst>
          </p:cNvPr>
          <p:cNvCxnSpPr>
            <a:cxnSpLocks/>
            <a:stCxn id="44" idx="6"/>
            <a:endCxn id="45" idx="2"/>
          </p:cNvCxnSpPr>
          <p:nvPr/>
        </p:nvCxnSpPr>
        <p:spPr>
          <a:xfrm>
            <a:off x="6878118" y="3680455"/>
            <a:ext cx="1784095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34CDA5E-20AC-4063-869B-1805E4F382A3}"/>
              </a:ext>
            </a:extLst>
          </p:cNvPr>
          <p:cNvSpPr txBox="1"/>
          <p:nvPr/>
        </p:nvSpPr>
        <p:spPr>
          <a:xfrm>
            <a:off x="7293634" y="5208953"/>
            <a:ext cx="194251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Defect corrections</a:t>
            </a:r>
          </a:p>
        </p:txBody>
      </p:sp>
      <p:sp>
        <p:nvSpPr>
          <p:cNvPr id="56" name="Rounded Rectangle 4">
            <a:extLst>
              <a:ext uri="{FF2B5EF4-FFF2-40B4-BE49-F238E27FC236}">
                <a16:creationId xmlns:a16="http://schemas.microsoft.com/office/drawing/2014/main" id="{88A4F3DF-E3E1-4C76-B51E-09ED7CCFB45F}"/>
              </a:ext>
            </a:extLst>
          </p:cNvPr>
          <p:cNvSpPr/>
          <p:nvPr/>
        </p:nvSpPr>
        <p:spPr>
          <a:xfrm>
            <a:off x="6405664" y="3297204"/>
            <a:ext cx="723759" cy="18663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</a:t>
            </a:r>
            <a:r>
              <a:rPr lang="en-CA" sz="1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V1.0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F50651B-02FD-423C-9B63-5F821AF00C5C}"/>
              </a:ext>
            </a:extLst>
          </p:cNvPr>
          <p:cNvCxnSpPr>
            <a:cxnSpLocks/>
            <a:stCxn id="83" idx="6"/>
            <a:endCxn id="44" idx="2"/>
          </p:cNvCxnSpPr>
          <p:nvPr/>
        </p:nvCxnSpPr>
        <p:spPr>
          <a:xfrm>
            <a:off x="6530842" y="3680455"/>
            <a:ext cx="126129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AC025247-256F-462B-A1C4-71F9829B40B7}"/>
              </a:ext>
            </a:extLst>
          </p:cNvPr>
          <p:cNvSpPr/>
          <p:nvPr/>
        </p:nvSpPr>
        <p:spPr bwMode="auto">
          <a:xfrm>
            <a:off x="4295923" y="281472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78" name="Curved Connector 10">
            <a:extLst>
              <a:ext uri="{FF2B5EF4-FFF2-40B4-BE49-F238E27FC236}">
                <a16:creationId xmlns:a16="http://schemas.microsoft.com/office/drawing/2014/main" id="{267CF9EB-3E34-4023-A971-258C4144D14B}"/>
              </a:ext>
            </a:extLst>
          </p:cNvPr>
          <p:cNvCxnSpPr>
            <a:cxnSpLocks/>
            <a:stCxn id="39" idx="6"/>
            <a:endCxn id="77" idx="2"/>
          </p:cNvCxnSpPr>
          <p:nvPr/>
        </p:nvCxnSpPr>
        <p:spPr>
          <a:xfrm flipV="1">
            <a:off x="3356891" y="2922728"/>
            <a:ext cx="939032" cy="757727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AB8506AC-D47C-4D8B-B035-8D23B5F7C6AD}"/>
              </a:ext>
            </a:extLst>
          </p:cNvPr>
          <p:cNvSpPr/>
          <p:nvPr/>
        </p:nvSpPr>
        <p:spPr bwMode="auto">
          <a:xfrm>
            <a:off x="5421935" y="3572455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43CD200-FD60-4C96-A058-6125C5997A9C}"/>
              </a:ext>
            </a:extLst>
          </p:cNvPr>
          <p:cNvCxnSpPr>
            <a:cxnSpLocks/>
            <a:stCxn id="81" idx="6"/>
            <a:endCxn id="83" idx="2"/>
          </p:cNvCxnSpPr>
          <p:nvPr/>
        </p:nvCxnSpPr>
        <p:spPr>
          <a:xfrm>
            <a:off x="5637935" y="3680455"/>
            <a:ext cx="676907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6" name="Curved Connector 10">
            <a:extLst>
              <a:ext uri="{FF2B5EF4-FFF2-40B4-BE49-F238E27FC236}">
                <a16:creationId xmlns:a16="http://schemas.microsoft.com/office/drawing/2014/main" id="{4C1A022B-1533-4334-A991-5ABC2C0D8910}"/>
              </a:ext>
            </a:extLst>
          </p:cNvPr>
          <p:cNvCxnSpPr>
            <a:cxnSpLocks/>
            <a:stCxn id="77" idx="6"/>
            <a:endCxn id="81" idx="2"/>
          </p:cNvCxnSpPr>
          <p:nvPr/>
        </p:nvCxnSpPr>
        <p:spPr>
          <a:xfrm>
            <a:off x="4511923" y="2922728"/>
            <a:ext cx="910012" cy="757727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E36F75C-4662-4C99-B02F-D6BCAF3E3378}"/>
              </a:ext>
            </a:extLst>
          </p:cNvPr>
          <p:cNvSpPr txBox="1"/>
          <p:nvPr/>
        </p:nvSpPr>
        <p:spPr>
          <a:xfrm>
            <a:off x="3062547" y="2717737"/>
            <a:ext cx="75148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feature</a:t>
            </a:r>
          </a:p>
        </p:txBody>
      </p: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5AD345A7-7A9B-46E9-BCF4-134348DEB9A7}"/>
              </a:ext>
            </a:extLst>
          </p:cNvPr>
          <p:cNvSpPr/>
          <p:nvPr/>
        </p:nvSpPr>
        <p:spPr>
          <a:xfrm rot="10800000">
            <a:off x="4850185" y="3205973"/>
            <a:ext cx="216000" cy="164892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5A12982-FCC9-46EE-B129-502AA9DD9E44}"/>
              </a:ext>
            </a:extLst>
          </p:cNvPr>
          <p:cNvSpPr txBox="1"/>
          <p:nvPr/>
        </p:nvSpPr>
        <p:spPr>
          <a:xfrm>
            <a:off x="4554375" y="3077780"/>
            <a:ext cx="41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A9C94A4-4E35-4966-A5BE-F68066D1AFC0}"/>
              </a:ext>
            </a:extLst>
          </p:cNvPr>
          <p:cNvSpPr txBox="1"/>
          <p:nvPr/>
        </p:nvSpPr>
        <p:spPr>
          <a:xfrm>
            <a:off x="5966249" y="4185409"/>
            <a:ext cx="62517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Hotfix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0FA4B3-860E-4B50-AA0E-CD617C50FFB8}"/>
              </a:ext>
            </a:extLst>
          </p:cNvPr>
          <p:cNvSpPr txBox="1"/>
          <p:nvPr/>
        </p:nvSpPr>
        <p:spPr>
          <a:xfrm>
            <a:off x="9497181" y="4181306"/>
            <a:ext cx="62517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Hotfix</a:t>
            </a:r>
          </a:p>
        </p:txBody>
      </p:sp>
    </p:spTree>
    <p:extLst>
      <p:ext uri="{BB962C8B-B14F-4D97-AF65-F5344CB8AC3E}">
        <p14:creationId xmlns:p14="http://schemas.microsoft.com/office/powerpoint/2010/main" val="164796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502047" y="3673312"/>
            <a:ext cx="2653777" cy="1429468"/>
            <a:chOff x="4502047" y="3673312"/>
            <a:chExt cx="2653777" cy="1429468"/>
          </a:xfrm>
        </p:grpSpPr>
        <p:cxnSp>
          <p:nvCxnSpPr>
            <p:cNvPr id="33" name="Straight Arrow Connector 32"/>
            <p:cNvCxnSpPr>
              <a:stCxn id="50" idx="6"/>
              <a:endCxn id="34" idx="2"/>
            </p:cNvCxnSpPr>
            <p:nvPr/>
          </p:nvCxnSpPr>
          <p:spPr>
            <a:xfrm flipV="1">
              <a:off x="4502047" y="3781312"/>
              <a:ext cx="2322975" cy="20204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5687662" y="3673312"/>
              <a:ext cx="1468162" cy="1429468"/>
              <a:chOff x="5687662" y="3673312"/>
              <a:chExt cx="1468162" cy="1429468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5687662" y="3673312"/>
                <a:ext cx="1353360" cy="1429468"/>
                <a:chOff x="6438448" y="1869683"/>
                <a:chExt cx="1353360" cy="1429468"/>
              </a:xfrm>
            </p:grpSpPr>
            <p:sp>
              <p:nvSpPr>
                <p:cNvPr id="34" name="Oval 33"/>
                <p:cNvSpPr/>
                <p:nvPr/>
              </p:nvSpPr>
              <p:spPr bwMode="auto">
                <a:xfrm>
                  <a:off x="7575808" y="1869683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</a:t>
                  </a:r>
                </a:p>
              </p:txBody>
            </p:sp>
            <p:cxnSp>
              <p:nvCxnSpPr>
                <p:cNvPr id="35" name="Curved Connector 34"/>
                <p:cNvCxnSpPr>
                  <a:stCxn id="34" idx="2"/>
                </p:cNvCxnSpPr>
                <p:nvPr/>
              </p:nvCxnSpPr>
              <p:spPr>
                <a:xfrm rot="10800000" flipV="1">
                  <a:off x="6438448" y="1977682"/>
                  <a:ext cx="1137361" cy="1321469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Isosceles Triangle 35"/>
                <p:cNvSpPr/>
                <p:nvPr/>
              </p:nvSpPr>
              <p:spPr>
                <a:xfrm>
                  <a:off x="6912166" y="2483628"/>
                  <a:ext cx="216000" cy="164892"/>
                </a:xfrm>
                <a:prstGeom prst="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5899011" y="4089201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RI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463327" y="4393220"/>
                <a:ext cx="69249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hot-fix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Service &amp; Release Isolation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66" idx="6"/>
          </p:cNvCxnSpPr>
          <p:nvPr/>
        </p:nvCxnSpPr>
        <p:spPr>
          <a:xfrm>
            <a:off x="8811879" y="2486613"/>
            <a:ext cx="2099961" cy="13639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1" idx="6"/>
          </p:cNvCxnSpPr>
          <p:nvPr/>
        </p:nvCxnSpPr>
        <p:spPr>
          <a:xfrm flipV="1">
            <a:off x="5687662" y="5083081"/>
            <a:ext cx="1467273" cy="19699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304658" y="2385180"/>
            <a:ext cx="1820950" cy="216000"/>
            <a:chOff x="2304658" y="2385180"/>
            <a:chExt cx="1820950" cy="216000"/>
          </a:xfrm>
        </p:grpSpPr>
        <p:sp>
          <p:nvSpPr>
            <p:cNvPr id="41" name="Oval 40"/>
            <p:cNvSpPr/>
            <p:nvPr/>
          </p:nvSpPr>
          <p:spPr bwMode="auto">
            <a:xfrm>
              <a:off x="3909608" y="2385180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42" name="Straight Arrow Connector 41"/>
            <p:cNvCxnSpPr>
              <a:stCxn id="43" idx="6"/>
              <a:endCxn id="41" idx="2"/>
            </p:cNvCxnSpPr>
            <p:nvPr/>
          </p:nvCxnSpPr>
          <p:spPr>
            <a:xfrm flipV="1">
              <a:off x="2304658" y="2493180"/>
              <a:ext cx="1604950" cy="7072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148338" y="2392252"/>
            <a:ext cx="2080677" cy="1570224"/>
            <a:chOff x="1148338" y="2392252"/>
            <a:chExt cx="2080677" cy="1570224"/>
          </a:xfrm>
        </p:grpSpPr>
        <p:sp>
          <p:nvSpPr>
            <p:cNvPr id="43" name="Oval 42"/>
            <p:cNvSpPr/>
            <p:nvPr/>
          </p:nvSpPr>
          <p:spPr bwMode="auto">
            <a:xfrm>
              <a:off x="2088658" y="2392252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</a:t>
              </a: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013015" y="3693516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45" name="Curved Connector 44"/>
            <p:cNvCxnSpPr>
              <a:stCxn id="43" idx="6"/>
              <a:endCxn id="44" idx="2"/>
            </p:cNvCxnSpPr>
            <p:nvPr/>
          </p:nvCxnSpPr>
          <p:spPr>
            <a:xfrm>
              <a:off x="2304658" y="2500252"/>
              <a:ext cx="708357" cy="130126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148338" y="3654699"/>
              <a:ext cx="1588192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servicing r1.sp1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35054" y="2346363"/>
            <a:ext cx="1253604" cy="307777"/>
            <a:chOff x="835054" y="2346363"/>
            <a:chExt cx="1253604" cy="307777"/>
          </a:xfrm>
        </p:grpSpPr>
        <p:sp>
          <p:nvSpPr>
            <p:cNvPr id="39" name="TextBox 38"/>
            <p:cNvSpPr txBox="1"/>
            <p:nvPr/>
          </p:nvSpPr>
          <p:spPr>
            <a:xfrm>
              <a:off x="835054" y="2346363"/>
              <a:ext cx="60302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main</a:t>
              </a:r>
            </a:p>
          </p:txBody>
        </p:sp>
        <p:cxnSp>
          <p:nvCxnSpPr>
            <p:cNvPr id="40" name="Straight Arrow Connector 39"/>
            <p:cNvCxnSpPr>
              <a:stCxn id="43" idx="2"/>
              <a:endCxn id="39" idx="3"/>
            </p:cNvCxnSpPr>
            <p:nvPr/>
          </p:nvCxnSpPr>
          <p:spPr>
            <a:xfrm flipH="1">
              <a:off x="1438083" y="2500252"/>
              <a:ext cx="650575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125608" y="2385180"/>
            <a:ext cx="1028887" cy="216000"/>
            <a:chOff x="4125608" y="2385180"/>
            <a:chExt cx="1028887" cy="216000"/>
          </a:xfrm>
        </p:grpSpPr>
        <p:sp>
          <p:nvSpPr>
            <p:cNvPr id="37" name="Oval 36"/>
            <p:cNvSpPr/>
            <p:nvPr/>
          </p:nvSpPr>
          <p:spPr bwMode="auto">
            <a:xfrm>
              <a:off x="4933348" y="2385180"/>
              <a:ext cx="221147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38" name="Straight Arrow Connector 37"/>
            <p:cNvCxnSpPr>
              <a:stCxn id="41" idx="6"/>
              <a:endCxn id="37" idx="2"/>
            </p:cNvCxnSpPr>
            <p:nvPr/>
          </p:nvCxnSpPr>
          <p:spPr>
            <a:xfrm>
              <a:off x="4125608" y="2493180"/>
              <a:ext cx="807740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54495" y="2378613"/>
            <a:ext cx="1830545" cy="216000"/>
            <a:chOff x="5154495" y="2378613"/>
            <a:chExt cx="1830545" cy="216000"/>
          </a:xfrm>
        </p:grpSpPr>
        <p:cxnSp>
          <p:nvCxnSpPr>
            <p:cNvPr id="29" name="Straight Arrow Connector 28"/>
            <p:cNvCxnSpPr>
              <a:stCxn id="37" idx="6"/>
              <a:endCxn id="30" idx="2"/>
            </p:cNvCxnSpPr>
            <p:nvPr/>
          </p:nvCxnSpPr>
          <p:spPr>
            <a:xfrm flipV="1">
              <a:off x="5154495" y="2486613"/>
              <a:ext cx="1614545" cy="6567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 bwMode="auto">
            <a:xfrm>
              <a:off x="6769040" y="237861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229015" y="3693516"/>
            <a:ext cx="2458647" cy="1553302"/>
            <a:chOff x="3229015" y="3693516"/>
            <a:chExt cx="2458647" cy="1553302"/>
          </a:xfrm>
        </p:grpSpPr>
        <p:cxnSp>
          <p:nvCxnSpPr>
            <p:cNvPr id="20" name="Straight Arrow Connector 19"/>
            <p:cNvCxnSpPr>
              <a:stCxn id="44" idx="6"/>
              <a:endCxn id="50" idx="2"/>
            </p:cNvCxnSpPr>
            <p:nvPr/>
          </p:nvCxnSpPr>
          <p:spPr>
            <a:xfrm>
              <a:off x="3229015" y="3801516"/>
              <a:ext cx="1057032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4038856" y="3693516"/>
              <a:ext cx="1648806" cy="1553302"/>
              <a:chOff x="1700506" y="3669637"/>
              <a:chExt cx="1648806" cy="1553302"/>
            </a:xfrm>
          </p:grpSpPr>
          <p:sp>
            <p:nvSpPr>
              <p:cNvPr id="50" name="Oval 49"/>
              <p:cNvSpPr/>
              <p:nvPr/>
            </p:nvSpPr>
            <p:spPr bwMode="auto">
              <a:xfrm>
                <a:off x="1947697" y="3669637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</a:t>
                </a:r>
              </a:p>
            </p:txBody>
          </p:sp>
          <p:sp>
            <p:nvSpPr>
              <p:cNvPr id="51" name="Oval 50"/>
              <p:cNvSpPr/>
              <p:nvPr/>
            </p:nvSpPr>
            <p:spPr bwMode="auto">
              <a:xfrm>
                <a:off x="3133312" y="4970901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52" name="Curved Connector 51"/>
              <p:cNvCxnSpPr>
                <a:stCxn id="50" idx="6"/>
                <a:endCxn id="51" idx="2"/>
              </p:cNvCxnSpPr>
              <p:nvPr/>
            </p:nvCxnSpPr>
            <p:spPr>
              <a:xfrm>
                <a:off x="2163697" y="3777637"/>
                <a:ext cx="969615" cy="1301264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1700506" y="4915162"/>
                <a:ext cx="102720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release v1</a:t>
                </a:r>
              </a:p>
            </p:txBody>
          </p:sp>
        </p:grpSp>
      </p:grpSp>
      <p:cxnSp>
        <p:nvCxnSpPr>
          <p:cNvPr id="60" name="Straight Arrow Connector 59"/>
          <p:cNvCxnSpPr>
            <a:stCxn id="34" idx="6"/>
          </p:cNvCxnSpPr>
          <p:nvPr/>
        </p:nvCxnSpPr>
        <p:spPr>
          <a:xfrm>
            <a:off x="7041022" y="3781312"/>
            <a:ext cx="2174098" cy="22629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985040" y="2378613"/>
            <a:ext cx="1826839" cy="1402698"/>
            <a:chOff x="6985040" y="2378613"/>
            <a:chExt cx="1826839" cy="1402698"/>
          </a:xfrm>
        </p:grpSpPr>
        <p:grpSp>
          <p:nvGrpSpPr>
            <p:cNvPr id="4" name="Group 3"/>
            <p:cNvGrpSpPr/>
            <p:nvPr/>
          </p:nvGrpSpPr>
          <p:grpSpPr>
            <a:xfrm>
              <a:off x="7041023" y="2378613"/>
              <a:ext cx="1770856" cy="1402698"/>
              <a:chOff x="7041023" y="2378613"/>
              <a:chExt cx="1770856" cy="1402698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7041023" y="2378613"/>
                <a:ext cx="1770856" cy="1402698"/>
                <a:chOff x="5573310" y="1884541"/>
                <a:chExt cx="1770856" cy="1402698"/>
              </a:xfrm>
            </p:grpSpPr>
            <p:sp>
              <p:nvSpPr>
                <p:cNvPr id="66" name="Oval 65"/>
                <p:cNvSpPr/>
                <p:nvPr/>
              </p:nvSpPr>
              <p:spPr bwMode="auto">
                <a:xfrm>
                  <a:off x="7128166" y="1884541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</a:t>
                  </a:r>
                </a:p>
              </p:txBody>
            </p:sp>
            <p:cxnSp>
              <p:nvCxnSpPr>
                <p:cNvPr id="67" name="Curved Connector 66"/>
                <p:cNvCxnSpPr>
                  <a:stCxn id="66" idx="2"/>
                  <a:endCxn id="34" idx="6"/>
                </p:cNvCxnSpPr>
                <p:nvPr/>
              </p:nvCxnSpPr>
              <p:spPr>
                <a:xfrm rot="10800000" flipV="1">
                  <a:off x="5573310" y="1992540"/>
                  <a:ext cx="1554857" cy="1294699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Isosceles Triangle 67"/>
                <p:cNvSpPr/>
                <p:nvPr/>
              </p:nvSpPr>
              <p:spPr>
                <a:xfrm>
                  <a:off x="6259672" y="2514045"/>
                  <a:ext cx="216000" cy="164892"/>
                </a:xfrm>
                <a:prstGeom prst="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64" name="TextBox 63"/>
              <p:cNvSpPr txBox="1"/>
              <p:nvPr/>
            </p:nvSpPr>
            <p:spPr>
              <a:xfrm>
                <a:off x="7850747" y="2913167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RI</a:t>
                </a:r>
              </a:p>
            </p:txBody>
          </p:sp>
        </p:grpSp>
        <p:cxnSp>
          <p:nvCxnSpPr>
            <p:cNvPr id="65" name="Straight Arrow Connector 64"/>
            <p:cNvCxnSpPr>
              <a:stCxn id="30" idx="6"/>
              <a:endCxn id="66" idx="2"/>
            </p:cNvCxnSpPr>
            <p:nvPr/>
          </p:nvCxnSpPr>
          <p:spPr>
            <a:xfrm>
              <a:off x="6985040" y="2486613"/>
              <a:ext cx="1610839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48" name="Rectangle 47"/>
          <p:cNvSpPr/>
          <p:nvPr/>
        </p:nvSpPr>
        <p:spPr>
          <a:xfrm>
            <a:off x="762001" y="2198927"/>
            <a:ext cx="10231120" cy="3135073"/>
          </a:xfrm>
          <a:prstGeom prst="rect">
            <a:avLst/>
          </a:prstGeom>
          <a:noFill/>
          <a:ln w="63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054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5483952" y="4073815"/>
            <a:ext cx="2062185" cy="1556079"/>
            <a:chOff x="5081178" y="4073815"/>
            <a:chExt cx="2062185" cy="1556079"/>
          </a:xfrm>
        </p:grpSpPr>
        <p:grpSp>
          <p:nvGrpSpPr>
            <p:cNvPr id="66" name="Group 65"/>
            <p:cNvGrpSpPr/>
            <p:nvPr/>
          </p:nvGrpSpPr>
          <p:grpSpPr>
            <a:xfrm>
              <a:off x="5081178" y="4073815"/>
              <a:ext cx="2062185" cy="1556079"/>
              <a:chOff x="1287127" y="3669637"/>
              <a:chExt cx="2062185" cy="1556079"/>
            </a:xfrm>
          </p:grpSpPr>
          <p:sp>
            <p:nvSpPr>
              <p:cNvPr id="67" name="Oval 66"/>
              <p:cNvSpPr/>
              <p:nvPr/>
            </p:nvSpPr>
            <p:spPr bwMode="auto">
              <a:xfrm>
                <a:off x="1947697" y="3669637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</a:t>
                </a:r>
              </a:p>
            </p:txBody>
          </p:sp>
          <p:sp>
            <p:nvSpPr>
              <p:cNvPr id="69" name="Oval 68"/>
              <p:cNvSpPr/>
              <p:nvPr/>
            </p:nvSpPr>
            <p:spPr bwMode="auto">
              <a:xfrm>
                <a:off x="3133312" y="4970901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70" name="Curved Connector 69"/>
              <p:cNvCxnSpPr>
                <a:stCxn id="67" idx="6"/>
                <a:endCxn id="69" idx="2"/>
              </p:cNvCxnSpPr>
              <p:nvPr/>
            </p:nvCxnSpPr>
            <p:spPr>
              <a:xfrm>
                <a:off x="2163697" y="3777637"/>
                <a:ext cx="969615" cy="1301264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1287127" y="4917939"/>
                <a:ext cx="13878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release r1.sp1</a:t>
                </a:r>
              </a:p>
            </p:txBody>
          </p:sp>
        </p:grpSp>
        <p:cxnSp>
          <p:nvCxnSpPr>
            <p:cNvPr id="73" name="Straight Arrow Connector 72"/>
            <p:cNvCxnSpPr>
              <a:stCxn id="35" idx="6"/>
              <a:endCxn id="67" idx="2"/>
            </p:cNvCxnSpPr>
            <p:nvPr/>
          </p:nvCxnSpPr>
          <p:spPr>
            <a:xfrm flipV="1">
              <a:off x="5129592" y="4181815"/>
              <a:ext cx="612156" cy="6565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Service, Hot-Fix &amp; Release Isolation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2001" y="1324577"/>
            <a:ext cx="10231120" cy="4429109"/>
          </a:xfrm>
          <a:prstGeom prst="rect">
            <a:avLst/>
          </a:prstGeom>
          <a:noFill/>
          <a:ln w="63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/>
          <p:cNvCxnSpPr>
            <a:stCxn id="31" idx="6"/>
          </p:cNvCxnSpPr>
          <p:nvPr/>
        </p:nvCxnSpPr>
        <p:spPr>
          <a:xfrm>
            <a:off x="10229850" y="1572213"/>
            <a:ext cx="560070" cy="13639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2304658" y="1470780"/>
            <a:ext cx="1820950" cy="216000"/>
            <a:chOff x="2304658" y="1470780"/>
            <a:chExt cx="1820950" cy="216000"/>
          </a:xfrm>
        </p:grpSpPr>
        <p:sp>
          <p:nvSpPr>
            <p:cNvPr id="12" name="Oval 11"/>
            <p:cNvSpPr/>
            <p:nvPr/>
          </p:nvSpPr>
          <p:spPr bwMode="auto">
            <a:xfrm>
              <a:off x="3909608" y="1470780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13" name="Straight Arrow Connector 12"/>
            <p:cNvCxnSpPr>
              <a:stCxn id="41" idx="6"/>
              <a:endCxn id="12" idx="2"/>
            </p:cNvCxnSpPr>
            <p:nvPr/>
          </p:nvCxnSpPr>
          <p:spPr>
            <a:xfrm flipV="1">
              <a:off x="2304658" y="1578780"/>
              <a:ext cx="1604950" cy="7072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1802113" y="1477852"/>
            <a:ext cx="1426902" cy="1548969"/>
            <a:chOff x="1802113" y="1477852"/>
            <a:chExt cx="1426902" cy="1548969"/>
          </a:xfrm>
        </p:grpSpPr>
        <p:sp>
          <p:nvSpPr>
            <p:cNvPr id="41" name="Oval 40"/>
            <p:cNvSpPr/>
            <p:nvPr/>
          </p:nvSpPr>
          <p:spPr bwMode="auto">
            <a:xfrm>
              <a:off x="2088658" y="1477852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</a:t>
              </a: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3013015" y="2779116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43" name="Curved Connector 42"/>
            <p:cNvCxnSpPr>
              <a:stCxn id="41" idx="6"/>
              <a:endCxn id="42" idx="2"/>
            </p:cNvCxnSpPr>
            <p:nvPr/>
          </p:nvCxnSpPr>
          <p:spPr>
            <a:xfrm>
              <a:off x="2304658" y="1585852"/>
              <a:ext cx="708357" cy="130126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802113" y="2719044"/>
              <a:ext cx="94859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servicing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35054" y="1431963"/>
            <a:ext cx="1253604" cy="307777"/>
            <a:chOff x="835054" y="1431963"/>
            <a:chExt cx="1253604" cy="307777"/>
          </a:xfrm>
        </p:grpSpPr>
        <p:sp>
          <p:nvSpPr>
            <p:cNvPr id="14" name="TextBox 13"/>
            <p:cNvSpPr txBox="1"/>
            <p:nvPr/>
          </p:nvSpPr>
          <p:spPr>
            <a:xfrm>
              <a:off x="835054" y="1431963"/>
              <a:ext cx="60302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main</a:t>
              </a:r>
            </a:p>
          </p:txBody>
        </p:sp>
        <p:cxnSp>
          <p:nvCxnSpPr>
            <p:cNvPr id="45" name="Straight Arrow Connector 44"/>
            <p:cNvCxnSpPr>
              <a:stCxn id="41" idx="2"/>
              <a:endCxn id="14" idx="3"/>
            </p:cNvCxnSpPr>
            <p:nvPr/>
          </p:nvCxnSpPr>
          <p:spPr>
            <a:xfrm flipH="1">
              <a:off x="1438083" y="1585852"/>
              <a:ext cx="650575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125608" y="1470780"/>
            <a:ext cx="1028887" cy="216000"/>
            <a:chOff x="4125608" y="1470780"/>
            <a:chExt cx="1028887" cy="216000"/>
          </a:xfrm>
        </p:grpSpPr>
        <p:sp>
          <p:nvSpPr>
            <p:cNvPr id="16" name="Oval 15"/>
            <p:cNvSpPr/>
            <p:nvPr/>
          </p:nvSpPr>
          <p:spPr bwMode="auto">
            <a:xfrm>
              <a:off x="4933348" y="1470780"/>
              <a:ext cx="221147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17" name="Straight Arrow Connector 16"/>
            <p:cNvCxnSpPr>
              <a:stCxn id="12" idx="6"/>
              <a:endCxn id="16" idx="2"/>
            </p:cNvCxnSpPr>
            <p:nvPr/>
          </p:nvCxnSpPr>
          <p:spPr>
            <a:xfrm>
              <a:off x="4125608" y="1578780"/>
              <a:ext cx="807740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5154495" y="1464213"/>
            <a:ext cx="2297905" cy="216000"/>
            <a:chOff x="5154495" y="1464213"/>
            <a:chExt cx="2297905" cy="216000"/>
          </a:xfrm>
        </p:grpSpPr>
        <p:cxnSp>
          <p:nvCxnSpPr>
            <p:cNvPr id="21" name="Straight Arrow Connector 20"/>
            <p:cNvCxnSpPr>
              <a:stCxn id="16" idx="6"/>
              <a:endCxn id="22" idx="2"/>
            </p:cNvCxnSpPr>
            <p:nvPr/>
          </p:nvCxnSpPr>
          <p:spPr>
            <a:xfrm flipV="1">
              <a:off x="5154495" y="1572213"/>
              <a:ext cx="2081905" cy="6567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 bwMode="auto">
            <a:xfrm>
              <a:off x="7236400" y="146421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229015" y="2779116"/>
            <a:ext cx="2303351" cy="1556292"/>
            <a:chOff x="3229015" y="2779116"/>
            <a:chExt cx="2303351" cy="1556292"/>
          </a:xfrm>
        </p:grpSpPr>
        <p:cxnSp>
          <p:nvCxnSpPr>
            <p:cNvPr id="24" name="Straight Arrow Connector 23"/>
            <p:cNvCxnSpPr>
              <a:stCxn id="42" idx="6"/>
              <a:endCxn id="34" idx="2"/>
            </p:cNvCxnSpPr>
            <p:nvPr/>
          </p:nvCxnSpPr>
          <p:spPr>
            <a:xfrm>
              <a:off x="3229015" y="2887116"/>
              <a:ext cx="901736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3733311" y="2779116"/>
              <a:ext cx="1799055" cy="1556292"/>
              <a:chOff x="1550257" y="3669637"/>
              <a:chExt cx="1799055" cy="1556292"/>
            </a:xfrm>
          </p:grpSpPr>
          <p:sp>
            <p:nvSpPr>
              <p:cNvPr id="34" name="Oval 33"/>
              <p:cNvSpPr/>
              <p:nvPr/>
            </p:nvSpPr>
            <p:spPr bwMode="auto">
              <a:xfrm>
                <a:off x="1947697" y="3669637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</a:t>
                </a:r>
              </a:p>
            </p:txBody>
          </p:sp>
          <p:sp>
            <p:nvSpPr>
              <p:cNvPr id="35" name="Oval 34"/>
              <p:cNvSpPr/>
              <p:nvPr/>
            </p:nvSpPr>
            <p:spPr bwMode="auto">
              <a:xfrm>
                <a:off x="3133312" y="4970901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36" name="Curved Connector 35"/>
              <p:cNvCxnSpPr>
                <a:stCxn id="34" idx="6"/>
                <a:endCxn id="35" idx="2"/>
              </p:cNvCxnSpPr>
              <p:nvPr/>
            </p:nvCxnSpPr>
            <p:spPr>
              <a:xfrm>
                <a:off x="2163697" y="3777637"/>
                <a:ext cx="969615" cy="1301264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1550257" y="4918152"/>
                <a:ext cx="126477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hotfix r1.sp1</a:t>
                </a:r>
              </a:p>
            </p:txBody>
          </p:sp>
        </p:grpSp>
      </p:grpSp>
      <p:cxnSp>
        <p:nvCxnSpPr>
          <p:cNvPr id="26" name="Straight Arrow Connector 25"/>
          <p:cNvCxnSpPr>
            <a:stCxn id="38" idx="6"/>
          </p:cNvCxnSpPr>
          <p:nvPr/>
        </p:nvCxnSpPr>
        <p:spPr>
          <a:xfrm flipV="1">
            <a:off x="8839342" y="2866911"/>
            <a:ext cx="1175424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7452400" y="1464213"/>
            <a:ext cx="2777452" cy="1402698"/>
            <a:chOff x="7452400" y="1464213"/>
            <a:chExt cx="2777452" cy="1402698"/>
          </a:xfrm>
        </p:grpSpPr>
        <p:grpSp>
          <p:nvGrpSpPr>
            <p:cNvPr id="46" name="Group 45"/>
            <p:cNvGrpSpPr/>
            <p:nvPr/>
          </p:nvGrpSpPr>
          <p:grpSpPr>
            <a:xfrm>
              <a:off x="8839345" y="1464213"/>
              <a:ext cx="1390507" cy="1402698"/>
              <a:chOff x="8558228" y="1464213"/>
              <a:chExt cx="1679131" cy="1402698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8558228" y="1464213"/>
                <a:ext cx="1679131" cy="1402698"/>
                <a:chOff x="5708755" y="1884541"/>
                <a:chExt cx="1679131" cy="1402698"/>
              </a:xfrm>
            </p:grpSpPr>
            <p:sp>
              <p:nvSpPr>
                <p:cNvPr id="31" name="Oval 30"/>
                <p:cNvSpPr/>
                <p:nvPr/>
              </p:nvSpPr>
              <p:spPr bwMode="auto">
                <a:xfrm>
                  <a:off x="7128161" y="1884541"/>
                  <a:ext cx="259725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</a:t>
                  </a:r>
                </a:p>
              </p:txBody>
            </p:sp>
            <p:cxnSp>
              <p:nvCxnSpPr>
                <p:cNvPr id="32" name="Curved Connector 31"/>
                <p:cNvCxnSpPr>
                  <a:stCxn id="31" idx="2"/>
                  <a:endCxn id="38" idx="6"/>
                </p:cNvCxnSpPr>
                <p:nvPr/>
              </p:nvCxnSpPr>
              <p:spPr>
                <a:xfrm rot="10800000" flipV="1">
                  <a:off x="5708755" y="1992540"/>
                  <a:ext cx="1419408" cy="1294699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Isosceles Triangle 32"/>
                <p:cNvSpPr/>
                <p:nvPr/>
              </p:nvSpPr>
              <p:spPr>
                <a:xfrm>
                  <a:off x="6326958" y="2514045"/>
                  <a:ext cx="216000" cy="164892"/>
                </a:xfrm>
                <a:prstGeom prst="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8772217" y="1991497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RI</a:t>
                </a:r>
              </a:p>
            </p:txBody>
          </p:sp>
        </p:grpSp>
        <p:cxnSp>
          <p:nvCxnSpPr>
            <p:cNvPr id="29" name="Straight Arrow Connector 28"/>
            <p:cNvCxnSpPr>
              <a:stCxn id="22" idx="6"/>
              <a:endCxn id="31" idx="2"/>
            </p:cNvCxnSpPr>
            <p:nvPr/>
          </p:nvCxnSpPr>
          <p:spPr>
            <a:xfrm>
              <a:off x="7452400" y="1572213"/>
              <a:ext cx="2562369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65" name="Straight Arrow Connector 64"/>
          <p:cNvCxnSpPr>
            <a:stCxn id="69" idx="6"/>
          </p:cNvCxnSpPr>
          <p:nvPr/>
        </p:nvCxnSpPr>
        <p:spPr>
          <a:xfrm flipV="1">
            <a:off x="7546137" y="5462368"/>
            <a:ext cx="936150" cy="20711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2" idx="6"/>
          </p:cNvCxnSpPr>
          <p:nvPr/>
        </p:nvCxnSpPr>
        <p:spPr>
          <a:xfrm flipV="1">
            <a:off x="7806655" y="4181519"/>
            <a:ext cx="1362024" cy="3111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4346751" y="2758912"/>
            <a:ext cx="4669794" cy="1533718"/>
            <a:chOff x="4346751" y="2758912"/>
            <a:chExt cx="4669794" cy="1533718"/>
          </a:xfrm>
        </p:grpSpPr>
        <p:cxnSp>
          <p:nvCxnSpPr>
            <p:cNvPr id="20" name="Straight Arrow Connector 19"/>
            <p:cNvCxnSpPr>
              <a:stCxn id="34" idx="6"/>
              <a:endCxn id="38" idx="2"/>
            </p:cNvCxnSpPr>
            <p:nvPr/>
          </p:nvCxnSpPr>
          <p:spPr>
            <a:xfrm flipV="1">
              <a:off x="4346751" y="2866912"/>
              <a:ext cx="4276591" cy="20204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7692567" y="2758912"/>
              <a:ext cx="1323978" cy="1415830"/>
              <a:chOff x="7276007" y="2758912"/>
              <a:chExt cx="1323978" cy="141583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379342" y="2758912"/>
                <a:ext cx="1043440" cy="1415830"/>
                <a:chOff x="6748368" y="1869683"/>
                <a:chExt cx="1043440" cy="1415830"/>
              </a:xfrm>
            </p:grpSpPr>
            <p:sp>
              <p:nvSpPr>
                <p:cNvPr id="38" name="Oval 37"/>
                <p:cNvSpPr/>
                <p:nvPr/>
              </p:nvSpPr>
              <p:spPr bwMode="auto">
                <a:xfrm>
                  <a:off x="7575808" y="1869683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</a:t>
                  </a:r>
                </a:p>
              </p:txBody>
            </p:sp>
            <p:cxnSp>
              <p:nvCxnSpPr>
                <p:cNvPr id="39" name="Curved Connector 38"/>
                <p:cNvCxnSpPr>
                  <a:stCxn id="38" idx="2"/>
                  <a:endCxn id="59" idx="6"/>
                </p:cNvCxnSpPr>
                <p:nvPr/>
              </p:nvCxnSpPr>
              <p:spPr>
                <a:xfrm rot="10800000" flipV="1">
                  <a:off x="6748368" y="1977683"/>
                  <a:ext cx="827440" cy="1307830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Isosceles Triangle 39"/>
                <p:cNvSpPr/>
                <p:nvPr/>
              </p:nvSpPr>
              <p:spPr>
                <a:xfrm>
                  <a:off x="7054088" y="2566073"/>
                  <a:ext cx="216000" cy="164892"/>
                </a:xfrm>
                <a:prstGeom prst="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7276007" y="3270636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RI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907488" y="3620194"/>
                <a:ext cx="69249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hot-fix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6360522" y="4076630"/>
              <a:ext cx="1446133" cy="216000"/>
              <a:chOff x="6360522" y="4076630"/>
              <a:chExt cx="1446133" cy="216000"/>
            </a:xfrm>
          </p:grpSpPr>
          <p:cxnSp>
            <p:nvCxnSpPr>
              <p:cNvPr id="11" name="Straight Arrow Connector 10"/>
              <p:cNvCxnSpPr>
                <a:stCxn id="67" idx="6"/>
                <a:endCxn id="62" idx="2"/>
              </p:cNvCxnSpPr>
              <p:nvPr/>
            </p:nvCxnSpPr>
            <p:spPr>
              <a:xfrm>
                <a:off x="6360522" y="4181815"/>
                <a:ext cx="1230133" cy="2815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 bwMode="auto">
              <a:xfrm>
                <a:off x="7590655" y="4076630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88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378686" y="2606808"/>
            <a:ext cx="1103702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62001" y="995363"/>
            <a:ext cx="10231120" cy="10909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Rectangle 81"/>
          <p:cNvSpPr/>
          <p:nvPr/>
        </p:nvSpPr>
        <p:spPr>
          <a:xfrm>
            <a:off x="762001" y="3216169"/>
            <a:ext cx="10231120" cy="19271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8" name="Straight Arrow Connector 147"/>
          <p:cNvCxnSpPr>
            <a:stCxn id="111" idx="6"/>
          </p:cNvCxnSpPr>
          <p:nvPr/>
        </p:nvCxnSpPr>
        <p:spPr>
          <a:xfrm>
            <a:off x="5181469" y="3931427"/>
            <a:ext cx="1166871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Forking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sp>
        <p:nvSpPr>
          <p:cNvPr id="56" name="Oval 55"/>
          <p:cNvSpPr/>
          <p:nvPr/>
        </p:nvSpPr>
        <p:spPr bwMode="auto">
          <a:xfrm>
            <a:off x="5224607" y="173124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</a:t>
            </a:r>
          </a:p>
        </p:txBody>
      </p:sp>
      <p:cxnSp>
        <p:nvCxnSpPr>
          <p:cNvPr id="55" name="Straight Arrow Connector 54"/>
          <p:cNvCxnSpPr>
            <a:stCxn id="67" idx="6"/>
            <a:endCxn id="56" idx="2"/>
          </p:cNvCxnSpPr>
          <p:nvPr/>
        </p:nvCxnSpPr>
        <p:spPr>
          <a:xfrm flipV="1">
            <a:off x="3945245" y="1839248"/>
            <a:ext cx="1279362" cy="11764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5" idx="6"/>
          </p:cNvCxnSpPr>
          <p:nvPr/>
        </p:nvCxnSpPr>
        <p:spPr>
          <a:xfrm flipV="1">
            <a:off x="8168219" y="1851011"/>
            <a:ext cx="1841809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 bwMode="auto">
          <a:xfrm>
            <a:off x="2345270" y="174301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72420" y="1677358"/>
            <a:ext cx="72776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master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067722" y="1851011"/>
            <a:ext cx="282311" cy="1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 bwMode="auto">
          <a:xfrm>
            <a:off x="3729245" y="174301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68" name="Straight Arrow Connector 67"/>
          <p:cNvCxnSpPr>
            <a:stCxn id="61" idx="6"/>
            <a:endCxn id="67" idx="2"/>
          </p:cNvCxnSpPr>
          <p:nvPr/>
        </p:nvCxnSpPr>
        <p:spPr>
          <a:xfrm>
            <a:off x="2561270" y="1851012"/>
            <a:ext cx="1167975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 bwMode="auto">
          <a:xfrm>
            <a:off x="6660543" y="174301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</a:t>
            </a:r>
          </a:p>
        </p:txBody>
      </p:sp>
      <p:cxnSp>
        <p:nvCxnSpPr>
          <p:cNvPr id="71" name="Straight Arrow Connector 70"/>
          <p:cNvCxnSpPr>
            <a:stCxn id="56" idx="6"/>
            <a:endCxn id="70" idx="2"/>
          </p:cNvCxnSpPr>
          <p:nvPr/>
        </p:nvCxnSpPr>
        <p:spPr>
          <a:xfrm>
            <a:off x="5440607" y="1839248"/>
            <a:ext cx="1219936" cy="11764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 bwMode="auto">
          <a:xfrm>
            <a:off x="7952219" y="174301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</a:t>
            </a:r>
            <a:endParaRPr lang="en-CA" sz="1000" spc="-50" dirty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4" name="Straight Arrow Connector 73"/>
          <p:cNvCxnSpPr>
            <a:stCxn id="70" idx="6"/>
            <a:endCxn id="75" idx="2"/>
          </p:cNvCxnSpPr>
          <p:nvPr/>
        </p:nvCxnSpPr>
        <p:spPr>
          <a:xfrm>
            <a:off x="6876543" y="1851012"/>
            <a:ext cx="1075676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62305" y="1067227"/>
            <a:ext cx="176170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2060"/>
                </a:solidFill>
                <a:latin typeface="Segoe UI Light" pitchFamily="34" charset="0"/>
              </a:rPr>
              <a:t>ORIGINAL</a:t>
            </a:r>
            <a:r>
              <a:rPr lang="en-CA" sz="2000" b="1" dirty="0">
                <a:solidFill>
                  <a:srgbClr val="002060"/>
                </a:solidFill>
                <a:latin typeface="Segoe UI Light" pitchFamily="34" charset="0"/>
              </a:rPr>
              <a:t> </a:t>
            </a:r>
            <a:r>
              <a:rPr lang="en-CA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itchFamily="34" charset="0"/>
              </a:rPr>
              <a:t>REPO</a:t>
            </a:r>
          </a:p>
        </p:txBody>
      </p:sp>
      <p:sp>
        <p:nvSpPr>
          <p:cNvPr id="78" name="Oval 77"/>
          <p:cNvSpPr/>
          <p:nvPr/>
        </p:nvSpPr>
        <p:spPr bwMode="auto">
          <a:xfrm>
            <a:off x="7557807" y="4352896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</a:t>
            </a:r>
          </a:p>
        </p:txBody>
      </p:sp>
      <p:cxnSp>
        <p:nvCxnSpPr>
          <p:cNvPr id="81" name="Straight Arrow Connector 80"/>
          <p:cNvCxnSpPr>
            <a:stCxn id="87" idx="6"/>
            <a:endCxn id="78" idx="2"/>
          </p:cNvCxnSpPr>
          <p:nvPr/>
        </p:nvCxnSpPr>
        <p:spPr>
          <a:xfrm>
            <a:off x="3578527" y="4460896"/>
            <a:ext cx="3979280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8" idx="6"/>
          </p:cNvCxnSpPr>
          <p:nvPr/>
        </p:nvCxnSpPr>
        <p:spPr>
          <a:xfrm>
            <a:off x="7773807" y="4460896"/>
            <a:ext cx="1279687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237269" y="4303233"/>
            <a:ext cx="72776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master</a:t>
            </a:r>
          </a:p>
        </p:txBody>
      </p:sp>
      <p:sp>
        <p:nvSpPr>
          <p:cNvPr id="87" name="Oval 86"/>
          <p:cNvSpPr/>
          <p:nvPr/>
        </p:nvSpPr>
        <p:spPr bwMode="auto">
          <a:xfrm>
            <a:off x="3362527" y="4352896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62305" y="4770200"/>
            <a:ext cx="15241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2060"/>
                </a:solidFill>
                <a:latin typeface="Segoe UI Light" pitchFamily="34" charset="0"/>
              </a:rPr>
              <a:t>COPIED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REPO</a:t>
            </a:r>
          </a:p>
        </p:txBody>
      </p:sp>
      <p:cxnSp>
        <p:nvCxnSpPr>
          <p:cNvPr id="100" name="Curved Connector 99"/>
          <p:cNvCxnSpPr>
            <a:stCxn id="109" idx="2"/>
            <a:endCxn id="87" idx="6"/>
          </p:cNvCxnSpPr>
          <p:nvPr/>
        </p:nvCxnSpPr>
        <p:spPr>
          <a:xfrm rot="10800000" flipV="1">
            <a:off x="3578528" y="3931428"/>
            <a:ext cx="541943" cy="529468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Isosceles Triangle 100"/>
          <p:cNvSpPr/>
          <p:nvPr/>
        </p:nvSpPr>
        <p:spPr>
          <a:xfrm rot="1208203">
            <a:off x="3765688" y="4044923"/>
            <a:ext cx="213660" cy="169114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2" name="Curved Connector 101"/>
          <p:cNvCxnSpPr>
            <a:stCxn id="87" idx="2"/>
            <a:endCxn id="61" idx="4"/>
          </p:cNvCxnSpPr>
          <p:nvPr/>
        </p:nvCxnSpPr>
        <p:spPr>
          <a:xfrm rot="10800000">
            <a:off x="2453271" y="1959012"/>
            <a:ext cx="909257" cy="2501884"/>
          </a:xfrm>
          <a:prstGeom prst="curvedConnector2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Isosceles Triangle 102"/>
          <p:cNvSpPr/>
          <p:nvPr/>
        </p:nvSpPr>
        <p:spPr>
          <a:xfrm rot="9774081">
            <a:off x="2442975" y="2880739"/>
            <a:ext cx="213660" cy="169114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Oval 108"/>
          <p:cNvSpPr/>
          <p:nvPr/>
        </p:nvSpPr>
        <p:spPr bwMode="auto">
          <a:xfrm>
            <a:off x="4120470" y="382342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</a:t>
            </a:r>
          </a:p>
        </p:txBody>
      </p:sp>
      <p:sp>
        <p:nvSpPr>
          <p:cNvPr id="111" name="Oval 110"/>
          <p:cNvSpPr/>
          <p:nvPr/>
        </p:nvSpPr>
        <p:spPr bwMode="auto">
          <a:xfrm>
            <a:off x="4965469" y="3823427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</a:t>
            </a:r>
          </a:p>
        </p:txBody>
      </p:sp>
      <p:cxnSp>
        <p:nvCxnSpPr>
          <p:cNvPr id="112" name="Straight Arrow Connector 111"/>
          <p:cNvCxnSpPr>
            <a:stCxn id="109" idx="6"/>
            <a:endCxn id="111" idx="2"/>
          </p:cNvCxnSpPr>
          <p:nvPr/>
        </p:nvCxnSpPr>
        <p:spPr>
          <a:xfrm flipV="1">
            <a:off x="4336470" y="3931427"/>
            <a:ext cx="628999" cy="1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5" name="Curved Connector 124"/>
          <p:cNvCxnSpPr>
            <a:stCxn id="70" idx="4"/>
            <a:endCxn id="111" idx="6"/>
          </p:cNvCxnSpPr>
          <p:nvPr/>
        </p:nvCxnSpPr>
        <p:spPr>
          <a:xfrm rot="5400000">
            <a:off x="4988799" y="2151682"/>
            <a:ext cx="1972415" cy="1587074"/>
          </a:xfrm>
          <a:prstGeom prst="curvedConnector2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Isosceles Triangle 127"/>
          <p:cNvSpPr/>
          <p:nvPr/>
        </p:nvSpPr>
        <p:spPr>
          <a:xfrm rot="1945359">
            <a:off x="6362660" y="2930015"/>
            <a:ext cx="213660" cy="169114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6" name="Curved Connector 135"/>
          <p:cNvCxnSpPr>
            <a:stCxn id="78" idx="2"/>
            <a:endCxn id="70" idx="6"/>
          </p:cNvCxnSpPr>
          <p:nvPr/>
        </p:nvCxnSpPr>
        <p:spPr>
          <a:xfrm rot="10800000">
            <a:off x="6876543" y="1851012"/>
            <a:ext cx="681264" cy="2609884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sosceles Triangle 150"/>
          <p:cNvSpPr/>
          <p:nvPr/>
        </p:nvSpPr>
        <p:spPr>
          <a:xfrm rot="10621404">
            <a:off x="7110344" y="2968631"/>
            <a:ext cx="213660" cy="169114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2" name="TextBox 151"/>
          <p:cNvSpPr txBox="1"/>
          <p:nvPr/>
        </p:nvSpPr>
        <p:spPr>
          <a:xfrm>
            <a:off x="2578383" y="2448744"/>
            <a:ext cx="812723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❶ </a:t>
            </a:r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fork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7238920" y="2448709"/>
            <a:ext cx="78707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❹ </a:t>
            </a:r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pull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4507033" y="2448744"/>
            <a:ext cx="1734449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CA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❸ </a:t>
            </a:r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PR + squash</a:t>
            </a:r>
          </a:p>
        </p:txBody>
      </p:sp>
      <p:sp>
        <p:nvSpPr>
          <p:cNvPr id="156" name="Oval 155"/>
          <p:cNvSpPr/>
          <p:nvPr/>
        </p:nvSpPr>
        <p:spPr bwMode="auto">
          <a:xfrm>
            <a:off x="8558503" y="3857470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</a:t>
            </a:r>
          </a:p>
        </p:txBody>
      </p:sp>
      <p:cxnSp>
        <p:nvCxnSpPr>
          <p:cNvPr id="161" name="Curved Connector 160"/>
          <p:cNvCxnSpPr>
            <a:stCxn id="156" idx="2"/>
            <a:endCxn id="78" idx="6"/>
          </p:cNvCxnSpPr>
          <p:nvPr/>
        </p:nvCxnSpPr>
        <p:spPr>
          <a:xfrm rot="10800000" flipV="1">
            <a:off x="7773807" y="3965470"/>
            <a:ext cx="784696" cy="495426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Isosceles Triangle 164"/>
          <p:cNvSpPr/>
          <p:nvPr/>
        </p:nvSpPr>
        <p:spPr>
          <a:xfrm rot="3668410">
            <a:off x="8208842" y="3939912"/>
            <a:ext cx="213660" cy="169114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9" name="TextBox 168"/>
          <p:cNvSpPr txBox="1"/>
          <p:nvPr/>
        </p:nvSpPr>
        <p:spPr>
          <a:xfrm>
            <a:off x="8003104" y="3429937"/>
            <a:ext cx="174727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❺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topic </a:t>
            </a:r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branch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3362527" y="3429937"/>
            <a:ext cx="194455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CA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❷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topic </a:t>
            </a:r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branch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345159" y="2140155"/>
            <a:ext cx="217194" cy="646411"/>
            <a:chOff x="6283240" y="2159207"/>
            <a:chExt cx="217194" cy="646411"/>
          </a:xfrm>
        </p:grpSpPr>
        <p:sp>
          <p:nvSpPr>
            <p:cNvPr id="62" name="Freeform 253"/>
            <p:cNvSpPr>
              <a:spLocks/>
            </p:cNvSpPr>
            <p:nvPr/>
          </p:nvSpPr>
          <p:spPr bwMode="auto">
            <a:xfrm>
              <a:off x="6283240" y="2333932"/>
              <a:ext cx="35201" cy="122955"/>
            </a:xfrm>
            <a:custGeom>
              <a:avLst/>
              <a:gdLst>
                <a:gd name="T0" fmla="*/ 39 w 61"/>
                <a:gd name="T1" fmla="*/ 0 h 222"/>
                <a:gd name="T2" fmla="*/ 9 w 61"/>
                <a:gd name="T3" fmla="*/ 124 h 222"/>
                <a:gd name="T4" fmla="*/ 61 w 61"/>
                <a:gd name="T5" fmla="*/ 222 h 222"/>
                <a:gd name="T6" fmla="*/ 41 w 61"/>
                <a:gd name="T7" fmla="*/ 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2">
                  <a:moveTo>
                    <a:pt x="39" y="0"/>
                  </a:moveTo>
                  <a:cubicBezTo>
                    <a:pt x="9" y="124"/>
                    <a:pt x="9" y="124"/>
                    <a:pt x="9" y="124"/>
                  </a:cubicBezTo>
                  <a:cubicBezTo>
                    <a:pt x="0" y="160"/>
                    <a:pt x="28" y="219"/>
                    <a:pt x="61" y="222"/>
                  </a:cubicBezTo>
                  <a:cubicBezTo>
                    <a:pt x="41" y="2"/>
                    <a:pt x="41" y="2"/>
                    <a:pt x="41" y="2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3" name="Freeform 254"/>
            <p:cNvSpPr>
              <a:spLocks/>
            </p:cNvSpPr>
            <p:nvPr/>
          </p:nvSpPr>
          <p:spPr bwMode="auto">
            <a:xfrm>
              <a:off x="6283240" y="2333932"/>
              <a:ext cx="35201" cy="122955"/>
            </a:xfrm>
            <a:custGeom>
              <a:avLst/>
              <a:gdLst>
                <a:gd name="T0" fmla="*/ 39 w 61"/>
                <a:gd name="T1" fmla="*/ 0 h 222"/>
                <a:gd name="T2" fmla="*/ 9 w 61"/>
                <a:gd name="T3" fmla="*/ 124 h 222"/>
                <a:gd name="T4" fmla="*/ 61 w 61"/>
                <a:gd name="T5" fmla="*/ 222 h 222"/>
                <a:gd name="T6" fmla="*/ 41 w 61"/>
                <a:gd name="T7" fmla="*/ 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2">
                  <a:moveTo>
                    <a:pt x="39" y="0"/>
                  </a:moveTo>
                  <a:cubicBezTo>
                    <a:pt x="9" y="124"/>
                    <a:pt x="9" y="124"/>
                    <a:pt x="9" y="124"/>
                  </a:cubicBezTo>
                  <a:cubicBezTo>
                    <a:pt x="0" y="160"/>
                    <a:pt x="28" y="219"/>
                    <a:pt x="61" y="222"/>
                  </a:cubicBezTo>
                  <a:cubicBezTo>
                    <a:pt x="41" y="2"/>
                    <a:pt x="41" y="2"/>
                    <a:pt x="41" y="2"/>
                  </a:cubicBezTo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6" name="Freeform 255"/>
            <p:cNvSpPr>
              <a:spLocks/>
            </p:cNvSpPr>
            <p:nvPr/>
          </p:nvSpPr>
          <p:spPr bwMode="auto">
            <a:xfrm>
              <a:off x="6465233" y="2333932"/>
              <a:ext cx="35201" cy="122236"/>
            </a:xfrm>
            <a:custGeom>
              <a:avLst/>
              <a:gdLst>
                <a:gd name="T0" fmla="*/ 21 w 61"/>
                <a:gd name="T1" fmla="*/ 1 h 221"/>
                <a:gd name="T2" fmla="*/ 0 w 61"/>
                <a:gd name="T3" fmla="*/ 221 h 221"/>
                <a:gd name="T4" fmla="*/ 52 w 61"/>
                <a:gd name="T5" fmla="*/ 124 h 221"/>
                <a:gd name="T6" fmla="*/ 22 w 61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1">
                  <a:moveTo>
                    <a:pt x="21" y="1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34" y="219"/>
                    <a:pt x="61" y="159"/>
                    <a:pt x="52" y="124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6465233" y="2333932"/>
              <a:ext cx="35201" cy="122236"/>
            </a:xfrm>
            <a:custGeom>
              <a:avLst/>
              <a:gdLst>
                <a:gd name="T0" fmla="*/ 21 w 61"/>
                <a:gd name="T1" fmla="*/ 1 h 221"/>
                <a:gd name="T2" fmla="*/ 0 w 61"/>
                <a:gd name="T3" fmla="*/ 221 h 221"/>
                <a:gd name="T4" fmla="*/ 52 w 61"/>
                <a:gd name="T5" fmla="*/ 124 h 221"/>
                <a:gd name="T6" fmla="*/ 22 w 61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1">
                  <a:moveTo>
                    <a:pt x="21" y="1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34" y="219"/>
                    <a:pt x="61" y="159"/>
                    <a:pt x="52" y="124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" name="Freeform 257"/>
            <p:cNvSpPr>
              <a:spLocks/>
            </p:cNvSpPr>
            <p:nvPr/>
          </p:nvSpPr>
          <p:spPr bwMode="auto">
            <a:xfrm>
              <a:off x="6305708" y="2296542"/>
              <a:ext cx="172257" cy="202767"/>
            </a:xfrm>
            <a:custGeom>
              <a:avLst/>
              <a:gdLst>
                <a:gd name="T0" fmla="*/ 271 w 298"/>
                <a:gd name="T1" fmla="*/ 367 h 367"/>
                <a:gd name="T2" fmla="*/ 27 w 298"/>
                <a:gd name="T3" fmla="*/ 367 h 367"/>
                <a:gd name="T4" fmla="*/ 0 w 298"/>
                <a:gd name="T5" fmla="*/ 70 h 367"/>
                <a:gd name="T6" fmla="*/ 83 w 298"/>
                <a:gd name="T7" fmla="*/ 1 h 367"/>
                <a:gd name="T8" fmla="*/ 215 w 298"/>
                <a:gd name="T9" fmla="*/ 0 h 367"/>
                <a:gd name="T10" fmla="*/ 298 w 298"/>
                <a:gd name="T11" fmla="*/ 69 h 367"/>
                <a:gd name="T12" fmla="*/ 271 w 298"/>
                <a:gd name="T13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367">
                  <a:moveTo>
                    <a:pt x="271" y="367"/>
                  </a:moveTo>
                  <a:cubicBezTo>
                    <a:pt x="27" y="367"/>
                    <a:pt x="27" y="367"/>
                    <a:pt x="27" y="367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9" y="32"/>
                    <a:pt x="44" y="1"/>
                    <a:pt x="83" y="1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54" y="0"/>
                    <a:pt x="289" y="31"/>
                    <a:pt x="298" y="69"/>
                  </a:cubicBezTo>
                  <a:cubicBezTo>
                    <a:pt x="271" y="367"/>
                    <a:pt x="271" y="367"/>
                    <a:pt x="271" y="367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" name="Freeform 258"/>
            <p:cNvSpPr>
              <a:spLocks/>
            </p:cNvSpPr>
            <p:nvPr/>
          </p:nvSpPr>
          <p:spPr bwMode="auto">
            <a:xfrm>
              <a:off x="6370118" y="2296542"/>
              <a:ext cx="44188" cy="89160"/>
            </a:xfrm>
            <a:custGeom>
              <a:avLst/>
              <a:gdLst>
                <a:gd name="T0" fmla="*/ 29 w 59"/>
                <a:gd name="T1" fmla="*/ 124 h 124"/>
                <a:gd name="T2" fmla="*/ 0 w 59"/>
                <a:gd name="T3" fmla="*/ 0 h 124"/>
                <a:gd name="T4" fmla="*/ 59 w 59"/>
                <a:gd name="T5" fmla="*/ 0 h 124"/>
                <a:gd name="T6" fmla="*/ 29 w 59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124">
                  <a:moveTo>
                    <a:pt x="29" y="124"/>
                  </a:moveTo>
                  <a:lnTo>
                    <a:pt x="0" y="0"/>
                  </a:lnTo>
                  <a:lnTo>
                    <a:pt x="59" y="0"/>
                  </a:lnTo>
                  <a:lnTo>
                    <a:pt x="29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6" name="Freeform 259"/>
            <p:cNvSpPr>
              <a:spLocks/>
            </p:cNvSpPr>
            <p:nvPr/>
          </p:nvSpPr>
          <p:spPr bwMode="auto">
            <a:xfrm>
              <a:off x="6322185" y="2499310"/>
              <a:ext cx="140053" cy="253100"/>
            </a:xfrm>
            <a:custGeom>
              <a:avLst/>
              <a:gdLst>
                <a:gd name="T0" fmla="*/ 24 w 243"/>
                <a:gd name="T1" fmla="*/ 459 h 459"/>
                <a:gd name="T2" fmla="*/ 80 w 243"/>
                <a:gd name="T3" fmla="*/ 459 h 459"/>
                <a:gd name="T4" fmla="*/ 86 w 243"/>
                <a:gd name="T5" fmla="*/ 240 h 459"/>
                <a:gd name="T6" fmla="*/ 110 w 243"/>
                <a:gd name="T7" fmla="*/ 114 h 459"/>
                <a:gd name="T8" fmla="*/ 121 w 243"/>
                <a:gd name="T9" fmla="*/ 110 h 459"/>
                <a:gd name="T10" fmla="*/ 134 w 243"/>
                <a:gd name="T11" fmla="*/ 113 h 459"/>
                <a:gd name="T12" fmla="*/ 157 w 243"/>
                <a:gd name="T13" fmla="*/ 240 h 459"/>
                <a:gd name="T14" fmla="*/ 163 w 243"/>
                <a:gd name="T15" fmla="*/ 459 h 459"/>
                <a:gd name="T16" fmla="*/ 218 w 243"/>
                <a:gd name="T17" fmla="*/ 459 h 459"/>
                <a:gd name="T18" fmla="*/ 241 w 243"/>
                <a:gd name="T19" fmla="*/ 243 h 459"/>
                <a:gd name="T20" fmla="*/ 243 w 243"/>
                <a:gd name="T21" fmla="*/ 0 h 459"/>
                <a:gd name="T22" fmla="*/ 0 w 243"/>
                <a:gd name="T23" fmla="*/ 0 h 459"/>
                <a:gd name="T24" fmla="*/ 2 w 243"/>
                <a:gd name="T25" fmla="*/ 243 h 459"/>
                <a:gd name="T26" fmla="*/ 24 w 243"/>
                <a:gd name="T27" fmla="*/ 459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3" h="459">
                  <a:moveTo>
                    <a:pt x="24" y="459"/>
                  </a:moveTo>
                  <a:cubicBezTo>
                    <a:pt x="80" y="459"/>
                    <a:pt x="80" y="459"/>
                    <a:pt x="80" y="459"/>
                  </a:cubicBezTo>
                  <a:cubicBezTo>
                    <a:pt x="86" y="240"/>
                    <a:pt x="86" y="240"/>
                    <a:pt x="86" y="240"/>
                  </a:cubicBezTo>
                  <a:cubicBezTo>
                    <a:pt x="110" y="114"/>
                    <a:pt x="110" y="114"/>
                    <a:pt x="110" y="114"/>
                  </a:cubicBezTo>
                  <a:cubicBezTo>
                    <a:pt x="117" y="111"/>
                    <a:pt x="119" y="110"/>
                    <a:pt x="121" y="110"/>
                  </a:cubicBezTo>
                  <a:cubicBezTo>
                    <a:pt x="123" y="110"/>
                    <a:pt x="125" y="111"/>
                    <a:pt x="134" y="113"/>
                  </a:cubicBezTo>
                  <a:cubicBezTo>
                    <a:pt x="157" y="240"/>
                    <a:pt x="157" y="240"/>
                    <a:pt x="157" y="240"/>
                  </a:cubicBezTo>
                  <a:cubicBezTo>
                    <a:pt x="163" y="459"/>
                    <a:pt x="163" y="459"/>
                    <a:pt x="163" y="459"/>
                  </a:cubicBezTo>
                  <a:cubicBezTo>
                    <a:pt x="218" y="459"/>
                    <a:pt x="218" y="459"/>
                    <a:pt x="218" y="459"/>
                  </a:cubicBezTo>
                  <a:cubicBezTo>
                    <a:pt x="241" y="243"/>
                    <a:pt x="241" y="243"/>
                    <a:pt x="241" y="243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43"/>
                    <a:pt x="2" y="243"/>
                    <a:pt x="2" y="243"/>
                  </a:cubicBezTo>
                  <a:lnTo>
                    <a:pt x="24" y="459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4" name="Freeform 260"/>
            <p:cNvSpPr>
              <a:spLocks/>
            </p:cNvSpPr>
            <p:nvPr/>
          </p:nvSpPr>
          <p:spPr bwMode="auto">
            <a:xfrm>
              <a:off x="6361879" y="2559709"/>
              <a:ext cx="29958" cy="192701"/>
            </a:xfrm>
            <a:custGeom>
              <a:avLst/>
              <a:gdLst>
                <a:gd name="T0" fmla="*/ 51 w 51"/>
                <a:gd name="T1" fmla="*/ 0 h 349"/>
                <a:gd name="T2" fmla="*/ 42 w 51"/>
                <a:gd name="T3" fmla="*/ 0 h 349"/>
                <a:gd name="T4" fmla="*/ 24 w 51"/>
                <a:gd name="T5" fmla="*/ 4 h 349"/>
                <a:gd name="T6" fmla="*/ 0 w 51"/>
                <a:gd name="T7" fmla="*/ 130 h 349"/>
                <a:gd name="T8" fmla="*/ 11 w 51"/>
                <a:gd name="T9" fmla="*/ 349 h 349"/>
                <a:gd name="T10" fmla="*/ 17 w 51"/>
                <a:gd name="T11" fmla="*/ 130 h 349"/>
                <a:gd name="T12" fmla="*/ 41 w 51"/>
                <a:gd name="T13" fmla="*/ 4 h 349"/>
                <a:gd name="T14" fmla="*/ 51 w 51"/>
                <a:gd name="T15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349">
                  <a:moveTo>
                    <a:pt x="51" y="0"/>
                  </a:moveTo>
                  <a:cubicBezTo>
                    <a:pt x="49" y="0"/>
                    <a:pt x="45" y="0"/>
                    <a:pt x="42" y="0"/>
                  </a:cubicBezTo>
                  <a:cubicBezTo>
                    <a:pt x="35" y="1"/>
                    <a:pt x="31" y="0"/>
                    <a:pt x="24" y="4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11" y="349"/>
                    <a:pt x="11" y="349"/>
                    <a:pt x="11" y="34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5" y="2"/>
                    <a:pt x="47" y="1"/>
                    <a:pt x="51" y="0"/>
                  </a:cubicBezTo>
                  <a:close/>
                </a:path>
              </a:pathLst>
            </a:custGeom>
            <a:solidFill>
              <a:srgbClr val="407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6" name="Freeform 261"/>
            <p:cNvSpPr>
              <a:spLocks/>
            </p:cNvSpPr>
            <p:nvPr/>
          </p:nvSpPr>
          <p:spPr bwMode="auto">
            <a:xfrm>
              <a:off x="6448008" y="2499310"/>
              <a:ext cx="14230" cy="253100"/>
            </a:xfrm>
            <a:custGeom>
              <a:avLst/>
              <a:gdLst>
                <a:gd name="T0" fmla="*/ 5 w 19"/>
                <a:gd name="T1" fmla="*/ 0 h 352"/>
                <a:gd name="T2" fmla="*/ 3 w 19"/>
                <a:gd name="T3" fmla="*/ 186 h 352"/>
                <a:gd name="T4" fmla="*/ 0 w 19"/>
                <a:gd name="T5" fmla="*/ 352 h 352"/>
                <a:gd name="T6" fmla="*/ 18 w 19"/>
                <a:gd name="T7" fmla="*/ 186 h 352"/>
                <a:gd name="T8" fmla="*/ 19 w 19"/>
                <a:gd name="T9" fmla="*/ 0 h 352"/>
                <a:gd name="T10" fmla="*/ 5 w 19"/>
                <a:gd name="T11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352">
                  <a:moveTo>
                    <a:pt x="5" y="0"/>
                  </a:moveTo>
                  <a:lnTo>
                    <a:pt x="3" y="186"/>
                  </a:lnTo>
                  <a:lnTo>
                    <a:pt x="0" y="352"/>
                  </a:lnTo>
                  <a:lnTo>
                    <a:pt x="18" y="186"/>
                  </a:lnTo>
                  <a:lnTo>
                    <a:pt x="1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07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8" name="Freeform 262"/>
            <p:cNvSpPr>
              <a:spLocks/>
            </p:cNvSpPr>
            <p:nvPr/>
          </p:nvSpPr>
          <p:spPr bwMode="auto">
            <a:xfrm>
              <a:off x="6391837" y="2558990"/>
              <a:ext cx="29958" cy="193420"/>
            </a:xfrm>
            <a:custGeom>
              <a:avLst/>
              <a:gdLst>
                <a:gd name="T0" fmla="*/ 0 w 52"/>
                <a:gd name="T1" fmla="*/ 1 h 350"/>
                <a:gd name="T2" fmla="*/ 9 w 52"/>
                <a:gd name="T3" fmla="*/ 0 h 350"/>
                <a:gd name="T4" fmla="*/ 26 w 52"/>
                <a:gd name="T5" fmla="*/ 4 h 350"/>
                <a:gd name="T6" fmla="*/ 52 w 52"/>
                <a:gd name="T7" fmla="*/ 131 h 350"/>
                <a:gd name="T8" fmla="*/ 41 w 52"/>
                <a:gd name="T9" fmla="*/ 350 h 350"/>
                <a:gd name="T10" fmla="*/ 35 w 52"/>
                <a:gd name="T11" fmla="*/ 131 h 350"/>
                <a:gd name="T12" fmla="*/ 13 w 52"/>
                <a:gd name="T13" fmla="*/ 4 h 350"/>
                <a:gd name="T14" fmla="*/ 0 w 52"/>
                <a:gd name="T15" fmla="*/ 1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350">
                  <a:moveTo>
                    <a:pt x="0" y="1"/>
                  </a:moveTo>
                  <a:cubicBezTo>
                    <a:pt x="3" y="1"/>
                    <a:pt x="6" y="0"/>
                    <a:pt x="9" y="0"/>
                  </a:cubicBezTo>
                  <a:cubicBezTo>
                    <a:pt x="16" y="0"/>
                    <a:pt x="20" y="1"/>
                    <a:pt x="26" y="4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41" y="350"/>
                    <a:pt x="41" y="350"/>
                    <a:pt x="41" y="350"/>
                  </a:cubicBezTo>
                  <a:cubicBezTo>
                    <a:pt x="35" y="131"/>
                    <a:pt x="35" y="131"/>
                    <a:pt x="35" y="13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8" y="2"/>
                    <a:pt x="5" y="2"/>
                    <a:pt x="0" y="1"/>
                  </a:cubicBezTo>
                  <a:close/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9" name="Freeform 263"/>
            <p:cNvSpPr>
              <a:spLocks/>
            </p:cNvSpPr>
            <p:nvPr/>
          </p:nvSpPr>
          <p:spPr bwMode="auto">
            <a:xfrm>
              <a:off x="6321436" y="2499310"/>
              <a:ext cx="14230" cy="253100"/>
            </a:xfrm>
            <a:custGeom>
              <a:avLst/>
              <a:gdLst>
                <a:gd name="T0" fmla="*/ 15 w 19"/>
                <a:gd name="T1" fmla="*/ 0 h 352"/>
                <a:gd name="T2" fmla="*/ 17 w 19"/>
                <a:gd name="T3" fmla="*/ 186 h 352"/>
                <a:gd name="T4" fmla="*/ 19 w 19"/>
                <a:gd name="T5" fmla="*/ 352 h 352"/>
                <a:gd name="T6" fmla="*/ 3 w 19"/>
                <a:gd name="T7" fmla="*/ 186 h 352"/>
                <a:gd name="T8" fmla="*/ 0 w 19"/>
                <a:gd name="T9" fmla="*/ 0 h 352"/>
                <a:gd name="T10" fmla="*/ 15 w 19"/>
                <a:gd name="T11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352">
                  <a:moveTo>
                    <a:pt x="15" y="0"/>
                  </a:moveTo>
                  <a:lnTo>
                    <a:pt x="17" y="186"/>
                  </a:lnTo>
                  <a:lnTo>
                    <a:pt x="19" y="352"/>
                  </a:lnTo>
                  <a:lnTo>
                    <a:pt x="3" y="186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0" name="Freeform 264"/>
            <p:cNvSpPr>
              <a:spLocks/>
            </p:cNvSpPr>
            <p:nvPr/>
          </p:nvSpPr>
          <p:spPr bwMode="auto">
            <a:xfrm>
              <a:off x="6417301" y="2344718"/>
              <a:ext cx="40443" cy="40985"/>
            </a:xfrm>
            <a:custGeom>
              <a:avLst/>
              <a:gdLst>
                <a:gd name="T0" fmla="*/ 66 w 69"/>
                <a:gd name="T1" fmla="*/ 11 h 74"/>
                <a:gd name="T2" fmla="*/ 35 w 69"/>
                <a:gd name="T3" fmla="*/ 0 h 74"/>
                <a:gd name="T4" fmla="*/ 3 w 69"/>
                <a:gd name="T5" fmla="*/ 11 h 74"/>
                <a:gd name="T6" fmla="*/ 35 w 69"/>
                <a:gd name="T7" fmla="*/ 74 h 74"/>
                <a:gd name="T8" fmla="*/ 66 w 69"/>
                <a:gd name="T9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74">
                  <a:moveTo>
                    <a:pt x="66" y="11"/>
                  </a:moveTo>
                  <a:cubicBezTo>
                    <a:pt x="40" y="10"/>
                    <a:pt x="35" y="0"/>
                    <a:pt x="35" y="0"/>
                  </a:cubicBezTo>
                  <a:cubicBezTo>
                    <a:pt x="35" y="0"/>
                    <a:pt x="30" y="10"/>
                    <a:pt x="3" y="11"/>
                  </a:cubicBezTo>
                  <a:cubicBezTo>
                    <a:pt x="3" y="11"/>
                    <a:pt x="0" y="57"/>
                    <a:pt x="35" y="74"/>
                  </a:cubicBezTo>
                  <a:cubicBezTo>
                    <a:pt x="69" y="57"/>
                    <a:pt x="66" y="11"/>
                    <a:pt x="66" y="11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1" name="Freeform 265"/>
            <p:cNvSpPr>
              <a:spLocks noEditPoints="1"/>
            </p:cNvSpPr>
            <p:nvPr/>
          </p:nvSpPr>
          <p:spPr bwMode="auto">
            <a:xfrm>
              <a:off x="6437522" y="2383545"/>
              <a:ext cx="3745" cy="2157"/>
            </a:xfrm>
            <a:custGeom>
              <a:avLst/>
              <a:gdLst>
                <a:gd name="T0" fmla="*/ 0 w 6"/>
                <a:gd name="T1" fmla="*/ 4 h 4"/>
                <a:gd name="T2" fmla="*/ 0 w 6"/>
                <a:gd name="T3" fmla="*/ 4 h 4"/>
                <a:gd name="T4" fmla="*/ 0 w 6"/>
                <a:gd name="T5" fmla="*/ 4 h 4"/>
                <a:gd name="T6" fmla="*/ 0 w 6"/>
                <a:gd name="T7" fmla="*/ 3 h 4"/>
                <a:gd name="T8" fmla="*/ 0 w 6"/>
                <a:gd name="T9" fmla="*/ 4 h 4"/>
                <a:gd name="T10" fmla="*/ 0 w 6"/>
                <a:gd name="T11" fmla="*/ 3 h 4"/>
                <a:gd name="T12" fmla="*/ 1 w 6"/>
                <a:gd name="T13" fmla="*/ 3 h 4"/>
                <a:gd name="T14" fmla="*/ 0 w 6"/>
                <a:gd name="T15" fmla="*/ 3 h 4"/>
                <a:gd name="T16" fmla="*/ 1 w 6"/>
                <a:gd name="T17" fmla="*/ 3 h 4"/>
                <a:gd name="T18" fmla="*/ 1 w 6"/>
                <a:gd name="T19" fmla="*/ 3 h 4"/>
                <a:gd name="T20" fmla="*/ 1 w 6"/>
                <a:gd name="T21" fmla="*/ 3 h 4"/>
                <a:gd name="T22" fmla="*/ 1 w 6"/>
                <a:gd name="T23" fmla="*/ 3 h 4"/>
                <a:gd name="T24" fmla="*/ 2 w 6"/>
                <a:gd name="T25" fmla="*/ 3 h 4"/>
                <a:gd name="T26" fmla="*/ 1 w 6"/>
                <a:gd name="T27" fmla="*/ 3 h 4"/>
                <a:gd name="T28" fmla="*/ 2 w 6"/>
                <a:gd name="T29" fmla="*/ 3 h 4"/>
                <a:gd name="T30" fmla="*/ 2 w 6"/>
                <a:gd name="T31" fmla="*/ 3 h 4"/>
                <a:gd name="T32" fmla="*/ 2 w 6"/>
                <a:gd name="T33" fmla="*/ 3 h 4"/>
                <a:gd name="T34" fmla="*/ 2 w 6"/>
                <a:gd name="T35" fmla="*/ 3 h 4"/>
                <a:gd name="T36" fmla="*/ 3 w 6"/>
                <a:gd name="T37" fmla="*/ 2 h 4"/>
                <a:gd name="T38" fmla="*/ 2 w 6"/>
                <a:gd name="T39" fmla="*/ 3 h 4"/>
                <a:gd name="T40" fmla="*/ 3 w 6"/>
                <a:gd name="T41" fmla="*/ 2 h 4"/>
                <a:gd name="T42" fmla="*/ 3 w 6"/>
                <a:gd name="T43" fmla="*/ 2 h 4"/>
                <a:gd name="T44" fmla="*/ 3 w 6"/>
                <a:gd name="T45" fmla="*/ 2 h 4"/>
                <a:gd name="T46" fmla="*/ 3 w 6"/>
                <a:gd name="T47" fmla="*/ 2 h 4"/>
                <a:gd name="T48" fmla="*/ 3 w 6"/>
                <a:gd name="T49" fmla="*/ 2 h 4"/>
                <a:gd name="T50" fmla="*/ 3 w 6"/>
                <a:gd name="T51" fmla="*/ 2 h 4"/>
                <a:gd name="T52" fmla="*/ 3 w 6"/>
                <a:gd name="T53" fmla="*/ 2 h 4"/>
                <a:gd name="T54" fmla="*/ 4 w 6"/>
                <a:gd name="T55" fmla="*/ 2 h 4"/>
                <a:gd name="T56" fmla="*/ 3 w 6"/>
                <a:gd name="T57" fmla="*/ 2 h 4"/>
                <a:gd name="T58" fmla="*/ 4 w 6"/>
                <a:gd name="T59" fmla="*/ 2 h 4"/>
                <a:gd name="T60" fmla="*/ 4 w 6"/>
                <a:gd name="T61" fmla="*/ 1 h 4"/>
                <a:gd name="T62" fmla="*/ 4 w 6"/>
                <a:gd name="T63" fmla="*/ 1 h 4"/>
                <a:gd name="T64" fmla="*/ 4 w 6"/>
                <a:gd name="T65" fmla="*/ 1 h 4"/>
                <a:gd name="T66" fmla="*/ 5 w 6"/>
                <a:gd name="T67" fmla="*/ 1 h 4"/>
                <a:gd name="T68" fmla="*/ 4 w 6"/>
                <a:gd name="T69" fmla="*/ 1 h 4"/>
                <a:gd name="T70" fmla="*/ 5 w 6"/>
                <a:gd name="T71" fmla="*/ 1 h 4"/>
                <a:gd name="T72" fmla="*/ 5 w 6"/>
                <a:gd name="T73" fmla="*/ 1 h 4"/>
                <a:gd name="T74" fmla="*/ 5 w 6"/>
                <a:gd name="T75" fmla="*/ 1 h 4"/>
                <a:gd name="T76" fmla="*/ 5 w 6"/>
                <a:gd name="T77" fmla="*/ 1 h 4"/>
                <a:gd name="T78" fmla="*/ 5 w 6"/>
                <a:gd name="T79" fmla="*/ 1 h 4"/>
                <a:gd name="T80" fmla="*/ 5 w 6"/>
                <a:gd name="T81" fmla="*/ 1 h 4"/>
                <a:gd name="T82" fmla="*/ 5 w 6"/>
                <a:gd name="T83" fmla="*/ 1 h 4"/>
                <a:gd name="T84" fmla="*/ 6 w 6"/>
                <a:gd name="T85" fmla="*/ 0 h 4"/>
                <a:gd name="T86" fmla="*/ 5 w 6"/>
                <a:gd name="T87" fmla="*/ 1 h 4"/>
                <a:gd name="T88" fmla="*/ 6 w 6"/>
                <a:gd name="T89" fmla="*/ 0 h 4"/>
                <a:gd name="T90" fmla="*/ 6 w 6"/>
                <a:gd name="T91" fmla="*/ 0 h 4"/>
                <a:gd name="T92" fmla="*/ 6 w 6"/>
                <a:gd name="T93" fmla="*/ 0 h 4"/>
                <a:gd name="T94" fmla="*/ 6 w 6"/>
                <a:gd name="T9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3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moveTo>
                    <a:pt x="3" y="2"/>
                  </a:moveTo>
                  <a:cubicBezTo>
                    <a:pt x="2" y="2"/>
                    <a:pt x="2" y="2"/>
                    <a:pt x="2" y="3"/>
                  </a:cubicBezTo>
                  <a:cubicBezTo>
                    <a:pt x="2" y="2"/>
                    <a:pt x="2" y="2"/>
                    <a:pt x="3" y="2"/>
                  </a:cubicBezTo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moveTo>
                    <a:pt x="4" y="2"/>
                  </a:move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5" y="1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6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5" y="0"/>
                    <a:pt x="5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336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2" name="Freeform 266"/>
            <p:cNvSpPr>
              <a:spLocks/>
            </p:cNvSpPr>
            <p:nvPr/>
          </p:nvSpPr>
          <p:spPr bwMode="auto">
            <a:xfrm>
              <a:off x="6419548" y="2350470"/>
              <a:ext cx="32954" cy="35233"/>
            </a:xfrm>
            <a:custGeom>
              <a:avLst/>
              <a:gdLst>
                <a:gd name="T0" fmla="*/ 0 w 57"/>
                <a:gd name="T1" fmla="*/ 0 h 63"/>
                <a:gd name="T2" fmla="*/ 0 w 57"/>
                <a:gd name="T3" fmla="*/ 0 h 63"/>
                <a:gd name="T4" fmla="*/ 0 w 57"/>
                <a:gd name="T5" fmla="*/ 0 h 63"/>
                <a:gd name="T6" fmla="*/ 0 w 57"/>
                <a:gd name="T7" fmla="*/ 2 h 63"/>
                <a:gd name="T8" fmla="*/ 32 w 57"/>
                <a:gd name="T9" fmla="*/ 63 h 63"/>
                <a:gd name="T10" fmla="*/ 32 w 57"/>
                <a:gd name="T11" fmla="*/ 63 h 63"/>
                <a:gd name="T12" fmla="*/ 32 w 57"/>
                <a:gd name="T13" fmla="*/ 63 h 63"/>
                <a:gd name="T14" fmla="*/ 32 w 57"/>
                <a:gd name="T15" fmla="*/ 63 h 63"/>
                <a:gd name="T16" fmla="*/ 32 w 57"/>
                <a:gd name="T17" fmla="*/ 62 h 63"/>
                <a:gd name="T18" fmla="*/ 32 w 57"/>
                <a:gd name="T19" fmla="*/ 62 h 63"/>
                <a:gd name="T20" fmla="*/ 33 w 57"/>
                <a:gd name="T21" fmla="*/ 62 h 63"/>
                <a:gd name="T22" fmla="*/ 33 w 57"/>
                <a:gd name="T23" fmla="*/ 62 h 63"/>
                <a:gd name="T24" fmla="*/ 33 w 57"/>
                <a:gd name="T25" fmla="*/ 62 h 63"/>
                <a:gd name="T26" fmla="*/ 33 w 57"/>
                <a:gd name="T27" fmla="*/ 62 h 63"/>
                <a:gd name="T28" fmla="*/ 34 w 57"/>
                <a:gd name="T29" fmla="*/ 62 h 63"/>
                <a:gd name="T30" fmla="*/ 34 w 57"/>
                <a:gd name="T31" fmla="*/ 62 h 63"/>
                <a:gd name="T32" fmla="*/ 34 w 57"/>
                <a:gd name="T33" fmla="*/ 62 h 63"/>
                <a:gd name="T34" fmla="*/ 34 w 57"/>
                <a:gd name="T35" fmla="*/ 62 h 63"/>
                <a:gd name="T36" fmla="*/ 35 w 57"/>
                <a:gd name="T37" fmla="*/ 61 h 63"/>
                <a:gd name="T38" fmla="*/ 35 w 57"/>
                <a:gd name="T39" fmla="*/ 61 h 63"/>
                <a:gd name="T40" fmla="*/ 35 w 57"/>
                <a:gd name="T41" fmla="*/ 61 h 63"/>
                <a:gd name="T42" fmla="*/ 35 w 57"/>
                <a:gd name="T43" fmla="*/ 61 h 63"/>
                <a:gd name="T44" fmla="*/ 35 w 57"/>
                <a:gd name="T45" fmla="*/ 61 h 63"/>
                <a:gd name="T46" fmla="*/ 35 w 57"/>
                <a:gd name="T47" fmla="*/ 61 h 63"/>
                <a:gd name="T48" fmla="*/ 36 w 57"/>
                <a:gd name="T49" fmla="*/ 61 h 63"/>
                <a:gd name="T50" fmla="*/ 36 w 57"/>
                <a:gd name="T51" fmla="*/ 60 h 63"/>
                <a:gd name="T52" fmla="*/ 36 w 57"/>
                <a:gd name="T53" fmla="*/ 60 h 63"/>
                <a:gd name="T54" fmla="*/ 36 w 57"/>
                <a:gd name="T55" fmla="*/ 60 h 63"/>
                <a:gd name="T56" fmla="*/ 37 w 57"/>
                <a:gd name="T57" fmla="*/ 60 h 63"/>
                <a:gd name="T58" fmla="*/ 37 w 57"/>
                <a:gd name="T59" fmla="*/ 60 h 63"/>
                <a:gd name="T60" fmla="*/ 37 w 57"/>
                <a:gd name="T61" fmla="*/ 60 h 63"/>
                <a:gd name="T62" fmla="*/ 37 w 57"/>
                <a:gd name="T63" fmla="*/ 60 h 63"/>
                <a:gd name="T64" fmla="*/ 37 w 57"/>
                <a:gd name="T65" fmla="*/ 60 h 63"/>
                <a:gd name="T66" fmla="*/ 37 w 57"/>
                <a:gd name="T67" fmla="*/ 60 h 63"/>
                <a:gd name="T68" fmla="*/ 38 w 57"/>
                <a:gd name="T69" fmla="*/ 59 h 63"/>
                <a:gd name="T70" fmla="*/ 38 w 57"/>
                <a:gd name="T71" fmla="*/ 59 h 63"/>
                <a:gd name="T72" fmla="*/ 38 w 57"/>
                <a:gd name="T73" fmla="*/ 59 h 63"/>
                <a:gd name="T74" fmla="*/ 57 w 57"/>
                <a:gd name="T75" fmla="*/ 34 h 63"/>
                <a:gd name="T76" fmla="*/ 0 w 57"/>
                <a:gd name="T7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" h="6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12"/>
                    <a:pt x="2" y="48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1"/>
                    <a:pt x="34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1"/>
                    <a:pt x="36" y="60"/>
                    <a:pt x="36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60"/>
                    <a:pt x="36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59"/>
                    <a:pt x="37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47" y="53"/>
                    <a:pt x="53" y="44"/>
                    <a:pt x="57" y="3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4" name="Rectangle 267"/>
            <p:cNvSpPr>
              <a:spLocks noChangeArrowheads="1"/>
            </p:cNvSpPr>
            <p:nvPr/>
          </p:nvSpPr>
          <p:spPr bwMode="auto">
            <a:xfrm>
              <a:off x="6332670" y="2499310"/>
              <a:ext cx="118333" cy="15100"/>
            </a:xfrm>
            <a:prstGeom prst="rect">
              <a:avLst/>
            </a:pr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5" name="Freeform 268"/>
            <p:cNvSpPr>
              <a:spLocks/>
            </p:cNvSpPr>
            <p:nvPr/>
          </p:nvSpPr>
          <p:spPr bwMode="auto">
            <a:xfrm>
              <a:off x="6313947" y="2795552"/>
              <a:ext cx="54673" cy="10066"/>
            </a:xfrm>
            <a:custGeom>
              <a:avLst/>
              <a:gdLst>
                <a:gd name="T0" fmla="*/ 0 w 95"/>
                <a:gd name="T1" fmla="*/ 0 h 19"/>
                <a:gd name="T2" fmla="*/ 0 w 95"/>
                <a:gd name="T3" fmla="*/ 11 h 19"/>
                <a:gd name="T4" fmla="*/ 7 w 95"/>
                <a:gd name="T5" fmla="*/ 19 h 19"/>
                <a:gd name="T6" fmla="*/ 95 w 95"/>
                <a:gd name="T7" fmla="*/ 19 h 19"/>
                <a:gd name="T8" fmla="*/ 95 w 95"/>
                <a:gd name="T9" fmla="*/ 9 h 19"/>
                <a:gd name="T10" fmla="*/ 7 w 95"/>
                <a:gd name="T11" fmla="*/ 9 h 19"/>
                <a:gd name="T12" fmla="*/ 0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0" y="0"/>
                  </a:moveTo>
                  <a:cubicBezTo>
                    <a:pt x="0" y="4"/>
                    <a:pt x="0" y="7"/>
                    <a:pt x="0" y="11"/>
                  </a:cubicBezTo>
                  <a:cubicBezTo>
                    <a:pt x="0" y="19"/>
                    <a:pt x="7" y="19"/>
                    <a:pt x="7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6" name="Freeform 269"/>
            <p:cNvSpPr>
              <a:spLocks/>
            </p:cNvSpPr>
            <p:nvPr/>
          </p:nvSpPr>
          <p:spPr bwMode="auto">
            <a:xfrm>
              <a:off x="6313198" y="2727962"/>
              <a:ext cx="55422" cy="72623"/>
            </a:xfrm>
            <a:custGeom>
              <a:avLst/>
              <a:gdLst>
                <a:gd name="T0" fmla="*/ 97 w 97"/>
                <a:gd name="T1" fmla="*/ 0 h 131"/>
                <a:gd name="T2" fmla="*/ 97 w 97"/>
                <a:gd name="T3" fmla="*/ 131 h 131"/>
                <a:gd name="T4" fmla="*/ 9 w 97"/>
                <a:gd name="T5" fmla="*/ 131 h 131"/>
                <a:gd name="T6" fmla="*/ 2 w 97"/>
                <a:gd name="T7" fmla="*/ 122 h 131"/>
                <a:gd name="T8" fmla="*/ 2 w 97"/>
                <a:gd name="T9" fmla="*/ 106 h 131"/>
                <a:gd name="T10" fmla="*/ 10 w 97"/>
                <a:gd name="T11" fmla="*/ 93 h 131"/>
                <a:gd name="T12" fmla="*/ 35 w 97"/>
                <a:gd name="T13" fmla="*/ 63 h 131"/>
                <a:gd name="T14" fmla="*/ 35 w 97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31">
                  <a:moveTo>
                    <a:pt x="97" y="0"/>
                  </a:moveTo>
                  <a:cubicBezTo>
                    <a:pt x="97" y="131"/>
                    <a:pt x="97" y="131"/>
                    <a:pt x="97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9" y="131"/>
                    <a:pt x="2" y="130"/>
                    <a:pt x="2" y="122"/>
                  </a:cubicBezTo>
                  <a:cubicBezTo>
                    <a:pt x="2" y="115"/>
                    <a:pt x="2" y="106"/>
                    <a:pt x="2" y="106"/>
                  </a:cubicBezTo>
                  <a:cubicBezTo>
                    <a:pt x="2" y="106"/>
                    <a:pt x="0" y="99"/>
                    <a:pt x="10" y="93"/>
                  </a:cubicBezTo>
                  <a:cubicBezTo>
                    <a:pt x="18" y="89"/>
                    <a:pt x="33" y="71"/>
                    <a:pt x="35" y="63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7" name="Freeform 270"/>
            <p:cNvSpPr>
              <a:spLocks/>
            </p:cNvSpPr>
            <p:nvPr/>
          </p:nvSpPr>
          <p:spPr bwMode="auto">
            <a:xfrm>
              <a:off x="6338662" y="2727962"/>
              <a:ext cx="29958" cy="72623"/>
            </a:xfrm>
            <a:custGeom>
              <a:avLst/>
              <a:gdLst>
                <a:gd name="T0" fmla="*/ 49 w 52"/>
                <a:gd name="T1" fmla="*/ 0 h 131"/>
                <a:gd name="T2" fmla="*/ 35 w 52"/>
                <a:gd name="T3" fmla="*/ 63 h 131"/>
                <a:gd name="T4" fmla="*/ 11 w 52"/>
                <a:gd name="T5" fmla="*/ 93 h 131"/>
                <a:gd name="T6" fmla="*/ 2 w 52"/>
                <a:gd name="T7" fmla="*/ 106 h 131"/>
                <a:gd name="T8" fmla="*/ 2 w 52"/>
                <a:gd name="T9" fmla="*/ 122 h 131"/>
                <a:gd name="T10" fmla="*/ 9 w 52"/>
                <a:gd name="T11" fmla="*/ 131 h 131"/>
                <a:gd name="T12" fmla="*/ 52 w 52"/>
                <a:gd name="T13" fmla="*/ 131 h 131"/>
                <a:gd name="T14" fmla="*/ 52 w 52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31">
                  <a:moveTo>
                    <a:pt x="49" y="0"/>
                  </a:moveTo>
                  <a:cubicBezTo>
                    <a:pt x="35" y="63"/>
                    <a:pt x="35" y="63"/>
                    <a:pt x="35" y="63"/>
                  </a:cubicBezTo>
                  <a:cubicBezTo>
                    <a:pt x="33" y="71"/>
                    <a:pt x="19" y="89"/>
                    <a:pt x="11" y="93"/>
                  </a:cubicBezTo>
                  <a:cubicBezTo>
                    <a:pt x="0" y="99"/>
                    <a:pt x="2" y="106"/>
                    <a:pt x="2" y="106"/>
                  </a:cubicBezTo>
                  <a:cubicBezTo>
                    <a:pt x="2" y="106"/>
                    <a:pt x="2" y="115"/>
                    <a:pt x="2" y="122"/>
                  </a:cubicBezTo>
                  <a:cubicBezTo>
                    <a:pt x="2" y="130"/>
                    <a:pt x="9" y="131"/>
                    <a:pt x="9" y="131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8" name="Freeform 271"/>
            <p:cNvSpPr>
              <a:spLocks/>
            </p:cNvSpPr>
            <p:nvPr/>
          </p:nvSpPr>
          <p:spPr bwMode="auto">
            <a:xfrm>
              <a:off x="6415054" y="2795552"/>
              <a:ext cx="54673" cy="10066"/>
            </a:xfrm>
            <a:custGeom>
              <a:avLst/>
              <a:gdLst>
                <a:gd name="T0" fmla="*/ 95 w 95"/>
                <a:gd name="T1" fmla="*/ 0 h 19"/>
                <a:gd name="T2" fmla="*/ 95 w 95"/>
                <a:gd name="T3" fmla="*/ 11 h 19"/>
                <a:gd name="T4" fmla="*/ 88 w 95"/>
                <a:gd name="T5" fmla="*/ 19 h 19"/>
                <a:gd name="T6" fmla="*/ 0 w 95"/>
                <a:gd name="T7" fmla="*/ 19 h 19"/>
                <a:gd name="T8" fmla="*/ 0 w 95"/>
                <a:gd name="T9" fmla="*/ 9 h 19"/>
                <a:gd name="T10" fmla="*/ 88 w 95"/>
                <a:gd name="T11" fmla="*/ 9 h 19"/>
                <a:gd name="T12" fmla="*/ 95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95" y="0"/>
                  </a:moveTo>
                  <a:cubicBezTo>
                    <a:pt x="95" y="4"/>
                    <a:pt x="95" y="7"/>
                    <a:pt x="95" y="11"/>
                  </a:cubicBezTo>
                  <a:cubicBezTo>
                    <a:pt x="95" y="19"/>
                    <a:pt x="88" y="19"/>
                    <a:pt x="88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95" y="8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9" name="Freeform 272"/>
            <p:cNvSpPr>
              <a:spLocks/>
            </p:cNvSpPr>
            <p:nvPr/>
          </p:nvSpPr>
          <p:spPr bwMode="auto">
            <a:xfrm>
              <a:off x="6415054" y="2727962"/>
              <a:ext cx="56171" cy="72623"/>
            </a:xfrm>
            <a:custGeom>
              <a:avLst/>
              <a:gdLst>
                <a:gd name="T0" fmla="*/ 0 w 97"/>
                <a:gd name="T1" fmla="*/ 0 h 131"/>
                <a:gd name="T2" fmla="*/ 0 w 97"/>
                <a:gd name="T3" fmla="*/ 131 h 131"/>
                <a:gd name="T4" fmla="*/ 88 w 97"/>
                <a:gd name="T5" fmla="*/ 131 h 131"/>
                <a:gd name="T6" fmla="*/ 95 w 97"/>
                <a:gd name="T7" fmla="*/ 122 h 131"/>
                <a:gd name="T8" fmla="*/ 95 w 97"/>
                <a:gd name="T9" fmla="*/ 106 h 131"/>
                <a:gd name="T10" fmla="*/ 87 w 97"/>
                <a:gd name="T11" fmla="*/ 93 h 131"/>
                <a:gd name="T12" fmla="*/ 62 w 97"/>
                <a:gd name="T13" fmla="*/ 63 h 131"/>
                <a:gd name="T14" fmla="*/ 62 w 97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31">
                  <a:moveTo>
                    <a:pt x="0" y="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31"/>
                    <a:pt x="95" y="130"/>
                    <a:pt x="95" y="122"/>
                  </a:cubicBezTo>
                  <a:cubicBezTo>
                    <a:pt x="95" y="115"/>
                    <a:pt x="95" y="106"/>
                    <a:pt x="95" y="106"/>
                  </a:cubicBezTo>
                  <a:cubicBezTo>
                    <a:pt x="95" y="106"/>
                    <a:pt x="97" y="99"/>
                    <a:pt x="87" y="93"/>
                  </a:cubicBezTo>
                  <a:cubicBezTo>
                    <a:pt x="79" y="89"/>
                    <a:pt x="64" y="71"/>
                    <a:pt x="62" y="63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" name="Freeform 273"/>
            <p:cNvSpPr>
              <a:spLocks/>
            </p:cNvSpPr>
            <p:nvPr/>
          </p:nvSpPr>
          <p:spPr bwMode="auto">
            <a:xfrm>
              <a:off x="6415054" y="2795552"/>
              <a:ext cx="54673" cy="10066"/>
            </a:xfrm>
            <a:custGeom>
              <a:avLst/>
              <a:gdLst>
                <a:gd name="T0" fmla="*/ 95 w 95"/>
                <a:gd name="T1" fmla="*/ 0 h 19"/>
                <a:gd name="T2" fmla="*/ 95 w 95"/>
                <a:gd name="T3" fmla="*/ 11 h 19"/>
                <a:gd name="T4" fmla="*/ 88 w 95"/>
                <a:gd name="T5" fmla="*/ 19 h 19"/>
                <a:gd name="T6" fmla="*/ 0 w 95"/>
                <a:gd name="T7" fmla="*/ 19 h 19"/>
                <a:gd name="T8" fmla="*/ 0 w 95"/>
                <a:gd name="T9" fmla="*/ 9 h 19"/>
                <a:gd name="T10" fmla="*/ 88 w 95"/>
                <a:gd name="T11" fmla="*/ 9 h 19"/>
                <a:gd name="T12" fmla="*/ 95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95" y="0"/>
                  </a:moveTo>
                  <a:cubicBezTo>
                    <a:pt x="95" y="4"/>
                    <a:pt x="95" y="7"/>
                    <a:pt x="95" y="11"/>
                  </a:cubicBezTo>
                  <a:cubicBezTo>
                    <a:pt x="95" y="19"/>
                    <a:pt x="88" y="19"/>
                    <a:pt x="88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95" y="8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" name="Freeform 274"/>
            <p:cNvSpPr>
              <a:spLocks/>
            </p:cNvSpPr>
            <p:nvPr/>
          </p:nvSpPr>
          <p:spPr bwMode="auto">
            <a:xfrm>
              <a:off x="6415054" y="2727962"/>
              <a:ext cx="56171" cy="72623"/>
            </a:xfrm>
            <a:custGeom>
              <a:avLst/>
              <a:gdLst>
                <a:gd name="T0" fmla="*/ 87 w 97"/>
                <a:gd name="T1" fmla="*/ 93 h 131"/>
                <a:gd name="T2" fmla="*/ 62 w 97"/>
                <a:gd name="T3" fmla="*/ 63 h 131"/>
                <a:gd name="T4" fmla="*/ 62 w 97"/>
                <a:gd name="T5" fmla="*/ 0 h 131"/>
                <a:gd name="T6" fmla="*/ 58 w 97"/>
                <a:gd name="T7" fmla="*/ 0 h 131"/>
                <a:gd name="T8" fmla="*/ 42 w 97"/>
                <a:gd name="T9" fmla="*/ 63 h 131"/>
                <a:gd name="T10" fmla="*/ 67 w 97"/>
                <a:gd name="T11" fmla="*/ 93 h 131"/>
                <a:gd name="T12" fmla="*/ 75 w 97"/>
                <a:gd name="T13" fmla="*/ 106 h 131"/>
                <a:gd name="T14" fmla="*/ 75 w 97"/>
                <a:gd name="T15" fmla="*/ 122 h 131"/>
                <a:gd name="T16" fmla="*/ 68 w 97"/>
                <a:gd name="T17" fmla="*/ 131 h 131"/>
                <a:gd name="T18" fmla="*/ 0 w 97"/>
                <a:gd name="T19" fmla="*/ 131 h 131"/>
                <a:gd name="T20" fmla="*/ 0 w 97"/>
                <a:gd name="T21" fmla="*/ 131 h 131"/>
                <a:gd name="T22" fmla="*/ 88 w 97"/>
                <a:gd name="T23" fmla="*/ 131 h 131"/>
                <a:gd name="T24" fmla="*/ 95 w 97"/>
                <a:gd name="T25" fmla="*/ 122 h 131"/>
                <a:gd name="T26" fmla="*/ 95 w 97"/>
                <a:gd name="T27" fmla="*/ 106 h 131"/>
                <a:gd name="T28" fmla="*/ 87 w 97"/>
                <a:gd name="T29" fmla="*/ 9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131">
                  <a:moveTo>
                    <a:pt x="87" y="93"/>
                  </a:moveTo>
                  <a:cubicBezTo>
                    <a:pt x="79" y="89"/>
                    <a:pt x="64" y="71"/>
                    <a:pt x="62" y="63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4" y="71"/>
                    <a:pt x="59" y="89"/>
                    <a:pt x="67" y="93"/>
                  </a:cubicBezTo>
                  <a:cubicBezTo>
                    <a:pt x="77" y="99"/>
                    <a:pt x="75" y="106"/>
                    <a:pt x="75" y="106"/>
                  </a:cubicBezTo>
                  <a:cubicBezTo>
                    <a:pt x="75" y="106"/>
                    <a:pt x="75" y="115"/>
                    <a:pt x="75" y="122"/>
                  </a:cubicBezTo>
                  <a:cubicBezTo>
                    <a:pt x="75" y="130"/>
                    <a:pt x="68" y="131"/>
                    <a:pt x="68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31"/>
                    <a:pt x="95" y="130"/>
                    <a:pt x="95" y="122"/>
                  </a:cubicBezTo>
                  <a:cubicBezTo>
                    <a:pt x="95" y="115"/>
                    <a:pt x="95" y="106"/>
                    <a:pt x="95" y="106"/>
                  </a:cubicBezTo>
                  <a:cubicBezTo>
                    <a:pt x="95" y="106"/>
                    <a:pt x="97" y="99"/>
                    <a:pt x="87" y="93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" name="Freeform 275"/>
            <p:cNvSpPr>
              <a:spLocks/>
            </p:cNvSpPr>
            <p:nvPr/>
          </p:nvSpPr>
          <p:spPr bwMode="auto">
            <a:xfrm>
              <a:off x="6361130" y="2266343"/>
              <a:ext cx="62163" cy="48175"/>
            </a:xfrm>
            <a:custGeom>
              <a:avLst/>
              <a:gdLst>
                <a:gd name="T0" fmla="*/ 0 w 108"/>
                <a:gd name="T1" fmla="*/ 56 h 88"/>
                <a:gd name="T2" fmla="*/ 7 w 108"/>
                <a:gd name="T3" fmla="*/ 49 h 88"/>
                <a:gd name="T4" fmla="*/ 7 w 108"/>
                <a:gd name="T5" fmla="*/ 0 h 88"/>
                <a:gd name="T6" fmla="*/ 101 w 108"/>
                <a:gd name="T7" fmla="*/ 0 h 88"/>
                <a:gd name="T8" fmla="*/ 101 w 108"/>
                <a:gd name="T9" fmla="*/ 49 h 88"/>
                <a:gd name="T10" fmla="*/ 108 w 108"/>
                <a:gd name="T11" fmla="*/ 56 h 88"/>
                <a:gd name="T12" fmla="*/ 70 w 108"/>
                <a:gd name="T13" fmla="*/ 83 h 88"/>
                <a:gd name="T14" fmla="*/ 54 w 108"/>
                <a:gd name="T15" fmla="*/ 88 h 88"/>
                <a:gd name="T16" fmla="*/ 38 w 108"/>
                <a:gd name="T17" fmla="*/ 83 h 88"/>
                <a:gd name="T18" fmla="*/ 0 w 108"/>
                <a:gd name="T19" fmla="*/ 5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88">
                  <a:moveTo>
                    <a:pt x="0" y="56"/>
                  </a:moveTo>
                  <a:cubicBezTo>
                    <a:pt x="4" y="56"/>
                    <a:pt x="7" y="53"/>
                    <a:pt x="7" y="49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53"/>
                    <a:pt x="104" y="56"/>
                    <a:pt x="108" y="56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6" y="86"/>
                    <a:pt x="60" y="88"/>
                    <a:pt x="54" y="88"/>
                  </a:cubicBezTo>
                  <a:cubicBezTo>
                    <a:pt x="48" y="88"/>
                    <a:pt x="43" y="86"/>
                    <a:pt x="38" y="83"/>
                  </a:cubicBezTo>
                  <a:lnTo>
                    <a:pt x="0" y="56"/>
                  </a:lnTo>
                  <a:close/>
                </a:path>
              </a:pathLst>
            </a:custGeom>
            <a:solidFill>
              <a:srgbClr val="D0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" name="Freeform 276"/>
            <p:cNvSpPr>
              <a:spLocks/>
            </p:cNvSpPr>
            <p:nvPr/>
          </p:nvSpPr>
          <p:spPr bwMode="auto">
            <a:xfrm>
              <a:off x="6371615" y="2269219"/>
              <a:ext cx="51677" cy="42423"/>
            </a:xfrm>
            <a:custGeom>
              <a:avLst/>
              <a:gdLst>
                <a:gd name="T0" fmla="*/ 0 w 89"/>
                <a:gd name="T1" fmla="*/ 2 h 77"/>
                <a:gd name="T2" fmla="*/ 52 w 89"/>
                <a:gd name="T3" fmla="*/ 77 h 77"/>
                <a:gd name="T4" fmla="*/ 89 w 89"/>
                <a:gd name="T5" fmla="*/ 51 h 77"/>
                <a:gd name="T6" fmla="*/ 82 w 89"/>
                <a:gd name="T7" fmla="*/ 44 h 77"/>
                <a:gd name="T8" fmla="*/ 82 w 89"/>
                <a:gd name="T9" fmla="*/ 0 h 77"/>
                <a:gd name="T10" fmla="*/ 0 w 89"/>
                <a:gd name="T11" fmla="*/ 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77">
                  <a:moveTo>
                    <a:pt x="0" y="2"/>
                  </a:moveTo>
                  <a:cubicBezTo>
                    <a:pt x="52" y="77"/>
                    <a:pt x="52" y="77"/>
                    <a:pt x="52" y="77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85" y="51"/>
                    <a:pt x="82" y="48"/>
                    <a:pt x="82" y="44"/>
                  </a:cubicBezTo>
                  <a:cubicBezTo>
                    <a:pt x="82" y="0"/>
                    <a:pt x="82" y="0"/>
                    <a:pt x="82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A38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0" name="Oval 277"/>
            <p:cNvSpPr>
              <a:spLocks noChangeArrowheads="1"/>
            </p:cNvSpPr>
            <p:nvPr/>
          </p:nvSpPr>
          <p:spPr bwMode="auto">
            <a:xfrm>
              <a:off x="6330423" y="2223201"/>
              <a:ext cx="22468" cy="22290"/>
            </a:xfrm>
            <a:prstGeom prst="ellipse">
              <a:avLst/>
            </a:prstGeom>
            <a:solidFill>
              <a:srgbClr val="D0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3" name="Oval 278"/>
            <p:cNvSpPr>
              <a:spLocks noChangeArrowheads="1"/>
            </p:cNvSpPr>
            <p:nvPr/>
          </p:nvSpPr>
          <p:spPr bwMode="auto">
            <a:xfrm>
              <a:off x="6431531" y="2223201"/>
              <a:ext cx="22468" cy="22290"/>
            </a:xfrm>
            <a:prstGeom prst="ellipse">
              <a:avLst/>
            </a:prstGeom>
            <a:solidFill>
              <a:srgbClr val="D0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4" name="Freeform 279"/>
            <p:cNvSpPr>
              <a:spLocks/>
            </p:cNvSpPr>
            <p:nvPr/>
          </p:nvSpPr>
          <p:spPr bwMode="auto">
            <a:xfrm>
              <a:off x="6341658" y="2175745"/>
              <a:ext cx="101108" cy="120079"/>
            </a:xfrm>
            <a:custGeom>
              <a:avLst/>
              <a:gdLst>
                <a:gd name="T0" fmla="*/ 87 w 175"/>
                <a:gd name="T1" fmla="*/ 0 h 218"/>
                <a:gd name="T2" fmla="*/ 0 w 175"/>
                <a:gd name="T3" fmla="*/ 70 h 218"/>
                <a:gd name="T4" fmla="*/ 0 w 175"/>
                <a:gd name="T5" fmla="*/ 144 h 218"/>
                <a:gd name="T6" fmla="*/ 9 w 175"/>
                <a:gd name="T7" fmla="*/ 169 h 218"/>
                <a:gd name="T8" fmla="*/ 51 w 175"/>
                <a:gd name="T9" fmla="*/ 210 h 218"/>
                <a:gd name="T10" fmla="*/ 68 w 175"/>
                <a:gd name="T11" fmla="*/ 218 h 218"/>
                <a:gd name="T12" fmla="*/ 107 w 175"/>
                <a:gd name="T13" fmla="*/ 218 h 218"/>
                <a:gd name="T14" fmla="*/ 123 w 175"/>
                <a:gd name="T15" fmla="*/ 210 h 218"/>
                <a:gd name="T16" fmla="*/ 165 w 175"/>
                <a:gd name="T17" fmla="*/ 169 h 218"/>
                <a:gd name="T18" fmla="*/ 175 w 175"/>
                <a:gd name="T19" fmla="*/ 144 h 218"/>
                <a:gd name="T20" fmla="*/ 175 w 175"/>
                <a:gd name="T21" fmla="*/ 70 h 218"/>
                <a:gd name="T22" fmla="*/ 87 w 175"/>
                <a:gd name="T23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218">
                  <a:moveTo>
                    <a:pt x="87" y="0"/>
                  </a:moveTo>
                  <a:cubicBezTo>
                    <a:pt x="39" y="0"/>
                    <a:pt x="0" y="22"/>
                    <a:pt x="0" y="70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53"/>
                    <a:pt x="3" y="162"/>
                    <a:pt x="9" y="169"/>
                  </a:cubicBezTo>
                  <a:cubicBezTo>
                    <a:pt x="51" y="210"/>
                    <a:pt x="51" y="210"/>
                    <a:pt x="51" y="210"/>
                  </a:cubicBezTo>
                  <a:cubicBezTo>
                    <a:pt x="55" y="215"/>
                    <a:pt x="61" y="218"/>
                    <a:pt x="68" y="218"/>
                  </a:cubicBezTo>
                  <a:cubicBezTo>
                    <a:pt x="107" y="218"/>
                    <a:pt x="107" y="218"/>
                    <a:pt x="107" y="218"/>
                  </a:cubicBezTo>
                  <a:cubicBezTo>
                    <a:pt x="113" y="218"/>
                    <a:pt x="119" y="215"/>
                    <a:pt x="123" y="210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71" y="162"/>
                    <a:pt x="175" y="153"/>
                    <a:pt x="175" y="144"/>
                  </a:cubicBezTo>
                  <a:cubicBezTo>
                    <a:pt x="175" y="70"/>
                    <a:pt x="175" y="70"/>
                    <a:pt x="175" y="70"/>
                  </a:cubicBezTo>
                  <a:cubicBezTo>
                    <a:pt x="175" y="22"/>
                    <a:pt x="135" y="0"/>
                    <a:pt x="87" y="0"/>
                  </a:cubicBezTo>
                </a:path>
              </a:pathLst>
            </a:custGeom>
            <a:solidFill>
              <a:srgbClr val="D0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5" name="Freeform 280"/>
            <p:cNvSpPr>
              <a:spLocks/>
            </p:cNvSpPr>
            <p:nvPr/>
          </p:nvSpPr>
          <p:spPr bwMode="auto">
            <a:xfrm>
              <a:off x="6381351" y="2215292"/>
              <a:ext cx="60665" cy="80532"/>
            </a:xfrm>
            <a:custGeom>
              <a:avLst/>
              <a:gdLst>
                <a:gd name="T0" fmla="*/ 37 w 105"/>
                <a:gd name="T1" fmla="*/ 27 h 146"/>
                <a:gd name="T2" fmla="*/ 23 w 105"/>
                <a:gd name="T3" fmla="*/ 43 h 146"/>
                <a:gd name="T4" fmla="*/ 26 w 105"/>
                <a:gd name="T5" fmla="*/ 69 h 146"/>
                <a:gd name="T6" fmla="*/ 33 w 105"/>
                <a:gd name="T7" fmla="*/ 84 h 146"/>
                <a:gd name="T8" fmla="*/ 0 w 105"/>
                <a:gd name="T9" fmla="*/ 84 h 146"/>
                <a:gd name="T10" fmla="*/ 18 w 105"/>
                <a:gd name="T11" fmla="*/ 99 h 146"/>
                <a:gd name="T12" fmla="*/ 29 w 105"/>
                <a:gd name="T13" fmla="*/ 126 h 146"/>
                <a:gd name="T14" fmla="*/ 18 w 105"/>
                <a:gd name="T15" fmla="*/ 124 h 146"/>
                <a:gd name="T16" fmla="*/ 0 w 105"/>
                <a:gd name="T17" fmla="*/ 134 h 146"/>
                <a:gd name="T18" fmla="*/ 32 w 105"/>
                <a:gd name="T19" fmla="*/ 134 h 146"/>
                <a:gd name="T20" fmla="*/ 37 w 105"/>
                <a:gd name="T21" fmla="*/ 146 h 146"/>
                <a:gd name="T22" fmla="*/ 54 w 105"/>
                <a:gd name="T23" fmla="*/ 139 h 146"/>
                <a:gd name="T24" fmla="*/ 96 w 105"/>
                <a:gd name="T25" fmla="*/ 97 h 146"/>
                <a:gd name="T26" fmla="*/ 105 w 105"/>
                <a:gd name="T27" fmla="*/ 72 h 146"/>
                <a:gd name="T28" fmla="*/ 105 w 105"/>
                <a:gd name="T29" fmla="*/ 0 h 146"/>
                <a:gd name="T30" fmla="*/ 37 w 105"/>
                <a:gd name="T31" fmla="*/ 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46">
                  <a:moveTo>
                    <a:pt x="37" y="27"/>
                  </a:moveTo>
                  <a:cubicBezTo>
                    <a:pt x="29" y="28"/>
                    <a:pt x="22" y="35"/>
                    <a:pt x="23" y="43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6" y="73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29" y="126"/>
                    <a:pt x="29" y="126"/>
                    <a:pt x="29" y="126"/>
                  </a:cubicBezTo>
                  <a:cubicBezTo>
                    <a:pt x="26" y="125"/>
                    <a:pt x="22" y="124"/>
                    <a:pt x="18" y="124"/>
                  </a:cubicBezTo>
                  <a:cubicBezTo>
                    <a:pt x="9" y="124"/>
                    <a:pt x="2" y="128"/>
                    <a:pt x="0" y="134"/>
                  </a:cubicBezTo>
                  <a:cubicBezTo>
                    <a:pt x="32" y="134"/>
                    <a:pt x="32" y="134"/>
                    <a:pt x="32" y="134"/>
                  </a:cubicBezTo>
                  <a:cubicBezTo>
                    <a:pt x="37" y="146"/>
                    <a:pt x="37" y="146"/>
                    <a:pt x="37" y="146"/>
                  </a:cubicBezTo>
                  <a:cubicBezTo>
                    <a:pt x="45" y="146"/>
                    <a:pt x="51" y="142"/>
                    <a:pt x="54" y="139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102" y="91"/>
                    <a:pt x="105" y="82"/>
                    <a:pt x="105" y="72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37" y="27"/>
                  </a:lnTo>
                  <a:close/>
                </a:path>
              </a:pathLst>
            </a:custGeom>
            <a:solidFill>
              <a:srgbClr val="B89E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6" name="Freeform 281"/>
            <p:cNvSpPr>
              <a:spLocks/>
            </p:cNvSpPr>
            <p:nvPr/>
          </p:nvSpPr>
          <p:spPr bwMode="auto">
            <a:xfrm>
              <a:off x="6378356" y="2274971"/>
              <a:ext cx="27711" cy="4314"/>
            </a:xfrm>
            <a:custGeom>
              <a:avLst/>
              <a:gdLst>
                <a:gd name="T0" fmla="*/ 23 w 48"/>
                <a:gd name="T1" fmla="*/ 8 h 8"/>
                <a:gd name="T2" fmla="*/ 1 w 48"/>
                <a:gd name="T3" fmla="*/ 4 h 8"/>
                <a:gd name="T4" fmla="*/ 1 w 48"/>
                <a:gd name="T5" fmla="*/ 1 h 8"/>
                <a:gd name="T6" fmla="*/ 4 w 48"/>
                <a:gd name="T7" fmla="*/ 1 h 8"/>
                <a:gd name="T8" fmla="*/ 23 w 48"/>
                <a:gd name="T9" fmla="*/ 3 h 8"/>
                <a:gd name="T10" fmla="*/ 44 w 48"/>
                <a:gd name="T11" fmla="*/ 0 h 8"/>
                <a:gd name="T12" fmla="*/ 48 w 48"/>
                <a:gd name="T13" fmla="*/ 1 h 8"/>
                <a:gd name="T14" fmla="*/ 46 w 48"/>
                <a:gd name="T15" fmla="*/ 5 h 8"/>
                <a:gd name="T16" fmla="*/ 23 w 48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">
                  <a:moveTo>
                    <a:pt x="23" y="8"/>
                  </a:moveTo>
                  <a:cubicBezTo>
                    <a:pt x="7" y="8"/>
                    <a:pt x="2" y="5"/>
                    <a:pt x="1" y="4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4" y="1"/>
                    <a:pt x="9" y="3"/>
                    <a:pt x="23" y="3"/>
                  </a:cubicBezTo>
                  <a:cubicBezTo>
                    <a:pt x="38" y="3"/>
                    <a:pt x="44" y="0"/>
                    <a:pt x="44" y="0"/>
                  </a:cubicBezTo>
                  <a:cubicBezTo>
                    <a:pt x="46" y="0"/>
                    <a:pt x="47" y="0"/>
                    <a:pt x="48" y="1"/>
                  </a:cubicBezTo>
                  <a:cubicBezTo>
                    <a:pt x="48" y="3"/>
                    <a:pt x="48" y="4"/>
                    <a:pt x="46" y="5"/>
                  </a:cubicBezTo>
                  <a:cubicBezTo>
                    <a:pt x="46" y="5"/>
                    <a:pt x="39" y="8"/>
                    <a:pt x="23" y="8"/>
                  </a:cubicBezTo>
                  <a:close/>
                </a:path>
              </a:pathLst>
            </a:custGeom>
            <a:solidFill>
              <a:srgbClr val="B48C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7" name="Freeform 282"/>
            <p:cNvSpPr>
              <a:spLocks/>
            </p:cNvSpPr>
            <p:nvPr/>
          </p:nvSpPr>
          <p:spPr bwMode="auto">
            <a:xfrm>
              <a:off x="6355139" y="2222482"/>
              <a:ext cx="74146" cy="28043"/>
            </a:xfrm>
            <a:custGeom>
              <a:avLst/>
              <a:gdLst>
                <a:gd name="T0" fmla="*/ 129 w 129"/>
                <a:gd name="T1" fmla="*/ 0 h 50"/>
                <a:gd name="T2" fmla="*/ 0 w 129"/>
                <a:gd name="T3" fmla="*/ 0 h 50"/>
                <a:gd name="T4" fmla="*/ 0 w 129"/>
                <a:gd name="T5" fmla="*/ 21 h 50"/>
                <a:gd name="T6" fmla="*/ 28 w 129"/>
                <a:gd name="T7" fmla="*/ 50 h 50"/>
                <a:gd name="T8" fmla="*/ 55 w 129"/>
                <a:gd name="T9" fmla="*/ 21 h 50"/>
                <a:gd name="T10" fmla="*/ 73 w 129"/>
                <a:gd name="T11" fmla="*/ 21 h 50"/>
                <a:gd name="T12" fmla="*/ 101 w 129"/>
                <a:gd name="T13" fmla="*/ 50 h 50"/>
                <a:gd name="T14" fmla="*/ 129 w 129"/>
                <a:gd name="T15" fmla="*/ 20 h 50"/>
                <a:gd name="T16" fmla="*/ 129 w 129"/>
                <a:gd name="T17" fmla="*/ 20 h 50"/>
                <a:gd name="T18" fmla="*/ 129 w 129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50">
                  <a:moveTo>
                    <a:pt x="1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37"/>
                    <a:pt x="12" y="50"/>
                    <a:pt x="28" y="50"/>
                  </a:cubicBezTo>
                  <a:cubicBezTo>
                    <a:pt x="43" y="50"/>
                    <a:pt x="55" y="37"/>
                    <a:pt x="55" y="21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3" y="37"/>
                    <a:pt x="85" y="50"/>
                    <a:pt x="101" y="50"/>
                  </a:cubicBezTo>
                  <a:cubicBezTo>
                    <a:pt x="116" y="50"/>
                    <a:pt x="129" y="37"/>
                    <a:pt x="129" y="20"/>
                  </a:cubicBezTo>
                  <a:cubicBezTo>
                    <a:pt x="129" y="20"/>
                    <a:pt x="129" y="20"/>
                    <a:pt x="129" y="20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8" name="Freeform 283"/>
            <p:cNvSpPr>
              <a:spLocks/>
            </p:cNvSpPr>
            <p:nvPr/>
          </p:nvSpPr>
          <p:spPr bwMode="auto">
            <a:xfrm>
              <a:off x="6338662" y="2203787"/>
              <a:ext cx="8987" cy="40985"/>
            </a:xfrm>
            <a:custGeom>
              <a:avLst/>
              <a:gdLst>
                <a:gd name="T0" fmla="*/ 0 w 15"/>
                <a:gd name="T1" fmla="*/ 0 h 74"/>
                <a:gd name="T2" fmla="*/ 0 w 15"/>
                <a:gd name="T3" fmla="*/ 66 h 74"/>
                <a:gd name="T4" fmla="*/ 0 w 15"/>
                <a:gd name="T5" fmla="*/ 67 h 74"/>
                <a:gd name="T6" fmla="*/ 7 w 15"/>
                <a:gd name="T7" fmla="*/ 74 h 74"/>
                <a:gd name="T8" fmla="*/ 15 w 15"/>
                <a:gd name="T9" fmla="*/ 67 h 74"/>
                <a:gd name="T10" fmla="*/ 15 w 15"/>
                <a:gd name="T11" fmla="*/ 0 h 74"/>
                <a:gd name="T12" fmla="*/ 0 w 15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4">
                  <a:moveTo>
                    <a:pt x="0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7" y="74"/>
                  </a:cubicBezTo>
                  <a:cubicBezTo>
                    <a:pt x="12" y="74"/>
                    <a:pt x="15" y="71"/>
                    <a:pt x="15" y="67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9" name="Freeform 284"/>
            <p:cNvSpPr>
              <a:spLocks/>
            </p:cNvSpPr>
            <p:nvPr/>
          </p:nvSpPr>
          <p:spPr bwMode="auto">
            <a:xfrm>
              <a:off x="6436773" y="2203787"/>
              <a:ext cx="8239" cy="40985"/>
            </a:xfrm>
            <a:custGeom>
              <a:avLst/>
              <a:gdLst>
                <a:gd name="T0" fmla="*/ 0 w 15"/>
                <a:gd name="T1" fmla="*/ 0 h 74"/>
                <a:gd name="T2" fmla="*/ 0 w 15"/>
                <a:gd name="T3" fmla="*/ 66 h 74"/>
                <a:gd name="T4" fmla="*/ 0 w 15"/>
                <a:gd name="T5" fmla="*/ 67 h 74"/>
                <a:gd name="T6" fmla="*/ 8 w 15"/>
                <a:gd name="T7" fmla="*/ 74 h 74"/>
                <a:gd name="T8" fmla="*/ 15 w 15"/>
                <a:gd name="T9" fmla="*/ 67 h 74"/>
                <a:gd name="T10" fmla="*/ 15 w 15"/>
                <a:gd name="T11" fmla="*/ 0 h 74"/>
                <a:gd name="T12" fmla="*/ 0 w 15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4">
                  <a:moveTo>
                    <a:pt x="0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2" y="74"/>
                    <a:pt x="15" y="71"/>
                    <a:pt x="15" y="67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0" name="Freeform 285"/>
            <p:cNvSpPr>
              <a:spLocks/>
            </p:cNvSpPr>
            <p:nvPr/>
          </p:nvSpPr>
          <p:spPr bwMode="auto">
            <a:xfrm>
              <a:off x="6305708" y="2159207"/>
              <a:ext cx="172257" cy="71903"/>
            </a:xfrm>
            <a:custGeom>
              <a:avLst/>
              <a:gdLst>
                <a:gd name="T0" fmla="*/ 149 w 298"/>
                <a:gd name="T1" fmla="*/ 0 h 130"/>
                <a:gd name="T2" fmla="*/ 61 w 298"/>
                <a:gd name="T3" fmla="*/ 99 h 130"/>
                <a:gd name="T4" fmla="*/ 61 w 298"/>
                <a:gd name="T5" fmla="*/ 99 h 130"/>
                <a:gd name="T6" fmla="*/ 149 w 298"/>
                <a:gd name="T7" fmla="*/ 130 h 130"/>
                <a:gd name="T8" fmla="*/ 237 w 298"/>
                <a:gd name="T9" fmla="*/ 99 h 130"/>
                <a:gd name="T10" fmla="*/ 237 w 298"/>
                <a:gd name="T11" fmla="*/ 99 h 130"/>
                <a:gd name="T12" fmla="*/ 149 w 298"/>
                <a:gd name="T13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130">
                  <a:moveTo>
                    <a:pt x="149" y="0"/>
                  </a:moveTo>
                  <a:cubicBezTo>
                    <a:pt x="0" y="0"/>
                    <a:pt x="44" y="75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109"/>
                    <a:pt x="100" y="130"/>
                    <a:pt x="149" y="130"/>
                  </a:cubicBezTo>
                  <a:cubicBezTo>
                    <a:pt x="198" y="130"/>
                    <a:pt x="237" y="108"/>
                    <a:pt x="237" y="99"/>
                  </a:cubicBezTo>
                  <a:cubicBezTo>
                    <a:pt x="237" y="99"/>
                    <a:pt x="237" y="99"/>
                    <a:pt x="237" y="99"/>
                  </a:cubicBezTo>
                  <a:cubicBezTo>
                    <a:pt x="254" y="75"/>
                    <a:pt x="298" y="0"/>
                    <a:pt x="149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1" name="Freeform 286"/>
            <p:cNvSpPr>
              <a:spLocks/>
            </p:cNvSpPr>
            <p:nvPr/>
          </p:nvSpPr>
          <p:spPr bwMode="auto">
            <a:xfrm>
              <a:off x="6305708" y="2159207"/>
              <a:ext cx="92120" cy="71903"/>
            </a:xfrm>
            <a:custGeom>
              <a:avLst/>
              <a:gdLst>
                <a:gd name="T0" fmla="*/ 81 w 159"/>
                <a:gd name="T1" fmla="*/ 99 h 130"/>
                <a:gd name="T2" fmla="*/ 81 w 159"/>
                <a:gd name="T3" fmla="*/ 99 h 130"/>
                <a:gd name="T4" fmla="*/ 159 w 159"/>
                <a:gd name="T5" fmla="*/ 0 h 130"/>
                <a:gd name="T6" fmla="*/ 149 w 159"/>
                <a:gd name="T7" fmla="*/ 0 h 130"/>
                <a:gd name="T8" fmla="*/ 61 w 159"/>
                <a:gd name="T9" fmla="*/ 99 h 130"/>
                <a:gd name="T10" fmla="*/ 61 w 159"/>
                <a:gd name="T11" fmla="*/ 99 h 130"/>
                <a:gd name="T12" fmla="*/ 149 w 159"/>
                <a:gd name="T13" fmla="*/ 130 h 130"/>
                <a:gd name="T14" fmla="*/ 159 w 159"/>
                <a:gd name="T15" fmla="*/ 130 h 130"/>
                <a:gd name="T16" fmla="*/ 81 w 159"/>
                <a:gd name="T17" fmla="*/ 9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30">
                  <a:moveTo>
                    <a:pt x="81" y="99"/>
                  </a:moveTo>
                  <a:cubicBezTo>
                    <a:pt x="81" y="99"/>
                    <a:pt x="81" y="99"/>
                    <a:pt x="81" y="99"/>
                  </a:cubicBezTo>
                  <a:cubicBezTo>
                    <a:pt x="64" y="76"/>
                    <a:pt x="22" y="3"/>
                    <a:pt x="159" y="0"/>
                  </a:cubicBezTo>
                  <a:cubicBezTo>
                    <a:pt x="156" y="0"/>
                    <a:pt x="152" y="0"/>
                    <a:pt x="149" y="0"/>
                  </a:cubicBezTo>
                  <a:cubicBezTo>
                    <a:pt x="0" y="0"/>
                    <a:pt x="44" y="75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109"/>
                    <a:pt x="100" y="130"/>
                    <a:pt x="149" y="130"/>
                  </a:cubicBezTo>
                  <a:cubicBezTo>
                    <a:pt x="152" y="130"/>
                    <a:pt x="156" y="130"/>
                    <a:pt x="159" y="130"/>
                  </a:cubicBezTo>
                  <a:cubicBezTo>
                    <a:pt x="115" y="127"/>
                    <a:pt x="81" y="108"/>
                    <a:pt x="81" y="99"/>
                  </a:cubicBezTo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2" name="Freeform 287"/>
            <p:cNvSpPr>
              <a:spLocks/>
            </p:cNvSpPr>
            <p:nvPr/>
          </p:nvSpPr>
          <p:spPr bwMode="auto">
            <a:xfrm>
              <a:off x="6386594" y="2159207"/>
              <a:ext cx="91371" cy="71903"/>
            </a:xfrm>
            <a:custGeom>
              <a:avLst/>
              <a:gdLst>
                <a:gd name="T0" fmla="*/ 78 w 159"/>
                <a:gd name="T1" fmla="*/ 99 h 130"/>
                <a:gd name="T2" fmla="*/ 78 w 159"/>
                <a:gd name="T3" fmla="*/ 99 h 130"/>
                <a:gd name="T4" fmla="*/ 0 w 159"/>
                <a:gd name="T5" fmla="*/ 0 h 130"/>
                <a:gd name="T6" fmla="*/ 10 w 159"/>
                <a:gd name="T7" fmla="*/ 0 h 130"/>
                <a:gd name="T8" fmla="*/ 98 w 159"/>
                <a:gd name="T9" fmla="*/ 99 h 130"/>
                <a:gd name="T10" fmla="*/ 98 w 159"/>
                <a:gd name="T11" fmla="*/ 99 h 130"/>
                <a:gd name="T12" fmla="*/ 10 w 159"/>
                <a:gd name="T13" fmla="*/ 130 h 130"/>
                <a:gd name="T14" fmla="*/ 0 w 159"/>
                <a:gd name="T15" fmla="*/ 130 h 130"/>
                <a:gd name="T16" fmla="*/ 78 w 159"/>
                <a:gd name="T17" fmla="*/ 9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30">
                  <a:moveTo>
                    <a:pt x="78" y="99"/>
                  </a:moveTo>
                  <a:cubicBezTo>
                    <a:pt x="78" y="99"/>
                    <a:pt x="78" y="99"/>
                    <a:pt x="78" y="99"/>
                  </a:cubicBezTo>
                  <a:cubicBezTo>
                    <a:pt x="95" y="76"/>
                    <a:pt x="137" y="3"/>
                    <a:pt x="0" y="0"/>
                  </a:cubicBezTo>
                  <a:cubicBezTo>
                    <a:pt x="3" y="0"/>
                    <a:pt x="7" y="0"/>
                    <a:pt x="10" y="0"/>
                  </a:cubicBezTo>
                  <a:cubicBezTo>
                    <a:pt x="159" y="0"/>
                    <a:pt x="115" y="75"/>
                    <a:pt x="98" y="99"/>
                  </a:cubicBezTo>
                  <a:cubicBezTo>
                    <a:pt x="98" y="99"/>
                    <a:pt x="98" y="99"/>
                    <a:pt x="98" y="99"/>
                  </a:cubicBezTo>
                  <a:cubicBezTo>
                    <a:pt x="98" y="109"/>
                    <a:pt x="59" y="130"/>
                    <a:pt x="10" y="130"/>
                  </a:cubicBezTo>
                  <a:cubicBezTo>
                    <a:pt x="7" y="130"/>
                    <a:pt x="3" y="130"/>
                    <a:pt x="0" y="130"/>
                  </a:cubicBezTo>
                  <a:cubicBezTo>
                    <a:pt x="44" y="127"/>
                    <a:pt x="78" y="108"/>
                    <a:pt x="78" y="99"/>
                  </a:cubicBezTo>
                </a:path>
              </a:pathLst>
            </a:custGeom>
            <a:solidFill>
              <a:srgbClr val="407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3" name="Freeform 288"/>
            <p:cNvSpPr>
              <a:spLocks/>
            </p:cNvSpPr>
            <p:nvPr/>
          </p:nvSpPr>
          <p:spPr bwMode="auto">
            <a:xfrm>
              <a:off x="6336415" y="2204506"/>
              <a:ext cx="110844" cy="10786"/>
            </a:xfrm>
            <a:custGeom>
              <a:avLst/>
              <a:gdLst>
                <a:gd name="T0" fmla="*/ 192 w 192"/>
                <a:gd name="T1" fmla="*/ 4 h 20"/>
                <a:gd name="T2" fmla="*/ 188 w 192"/>
                <a:gd name="T3" fmla="*/ 0 h 20"/>
                <a:gd name="T4" fmla="*/ 4 w 192"/>
                <a:gd name="T5" fmla="*/ 0 h 20"/>
                <a:gd name="T6" fmla="*/ 0 w 192"/>
                <a:gd name="T7" fmla="*/ 4 h 20"/>
                <a:gd name="T8" fmla="*/ 0 w 192"/>
                <a:gd name="T9" fmla="*/ 15 h 20"/>
                <a:gd name="T10" fmla="*/ 4 w 192"/>
                <a:gd name="T11" fmla="*/ 20 h 20"/>
                <a:gd name="T12" fmla="*/ 188 w 192"/>
                <a:gd name="T13" fmla="*/ 19 h 20"/>
                <a:gd name="T14" fmla="*/ 192 w 192"/>
                <a:gd name="T15" fmla="*/ 15 h 20"/>
                <a:gd name="T16" fmla="*/ 192 w 192"/>
                <a:gd name="T17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20">
                  <a:moveTo>
                    <a:pt x="192" y="4"/>
                  </a:moveTo>
                  <a:cubicBezTo>
                    <a:pt x="192" y="2"/>
                    <a:pt x="190" y="0"/>
                    <a:pt x="18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2" y="20"/>
                    <a:pt x="4" y="20"/>
                  </a:cubicBezTo>
                  <a:cubicBezTo>
                    <a:pt x="188" y="19"/>
                    <a:pt x="188" y="19"/>
                    <a:pt x="188" y="19"/>
                  </a:cubicBezTo>
                  <a:cubicBezTo>
                    <a:pt x="190" y="19"/>
                    <a:pt x="192" y="17"/>
                    <a:pt x="192" y="15"/>
                  </a:cubicBezTo>
                  <a:cubicBezTo>
                    <a:pt x="192" y="4"/>
                    <a:pt x="192" y="4"/>
                    <a:pt x="192" y="4"/>
                  </a:cubicBezTo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4" name="Freeform 289"/>
            <p:cNvSpPr>
              <a:spLocks/>
            </p:cNvSpPr>
            <p:nvPr/>
          </p:nvSpPr>
          <p:spPr bwMode="auto">
            <a:xfrm>
              <a:off x="6336415" y="2206663"/>
              <a:ext cx="2247" cy="8628"/>
            </a:xfrm>
            <a:custGeom>
              <a:avLst/>
              <a:gdLst>
                <a:gd name="T0" fmla="*/ 0 w 4"/>
                <a:gd name="T1" fmla="*/ 0 h 16"/>
                <a:gd name="T2" fmla="*/ 0 w 4"/>
                <a:gd name="T3" fmla="*/ 0 h 16"/>
                <a:gd name="T4" fmla="*/ 0 w 4"/>
                <a:gd name="T5" fmla="*/ 11 h 16"/>
                <a:gd name="T6" fmla="*/ 4 w 4"/>
                <a:gd name="T7" fmla="*/ 16 h 16"/>
                <a:gd name="T8" fmla="*/ 4 w 4"/>
                <a:gd name="T9" fmla="*/ 16 h 16"/>
                <a:gd name="T10" fmla="*/ 0 w 4"/>
                <a:gd name="T11" fmla="*/ 11 h 16"/>
                <a:gd name="T12" fmla="*/ 0 w 4"/>
                <a:gd name="T13" fmla="*/ 0 h 16"/>
                <a:gd name="T14" fmla="*/ 0 w 4"/>
                <a:gd name="T15" fmla="*/ 0 h 16"/>
                <a:gd name="T16" fmla="*/ 0 w 4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5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1" y="15"/>
                    <a:pt x="0" y="13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3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6" name="Freeform 290"/>
            <p:cNvSpPr>
              <a:spLocks/>
            </p:cNvSpPr>
            <p:nvPr/>
          </p:nvSpPr>
          <p:spPr bwMode="auto">
            <a:xfrm>
              <a:off x="6338662" y="22152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36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7" name="Freeform 291"/>
            <p:cNvSpPr>
              <a:spLocks/>
            </p:cNvSpPr>
            <p:nvPr/>
          </p:nvSpPr>
          <p:spPr bwMode="auto">
            <a:xfrm>
              <a:off x="6336415" y="2204506"/>
              <a:ext cx="10485" cy="2157"/>
            </a:xfrm>
            <a:custGeom>
              <a:avLst/>
              <a:gdLst>
                <a:gd name="T0" fmla="*/ 18 w 18"/>
                <a:gd name="T1" fmla="*/ 0 h 4"/>
                <a:gd name="T2" fmla="*/ 4 w 18"/>
                <a:gd name="T3" fmla="*/ 0 h 4"/>
                <a:gd name="T4" fmla="*/ 0 w 18"/>
                <a:gd name="T5" fmla="*/ 4 h 4"/>
                <a:gd name="T6" fmla="*/ 0 w 18"/>
                <a:gd name="T7" fmla="*/ 4 h 4"/>
                <a:gd name="T8" fmla="*/ 4 w 18"/>
                <a:gd name="T9" fmla="*/ 0 h 4"/>
                <a:gd name="T10" fmla="*/ 18 w 18"/>
                <a:gd name="T11" fmla="*/ 0 h 4"/>
                <a:gd name="T12" fmla="*/ 18 w 1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">
                  <a:moveTo>
                    <a:pt x="1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3364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9" name="Freeform 292"/>
            <p:cNvSpPr>
              <a:spLocks/>
            </p:cNvSpPr>
            <p:nvPr/>
          </p:nvSpPr>
          <p:spPr bwMode="auto">
            <a:xfrm>
              <a:off x="6437522" y="2204506"/>
              <a:ext cx="7489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0 w 13"/>
                <a:gd name="T4" fmla="*/ 13 w 13"/>
                <a:gd name="T5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669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0" name="Freeform 293"/>
            <p:cNvSpPr>
              <a:spLocks/>
            </p:cNvSpPr>
            <p:nvPr/>
          </p:nvSpPr>
          <p:spPr bwMode="auto">
            <a:xfrm>
              <a:off x="6336415" y="2204506"/>
              <a:ext cx="110844" cy="10786"/>
            </a:xfrm>
            <a:custGeom>
              <a:avLst/>
              <a:gdLst>
                <a:gd name="T0" fmla="*/ 188 w 192"/>
                <a:gd name="T1" fmla="*/ 0 h 20"/>
                <a:gd name="T2" fmla="*/ 175 w 192"/>
                <a:gd name="T3" fmla="*/ 0 h 20"/>
                <a:gd name="T4" fmla="*/ 18 w 192"/>
                <a:gd name="T5" fmla="*/ 0 h 20"/>
                <a:gd name="T6" fmla="*/ 4 w 192"/>
                <a:gd name="T7" fmla="*/ 0 h 20"/>
                <a:gd name="T8" fmla="*/ 0 w 192"/>
                <a:gd name="T9" fmla="*/ 4 h 20"/>
                <a:gd name="T10" fmla="*/ 0 w 192"/>
                <a:gd name="T11" fmla="*/ 4 h 20"/>
                <a:gd name="T12" fmla="*/ 0 w 192"/>
                <a:gd name="T13" fmla="*/ 4 h 20"/>
                <a:gd name="T14" fmla="*/ 0 w 192"/>
                <a:gd name="T15" fmla="*/ 15 h 20"/>
                <a:gd name="T16" fmla="*/ 4 w 192"/>
                <a:gd name="T17" fmla="*/ 20 h 20"/>
                <a:gd name="T18" fmla="*/ 4 w 192"/>
                <a:gd name="T19" fmla="*/ 20 h 20"/>
                <a:gd name="T20" fmla="*/ 188 w 192"/>
                <a:gd name="T21" fmla="*/ 19 h 20"/>
                <a:gd name="T22" fmla="*/ 192 w 192"/>
                <a:gd name="T23" fmla="*/ 15 h 20"/>
                <a:gd name="T24" fmla="*/ 192 w 192"/>
                <a:gd name="T25" fmla="*/ 4 h 20"/>
                <a:gd name="T26" fmla="*/ 188 w 192"/>
                <a:gd name="T2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20">
                  <a:moveTo>
                    <a:pt x="188" y="0"/>
                  </a:moveTo>
                  <a:cubicBezTo>
                    <a:pt x="175" y="0"/>
                    <a:pt x="175" y="0"/>
                    <a:pt x="17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1" y="19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188" y="19"/>
                    <a:pt x="188" y="19"/>
                    <a:pt x="188" y="19"/>
                  </a:cubicBezTo>
                  <a:cubicBezTo>
                    <a:pt x="190" y="19"/>
                    <a:pt x="192" y="17"/>
                    <a:pt x="192" y="15"/>
                  </a:cubicBezTo>
                  <a:cubicBezTo>
                    <a:pt x="192" y="4"/>
                    <a:pt x="192" y="4"/>
                    <a:pt x="192" y="4"/>
                  </a:cubicBezTo>
                  <a:cubicBezTo>
                    <a:pt x="192" y="2"/>
                    <a:pt x="190" y="0"/>
                    <a:pt x="188" y="0"/>
                  </a:cubicBezTo>
                </a:path>
              </a:pathLst>
            </a:custGeom>
            <a:solidFill>
              <a:srgbClr val="33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1" name="Rectangle 294"/>
            <p:cNvSpPr>
              <a:spLocks noChangeArrowheads="1"/>
            </p:cNvSpPr>
            <p:nvPr/>
          </p:nvSpPr>
          <p:spPr bwMode="auto">
            <a:xfrm>
              <a:off x="6386594" y="2305890"/>
              <a:ext cx="11234" cy="139493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2" name="Freeform 295"/>
            <p:cNvSpPr>
              <a:spLocks/>
            </p:cNvSpPr>
            <p:nvPr/>
          </p:nvSpPr>
          <p:spPr bwMode="auto">
            <a:xfrm>
              <a:off x="6359632" y="2289352"/>
              <a:ext cx="65158" cy="25166"/>
            </a:xfrm>
            <a:custGeom>
              <a:avLst/>
              <a:gdLst>
                <a:gd name="T0" fmla="*/ 87 w 87"/>
                <a:gd name="T1" fmla="*/ 10 h 35"/>
                <a:gd name="T2" fmla="*/ 80 w 87"/>
                <a:gd name="T3" fmla="*/ 0 h 35"/>
                <a:gd name="T4" fmla="*/ 43 w 87"/>
                <a:gd name="T5" fmla="*/ 23 h 35"/>
                <a:gd name="T6" fmla="*/ 7 w 87"/>
                <a:gd name="T7" fmla="*/ 0 h 35"/>
                <a:gd name="T8" fmla="*/ 0 w 87"/>
                <a:gd name="T9" fmla="*/ 10 h 35"/>
                <a:gd name="T10" fmla="*/ 35 w 87"/>
                <a:gd name="T11" fmla="*/ 35 h 35"/>
                <a:gd name="T12" fmla="*/ 43 w 87"/>
                <a:gd name="T13" fmla="*/ 25 h 35"/>
                <a:gd name="T14" fmla="*/ 52 w 87"/>
                <a:gd name="T15" fmla="*/ 35 h 35"/>
                <a:gd name="T16" fmla="*/ 87 w 87"/>
                <a:gd name="T17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35">
                  <a:moveTo>
                    <a:pt x="87" y="10"/>
                  </a:moveTo>
                  <a:lnTo>
                    <a:pt x="80" y="0"/>
                  </a:lnTo>
                  <a:lnTo>
                    <a:pt x="43" y="23"/>
                  </a:lnTo>
                  <a:lnTo>
                    <a:pt x="7" y="0"/>
                  </a:lnTo>
                  <a:lnTo>
                    <a:pt x="0" y="10"/>
                  </a:lnTo>
                  <a:lnTo>
                    <a:pt x="35" y="35"/>
                  </a:lnTo>
                  <a:lnTo>
                    <a:pt x="43" y="25"/>
                  </a:lnTo>
                  <a:lnTo>
                    <a:pt x="52" y="35"/>
                  </a:lnTo>
                  <a:lnTo>
                    <a:pt x="8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9678304" y="2294820"/>
            <a:ext cx="1292277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Segoe UI Light" pitchFamily="34" charset="0"/>
              </a:rPr>
              <a:t>TRUST </a:t>
            </a:r>
          </a:p>
          <a:p>
            <a:r>
              <a:rPr lang="en-US" sz="2000" dirty="0">
                <a:solidFill>
                  <a:srgbClr val="C00000"/>
                </a:solidFill>
                <a:latin typeface="Segoe UI Light" pitchFamily="34" charset="0"/>
              </a:rPr>
              <a:t>BOUNDARY</a:t>
            </a:r>
            <a:endParaRPr lang="en-CA" sz="2000" dirty="0">
              <a:solidFill>
                <a:srgbClr val="C00000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65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7444608" y="1096170"/>
            <a:ext cx="3925888" cy="293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443020" y="1097757"/>
            <a:ext cx="3921126" cy="2922587"/>
          </a:xfrm>
          <a:prstGeom prst="rect">
            <a:avLst/>
          </a:pr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443020" y="1097757"/>
            <a:ext cx="3921126" cy="292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7447783" y="1100932"/>
            <a:ext cx="3921126" cy="292417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7447783" y="1100932"/>
            <a:ext cx="3921126" cy="2924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443020" y="3612357"/>
            <a:ext cx="3921126" cy="417512"/>
          </a:xfrm>
          <a:prstGeom prst="rect">
            <a:avLst/>
          </a:prstGeom>
          <a:solidFill>
            <a:srgbClr val="9933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" name="Freeform 12"/>
          <p:cNvSpPr>
            <a:spLocks/>
          </p:cNvSpPr>
          <p:nvPr/>
        </p:nvSpPr>
        <p:spPr bwMode="auto">
          <a:xfrm>
            <a:off x="10233846" y="2218532"/>
            <a:ext cx="274638" cy="1443037"/>
          </a:xfrm>
          <a:custGeom>
            <a:avLst/>
            <a:gdLst>
              <a:gd name="T0" fmla="*/ 184 w 224"/>
              <a:gd name="T1" fmla="*/ 0 h 1184"/>
              <a:gd name="T2" fmla="*/ 0 w 224"/>
              <a:gd name="T3" fmla="*/ 0 h 1184"/>
              <a:gd name="T4" fmla="*/ 40 w 224"/>
              <a:gd name="T5" fmla="*/ 41 h 1184"/>
              <a:gd name="T6" fmla="*/ 40 w 224"/>
              <a:gd name="T7" fmla="*/ 1144 h 1184"/>
              <a:gd name="T8" fmla="*/ 0 w 224"/>
              <a:gd name="T9" fmla="*/ 1184 h 1184"/>
              <a:gd name="T10" fmla="*/ 184 w 224"/>
              <a:gd name="T11" fmla="*/ 1184 h 1184"/>
              <a:gd name="T12" fmla="*/ 224 w 224"/>
              <a:gd name="T13" fmla="*/ 1144 h 1184"/>
              <a:gd name="T14" fmla="*/ 224 w 224"/>
              <a:gd name="T15" fmla="*/ 41 h 1184"/>
              <a:gd name="T16" fmla="*/ 184 w 224"/>
              <a:gd name="T17" fmla="*/ 0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4" h="1184">
                <a:moveTo>
                  <a:pt x="184" y="0"/>
                </a:moveTo>
                <a:cubicBezTo>
                  <a:pt x="0" y="0"/>
                  <a:pt x="0" y="0"/>
                  <a:pt x="0" y="0"/>
                </a:cubicBezTo>
                <a:cubicBezTo>
                  <a:pt x="22" y="0"/>
                  <a:pt x="40" y="18"/>
                  <a:pt x="40" y="41"/>
                </a:cubicBezTo>
                <a:cubicBezTo>
                  <a:pt x="40" y="1144"/>
                  <a:pt x="40" y="1144"/>
                  <a:pt x="40" y="1144"/>
                </a:cubicBezTo>
                <a:cubicBezTo>
                  <a:pt x="40" y="1166"/>
                  <a:pt x="22" y="1184"/>
                  <a:pt x="0" y="1184"/>
                </a:cubicBezTo>
                <a:cubicBezTo>
                  <a:pt x="184" y="1184"/>
                  <a:pt x="184" y="1184"/>
                  <a:pt x="184" y="1184"/>
                </a:cubicBezTo>
                <a:cubicBezTo>
                  <a:pt x="206" y="1184"/>
                  <a:pt x="224" y="1166"/>
                  <a:pt x="224" y="1144"/>
                </a:cubicBezTo>
                <a:cubicBezTo>
                  <a:pt x="224" y="41"/>
                  <a:pt x="224" y="41"/>
                  <a:pt x="224" y="41"/>
                </a:cubicBezTo>
                <a:cubicBezTo>
                  <a:pt x="224" y="18"/>
                  <a:pt x="206" y="0"/>
                  <a:pt x="184" y="0"/>
                </a:cubicBezTo>
                <a:close/>
              </a:path>
            </a:pathLst>
          </a:cu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" name="Freeform 13"/>
          <p:cNvSpPr>
            <a:spLocks/>
          </p:cNvSpPr>
          <p:nvPr/>
        </p:nvSpPr>
        <p:spPr bwMode="auto">
          <a:xfrm>
            <a:off x="10233846" y="2218532"/>
            <a:ext cx="274638" cy="1443037"/>
          </a:xfrm>
          <a:custGeom>
            <a:avLst/>
            <a:gdLst>
              <a:gd name="T0" fmla="*/ 184 w 224"/>
              <a:gd name="T1" fmla="*/ 0 h 1184"/>
              <a:gd name="T2" fmla="*/ 0 w 224"/>
              <a:gd name="T3" fmla="*/ 0 h 1184"/>
              <a:gd name="T4" fmla="*/ 40 w 224"/>
              <a:gd name="T5" fmla="*/ 41 h 1184"/>
              <a:gd name="T6" fmla="*/ 40 w 224"/>
              <a:gd name="T7" fmla="*/ 1144 h 1184"/>
              <a:gd name="T8" fmla="*/ 0 w 224"/>
              <a:gd name="T9" fmla="*/ 1184 h 1184"/>
              <a:gd name="T10" fmla="*/ 184 w 224"/>
              <a:gd name="T11" fmla="*/ 1184 h 1184"/>
              <a:gd name="T12" fmla="*/ 224 w 224"/>
              <a:gd name="T13" fmla="*/ 1144 h 1184"/>
              <a:gd name="T14" fmla="*/ 224 w 224"/>
              <a:gd name="T15" fmla="*/ 41 h 1184"/>
              <a:gd name="T16" fmla="*/ 184 w 224"/>
              <a:gd name="T17" fmla="*/ 0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4" h="1184">
                <a:moveTo>
                  <a:pt x="184" y="0"/>
                </a:moveTo>
                <a:cubicBezTo>
                  <a:pt x="0" y="0"/>
                  <a:pt x="0" y="0"/>
                  <a:pt x="0" y="0"/>
                </a:cubicBezTo>
                <a:cubicBezTo>
                  <a:pt x="22" y="0"/>
                  <a:pt x="40" y="18"/>
                  <a:pt x="40" y="41"/>
                </a:cubicBezTo>
                <a:cubicBezTo>
                  <a:pt x="40" y="1144"/>
                  <a:pt x="40" y="1144"/>
                  <a:pt x="40" y="1144"/>
                </a:cubicBezTo>
                <a:cubicBezTo>
                  <a:pt x="40" y="1166"/>
                  <a:pt x="22" y="1184"/>
                  <a:pt x="0" y="1184"/>
                </a:cubicBezTo>
                <a:cubicBezTo>
                  <a:pt x="184" y="1184"/>
                  <a:pt x="184" y="1184"/>
                  <a:pt x="184" y="1184"/>
                </a:cubicBezTo>
                <a:cubicBezTo>
                  <a:pt x="206" y="1184"/>
                  <a:pt x="224" y="1166"/>
                  <a:pt x="224" y="1144"/>
                </a:cubicBezTo>
                <a:cubicBezTo>
                  <a:pt x="224" y="41"/>
                  <a:pt x="224" y="41"/>
                  <a:pt x="224" y="41"/>
                </a:cubicBezTo>
                <a:cubicBezTo>
                  <a:pt x="224" y="18"/>
                  <a:pt x="206" y="0"/>
                  <a:pt x="184" y="0"/>
                </a:cubicBezTo>
                <a:close/>
              </a:path>
            </a:pathLst>
          </a:custGeom>
          <a:solidFill>
            <a:srgbClr val="003D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" name="Freeform 14"/>
          <p:cNvSpPr>
            <a:spLocks/>
          </p:cNvSpPr>
          <p:nvPr/>
        </p:nvSpPr>
        <p:spPr bwMode="auto">
          <a:xfrm>
            <a:off x="9709971" y="2218532"/>
            <a:ext cx="611188" cy="1443037"/>
          </a:xfrm>
          <a:custGeom>
            <a:avLst/>
            <a:gdLst>
              <a:gd name="T0" fmla="*/ 499 w 499"/>
              <a:gd name="T1" fmla="*/ 1144 h 1184"/>
              <a:gd name="T2" fmla="*/ 459 w 499"/>
              <a:gd name="T3" fmla="*/ 1184 h 1184"/>
              <a:gd name="T4" fmla="*/ 40 w 499"/>
              <a:gd name="T5" fmla="*/ 1184 h 1184"/>
              <a:gd name="T6" fmla="*/ 0 w 499"/>
              <a:gd name="T7" fmla="*/ 1144 h 1184"/>
              <a:gd name="T8" fmla="*/ 0 w 499"/>
              <a:gd name="T9" fmla="*/ 41 h 1184"/>
              <a:gd name="T10" fmla="*/ 40 w 499"/>
              <a:gd name="T11" fmla="*/ 0 h 1184"/>
              <a:gd name="T12" fmla="*/ 459 w 499"/>
              <a:gd name="T13" fmla="*/ 0 h 1184"/>
              <a:gd name="T14" fmla="*/ 499 w 499"/>
              <a:gd name="T15" fmla="*/ 41 h 1184"/>
              <a:gd name="T16" fmla="*/ 499 w 499"/>
              <a:gd name="T17" fmla="*/ 1144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9" h="1184">
                <a:moveTo>
                  <a:pt x="499" y="1144"/>
                </a:moveTo>
                <a:cubicBezTo>
                  <a:pt x="499" y="1166"/>
                  <a:pt x="481" y="1184"/>
                  <a:pt x="459" y="1184"/>
                </a:cubicBezTo>
                <a:cubicBezTo>
                  <a:pt x="40" y="1184"/>
                  <a:pt x="40" y="1184"/>
                  <a:pt x="40" y="1184"/>
                </a:cubicBezTo>
                <a:cubicBezTo>
                  <a:pt x="18" y="1184"/>
                  <a:pt x="0" y="1166"/>
                  <a:pt x="0" y="1144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8"/>
                  <a:pt x="18" y="0"/>
                  <a:pt x="40" y="0"/>
                </a:cubicBezTo>
                <a:cubicBezTo>
                  <a:pt x="459" y="0"/>
                  <a:pt x="459" y="0"/>
                  <a:pt x="459" y="0"/>
                </a:cubicBezTo>
                <a:cubicBezTo>
                  <a:pt x="481" y="0"/>
                  <a:pt x="499" y="18"/>
                  <a:pt x="499" y="41"/>
                </a:cubicBezTo>
                <a:lnTo>
                  <a:pt x="499" y="1144"/>
                </a:lnTo>
                <a:close/>
              </a:path>
            </a:pathLst>
          </a:cu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" name="Freeform 15"/>
          <p:cNvSpPr>
            <a:spLocks/>
          </p:cNvSpPr>
          <p:nvPr/>
        </p:nvSpPr>
        <p:spPr bwMode="auto">
          <a:xfrm>
            <a:off x="9767121" y="2297907"/>
            <a:ext cx="484188" cy="114300"/>
          </a:xfrm>
          <a:custGeom>
            <a:avLst/>
            <a:gdLst>
              <a:gd name="T0" fmla="*/ 396 w 396"/>
              <a:gd name="T1" fmla="*/ 83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3 h 94"/>
              <a:gd name="T8" fmla="*/ 0 w 396"/>
              <a:gd name="T9" fmla="*/ 12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2 h 94"/>
              <a:gd name="T16" fmla="*/ 396 w 396"/>
              <a:gd name="T17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3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2"/>
                </a:cubicBezTo>
                <a:lnTo>
                  <a:pt x="396" y="83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" name="Oval 16"/>
          <p:cNvSpPr>
            <a:spLocks noChangeArrowheads="1"/>
          </p:cNvSpPr>
          <p:nvPr/>
        </p:nvSpPr>
        <p:spPr bwMode="auto">
          <a:xfrm>
            <a:off x="10113196" y="2336007"/>
            <a:ext cx="36513" cy="381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" name="Freeform 17"/>
          <p:cNvSpPr>
            <a:spLocks/>
          </p:cNvSpPr>
          <p:nvPr/>
        </p:nvSpPr>
        <p:spPr bwMode="auto">
          <a:xfrm>
            <a:off x="9767121" y="2464595"/>
            <a:ext cx="484188" cy="114300"/>
          </a:xfrm>
          <a:custGeom>
            <a:avLst/>
            <a:gdLst>
              <a:gd name="T0" fmla="*/ 396 w 396"/>
              <a:gd name="T1" fmla="*/ 83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3 h 94"/>
              <a:gd name="T8" fmla="*/ 0 w 396"/>
              <a:gd name="T9" fmla="*/ 12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2 h 94"/>
              <a:gd name="T16" fmla="*/ 396 w 396"/>
              <a:gd name="T17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3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2"/>
                </a:cubicBezTo>
                <a:lnTo>
                  <a:pt x="396" y="83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" name="Oval 18"/>
          <p:cNvSpPr>
            <a:spLocks noChangeArrowheads="1"/>
          </p:cNvSpPr>
          <p:nvPr/>
        </p:nvSpPr>
        <p:spPr bwMode="auto">
          <a:xfrm>
            <a:off x="10113196" y="2504282"/>
            <a:ext cx="36513" cy="365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" name="Freeform 19"/>
          <p:cNvSpPr>
            <a:spLocks/>
          </p:cNvSpPr>
          <p:nvPr/>
        </p:nvSpPr>
        <p:spPr bwMode="auto">
          <a:xfrm>
            <a:off x="9767121" y="2631282"/>
            <a:ext cx="484188" cy="114300"/>
          </a:xfrm>
          <a:custGeom>
            <a:avLst/>
            <a:gdLst>
              <a:gd name="T0" fmla="*/ 396 w 396"/>
              <a:gd name="T1" fmla="*/ 83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3 h 94"/>
              <a:gd name="T8" fmla="*/ 0 w 396"/>
              <a:gd name="T9" fmla="*/ 12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2 h 94"/>
              <a:gd name="T16" fmla="*/ 396 w 396"/>
              <a:gd name="T17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3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2"/>
                </a:cubicBezTo>
                <a:lnTo>
                  <a:pt x="396" y="83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" name="Oval 20"/>
          <p:cNvSpPr>
            <a:spLocks noChangeArrowheads="1"/>
          </p:cNvSpPr>
          <p:nvPr/>
        </p:nvSpPr>
        <p:spPr bwMode="auto">
          <a:xfrm>
            <a:off x="10113196" y="2670969"/>
            <a:ext cx="36513" cy="365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6" name="Freeform 21"/>
          <p:cNvSpPr>
            <a:spLocks/>
          </p:cNvSpPr>
          <p:nvPr/>
        </p:nvSpPr>
        <p:spPr bwMode="auto">
          <a:xfrm>
            <a:off x="9767121" y="2797969"/>
            <a:ext cx="484188" cy="115887"/>
          </a:xfrm>
          <a:custGeom>
            <a:avLst/>
            <a:gdLst>
              <a:gd name="T0" fmla="*/ 396 w 396"/>
              <a:gd name="T1" fmla="*/ 83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3 h 94"/>
              <a:gd name="T8" fmla="*/ 0 w 396"/>
              <a:gd name="T9" fmla="*/ 12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2 h 94"/>
              <a:gd name="T16" fmla="*/ 396 w 396"/>
              <a:gd name="T17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3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2"/>
                </a:cubicBezTo>
                <a:lnTo>
                  <a:pt x="396" y="83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7" name="Oval 22"/>
          <p:cNvSpPr>
            <a:spLocks noChangeArrowheads="1"/>
          </p:cNvSpPr>
          <p:nvPr/>
        </p:nvSpPr>
        <p:spPr bwMode="auto">
          <a:xfrm>
            <a:off x="10113196" y="2837657"/>
            <a:ext cx="36513" cy="365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8" name="Freeform 23"/>
          <p:cNvSpPr>
            <a:spLocks/>
          </p:cNvSpPr>
          <p:nvPr/>
        </p:nvSpPr>
        <p:spPr bwMode="auto">
          <a:xfrm>
            <a:off x="9767121" y="2966244"/>
            <a:ext cx="484188" cy="114300"/>
          </a:xfrm>
          <a:custGeom>
            <a:avLst/>
            <a:gdLst>
              <a:gd name="T0" fmla="*/ 396 w 396"/>
              <a:gd name="T1" fmla="*/ 82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2 h 94"/>
              <a:gd name="T8" fmla="*/ 0 w 396"/>
              <a:gd name="T9" fmla="*/ 11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1 h 94"/>
              <a:gd name="T16" fmla="*/ 396 w 396"/>
              <a:gd name="T17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2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1"/>
                </a:cubicBezTo>
                <a:lnTo>
                  <a:pt x="396" y="82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9" name="Oval 24"/>
          <p:cNvSpPr>
            <a:spLocks noChangeArrowheads="1"/>
          </p:cNvSpPr>
          <p:nvPr/>
        </p:nvSpPr>
        <p:spPr bwMode="auto">
          <a:xfrm>
            <a:off x="10113196" y="3004344"/>
            <a:ext cx="36513" cy="365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0" name="Freeform 25"/>
          <p:cNvSpPr>
            <a:spLocks/>
          </p:cNvSpPr>
          <p:nvPr/>
        </p:nvSpPr>
        <p:spPr bwMode="auto">
          <a:xfrm>
            <a:off x="9767121" y="3132932"/>
            <a:ext cx="484188" cy="114300"/>
          </a:xfrm>
          <a:custGeom>
            <a:avLst/>
            <a:gdLst>
              <a:gd name="T0" fmla="*/ 396 w 396"/>
              <a:gd name="T1" fmla="*/ 82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2 h 94"/>
              <a:gd name="T8" fmla="*/ 0 w 396"/>
              <a:gd name="T9" fmla="*/ 11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1 h 94"/>
              <a:gd name="T16" fmla="*/ 396 w 396"/>
              <a:gd name="T17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2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1"/>
                </a:cubicBezTo>
                <a:lnTo>
                  <a:pt x="396" y="82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1" name="Oval 26"/>
          <p:cNvSpPr>
            <a:spLocks noChangeArrowheads="1"/>
          </p:cNvSpPr>
          <p:nvPr/>
        </p:nvSpPr>
        <p:spPr bwMode="auto">
          <a:xfrm>
            <a:off x="10113196" y="3171032"/>
            <a:ext cx="36513" cy="365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2" name="Freeform 27"/>
          <p:cNvSpPr>
            <a:spLocks/>
          </p:cNvSpPr>
          <p:nvPr/>
        </p:nvSpPr>
        <p:spPr bwMode="auto">
          <a:xfrm>
            <a:off x="9767121" y="3299619"/>
            <a:ext cx="484188" cy="114300"/>
          </a:xfrm>
          <a:custGeom>
            <a:avLst/>
            <a:gdLst>
              <a:gd name="T0" fmla="*/ 396 w 396"/>
              <a:gd name="T1" fmla="*/ 82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2 h 94"/>
              <a:gd name="T8" fmla="*/ 0 w 396"/>
              <a:gd name="T9" fmla="*/ 11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1 h 94"/>
              <a:gd name="T16" fmla="*/ 396 w 396"/>
              <a:gd name="T17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2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1"/>
                </a:cubicBezTo>
                <a:lnTo>
                  <a:pt x="396" y="82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3" name="Oval 28"/>
          <p:cNvSpPr>
            <a:spLocks noChangeArrowheads="1"/>
          </p:cNvSpPr>
          <p:nvPr/>
        </p:nvSpPr>
        <p:spPr bwMode="auto">
          <a:xfrm>
            <a:off x="10113196" y="3337719"/>
            <a:ext cx="36513" cy="381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4" name="Freeform 29"/>
          <p:cNvSpPr>
            <a:spLocks/>
          </p:cNvSpPr>
          <p:nvPr/>
        </p:nvSpPr>
        <p:spPr bwMode="auto">
          <a:xfrm>
            <a:off x="9767121" y="3466307"/>
            <a:ext cx="484188" cy="114300"/>
          </a:xfrm>
          <a:custGeom>
            <a:avLst/>
            <a:gdLst>
              <a:gd name="T0" fmla="*/ 396 w 396"/>
              <a:gd name="T1" fmla="*/ 82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2 h 94"/>
              <a:gd name="T8" fmla="*/ 0 w 396"/>
              <a:gd name="T9" fmla="*/ 11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1 h 94"/>
              <a:gd name="T16" fmla="*/ 396 w 396"/>
              <a:gd name="T17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2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1"/>
                </a:cubicBezTo>
                <a:lnTo>
                  <a:pt x="396" y="82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9800458" y="2321720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9836971" y="2321720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9871896" y="2321720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9906821" y="2321720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9" name="Rectangle 34"/>
          <p:cNvSpPr>
            <a:spLocks noChangeArrowheads="1"/>
          </p:cNvSpPr>
          <p:nvPr/>
        </p:nvSpPr>
        <p:spPr bwMode="auto">
          <a:xfrm>
            <a:off x="9944921" y="2321720"/>
            <a:ext cx="20638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0" name="Rectangle 35"/>
          <p:cNvSpPr>
            <a:spLocks noChangeArrowheads="1"/>
          </p:cNvSpPr>
          <p:nvPr/>
        </p:nvSpPr>
        <p:spPr bwMode="auto">
          <a:xfrm>
            <a:off x="9800458" y="2488407"/>
            <a:ext cx="23813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1" name="Rectangle 36"/>
          <p:cNvSpPr>
            <a:spLocks noChangeArrowheads="1"/>
          </p:cNvSpPr>
          <p:nvPr/>
        </p:nvSpPr>
        <p:spPr bwMode="auto">
          <a:xfrm>
            <a:off x="9836971" y="2488407"/>
            <a:ext cx="22225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2" name="Rectangle 37"/>
          <p:cNvSpPr>
            <a:spLocks noChangeArrowheads="1"/>
          </p:cNvSpPr>
          <p:nvPr/>
        </p:nvSpPr>
        <p:spPr bwMode="auto">
          <a:xfrm>
            <a:off x="9871896" y="2488407"/>
            <a:ext cx="23813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3" name="Rectangle 38"/>
          <p:cNvSpPr>
            <a:spLocks noChangeArrowheads="1"/>
          </p:cNvSpPr>
          <p:nvPr/>
        </p:nvSpPr>
        <p:spPr bwMode="auto">
          <a:xfrm>
            <a:off x="9906821" y="2488407"/>
            <a:ext cx="23813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9944921" y="2488407"/>
            <a:ext cx="20638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9800458" y="2656682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6" name="Rectangle 41"/>
          <p:cNvSpPr>
            <a:spLocks noChangeArrowheads="1"/>
          </p:cNvSpPr>
          <p:nvPr/>
        </p:nvSpPr>
        <p:spPr bwMode="auto">
          <a:xfrm>
            <a:off x="9836971" y="2656682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7" name="Rectangle 42"/>
          <p:cNvSpPr>
            <a:spLocks noChangeArrowheads="1"/>
          </p:cNvSpPr>
          <p:nvPr/>
        </p:nvSpPr>
        <p:spPr bwMode="auto">
          <a:xfrm>
            <a:off x="9871896" y="2656682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8" name="Rectangle 43"/>
          <p:cNvSpPr>
            <a:spLocks noChangeArrowheads="1"/>
          </p:cNvSpPr>
          <p:nvPr/>
        </p:nvSpPr>
        <p:spPr bwMode="auto">
          <a:xfrm>
            <a:off x="9906821" y="2656682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9" name="Rectangle 44"/>
          <p:cNvSpPr>
            <a:spLocks noChangeArrowheads="1"/>
          </p:cNvSpPr>
          <p:nvPr/>
        </p:nvSpPr>
        <p:spPr bwMode="auto">
          <a:xfrm>
            <a:off x="9944921" y="2656682"/>
            <a:ext cx="20638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0" name="Rectangle 45"/>
          <p:cNvSpPr>
            <a:spLocks noChangeArrowheads="1"/>
          </p:cNvSpPr>
          <p:nvPr/>
        </p:nvSpPr>
        <p:spPr bwMode="auto">
          <a:xfrm>
            <a:off x="9800458" y="2823369"/>
            <a:ext cx="23813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" name="Rectangle 46"/>
          <p:cNvSpPr>
            <a:spLocks noChangeArrowheads="1"/>
          </p:cNvSpPr>
          <p:nvPr/>
        </p:nvSpPr>
        <p:spPr bwMode="auto">
          <a:xfrm>
            <a:off x="9836971" y="2823369"/>
            <a:ext cx="22225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2" name="Rectangle 47"/>
          <p:cNvSpPr>
            <a:spLocks noChangeArrowheads="1"/>
          </p:cNvSpPr>
          <p:nvPr/>
        </p:nvSpPr>
        <p:spPr bwMode="auto">
          <a:xfrm>
            <a:off x="9871896" y="2823369"/>
            <a:ext cx="23813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3" name="Rectangle 48"/>
          <p:cNvSpPr>
            <a:spLocks noChangeArrowheads="1"/>
          </p:cNvSpPr>
          <p:nvPr/>
        </p:nvSpPr>
        <p:spPr bwMode="auto">
          <a:xfrm>
            <a:off x="9906821" y="2823369"/>
            <a:ext cx="23813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4" name="Rectangle 49"/>
          <p:cNvSpPr>
            <a:spLocks noChangeArrowheads="1"/>
          </p:cNvSpPr>
          <p:nvPr/>
        </p:nvSpPr>
        <p:spPr bwMode="auto">
          <a:xfrm>
            <a:off x="9944921" y="2823369"/>
            <a:ext cx="20638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5" name="Rectangle 50"/>
          <p:cNvSpPr>
            <a:spLocks noChangeArrowheads="1"/>
          </p:cNvSpPr>
          <p:nvPr/>
        </p:nvSpPr>
        <p:spPr bwMode="auto">
          <a:xfrm>
            <a:off x="9800458" y="2990057"/>
            <a:ext cx="23813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6" name="Rectangle 51"/>
          <p:cNvSpPr>
            <a:spLocks noChangeArrowheads="1"/>
          </p:cNvSpPr>
          <p:nvPr/>
        </p:nvSpPr>
        <p:spPr bwMode="auto">
          <a:xfrm>
            <a:off x="9836971" y="2990057"/>
            <a:ext cx="22225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7" name="Rectangle 52"/>
          <p:cNvSpPr>
            <a:spLocks noChangeArrowheads="1"/>
          </p:cNvSpPr>
          <p:nvPr/>
        </p:nvSpPr>
        <p:spPr bwMode="auto">
          <a:xfrm>
            <a:off x="9871896" y="2990057"/>
            <a:ext cx="23813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8" name="Rectangle 53"/>
          <p:cNvSpPr>
            <a:spLocks noChangeArrowheads="1"/>
          </p:cNvSpPr>
          <p:nvPr/>
        </p:nvSpPr>
        <p:spPr bwMode="auto">
          <a:xfrm>
            <a:off x="9906821" y="2990057"/>
            <a:ext cx="23813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9" name="Rectangle 54"/>
          <p:cNvSpPr>
            <a:spLocks noChangeArrowheads="1"/>
          </p:cNvSpPr>
          <p:nvPr/>
        </p:nvSpPr>
        <p:spPr bwMode="auto">
          <a:xfrm>
            <a:off x="9944921" y="2990057"/>
            <a:ext cx="20638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0" name="Rectangle 55"/>
          <p:cNvSpPr>
            <a:spLocks noChangeArrowheads="1"/>
          </p:cNvSpPr>
          <p:nvPr/>
        </p:nvSpPr>
        <p:spPr bwMode="auto">
          <a:xfrm>
            <a:off x="9800458" y="3155157"/>
            <a:ext cx="23813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1" name="Rectangle 56"/>
          <p:cNvSpPr>
            <a:spLocks noChangeArrowheads="1"/>
          </p:cNvSpPr>
          <p:nvPr/>
        </p:nvSpPr>
        <p:spPr bwMode="auto">
          <a:xfrm>
            <a:off x="9836971" y="3155157"/>
            <a:ext cx="22225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2" name="Rectangle 57"/>
          <p:cNvSpPr>
            <a:spLocks noChangeArrowheads="1"/>
          </p:cNvSpPr>
          <p:nvPr/>
        </p:nvSpPr>
        <p:spPr bwMode="auto">
          <a:xfrm>
            <a:off x="9871896" y="3155157"/>
            <a:ext cx="23813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3" name="Rectangle 58"/>
          <p:cNvSpPr>
            <a:spLocks noChangeArrowheads="1"/>
          </p:cNvSpPr>
          <p:nvPr/>
        </p:nvSpPr>
        <p:spPr bwMode="auto">
          <a:xfrm>
            <a:off x="9906821" y="3155157"/>
            <a:ext cx="23813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4" name="Rectangle 59"/>
          <p:cNvSpPr>
            <a:spLocks noChangeArrowheads="1"/>
          </p:cNvSpPr>
          <p:nvPr/>
        </p:nvSpPr>
        <p:spPr bwMode="auto">
          <a:xfrm>
            <a:off x="9944921" y="3155157"/>
            <a:ext cx="20638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5" name="Rectangle 60"/>
          <p:cNvSpPr>
            <a:spLocks noChangeArrowheads="1"/>
          </p:cNvSpPr>
          <p:nvPr/>
        </p:nvSpPr>
        <p:spPr bwMode="auto">
          <a:xfrm>
            <a:off x="9800458" y="3323432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6" name="Rectangle 61"/>
          <p:cNvSpPr>
            <a:spLocks noChangeArrowheads="1"/>
          </p:cNvSpPr>
          <p:nvPr/>
        </p:nvSpPr>
        <p:spPr bwMode="auto">
          <a:xfrm>
            <a:off x="9836971" y="3323432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7" name="Rectangle 62"/>
          <p:cNvSpPr>
            <a:spLocks noChangeArrowheads="1"/>
          </p:cNvSpPr>
          <p:nvPr/>
        </p:nvSpPr>
        <p:spPr bwMode="auto">
          <a:xfrm>
            <a:off x="9871896" y="3323432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8" name="Rectangle 63"/>
          <p:cNvSpPr>
            <a:spLocks noChangeArrowheads="1"/>
          </p:cNvSpPr>
          <p:nvPr/>
        </p:nvSpPr>
        <p:spPr bwMode="auto">
          <a:xfrm>
            <a:off x="9906821" y="3323432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9" name="Rectangle 64"/>
          <p:cNvSpPr>
            <a:spLocks noChangeArrowheads="1"/>
          </p:cNvSpPr>
          <p:nvPr/>
        </p:nvSpPr>
        <p:spPr bwMode="auto">
          <a:xfrm>
            <a:off x="9944921" y="3323432"/>
            <a:ext cx="20638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0" name="Rectangle 65"/>
          <p:cNvSpPr>
            <a:spLocks noChangeArrowheads="1"/>
          </p:cNvSpPr>
          <p:nvPr/>
        </p:nvSpPr>
        <p:spPr bwMode="auto">
          <a:xfrm>
            <a:off x="9800458" y="3490119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1" name="Rectangle 66"/>
          <p:cNvSpPr>
            <a:spLocks noChangeArrowheads="1"/>
          </p:cNvSpPr>
          <p:nvPr/>
        </p:nvSpPr>
        <p:spPr bwMode="auto">
          <a:xfrm>
            <a:off x="9836971" y="3490119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2" name="Rectangle 67"/>
          <p:cNvSpPr>
            <a:spLocks noChangeArrowheads="1"/>
          </p:cNvSpPr>
          <p:nvPr/>
        </p:nvSpPr>
        <p:spPr bwMode="auto">
          <a:xfrm>
            <a:off x="9871896" y="3490119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3" name="Rectangle 68"/>
          <p:cNvSpPr>
            <a:spLocks noChangeArrowheads="1"/>
          </p:cNvSpPr>
          <p:nvPr/>
        </p:nvSpPr>
        <p:spPr bwMode="auto">
          <a:xfrm>
            <a:off x="9906821" y="3490119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4" name="Rectangle 69"/>
          <p:cNvSpPr>
            <a:spLocks noChangeArrowheads="1"/>
          </p:cNvSpPr>
          <p:nvPr/>
        </p:nvSpPr>
        <p:spPr bwMode="auto">
          <a:xfrm>
            <a:off x="9944921" y="3490119"/>
            <a:ext cx="20638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5" name="Oval 70"/>
          <p:cNvSpPr>
            <a:spLocks noChangeArrowheads="1"/>
          </p:cNvSpPr>
          <p:nvPr/>
        </p:nvSpPr>
        <p:spPr bwMode="auto">
          <a:xfrm>
            <a:off x="10113196" y="3505994"/>
            <a:ext cx="36513" cy="365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6" name="Oval 71"/>
          <p:cNvSpPr>
            <a:spLocks noChangeArrowheads="1"/>
          </p:cNvSpPr>
          <p:nvPr/>
        </p:nvSpPr>
        <p:spPr bwMode="auto">
          <a:xfrm>
            <a:off x="10181458" y="2336007"/>
            <a:ext cx="36513" cy="38100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7" name="Oval 72"/>
          <p:cNvSpPr>
            <a:spLocks noChangeArrowheads="1"/>
          </p:cNvSpPr>
          <p:nvPr/>
        </p:nvSpPr>
        <p:spPr bwMode="auto">
          <a:xfrm>
            <a:off x="10181458" y="2504282"/>
            <a:ext cx="36513" cy="36512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8" name="Oval 73"/>
          <p:cNvSpPr>
            <a:spLocks noChangeArrowheads="1"/>
          </p:cNvSpPr>
          <p:nvPr/>
        </p:nvSpPr>
        <p:spPr bwMode="auto">
          <a:xfrm>
            <a:off x="10181458" y="2670969"/>
            <a:ext cx="36513" cy="36512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9" name="Oval 74"/>
          <p:cNvSpPr>
            <a:spLocks noChangeArrowheads="1"/>
          </p:cNvSpPr>
          <p:nvPr/>
        </p:nvSpPr>
        <p:spPr bwMode="auto">
          <a:xfrm>
            <a:off x="10181458" y="2837657"/>
            <a:ext cx="36513" cy="36512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0" name="Oval 75"/>
          <p:cNvSpPr>
            <a:spLocks noChangeArrowheads="1"/>
          </p:cNvSpPr>
          <p:nvPr/>
        </p:nvSpPr>
        <p:spPr bwMode="auto">
          <a:xfrm>
            <a:off x="10181458" y="3004344"/>
            <a:ext cx="36513" cy="36512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1" name="Oval 76"/>
          <p:cNvSpPr>
            <a:spLocks noChangeArrowheads="1"/>
          </p:cNvSpPr>
          <p:nvPr/>
        </p:nvSpPr>
        <p:spPr bwMode="auto">
          <a:xfrm>
            <a:off x="10181458" y="3171032"/>
            <a:ext cx="36513" cy="36512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2" name="Oval 77"/>
          <p:cNvSpPr>
            <a:spLocks noChangeArrowheads="1"/>
          </p:cNvSpPr>
          <p:nvPr/>
        </p:nvSpPr>
        <p:spPr bwMode="auto">
          <a:xfrm>
            <a:off x="10181458" y="3337719"/>
            <a:ext cx="36513" cy="38100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3" name="Oval 78"/>
          <p:cNvSpPr>
            <a:spLocks noChangeArrowheads="1"/>
          </p:cNvSpPr>
          <p:nvPr/>
        </p:nvSpPr>
        <p:spPr bwMode="auto">
          <a:xfrm>
            <a:off x="10181458" y="3505994"/>
            <a:ext cx="36513" cy="36512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58" name="AutoShape 150"/>
          <p:cNvSpPr>
            <a:spLocks noChangeAspect="1" noChangeArrowheads="1" noTextEdit="1"/>
          </p:cNvSpPr>
          <p:nvPr/>
        </p:nvSpPr>
        <p:spPr bwMode="auto">
          <a:xfrm>
            <a:off x="965200" y="1112838"/>
            <a:ext cx="392430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59" name="Rectangle 152"/>
          <p:cNvSpPr>
            <a:spLocks noChangeArrowheads="1"/>
          </p:cNvSpPr>
          <p:nvPr/>
        </p:nvSpPr>
        <p:spPr bwMode="auto">
          <a:xfrm>
            <a:off x="963613" y="1114426"/>
            <a:ext cx="3919538" cy="2921000"/>
          </a:xfrm>
          <a:prstGeom prst="rect">
            <a:avLst/>
          </a:pr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0" name="Rectangle 153"/>
          <p:cNvSpPr>
            <a:spLocks noChangeArrowheads="1"/>
          </p:cNvSpPr>
          <p:nvPr/>
        </p:nvSpPr>
        <p:spPr bwMode="auto">
          <a:xfrm>
            <a:off x="963613" y="1114426"/>
            <a:ext cx="3919538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1" name="Rectangle 154"/>
          <p:cNvSpPr>
            <a:spLocks noChangeArrowheads="1"/>
          </p:cNvSpPr>
          <p:nvPr/>
        </p:nvSpPr>
        <p:spPr bwMode="auto">
          <a:xfrm>
            <a:off x="968375" y="1117601"/>
            <a:ext cx="3919538" cy="2922588"/>
          </a:xfrm>
          <a:prstGeom prst="rect">
            <a:avLst/>
          </a:pr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2" name="Rectangle 155"/>
          <p:cNvSpPr>
            <a:spLocks noChangeArrowheads="1"/>
          </p:cNvSpPr>
          <p:nvPr/>
        </p:nvSpPr>
        <p:spPr bwMode="auto">
          <a:xfrm>
            <a:off x="968375" y="1117601"/>
            <a:ext cx="3919538" cy="292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3" name="Rectangle 156"/>
          <p:cNvSpPr>
            <a:spLocks noChangeArrowheads="1"/>
          </p:cNvSpPr>
          <p:nvPr/>
        </p:nvSpPr>
        <p:spPr bwMode="auto">
          <a:xfrm>
            <a:off x="963613" y="3627438"/>
            <a:ext cx="3919538" cy="417513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4" name="Freeform 157"/>
          <p:cNvSpPr>
            <a:spLocks/>
          </p:cNvSpPr>
          <p:nvPr/>
        </p:nvSpPr>
        <p:spPr bwMode="auto">
          <a:xfrm>
            <a:off x="2751138" y="1589088"/>
            <a:ext cx="1746250" cy="2038350"/>
          </a:xfrm>
          <a:custGeom>
            <a:avLst/>
            <a:gdLst>
              <a:gd name="T0" fmla="*/ 705 w 1100"/>
              <a:gd name="T1" fmla="*/ 0 h 1284"/>
              <a:gd name="T2" fmla="*/ 395 w 1100"/>
              <a:gd name="T3" fmla="*/ 0 h 1284"/>
              <a:gd name="T4" fmla="*/ 0 w 1100"/>
              <a:gd name="T5" fmla="*/ 1284 h 1284"/>
              <a:gd name="T6" fmla="*/ 1100 w 1100"/>
              <a:gd name="T7" fmla="*/ 1284 h 1284"/>
              <a:gd name="T8" fmla="*/ 705 w 1100"/>
              <a:gd name="T9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0" h="1284">
                <a:moveTo>
                  <a:pt x="705" y="0"/>
                </a:moveTo>
                <a:lnTo>
                  <a:pt x="395" y="0"/>
                </a:lnTo>
                <a:lnTo>
                  <a:pt x="0" y="1284"/>
                </a:lnTo>
                <a:lnTo>
                  <a:pt x="1100" y="1284"/>
                </a:lnTo>
                <a:lnTo>
                  <a:pt x="705" y="0"/>
                </a:lnTo>
                <a:close/>
              </a:path>
            </a:pathLst>
          </a:custGeom>
          <a:solidFill>
            <a:srgbClr val="40A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5" name="Freeform 158"/>
          <p:cNvSpPr>
            <a:spLocks/>
          </p:cNvSpPr>
          <p:nvPr/>
        </p:nvSpPr>
        <p:spPr bwMode="auto">
          <a:xfrm>
            <a:off x="2751138" y="3627438"/>
            <a:ext cx="1746250" cy="193675"/>
          </a:xfrm>
          <a:custGeom>
            <a:avLst/>
            <a:gdLst>
              <a:gd name="T0" fmla="*/ 713 w 1426"/>
              <a:gd name="T1" fmla="*/ 158 h 158"/>
              <a:gd name="T2" fmla="*/ 1426 w 1426"/>
              <a:gd name="T3" fmla="*/ 0 h 158"/>
              <a:gd name="T4" fmla="*/ 0 w 1426"/>
              <a:gd name="T5" fmla="*/ 0 h 158"/>
              <a:gd name="T6" fmla="*/ 713 w 1426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6" h="158">
                <a:moveTo>
                  <a:pt x="713" y="158"/>
                </a:moveTo>
                <a:cubicBezTo>
                  <a:pt x="1107" y="158"/>
                  <a:pt x="1426" y="88"/>
                  <a:pt x="142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8"/>
                  <a:pt x="319" y="158"/>
                  <a:pt x="713" y="158"/>
                </a:cubicBez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6" name="Freeform 159"/>
          <p:cNvSpPr>
            <a:spLocks/>
          </p:cNvSpPr>
          <p:nvPr/>
        </p:nvSpPr>
        <p:spPr bwMode="auto">
          <a:xfrm>
            <a:off x="3752850" y="2235201"/>
            <a:ext cx="274638" cy="1441450"/>
          </a:xfrm>
          <a:custGeom>
            <a:avLst/>
            <a:gdLst>
              <a:gd name="T0" fmla="*/ 184 w 224"/>
              <a:gd name="T1" fmla="*/ 0 h 1184"/>
              <a:gd name="T2" fmla="*/ 0 w 224"/>
              <a:gd name="T3" fmla="*/ 0 h 1184"/>
              <a:gd name="T4" fmla="*/ 40 w 224"/>
              <a:gd name="T5" fmla="*/ 41 h 1184"/>
              <a:gd name="T6" fmla="*/ 40 w 224"/>
              <a:gd name="T7" fmla="*/ 1144 h 1184"/>
              <a:gd name="T8" fmla="*/ 0 w 224"/>
              <a:gd name="T9" fmla="*/ 1184 h 1184"/>
              <a:gd name="T10" fmla="*/ 184 w 224"/>
              <a:gd name="T11" fmla="*/ 1184 h 1184"/>
              <a:gd name="T12" fmla="*/ 224 w 224"/>
              <a:gd name="T13" fmla="*/ 1144 h 1184"/>
              <a:gd name="T14" fmla="*/ 224 w 224"/>
              <a:gd name="T15" fmla="*/ 41 h 1184"/>
              <a:gd name="T16" fmla="*/ 184 w 224"/>
              <a:gd name="T17" fmla="*/ 0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4" h="1184">
                <a:moveTo>
                  <a:pt x="184" y="0"/>
                </a:moveTo>
                <a:cubicBezTo>
                  <a:pt x="0" y="0"/>
                  <a:pt x="0" y="0"/>
                  <a:pt x="0" y="0"/>
                </a:cubicBezTo>
                <a:cubicBezTo>
                  <a:pt x="22" y="0"/>
                  <a:pt x="40" y="18"/>
                  <a:pt x="40" y="41"/>
                </a:cubicBezTo>
                <a:cubicBezTo>
                  <a:pt x="40" y="1144"/>
                  <a:pt x="40" y="1144"/>
                  <a:pt x="40" y="1144"/>
                </a:cubicBezTo>
                <a:cubicBezTo>
                  <a:pt x="40" y="1166"/>
                  <a:pt x="22" y="1184"/>
                  <a:pt x="0" y="1184"/>
                </a:cubicBezTo>
                <a:cubicBezTo>
                  <a:pt x="184" y="1184"/>
                  <a:pt x="184" y="1184"/>
                  <a:pt x="184" y="1184"/>
                </a:cubicBezTo>
                <a:cubicBezTo>
                  <a:pt x="206" y="1184"/>
                  <a:pt x="224" y="1166"/>
                  <a:pt x="224" y="1144"/>
                </a:cubicBezTo>
                <a:cubicBezTo>
                  <a:pt x="224" y="41"/>
                  <a:pt x="224" y="41"/>
                  <a:pt x="224" y="41"/>
                </a:cubicBezTo>
                <a:cubicBezTo>
                  <a:pt x="224" y="18"/>
                  <a:pt x="206" y="0"/>
                  <a:pt x="184" y="0"/>
                </a:cubicBezTo>
                <a:close/>
              </a:path>
            </a:pathLst>
          </a:cu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7" name="Freeform 160"/>
          <p:cNvSpPr>
            <a:spLocks/>
          </p:cNvSpPr>
          <p:nvPr/>
        </p:nvSpPr>
        <p:spPr bwMode="auto">
          <a:xfrm>
            <a:off x="3752850" y="2235201"/>
            <a:ext cx="274638" cy="1441450"/>
          </a:xfrm>
          <a:custGeom>
            <a:avLst/>
            <a:gdLst>
              <a:gd name="T0" fmla="*/ 184 w 224"/>
              <a:gd name="T1" fmla="*/ 0 h 1184"/>
              <a:gd name="T2" fmla="*/ 0 w 224"/>
              <a:gd name="T3" fmla="*/ 0 h 1184"/>
              <a:gd name="T4" fmla="*/ 40 w 224"/>
              <a:gd name="T5" fmla="*/ 41 h 1184"/>
              <a:gd name="T6" fmla="*/ 40 w 224"/>
              <a:gd name="T7" fmla="*/ 1144 h 1184"/>
              <a:gd name="T8" fmla="*/ 0 w 224"/>
              <a:gd name="T9" fmla="*/ 1184 h 1184"/>
              <a:gd name="T10" fmla="*/ 184 w 224"/>
              <a:gd name="T11" fmla="*/ 1184 h 1184"/>
              <a:gd name="T12" fmla="*/ 224 w 224"/>
              <a:gd name="T13" fmla="*/ 1144 h 1184"/>
              <a:gd name="T14" fmla="*/ 224 w 224"/>
              <a:gd name="T15" fmla="*/ 41 h 1184"/>
              <a:gd name="T16" fmla="*/ 184 w 224"/>
              <a:gd name="T17" fmla="*/ 0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4" h="1184">
                <a:moveTo>
                  <a:pt x="184" y="0"/>
                </a:moveTo>
                <a:cubicBezTo>
                  <a:pt x="0" y="0"/>
                  <a:pt x="0" y="0"/>
                  <a:pt x="0" y="0"/>
                </a:cubicBezTo>
                <a:cubicBezTo>
                  <a:pt x="22" y="0"/>
                  <a:pt x="40" y="18"/>
                  <a:pt x="40" y="41"/>
                </a:cubicBezTo>
                <a:cubicBezTo>
                  <a:pt x="40" y="1144"/>
                  <a:pt x="40" y="1144"/>
                  <a:pt x="40" y="1144"/>
                </a:cubicBezTo>
                <a:cubicBezTo>
                  <a:pt x="40" y="1166"/>
                  <a:pt x="22" y="1184"/>
                  <a:pt x="0" y="1184"/>
                </a:cubicBezTo>
                <a:cubicBezTo>
                  <a:pt x="184" y="1184"/>
                  <a:pt x="184" y="1184"/>
                  <a:pt x="184" y="1184"/>
                </a:cubicBezTo>
                <a:cubicBezTo>
                  <a:pt x="206" y="1184"/>
                  <a:pt x="224" y="1166"/>
                  <a:pt x="224" y="1144"/>
                </a:cubicBezTo>
                <a:cubicBezTo>
                  <a:pt x="224" y="41"/>
                  <a:pt x="224" y="41"/>
                  <a:pt x="224" y="41"/>
                </a:cubicBezTo>
                <a:cubicBezTo>
                  <a:pt x="224" y="18"/>
                  <a:pt x="206" y="0"/>
                  <a:pt x="184" y="0"/>
                </a:cubicBezTo>
                <a:close/>
              </a:path>
            </a:pathLst>
          </a:custGeom>
          <a:solidFill>
            <a:srgbClr val="003D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8" name="Freeform 161"/>
          <p:cNvSpPr>
            <a:spLocks/>
          </p:cNvSpPr>
          <p:nvPr/>
        </p:nvSpPr>
        <p:spPr bwMode="auto">
          <a:xfrm>
            <a:off x="3230563" y="2235201"/>
            <a:ext cx="611188" cy="1441450"/>
          </a:xfrm>
          <a:custGeom>
            <a:avLst/>
            <a:gdLst>
              <a:gd name="T0" fmla="*/ 499 w 499"/>
              <a:gd name="T1" fmla="*/ 1144 h 1184"/>
              <a:gd name="T2" fmla="*/ 459 w 499"/>
              <a:gd name="T3" fmla="*/ 1184 h 1184"/>
              <a:gd name="T4" fmla="*/ 40 w 499"/>
              <a:gd name="T5" fmla="*/ 1184 h 1184"/>
              <a:gd name="T6" fmla="*/ 0 w 499"/>
              <a:gd name="T7" fmla="*/ 1144 h 1184"/>
              <a:gd name="T8" fmla="*/ 0 w 499"/>
              <a:gd name="T9" fmla="*/ 41 h 1184"/>
              <a:gd name="T10" fmla="*/ 40 w 499"/>
              <a:gd name="T11" fmla="*/ 0 h 1184"/>
              <a:gd name="T12" fmla="*/ 459 w 499"/>
              <a:gd name="T13" fmla="*/ 0 h 1184"/>
              <a:gd name="T14" fmla="*/ 499 w 499"/>
              <a:gd name="T15" fmla="*/ 41 h 1184"/>
              <a:gd name="T16" fmla="*/ 499 w 499"/>
              <a:gd name="T17" fmla="*/ 1144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9" h="1184">
                <a:moveTo>
                  <a:pt x="499" y="1144"/>
                </a:moveTo>
                <a:cubicBezTo>
                  <a:pt x="499" y="1166"/>
                  <a:pt x="481" y="1184"/>
                  <a:pt x="459" y="1184"/>
                </a:cubicBezTo>
                <a:cubicBezTo>
                  <a:pt x="40" y="1184"/>
                  <a:pt x="40" y="1184"/>
                  <a:pt x="40" y="1184"/>
                </a:cubicBezTo>
                <a:cubicBezTo>
                  <a:pt x="18" y="1184"/>
                  <a:pt x="0" y="1166"/>
                  <a:pt x="0" y="1144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8"/>
                  <a:pt x="18" y="0"/>
                  <a:pt x="40" y="0"/>
                </a:cubicBezTo>
                <a:cubicBezTo>
                  <a:pt x="459" y="0"/>
                  <a:pt x="459" y="0"/>
                  <a:pt x="459" y="0"/>
                </a:cubicBezTo>
                <a:cubicBezTo>
                  <a:pt x="481" y="0"/>
                  <a:pt x="499" y="18"/>
                  <a:pt x="499" y="41"/>
                </a:cubicBezTo>
                <a:lnTo>
                  <a:pt x="499" y="1144"/>
                </a:lnTo>
                <a:close/>
              </a:path>
            </a:pathLst>
          </a:cu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9" name="Freeform 162"/>
          <p:cNvSpPr>
            <a:spLocks/>
          </p:cNvSpPr>
          <p:nvPr/>
        </p:nvSpPr>
        <p:spPr bwMode="auto">
          <a:xfrm>
            <a:off x="3286125" y="2314576"/>
            <a:ext cx="485775" cy="114300"/>
          </a:xfrm>
          <a:custGeom>
            <a:avLst/>
            <a:gdLst>
              <a:gd name="T0" fmla="*/ 396 w 396"/>
              <a:gd name="T1" fmla="*/ 83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3 h 94"/>
              <a:gd name="T8" fmla="*/ 0 w 396"/>
              <a:gd name="T9" fmla="*/ 12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2 h 94"/>
              <a:gd name="T16" fmla="*/ 396 w 396"/>
              <a:gd name="T17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3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2"/>
                </a:cubicBezTo>
                <a:lnTo>
                  <a:pt x="396" y="83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0" name="Oval 163"/>
          <p:cNvSpPr>
            <a:spLocks noChangeArrowheads="1"/>
          </p:cNvSpPr>
          <p:nvPr/>
        </p:nvSpPr>
        <p:spPr bwMode="auto">
          <a:xfrm>
            <a:off x="3632200" y="2352676"/>
            <a:ext cx="38100" cy="36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1" name="Freeform 164"/>
          <p:cNvSpPr>
            <a:spLocks/>
          </p:cNvSpPr>
          <p:nvPr/>
        </p:nvSpPr>
        <p:spPr bwMode="auto">
          <a:xfrm>
            <a:off x="3286125" y="2481263"/>
            <a:ext cx="485775" cy="114300"/>
          </a:xfrm>
          <a:custGeom>
            <a:avLst/>
            <a:gdLst>
              <a:gd name="T0" fmla="*/ 396 w 396"/>
              <a:gd name="T1" fmla="*/ 83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3 h 94"/>
              <a:gd name="T8" fmla="*/ 0 w 396"/>
              <a:gd name="T9" fmla="*/ 12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2 h 94"/>
              <a:gd name="T16" fmla="*/ 396 w 396"/>
              <a:gd name="T17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3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2"/>
                </a:cubicBezTo>
                <a:lnTo>
                  <a:pt x="396" y="83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2" name="Oval 165"/>
          <p:cNvSpPr>
            <a:spLocks noChangeArrowheads="1"/>
          </p:cNvSpPr>
          <p:nvPr/>
        </p:nvSpPr>
        <p:spPr bwMode="auto">
          <a:xfrm>
            <a:off x="3632200" y="2519363"/>
            <a:ext cx="38100" cy="36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3" name="Freeform 166"/>
          <p:cNvSpPr>
            <a:spLocks/>
          </p:cNvSpPr>
          <p:nvPr/>
        </p:nvSpPr>
        <p:spPr bwMode="auto">
          <a:xfrm>
            <a:off x="3286125" y="2647951"/>
            <a:ext cx="485775" cy="114300"/>
          </a:xfrm>
          <a:custGeom>
            <a:avLst/>
            <a:gdLst>
              <a:gd name="T0" fmla="*/ 396 w 396"/>
              <a:gd name="T1" fmla="*/ 83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3 h 94"/>
              <a:gd name="T8" fmla="*/ 0 w 396"/>
              <a:gd name="T9" fmla="*/ 12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2 h 94"/>
              <a:gd name="T16" fmla="*/ 396 w 396"/>
              <a:gd name="T17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3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2"/>
                </a:cubicBezTo>
                <a:lnTo>
                  <a:pt x="396" y="83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4" name="Oval 167"/>
          <p:cNvSpPr>
            <a:spLocks noChangeArrowheads="1"/>
          </p:cNvSpPr>
          <p:nvPr/>
        </p:nvSpPr>
        <p:spPr bwMode="auto">
          <a:xfrm>
            <a:off x="3632200" y="2686051"/>
            <a:ext cx="38100" cy="36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5" name="Freeform 168"/>
          <p:cNvSpPr>
            <a:spLocks/>
          </p:cNvSpPr>
          <p:nvPr/>
        </p:nvSpPr>
        <p:spPr bwMode="auto">
          <a:xfrm>
            <a:off x="3286125" y="2814638"/>
            <a:ext cx="485775" cy="114300"/>
          </a:xfrm>
          <a:custGeom>
            <a:avLst/>
            <a:gdLst>
              <a:gd name="T0" fmla="*/ 396 w 396"/>
              <a:gd name="T1" fmla="*/ 83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3 h 94"/>
              <a:gd name="T8" fmla="*/ 0 w 396"/>
              <a:gd name="T9" fmla="*/ 12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2 h 94"/>
              <a:gd name="T16" fmla="*/ 396 w 396"/>
              <a:gd name="T17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3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2"/>
                </a:cubicBezTo>
                <a:lnTo>
                  <a:pt x="396" y="83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6" name="Oval 169"/>
          <p:cNvSpPr>
            <a:spLocks noChangeArrowheads="1"/>
          </p:cNvSpPr>
          <p:nvPr/>
        </p:nvSpPr>
        <p:spPr bwMode="auto">
          <a:xfrm>
            <a:off x="3632200" y="2852738"/>
            <a:ext cx="38100" cy="36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7" name="Freeform 170"/>
          <p:cNvSpPr>
            <a:spLocks/>
          </p:cNvSpPr>
          <p:nvPr/>
        </p:nvSpPr>
        <p:spPr bwMode="auto">
          <a:xfrm>
            <a:off x="3286125" y="2981326"/>
            <a:ext cx="485775" cy="114300"/>
          </a:xfrm>
          <a:custGeom>
            <a:avLst/>
            <a:gdLst>
              <a:gd name="T0" fmla="*/ 396 w 396"/>
              <a:gd name="T1" fmla="*/ 82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2 h 94"/>
              <a:gd name="T8" fmla="*/ 0 w 396"/>
              <a:gd name="T9" fmla="*/ 11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1 h 94"/>
              <a:gd name="T16" fmla="*/ 396 w 396"/>
              <a:gd name="T17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2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1"/>
                </a:cubicBezTo>
                <a:lnTo>
                  <a:pt x="396" y="82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8" name="Oval 171"/>
          <p:cNvSpPr>
            <a:spLocks noChangeArrowheads="1"/>
          </p:cNvSpPr>
          <p:nvPr/>
        </p:nvSpPr>
        <p:spPr bwMode="auto">
          <a:xfrm>
            <a:off x="3632200" y="3021013"/>
            <a:ext cx="38100" cy="36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9" name="Freeform 172"/>
          <p:cNvSpPr>
            <a:spLocks/>
          </p:cNvSpPr>
          <p:nvPr/>
        </p:nvSpPr>
        <p:spPr bwMode="auto">
          <a:xfrm>
            <a:off x="3286125" y="3148013"/>
            <a:ext cx="485775" cy="114300"/>
          </a:xfrm>
          <a:custGeom>
            <a:avLst/>
            <a:gdLst>
              <a:gd name="T0" fmla="*/ 396 w 396"/>
              <a:gd name="T1" fmla="*/ 82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2 h 94"/>
              <a:gd name="T8" fmla="*/ 0 w 396"/>
              <a:gd name="T9" fmla="*/ 11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1 h 94"/>
              <a:gd name="T16" fmla="*/ 396 w 396"/>
              <a:gd name="T17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2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1"/>
                </a:cubicBezTo>
                <a:lnTo>
                  <a:pt x="396" y="82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0" name="Oval 173"/>
          <p:cNvSpPr>
            <a:spLocks noChangeArrowheads="1"/>
          </p:cNvSpPr>
          <p:nvPr/>
        </p:nvSpPr>
        <p:spPr bwMode="auto">
          <a:xfrm>
            <a:off x="3632200" y="3187701"/>
            <a:ext cx="38100" cy="36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1" name="Freeform 174"/>
          <p:cNvSpPr>
            <a:spLocks/>
          </p:cNvSpPr>
          <p:nvPr/>
        </p:nvSpPr>
        <p:spPr bwMode="auto">
          <a:xfrm>
            <a:off x="3286125" y="3314701"/>
            <a:ext cx="485775" cy="114300"/>
          </a:xfrm>
          <a:custGeom>
            <a:avLst/>
            <a:gdLst>
              <a:gd name="T0" fmla="*/ 396 w 396"/>
              <a:gd name="T1" fmla="*/ 82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2 h 94"/>
              <a:gd name="T8" fmla="*/ 0 w 396"/>
              <a:gd name="T9" fmla="*/ 11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1 h 94"/>
              <a:gd name="T16" fmla="*/ 396 w 396"/>
              <a:gd name="T17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2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1"/>
                </a:cubicBezTo>
                <a:lnTo>
                  <a:pt x="396" y="82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2" name="Oval 175"/>
          <p:cNvSpPr>
            <a:spLocks noChangeArrowheads="1"/>
          </p:cNvSpPr>
          <p:nvPr/>
        </p:nvSpPr>
        <p:spPr bwMode="auto">
          <a:xfrm>
            <a:off x="3632200" y="3354388"/>
            <a:ext cx="38100" cy="36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3" name="Freeform 176"/>
          <p:cNvSpPr>
            <a:spLocks/>
          </p:cNvSpPr>
          <p:nvPr/>
        </p:nvSpPr>
        <p:spPr bwMode="auto">
          <a:xfrm>
            <a:off x="3286125" y="3481388"/>
            <a:ext cx="485775" cy="114300"/>
          </a:xfrm>
          <a:custGeom>
            <a:avLst/>
            <a:gdLst>
              <a:gd name="T0" fmla="*/ 396 w 396"/>
              <a:gd name="T1" fmla="*/ 82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2 h 94"/>
              <a:gd name="T8" fmla="*/ 0 w 396"/>
              <a:gd name="T9" fmla="*/ 11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1 h 94"/>
              <a:gd name="T16" fmla="*/ 396 w 396"/>
              <a:gd name="T17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2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1"/>
                </a:cubicBezTo>
                <a:lnTo>
                  <a:pt x="396" y="82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4" name="Rectangle 177"/>
          <p:cNvSpPr>
            <a:spLocks noChangeArrowheads="1"/>
          </p:cNvSpPr>
          <p:nvPr/>
        </p:nvSpPr>
        <p:spPr bwMode="auto">
          <a:xfrm>
            <a:off x="3321050" y="2338388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5" name="Rectangle 178"/>
          <p:cNvSpPr>
            <a:spLocks noChangeArrowheads="1"/>
          </p:cNvSpPr>
          <p:nvPr/>
        </p:nvSpPr>
        <p:spPr bwMode="auto">
          <a:xfrm>
            <a:off x="3355975" y="2338388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6" name="Rectangle 179"/>
          <p:cNvSpPr>
            <a:spLocks noChangeArrowheads="1"/>
          </p:cNvSpPr>
          <p:nvPr/>
        </p:nvSpPr>
        <p:spPr bwMode="auto">
          <a:xfrm>
            <a:off x="3390900" y="2338388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7" name="Rectangle 180"/>
          <p:cNvSpPr>
            <a:spLocks noChangeArrowheads="1"/>
          </p:cNvSpPr>
          <p:nvPr/>
        </p:nvSpPr>
        <p:spPr bwMode="auto">
          <a:xfrm>
            <a:off x="3427413" y="2338388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8" name="Rectangle 181"/>
          <p:cNvSpPr>
            <a:spLocks noChangeArrowheads="1"/>
          </p:cNvSpPr>
          <p:nvPr/>
        </p:nvSpPr>
        <p:spPr bwMode="auto">
          <a:xfrm>
            <a:off x="3463925" y="2338388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9" name="Rectangle 182"/>
          <p:cNvSpPr>
            <a:spLocks noChangeArrowheads="1"/>
          </p:cNvSpPr>
          <p:nvPr/>
        </p:nvSpPr>
        <p:spPr bwMode="auto">
          <a:xfrm>
            <a:off x="3321050" y="2505076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0" name="Rectangle 183"/>
          <p:cNvSpPr>
            <a:spLocks noChangeArrowheads="1"/>
          </p:cNvSpPr>
          <p:nvPr/>
        </p:nvSpPr>
        <p:spPr bwMode="auto">
          <a:xfrm>
            <a:off x="3355975" y="2505076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1" name="Rectangle 184"/>
          <p:cNvSpPr>
            <a:spLocks noChangeArrowheads="1"/>
          </p:cNvSpPr>
          <p:nvPr/>
        </p:nvSpPr>
        <p:spPr bwMode="auto">
          <a:xfrm>
            <a:off x="3390900" y="2505076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2" name="Rectangle 185"/>
          <p:cNvSpPr>
            <a:spLocks noChangeArrowheads="1"/>
          </p:cNvSpPr>
          <p:nvPr/>
        </p:nvSpPr>
        <p:spPr bwMode="auto">
          <a:xfrm>
            <a:off x="3427413" y="2505076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3" name="Rectangle 186"/>
          <p:cNvSpPr>
            <a:spLocks noChangeArrowheads="1"/>
          </p:cNvSpPr>
          <p:nvPr/>
        </p:nvSpPr>
        <p:spPr bwMode="auto">
          <a:xfrm>
            <a:off x="3463925" y="2505076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4" name="Rectangle 187"/>
          <p:cNvSpPr>
            <a:spLocks noChangeArrowheads="1"/>
          </p:cNvSpPr>
          <p:nvPr/>
        </p:nvSpPr>
        <p:spPr bwMode="auto">
          <a:xfrm>
            <a:off x="3321050" y="2671763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5" name="Rectangle 188"/>
          <p:cNvSpPr>
            <a:spLocks noChangeArrowheads="1"/>
          </p:cNvSpPr>
          <p:nvPr/>
        </p:nvSpPr>
        <p:spPr bwMode="auto">
          <a:xfrm>
            <a:off x="3355975" y="2671763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6" name="Rectangle 189"/>
          <p:cNvSpPr>
            <a:spLocks noChangeArrowheads="1"/>
          </p:cNvSpPr>
          <p:nvPr/>
        </p:nvSpPr>
        <p:spPr bwMode="auto">
          <a:xfrm>
            <a:off x="3390900" y="2671763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7" name="Rectangle 190"/>
          <p:cNvSpPr>
            <a:spLocks noChangeArrowheads="1"/>
          </p:cNvSpPr>
          <p:nvPr/>
        </p:nvSpPr>
        <p:spPr bwMode="auto">
          <a:xfrm>
            <a:off x="3427413" y="2671763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8" name="Rectangle 191"/>
          <p:cNvSpPr>
            <a:spLocks noChangeArrowheads="1"/>
          </p:cNvSpPr>
          <p:nvPr/>
        </p:nvSpPr>
        <p:spPr bwMode="auto">
          <a:xfrm>
            <a:off x="3463925" y="2671763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9" name="Rectangle 192"/>
          <p:cNvSpPr>
            <a:spLocks noChangeArrowheads="1"/>
          </p:cNvSpPr>
          <p:nvPr/>
        </p:nvSpPr>
        <p:spPr bwMode="auto">
          <a:xfrm>
            <a:off x="3321050" y="2838451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0" name="Rectangle 193"/>
          <p:cNvSpPr>
            <a:spLocks noChangeArrowheads="1"/>
          </p:cNvSpPr>
          <p:nvPr/>
        </p:nvSpPr>
        <p:spPr bwMode="auto">
          <a:xfrm>
            <a:off x="3355975" y="2838451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1" name="Rectangle 194"/>
          <p:cNvSpPr>
            <a:spLocks noChangeArrowheads="1"/>
          </p:cNvSpPr>
          <p:nvPr/>
        </p:nvSpPr>
        <p:spPr bwMode="auto">
          <a:xfrm>
            <a:off x="3390900" y="2838451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2" name="Rectangle 195"/>
          <p:cNvSpPr>
            <a:spLocks noChangeArrowheads="1"/>
          </p:cNvSpPr>
          <p:nvPr/>
        </p:nvSpPr>
        <p:spPr bwMode="auto">
          <a:xfrm>
            <a:off x="3427413" y="2838451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3" name="Rectangle 196"/>
          <p:cNvSpPr>
            <a:spLocks noChangeArrowheads="1"/>
          </p:cNvSpPr>
          <p:nvPr/>
        </p:nvSpPr>
        <p:spPr bwMode="auto">
          <a:xfrm>
            <a:off x="3463925" y="2838451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4" name="Rectangle 197"/>
          <p:cNvSpPr>
            <a:spLocks noChangeArrowheads="1"/>
          </p:cNvSpPr>
          <p:nvPr/>
        </p:nvSpPr>
        <p:spPr bwMode="auto">
          <a:xfrm>
            <a:off x="3321050" y="3005138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5" name="Rectangle 198"/>
          <p:cNvSpPr>
            <a:spLocks noChangeArrowheads="1"/>
          </p:cNvSpPr>
          <p:nvPr/>
        </p:nvSpPr>
        <p:spPr bwMode="auto">
          <a:xfrm>
            <a:off x="3355975" y="3005138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6" name="Rectangle 199"/>
          <p:cNvSpPr>
            <a:spLocks noChangeArrowheads="1"/>
          </p:cNvSpPr>
          <p:nvPr/>
        </p:nvSpPr>
        <p:spPr bwMode="auto">
          <a:xfrm>
            <a:off x="3390900" y="3005138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7" name="Rectangle 200"/>
          <p:cNvSpPr>
            <a:spLocks noChangeArrowheads="1"/>
          </p:cNvSpPr>
          <p:nvPr/>
        </p:nvSpPr>
        <p:spPr bwMode="auto">
          <a:xfrm>
            <a:off x="3427413" y="3005138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8" name="Rectangle 201"/>
          <p:cNvSpPr>
            <a:spLocks noChangeArrowheads="1"/>
          </p:cNvSpPr>
          <p:nvPr/>
        </p:nvSpPr>
        <p:spPr bwMode="auto">
          <a:xfrm>
            <a:off x="3463925" y="3005138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9" name="Rectangle 202"/>
          <p:cNvSpPr>
            <a:spLocks noChangeArrowheads="1"/>
          </p:cNvSpPr>
          <p:nvPr/>
        </p:nvSpPr>
        <p:spPr bwMode="auto">
          <a:xfrm>
            <a:off x="3321050" y="3171826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0" name="Rectangle 203"/>
          <p:cNvSpPr>
            <a:spLocks noChangeArrowheads="1"/>
          </p:cNvSpPr>
          <p:nvPr/>
        </p:nvSpPr>
        <p:spPr bwMode="auto">
          <a:xfrm>
            <a:off x="3355975" y="3171826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1" name="Rectangle 204"/>
          <p:cNvSpPr>
            <a:spLocks noChangeArrowheads="1"/>
          </p:cNvSpPr>
          <p:nvPr/>
        </p:nvSpPr>
        <p:spPr bwMode="auto">
          <a:xfrm>
            <a:off x="3390900" y="3171826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2" name="Rectangle 205"/>
          <p:cNvSpPr>
            <a:spLocks noChangeArrowheads="1"/>
          </p:cNvSpPr>
          <p:nvPr/>
        </p:nvSpPr>
        <p:spPr bwMode="auto">
          <a:xfrm>
            <a:off x="3427413" y="3171826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3" name="Rectangle 206"/>
          <p:cNvSpPr>
            <a:spLocks noChangeArrowheads="1"/>
          </p:cNvSpPr>
          <p:nvPr/>
        </p:nvSpPr>
        <p:spPr bwMode="auto">
          <a:xfrm>
            <a:off x="3463925" y="3171826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4" name="Rectangle 207"/>
          <p:cNvSpPr>
            <a:spLocks noChangeArrowheads="1"/>
          </p:cNvSpPr>
          <p:nvPr/>
        </p:nvSpPr>
        <p:spPr bwMode="auto">
          <a:xfrm>
            <a:off x="3321050" y="3338513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5" name="Rectangle 208"/>
          <p:cNvSpPr>
            <a:spLocks noChangeArrowheads="1"/>
          </p:cNvSpPr>
          <p:nvPr/>
        </p:nvSpPr>
        <p:spPr bwMode="auto">
          <a:xfrm>
            <a:off x="3355975" y="3338513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6" name="Rectangle 209"/>
          <p:cNvSpPr>
            <a:spLocks noChangeArrowheads="1"/>
          </p:cNvSpPr>
          <p:nvPr/>
        </p:nvSpPr>
        <p:spPr bwMode="auto">
          <a:xfrm>
            <a:off x="3390900" y="3338513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7" name="Rectangle 210"/>
          <p:cNvSpPr>
            <a:spLocks noChangeArrowheads="1"/>
          </p:cNvSpPr>
          <p:nvPr/>
        </p:nvSpPr>
        <p:spPr bwMode="auto">
          <a:xfrm>
            <a:off x="3427413" y="3338513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8" name="Rectangle 211"/>
          <p:cNvSpPr>
            <a:spLocks noChangeArrowheads="1"/>
          </p:cNvSpPr>
          <p:nvPr/>
        </p:nvSpPr>
        <p:spPr bwMode="auto">
          <a:xfrm>
            <a:off x="3463925" y="3338513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9" name="Rectangle 212"/>
          <p:cNvSpPr>
            <a:spLocks noChangeArrowheads="1"/>
          </p:cNvSpPr>
          <p:nvPr/>
        </p:nvSpPr>
        <p:spPr bwMode="auto">
          <a:xfrm>
            <a:off x="3321050" y="3505201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0" name="Rectangle 213"/>
          <p:cNvSpPr>
            <a:spLocks noChangeArrowheads="1"/>
          </p:cNvSpPr>
          <p:nvPr/>
        </p:nvSpPr>
        <p:spPr bwMode="auto">
          <a:xfrm>
            <a:off x="3355975" y="3505201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1" name="Rectangle 214"/>
          <p:cNvSpPr>
            <a:spLocks noChangeArrowheads="1"/>
          </p:cNvSpPr>
          <p:nvPr/>
        </p:nvSpPr>
        <p:spPr bwMode="auto">
          <a:xfrm>
            <a:off x="3390900" y="3505201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2" name="Rectangle 215"/>
          <p:cNvSpPr>
            <a:spLocks noChangeArrowheads="1"/>
          </p:cNvSpPr>
          <p:nvPr/>
        </p:nvSpPr>
        <p:spPr bwMode="auto">
          <a:xfrm>
            <a:off x="3427413" y="3505201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3" name="Rectangle 216"/>
          <p:cNvSpPr>
            <a:spLocks noChangeArrowheads="1"/>
          </p:cNvSpPr>
          <p:nvPr/>
        </p:nvSpPr>
        <p:spPr bwMode="auto">
          <a:xfrm>
            <a:off x="3463925" y="3505201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4" name="Oval 217"/>
          <p:cNvSpPr>
            <a:spLocks noChangeArrowheads="1"/>
          </p:cNvSpPr>
          <p:nvPr/>
        </p:nvSpPr>
        <p:spPr bwMode="auto">
          <a:xfrm>
            <a:off x="3632200" y="3521076"/>
            <a:ext cx="38100" cy="36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5" name="Oval 218"/>
          <p:cNvSpPr>
            <a:spLocks noChangeArrowheads="1"/>
          </p:cNvSpPr>
          <p:nvPr/>
        </p:nvSpPr>
        <p:spPr bwMode="auto">
          <a:xfrm>
            <a:off x="3700463" y="2352676"/>
            <a:ext cx="38100" cy="36513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6" name="Oval 219"/>
          <p:cNvSpPr>
            <a:spLocks noChangeArrowheads="1"/>
          </p:cNvSpPr>
          <p:nvPr/>
        </p:nvSpPr>
        <p:spPr bwMode="auto">
          <a:xfrm>
            <a:off x="3700463" y="2519363"/>
            <a:ext cx="38100" cy="36513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7" name="Oval 220"/>
          <p:cNvSpPr>
            <a:spLocks noChangeArrowheads="1"/>
          </p:cNvSpPr>
          <p:nvPr/>
        </p:nvSpPr>
        <p:spPr bwMode="auto">
          <a:xfrm>
            <a:off x="3700463" y="2686051"/>
            <a:ext cx="38100" cy="36513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8" name="Oval 221"/>
          <p:cNvSpPr>
            <a:spLocks noChangeArrowheads="1"/>
          </p:cNvSpPr>
          <p:nvPr/>
        </p:nvSpPr>
        <p:spPr bwMode="auto">
          <a:xfrm>
            <a:off x="3700463" y="2852738"/>
            <a:ext cx="38100" cy="36513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9" name="Oval 222"/>
          <p:cNvSpPr>
            <a:spLocks noChangeArrowheads="1"/>
          </p:cNvSpPr>
          <p:nvPr/>
        </p:nvSpPr>
        <p:spPr bwMode="auto">
          <a:xfrm>
            <a:off x="3700463" y="3021013"/>
            <a:ext cx="38100" cy="36513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0" name="Oval 223"/>
          <p:cNvSpPr>
            <a:spLocks noChangeArrowheads="1"/>
          </p:cNvSpPr>
          <p:nvPr/>
        </p:nvSpPr>
        <p:spPr bwMode="auto">
          <a:xfrm>
            <a:off x="3700463" y="3187701"/>
            <a:ext cx="38100" cy="36513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1" name="Oval 224"/>
          <p:cNvSpPr>
            <a:spLocks noChangeArrowheads="1"/>
          </p:cNvSpPr>
          <p:nvPr/>
        </p:nvSpPr>
        <p:spPr bwMode="auto">
          <a:xfrm>
            <a:off x="3700463" y="3354388"/>
            <a:ext cx="38100" cy="36513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2" name="Oval 225"/>
          <p:cNvSpPr>
            <a:spLocks noChangeArrowheads="1"/>
          </p:cNvSpPr>
          <p:nvPr/>
        </p:nvSpPr>
        <p:spPr bwMode="auto">
          <a:xfrm>
            <a:off x="3700463" y="3521076"/>
            <a:ext cx="38100" cy="36513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3" name="Freeform 226"/>
          <p:cNvSpPr>
            <a:spLocks/>
          </p:cNvSpPr>
          <p:nvPr/>
        </p:nvSpPr>
        <p:spPr bwMode="auto">
          <a:xfrm>
            <a:off x="4146550" y="2827338"/>
            <a:ext cx="244475" cy="857250"/>
          </a:xfrm>
          <a:custGeom>
            <a:avLst/>
            <a:gdLst>
              <a:gd name="T0" fmla="*/ 0 w 199"/>
              <a:gd name="T1" fmla="*/ 703 h 703"/>
              <a:gd name="T2" fmla="*/ 199 w 199"/>
              <a:gd name="T3" fmla="*/ 703 h 703"/>
              <a:gd name="T4" fmla="*/ 117 w 199"/>
              <a:gd name="T5" fmla="*/ 668 h 703"/>
              <a:gd name="T6" fmla="*/ 117 w 199"/>
              <a:gd name="T7" fmla="*/ 103 h 703"/>
              <a:gd name="T8" fmla="*/ 144 w 199"/>
              <a:gd name="T9" fmla="*/ 103 h 703"/>
              <a:gd name="T10" fmla="*/ 152 w 199"/>
              <a:gd name="T11" fmla="*/ 95 h 703"/>
              <a:gd name="T12" fmla="*/ 144 w 199"/>
              <a:gd name="T13" fmla="*/ 87 h 703"/>
              <a:gd name="T14" fmla="*/ 117 w 199"/>
              <a:gd name="T15" fmla="*/ 87 h 703"/>
              <a:gd name="T16" fmla="*/ 117 w 199"/>
              <a:gd name="T17" fmla="*/ 67 h 703"/>
              <a:gd name="T18" fmla="*/ 136 w 199"/>
              <a:gd name="T19" fmla="*/ 36 h 703"/>
              <a:gd name="T20" fmla="*/ 100 w 199"/>
              <a:gd name="T21" fmla="*/ 0 h 703"/>
              <a:gd name="T22" fmla="*/ 64 w 199"/>
              <a:gd name="T23" fmla="*/ 36 h 703"/>
              <a:gd name="T24" fmla="*/ 83 w 199"/>
              <a:gd name="T25" fmla="*/ 67 h 703"/>
              <a:gd name="T26" fmla="*/ 83 w 199"/>
              <a:gd name="T27" fmla="*/ 87 h 703"/>
              <a:gd name="T28" fmla="*/ 56 w 199"/>
              <a:gd name="T29" fmla="*/ 87 h 703"/>
              <a:gd name="T30" fmla="*/ 48 w 199"/>
              <a:gd name="T31" fmla="*/ 95 h 703"/>
              <a:gd name="T32" fmla="*/ 56 w 199"/>
              <a:gd name="T33" fmla="*/ 103 h 703"/>
              <a:gd name="T34" fmla="*/ 83 w 199"/>
              <a:gd name="T35" fmla="*/ 103 h 703"/>
              <a:gd name="T36" fmla="*/ 83 w 199"/>
              <a:gd name="T37" fmla="*/ 668 h 703"/>
              <a:gd name="T38" fmla="*/ 0 w 199"/>
              <a:gd name="T39" fmla="*/ 703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99" h="703">
                <a:moveTo>
                  <a:pt x="0" y="703"/>
                </a:moveTo>
                <a:cubicBezTo>
                  <a:pt x="199" y="703"/>
                  <a:pt x="199" y="703"/>
                  <a:pt x="199" y="703"/>
                </a:cubicBezTo>
                <a:cubicBezTo>
                  <a:pt x="177" y="684"/>
                  <a:pt x="148" y="672"/>
                  <a:pt x="117" y="668"/>
                </a:cubicBezTo>
                <a:cubicBezTo>
                  <a:pt x="117" y="103"/>
                  <a:pt x="117" y="103"/>
                  <a:pt x="117" y="103"/>
                </a:cubicBezTo>
                <a:cubicBezTo>
                  <a:pt x="144" y="103"/>
                  <a:pt x="144" y="103"/>
                  <a:pt x="144" y="103"/>
                </a:cubicBezTo>
                <a:cubicBezTo>
                  <a:pt x="148" y="103"/>
                  <a:pt x="152" y="99"/>
                  <a:pt x="152" y="95"/>
                </a:cubicBezTo>
                <a:cubicBezTo>
                  <a:pt x="152" y="90"/>
                  <a:pt x="148" y="87"/>
                  <a:pt x="144" y="87"/>
                </a:cubicBezTo>
                <a:cubicBezTo>
                  <a:pt x="117" y="87"/>
                  <a:pt x="117" y="87"/>
                  <a:pt x="117" y="87"/>
                </a:cubicBezTo>
                <a:cubicBezTo>
                  <a:pt x="117" y="67"/>
                  <a:pt x="117" y="67"/>
                  <a:pt x="117" y="67"/>
                </a:cubicBezTo>
                <a:cubicBezTo>
                  <a:pt x="128" y="61"/>
                  <a:pt x="136" y="50"/>
                  <a:pt x="136" y="36"/>
                </a:cubicBezTo>
                <a:cubicBezTo>
                  <a:pt x="136" y="16"/>
                  <a:pt x="120" y="0"/>
                  <a:pt x="100" y="0"/>
                </a:cubicBezTo>
                <a:cubicBezTo>
                  <a:pt x="80" y="0"/>
                  <a:pt x="64" y="16"/>
                  <a:pt x="64" y="36"/>
                </a:cubicBezTo>
                <a:cubicBezTo>
                  <a:pt x="64" y="50"/>
                  <a:pt x="72" y="61"/>
                  <a:pt x="83" y="67"/>
                </a:cubicBezTo>
                <a:cubicBezTo>
                  <a:pt x="83" y="87"/>
                  <a:pt x="83" y="87"/>
                  <a:pt x="83" y="87"/>
                </a:cubicBezTo>
                <a:cubicBezTo>
                  <a:pt x="56" y="87"/>
                  <a:pt x="56" y="87"/>
                  <a:pt x="56" y="87"/>
                </a:cubicBezTo>
                <a:cubicBezTo>
                  <a:pt x="52" y="87"/>
                  <a:pt x="48" y="90"/>
                  <a:pt x="48" y="95"/>
                </a:cubicBezTo>
                <a:cubicBezTo>
                  <a:pt x="48" y="99"/>
                  <a:pt x="52" y="103"/>
                  <a:pt x="56" y="103"/>
                </a:cubicBezTo>
                <a:cubicBezTo>
                  <a:pt x="83" y="103"/>
                  <a:pt x="83" y="103"/>
                  <a:pt x="83" y="103"/>
                </a:cubicBezTo>
                <a:cubicBezTo>
                  <a:pt x="83" y="668"/>
                  <a:pt x="83" y="668"/>
                  <a:pt x="83" y="668"/>
                </a:cubicBezTo>
                <a:cubicBezTo>
                  <a:pt x="52" y="672"/>
                  <a:pt x="23" y="684"/>
                  <a:pt x="0" y="70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4" name="Freeform 227"/>
          <p:cNvSpPr>
            <a:spLocks/>
          </p:cNvSpPr>
          <p:nvPr/>
        </p:nvSpPr>
        <p:spPr bwMode="auto">
          <a:xfrm>
            <a:off x="4259263" y="2827338"/>
            <a:ext cx="53975" cy="106363"/>
          </a:xfrm>
          <a:custGeom>
            <a:avLst/>
            <a:gdLst>
              <a:gd name="T0" fmla="*/ 28 w 44"/>
              <a:gd name="T1" fmla="*/ 36 h 87"/>
              <a:gd name="T2" fmla="*/ 9 w 44"/>
              <a:gd name="T3" fmla="*/ 67 h 87"/>
              <a:gd name="T4" fmla="*/ 9 w 44"/>
              <a:gd name="T5" fmla="*/ 87 h 87"/>
              <a:gd name="T6" fmla="*/ 25 w 44"/>
              <a:gd name="T7" fmla="*/ 87 h 87"/>
              <a:gd name="T8" fmla="*/ 25 w 44"/>
              <a:gd name="T9" fmla="*/ 67 h 87"/>
              <a:gd name="T10" fmla="*/ 44 w 44"/>
              <a:gd name="T11" fmla="*/ 36 h 87"/>
              <a:gd name="T12" fmla="*/ 8 w 44"/>
              <a:gd name="T13" fmla="*/ 0 h 87"/>
              <a:gd name="T14" fmla="*/ 0 w 44"/>
              <a:gd name="T15" fmla="*/ 1 h 87"/>
              <a:gd name="T16" fmla="*/ 28 w 44"/>
              <a:gd name="T17" fmla="*/ 3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" h="87">
                <a:moveTo>
                  <a:pt x="28" y="36"/>
                </a:moveTo>
                <a:cubicBezTo>
                  <a:pt x="28" y="50"/>
                  <a:pt x="20" y="61"/>
                  <a:pt x="9" y="67"/>
                </a:cubicBezTo>
                <a:cubicBezTo>
                  <a:pt x="9" y="87"/>
                  <a:pt x="9" y="87"/>
                  <a:pt x="9" y="87"/>
                </a:cubicBezTo>
                <a:cubicBezTo>
                  <a:pt x="25" y="87"/>
                  <a:pt x="25" y="87"/>
                  <a:pt x="25" y="87"/>
                </a:cubicBezTo>
                <a:cubicBezTo>
                  <a:pt x="25" y="67"/>
                  <a:pt x="25" y="67"/>
                  <a:pt x="25" y="67"/>
                </a:cubicBezTo>
                <a:cubicBezTo>
                  <a:pt x="36" y="61"/>
                  <a:pt x="44" y="50"/>
                  <a:pt x="44" y="36"/>
                </a:cubicBezTo>
                <a:cubicBezTo>
                  <a:pt x="44" y="16"/>
                  <a:pt x="28" y="0"/>
                  <a:pt x="8" y="0"/>
                </a:cubicBezTo>
                <a:cubicBezTo>
                  <a:pt x="5" y="0"/>
                  <a:pt x="2" y="0"/>
                  <a:pt x="0" y="1"/>
                </a:cubicBezTo>
                <a:cubicBezTo>
                  <a:pt x="16" y="5"/>
                  <a:pt x="28" y="19"/>
                  <a:pt x="28" y="36"/>
                </a:cubicBezTo>
                <a:close/>
              </a:path>
            </a:pathLst>
          </a:custGeom>
          <a:solidFill>
            <a:srgbClr val="C6C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5" name="Freeform 228"/>
          <p:cNvSpPr>
            <a:spLocks/>
          </p:cNvSpPr>
          <p:nvPr/>
        </p:nvSpPr>
        <p:spPr bwMode="auto">
          <a:xfrm>
            <a:off x="4303713" y="2933701"/>
            <a:ext cx="30163" cy="19050"/>
          </a:xfrm>
          <a:custGeom>
            <a:avLst/>
            <a:gdLst>
              <a:gd name="T0" fmla="*/ 8 w 24"/>
              <a:gd name="T1" fmla="*/ 8 h 16"/>
              <a:gd name="T2" fmla="*/ 0 w 24"/>
              <a:gd name="T3" fmla="*/ 16 h 16"/>
              <a:gd name="T4" fmla="*/ 16 w 24"/>
              <a:gd name="T5" fmla="*/ 16 h 16"/>
              <a:gd name="T6" fmla="*/ 24 w 24"/>
              <a:gd name="T7" fmla="*/ 8 h 16"/>
              <a:gd name="T8" fmla="*/ 16 w 24"/>
              <a:gd name="T9" fmla="*/ 0 h 16"/>
              <a:gd name="T10" fmla="*/ 0 w 24"/>
              <a:gd name="T11" fmla="*/ 0 h 16"/>
              <a:gd name="T12" fmla="*/ 8 w 24"/>
              <a:gd name="T1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16">
                <a:moveTo>
                  <a:pt x="8" y="8"/>
                </a:moveTo>
                <a:cubicBezTo>
                  <a:pt x="8" y="12"/>
                  <a:pt x="4" y="16"/>
                  <a:pt x="0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20" y="16"/>
                  <a:pt x="24" y="12"/>
                  <a:pt x="24" y="8"/>
                </a:cubicBezTo>
                <a:cubicBezTo>
                  <a:pt x="24" y="3"/>
                  <a:pt x="20" y="0"/>
                  <a:pt x="16" y="0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8" y="3"/>
                  <a:pt x="8" y="8"/>
                </a:cubicBezTo>
                <a:close/>
              </a:path>
            </a:pathLst>
          </a:custGeom>
          <a:solidFill>
            <a:srgbClr val="C6C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6" name="Freeform 229"/>
          <p:cNvSpPr>
            <a:spLocks/>
          </p:cNvSpPr>
          <p:nvPr/>
        </p:nvSpPr>
        <p:spPr bwMode="auto">
          <a:xfrm>
            <a:off x="4270375" y="2952751"/>
            <a:ext cx="120650" cy="731838"/>
          </a:xfrm>
          <a:custGeom>
            <a:avLst/>
            <a:gdLst>
              <a:gd name="T0" fmla="*/ 16 w 98"/>
              <a:gd name="T1" fmla="*/ 565 h 600"/>
              <a:gd name="T2" fmla="*/ 16 w 98"/>
              <a:gd name="T3" fmla="*/ 0 h 600"/>
              <a:gd name="T4" fmla="*/ 0 w 98"/>
              <a:gd name="T5" fmla="*/ 0 h 600"/>
              <a:gd name="T6" fmla="*/ 0 w 98"/>
              <a:gd name="T7" fmla="*/ 565 h 600"/>
              <a:gd name="T8" fmla="*/ 82 w 98"/>
              <a:gd name="T9" fmla="*/ 600 h 600"/>
              <a:gd name="T10" fmla="*/ 98 w 98"/>
              <a:gd name="T11" fmla="*/ 600 h 600"/>
              <a:gd name="T12" fmla="*/ 16 w 98"/>
              <a:gd name="T13" fmla="*/ 565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600">
                <a:moveTo>
                  <a:pt x="16" y="565"/>
                </a:moveTo>
                <a:cubicBezTo>
                  <a:pt x="16" y="0"/>
                  <a:pt x="16" y="0"/>
                  <a:pt x="1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65"/>
                  <a:pt x="0" y="565"/>
                  <a:pt x="0" y="565"/>
                </a:cubicBezTo>
                <a:cubicBezTo>
                  <a:pt x="31" y="569"/>
                  <a:pt x="60" y="581"/>
                  <a:pt x="82" y="600"/>
                </a:cubicBezTo>
                <a:cubicBezTo>
                  <a:pt x="98" y="600"/>
                  <a:pt x="98" y="600"/>
                  <a:pt x="98" y="600"/>
                </a:cubicBezTo>
                <a:cubicBezTo>
                  <a:pt x="76" y="581"/>
                  <a:pt x="47" y="569"/>
                  <a:pt x="16" y="565"/>
                </a:cubicBezTo>
                <a:close/>
              </a:path>
            </a:pathLst>
          </a:custGeom>
          <a:solidFill>
            <a:srgbClr val="C6C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7" name="Freeform 230"/>
          <p:cNvSpPr>
            <a:spLocks/>
          </p:cNvSpPr>
          <p:nvPr/>
        </p:nvSpPr>
        <p:spPr bwMode="auto">
          <a:xfrm>
            <a:off x="2813050" y="2827338"/>
            <a:ext cx="241300" cy="857250"/>
          </a:xfrm>
          <a:custGeom>
            <a:avLst/>
            <a:gdLst>
              <a:gd name="T0" fmla="*/ 198 w 198"/>
              <a:gd name="T1" fmla="*/ 703 h 703"/>
              <a:gd name="T2" fmla="*/ 0 w 198"/>
              <a:gd name="T3" fmla="*/ 703 h 703"/>
              <a:gd name="T4" fmla="*/ 82 w 198"/>
              <a:gd name="T5" fmla="*/ 668 h 703"/>
              <a:gd name="T6" fmla="*/ 82 w 198"/>
              <a:gd name="T7" fmla="*/ 103 h 703"/>
              <a:gd name="T8" fmla="*/ 55 w 198"/>
              <a:gd name="T9" fmla="*/ 103 h 703"/>
              <a:gd name="T10" fmla="*/ 47 w 198"/>
              <a:gd name="T11" fmla="*/ 95 h 703"/>
              <a:gd name="T12" fmla="*/ 55 w 198"/>
              <a:gd name="T13" fmla="*/ 87 h 703"/>
              <a:gd name="T14" fmla="*/ 82 w 198"/>
              <a:gd name="T15" fmla="*/ 87 h 703"/>
              <a:gd name="T16" fmla="*/ 82 w 198"/>
              <a:gd name="T17" fmla="*/ 67 h 703"/>
              <a:gd name="T18" fmla="*/ 63 w 198"/>
              <a:gd name="T19" fmla="*/ 36 h 703"/>
              <a:gd name="T20" fmla="*/ 99 w 198"/>
              <a:gd name="T21" fmla="*/ 0 h 703"/>
              <a:gd name="T22" fmla="*/ 135 w 198"/>
              <a:gd name="T23" fmla="*/ 36 h 703"/>
              <a:gd name="T24" fmla="*/ 116 w 198"/>
              <a:gd name="T25" fmla="*/ 67 h 703"/>
              <a:gd name="T26" fmla="*/ 116 w 198"/>
              <a:gd name="T27" fmla="*/ 87 h 703"/>
              <a:gd name="T28" fmla="*/ 143 w 198"/>
              <a:gd name="T29" fmla="*/ 87 h 703"/>
              <a:gd name="T30" fmla="*/ 151 w 198"/>
              <a:gd name="T31" fmla="*/ 95 h 703"/>
              <a:gd name="T32" fmla="*/ 143 w 198"/>
              <a:gd name="T33" fmla="*/ 103 h 703"/>
              <a:gd name="T34" fmla="*/ 116 w 198"/>
              <a:gd name="T35" fmla="*/ 103 h 703"/>
              <a:gd name="T36" fmla="*/ 116 w 198"/>
              <a:gd name="T37" fmla="*/ 668 h 703"/>
              <a:gd name="T38" fmla="*/ 198 w 198"/>
              <a:gd name="T39" fmla="*/ 703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98" h="703">
                <a:moveTo>
                  <a:pt x="198" y="703"/>
                </a:moveTo>
                <a:cubicBezTo>
                  <a:pt x="0" y="703"/>
                  <a:pt x="0" y="703"/>
                  <a:pt x="0" y="703"/>
                </a:cubicBezTo>
                <a:cubicBezTo>
                  <a:pt x="22" y="684"/>
                  <a:pt x="51" y="672"/>
                  <a:pt x="82" y="668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55" y="103"/>
                  <a:pt x="55" y="103"/>
                  <a:pt x="55" y="103"/>
                </a:cubicBezTo>
                <a:cubicBezTo>
                  <a:pt x="51" y="103"/>
                  <a:pt x="47" y="99"/>
                  <a:pt x="47" y="95"/>
                </a:cubicBezTo>
                <a:cubicBezTo>
                  <a:pt x="47" y="90"/>
                  <a:pt x="51" y="87"/>
                  <a:pt x="55" y="87"/>
                </a:cubicBezTo>
                <a:cubicBezTo>
                  <a:pt x="82" y="87"/>
                  <a:pt x="82" y="87"/>
                  <a:pt x="82" y="87"/>
                </a:cubicBezTo>
                <a:cubicBezTo>
                  <a:pt x="82" y="67"/>
                  <a:pt x="82" y="67"/>
                  <a:pt x="82" y="67"/>
                </a:cubicBezTo>
                <a:cubicBezTo>
                  <a:pt x="71" y="61"/>
                  <a:pt x="63" y="50"/>
                  <a:pt x="63" y="36"/>
                </a:cubicBezTo>
                <a:cubicBezTo>
                  <a:pt x="63" y="16"/>
                  <a:pt x="79" y="0"/>
                  <a:pt x="99" y="0"/>
                </a:cubicBezTo>
                <a:cubicBezTo>
                  <a:pt x="119" y="0"/>
                  <a:pt x="135" y="16"/>
                  <a:pt x="135" y="36"/>
                </a:cubicBezTo>
                <a:cubicBezTo>
                  <a:pt x="135" y="50"/>
                  <a:pt x="127" y="61"/>
                  <a:pt x="116" y="67"/>
                </a:cubicBezTo>
                <a:cubicBezTo>
                  <a:pt x="116" y="87"/>
                  <a:pt x="116" y="87"/>
                  <a:pt x="116" y="87"/>
                </a:cubicBezTo>
                <a:cubicBezTo>
                  <a:pt x="143" y="87"/>
                  <a:pt x="143" y="87"/>
                  <a:pt x="143" y="87"/>
                </a:cubicBezTo>
                <a:cubicBezTo>
                  <a:pt x="147" y="87"/>
                  <a:pt x="151" y="90"/>
                  <a:pt x="151" y="95"/>
                </a:cubicBezTo>
                <a:cubicBezTo>
                  <a:pt x="151" y="99"/>
                  <a:pt x="147" y="103"/>
                  <a:pt x="143" y="103"/>
                </a:cubicBezTo>
                <a:cubicBezTo>
                  <a:pt x="116" y="103"/>
                  <a:pt x="116" y="103"/>
                  <a:pt x="116" y="103"/>
                </a:cubicBezTo>
                <a:cubicBezTo>
                  <a:pt x="116" y="668"/>
                  <a:pt x="116" y="668"/>
                  <a:pt x="116" y="668"/>
                </a:cubicBezTo>
                <a:cubicBezTo>
                  <a:pt x="147" y="672"/>
                  <a:pt x="176" y="684"/>
                  <a:pt x="198" y="70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8" name="Freeform 231"/>
          <p:cNvSpPr>
            <a:spLocks/>
          </p:cNvSpPr>
          <p:nvPr/>
        </p:nvSpPr>
        <p:spPr bwMode="auto">
          <a:xfrm>
            <a:off x="2889250" y="2827338"/>
            <a:ext cx="53975" cy="106363"/>
          </a:xfrm>
          <a:custGeom>
            <a:avLst/>
            <a:gdLst>
              <a:gd name="T0" fmla="*/ 16 w 44"/>
              <a:gd name="T1" fmla="*/ 36 h 87"/>
              <a:gd name="T2" fmla="*/ 35 w 44"/>
              <a:gd name="T3" fmla="*/ 67 h 87"/>
              <a:gd name="T4" fmla="*/ 35 w 44"/>
              <a:gd name="T5" fmla="*/ 87 h 87"/>
              <a:gd name="T6" fmla="*/ 19 w 44"/>
              <a:gd name="T7" fmla="*/ 87 h 87"/>
              <a:gd name="T8" fmla="*/ 19 w 44"/>
              <a:gd name="T9" fmla="*/ 67 h 87"/>
              <a:gd name="T10" fmla="*/ 0 w 44"/>
              <a:gd name="T11" fmla="*/ 36 h 87"/>
              <a:gd name="T12" fmla="*/ 36 w 44"/>
              <a:gd name="T13" fmla="*/ 0 h 87"/>
              <a:gd name="T14" fmla="*/ 44 w 44"/>
              <a:gd name="T15" fmla="*/ 1 h 87"/>
              <a:gd name="T16" fmla="*/ 16 w 44"/>
              <a:gd name="T17" fmla="*/ 3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" h="87">
                <a:moveTo>
                  <a:pt x="16" y="36"/>
                </a:moveTo>
                <a:cubicBezTo>
                  <a:pt x="16" y="50"/>
                  <a:pt x="24" y="61"/>
                  <a:pt x="35" y="67"/>
                </a:cubicBezTo>
                <a:cubicBezTo>
                  <a:pt x="35" y="87"/>
                  <a:pt x="35" y="87"/>
                  <a:pt x="35" y="87"/>
                </a:cubicBezTo>
                <a:cubicBezTo>
                  <a:pt x="19" y="87"/>
                  <a:pt x="19" y="87"/>
                  <a:pt x="19" y="87"/>
                </a:cubicBezTo>
                <a:cubicBezTo>
                  <a:pt x="19" y="67"/>
                  <a:pt x="19" y="67"/>
                  <a:pt x="19" y="67"/>
                </a:cubicBezTo>
                <a:cubicBezTo>
                  <a:pt x="8" y="61"/>
                  <a:pt x="0" y="50"/>
                  <a:pt x="0" y="36"/>
                </a:cubicBezTo>
                <a:cubicBezTo>
                  <a:pt x="0" y="16"/>
                  <a:pt x="16" y="0"/>
                  <a:pt x="36" y="0"/>
                </a:cubicBezTo>
                <a:cubicBezTo>
                  <a:pt x="39" y="0"/>
                  <a:pt x="41" y="0"/>
                  <a:pt x="44" y="1"/>
                </a:cubicBezTo>
                <a:cubicBezTo>
                  <a:pt x="28" y="5"/>
                  <a:pt x="16" y="19"/>
                  <a:pt x="16" y="36"/>
                </a:cubicBezTo>
                <a:close/>
              </a:path>
            </a:pathLst>
          </a:custGeom>
          <a:solidFill>
            <a:srgbClr val="C6C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9" name="Freeform 232"/>
          <p:cNvSpPr>
            <a:spLocks/>
          </p:cNvSpPr>
          <p:nvPr/>
        </p:nvSpPr>
        <p:spPr bwMode="auto">
          <a:xfrm>
            <a:off x="2870200" y="2933701"/>
            <a:ext cx="28575" cy="19050"/>
          </a:xfrm>
          <a:custGeom>
            <a:avLst/>
            <a:gdLst>
              <a:gd name="T0" fmla="*/ 16 w 24"/>
              <a:gd name="T1" fmla="*/ 8 h 16"/>
              <a:gd name="T2" fmla="*/ 24 w 24"/>
              <a:gd name="T3" fmla="*/ 16 h 16"/>
              <a:gd name="T4" fmla="*/ 8 w 24"/>
              <a:gd name="T5" fmla="*/ 16 h 16"/>
              <a:gd name="T6" fmla="*/ 0 w 24"/>
              <a:gd name="T7" fmla="*/ 8 h 16"/>
              <a:gd name="T8" fmla="*/ 8 w 24"/>
              <a:gd name="T9" fmla="*/ 0 h 16"/>
              <a:gd name="T10" fmla="*/ 24 w 24"/>
              <a:gd name="T11" fmla="*/ 0 h 16"/>
              <a:gd name="T12" fmla="*/ 16 w 24"/>
              <a:gd name="T1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16">
                <a:moveTo>
                  <a:pt x="16" y="8"/>
                </a:moveTo>
                <a:cubicBezTo>
                  <a:pt x="16" y="12"/>
                  <a:pt x="20" y="16"/>
                  <a:pt x="24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12"/>
                  <a:pt x="0" y="8"/>
                </a:cubicBezTo>
                <a:cubicBezTo>
                  <a:pt x="0" y="3"/>
                  <a:pt x="4" y="0"/>
                  <a:pt x="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6" y="3"/>
                  <a:pt x="16" y="8"/>
                </a:cubicBezTo>
                <a:close/>
              </a:path>
            </a:pathLst>
          </a:custGeom>
          <a:solidFill>
            <a:srgbClr val="C6C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0" name="Freeform 233"/>
          <p:cNvSpPr>
            <a:spLocks/>
          </p:cNvSpPr>
          <p:nvPr/>
        </p:nvSpPr>
        <p:spPr bwMode="auto">
          <a:xfrm>
            <a:off x="2813050" y="2952751"/>
            <a:ext cx="119063" cy="731838"/>
          </a:xfrm>
          <a:custGeom>
            <a:avLst/>
            <a:gdLst>
              <a:gd name="T0" fmla="*/ 82 w 98"/>
              <a:gd name="T1" fmla="*/ 565 h 600"/>
              <a:gd name="T2" fmla="*/ 82 w 98"/>
              <a:gd name="T3" fmla="*/ 0 h 600"/>
              <a:gd name="T4" fmla="*/ 98 w 98"/>
              <a:gd name="T5" fmla="*/ 0 h 600"/>
              <a:gd name="T6" fmla="*/ 98 w 98"/>
              <a:gd name="T7" fmla="*/ 565 h 600"/>
              <a:gd name="T8" fmla="*/ 16 w 98"/>
              <a:gd name="T9" fmla="*/ 600 h 600"/>
              <a:gd name="T10" fmla="*/ 0 w 98"/>
              <a:gd name="T11" fmla="*/ 600 h 600"/>
              <a:gd name="T12" fmla="*/ 82 w 98"/>
              <a:gd name="T13" fmla="*/ 565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600">
                <a:moveTo>
                  <a:pt x="82" y="565"/>
                </a:moveTo>
                <a:cubicBezTo>
                  <a:pt x="82" y="0"/>
                  <a:pt x="82" y="0"/>
                  <a:pt x="82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565"/>
                  <a:pt x="98" y="565"/>
                  <a:pt x="98" y="565"/>
                </a:cubicBezTo>
                <a:cubicBezTo>
                  <a:pt x="67" y="569"/>
                  <a:pt x="38" y="581"/>
                  <a:pt x="16" y="600"/>
                </a:cubicBezTo>
                <a:cubicBezTo>
                  <a:pt x="0" y="600"/>
                  <a:pt x="0" y="600"/>
                  <a:pt x="0" y="600"/>
                </a:cubicBezTo>
                <a:cubicBezTo>
                  <a:pt x="22" y="581"/>
                  <a:pt x="51" y="569"/>
                  <a:pt x="82" y="565"/>
                </a:cubicBezTo>
                <a:close/>
              </a:path>
            </a:pathLst>
          </a:custGeom>
          <a:solidFill>
            <a:srgbClr val="C6C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1" name="Freeform 234"/>
          <p:cNvSpPr>
            <a:spLocks/>
          </p:cNvSpPr>
          <p:nvPr/>
        </p:nvSpPr>
        <p:spPr bwMode="auto">
          <a:xfrm>
            <a:off x="2976563" y="2913063"/>
            <a:ext cx="98425" cy="80963"/>
          </a:xfrm>
          <a:custGeom>
            <a:avLst/>
            <a:gdLst>
              <a:gd name="T0" fmla="*/ 1 w 81"/>
              <a:gd name="T1" fmla="*/ 19 h 67"/>
              <a:gd name="T2" fmla="*/ 18 w 81"/>
              <a:gd name="T3" fmla="*/ 9 h 67"/>
              <a:gd name="T4" fmla="*/ 32 w 81"/>
              <a:gd name="T5" fmla="*/ 14 h 67"/>
              <a:gd name="T6" fmla="*/ 69 w 81"/>
              <a:gd name="T7" fmla="*/ 6 h 67"/>
              <a:gd name="T8" fmla="*/ 81 w 81"/>
              <a:gd name="T9" fmla="*/ 12 h 67"/>
              <a:gd name="T10" fmla="*/ 54 w 81"/>
              <a:gd name="T11" fmla="*/ 67 h 67"/>
              <a:gd name="T12" fmla="*/ 42 w 81"/>
              <a:gd name="T13" fmla="*/ 61 h 67"/>
              <a:gd name="T14" fmla="*/ 28 w 81"/>
              <a:gd name="T15" fmla="*/ 21 h 67"/>
              <a:gd name="T16" fmla="*/ 18 w 81"/>
              <a:gd name="T17" fmla="*/ 17 h 67"/>
              <a:gd name="T18" fmla="*/ 8 w 81"/>
              <a:gd name="T19" fmla="*/ 23 h 67"/>
              <a:gd name="T20" fmla="*/ 2 w 81"/>
              <a:gd name="T21" fmla="*/ 25 h 67"/>
              <a:gd name="T22" fmla="*/ 1 w 81"/>
              <a:gd name="T23" fmla="*/ 1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1" h="67">
                <a:moveTo>
                  <a:pt x="1" y="19"/>
                </a:moveTo>
                <a:cubicBezTo>
                  <a:pt x="4" y="13"/>
                  <a:pt x="11" y="9"/>
                  <a:pt x="18" y="9"/>
                </a:cubicBezTo>
                <a:cubicBezTo>
                  <a:pt x="24" y="9"/>
                  <a:pt x="29" y="11"/>
                  <a:pt x="32" y="14"/>
                </a:cubicBezTo>
                <a:cubicBezTo>
                  <a:pt x="41" y="4"/>
                  <a:pt x="56" y="0"/>
                  <a:pt x="69" y="6"/>
                </a:cubicBezTo>
                <a:cubicBezTo>
                  <a:pt x="81" y="12"/>
                  <a:pt x="81" y="12"/>
                  <a:pt x="81" y="12"/>
                </a:cubicBezTo>
                <a:cubicBezTo>
                  <a:pt x="54" y="67"/>
                  <a:pt x="54" y="67"/>
                  <a:pt x="54" y="67"/>
                </a:cubicBezTo>
                <a:cubicBezTo>
                  <a:pt x="42" y="61"/>
                  <a:pt x="42" y="61"/>
                  <a:pt x="42" y="61"/>
                </a:cubicBezTo>
                <a:cubicBezTo>
                  <a:pt x="27" y="54"/>
                  <a:pt x="21" y="36"/>
                  <a:pt x="28" y="21"/>
                </a:cubicBezTo>
                <a:cubicBezTo>
                  <a:pt x="26" y="18"/>
                  <a:pt x="22" y="17"/>
                  <a:pt x="18" y="17"/>
                </a:cubicBezTo>
                <a:cubicBezTo>
                  <a:pt x="14" y="17"/>
                  <a:pt x="10" y="19"/>
                  <a:pt x="8" y="23"/>
                </a:cubicBezTo>
                <a:cubicBezTo>
                  <a:pt x="7" y="25"/>
                  <a:pt x="4" y="26"/>
                  <a:pt x="2" y="25"/>
                </a:cubicBezTo>
                <a:cubicBezTo>
                  <a:pt x="0" y="24"/>
                  <a:pt x="0" y="21"/>
                  <a:pt x="1" y="19"/>
                </a:cubicBezTo>
              </a:path>
            </a:pathLst>
          </a:cu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2" name="Freeform 235"/>
          <p:cNvSpPr>
            <a:spLocks/>
          </p:cNvSpPr>
          <p:nvPr/>
        </p:nvSpPr>
        <p:spPr bwMode="auto">
          <a:xfrm>
            <a:off x="4129088" y="2913063"/>
            <a:ext cx="98425" cy="80963"/>
          </a:xfrm>
          <a:custGeom>
            <a:avLst/>
            <a:gdLst>
              <a:gd name="T0" fmla="*/ 80 w 81"/>
              <a:gd name="T1" fmla="*/ 19 h 67"/>
              <a:gd name="T2" fmla="*/ 62 w 81"/>
              <a:gd name="T3" fmla="*/ 9 h 67"/>
              <a:gd name="T4" fmla="*/ 48 w 81"/>
              <a:gd name="T5" fmla="*/ 14 h 67"/>
              <a:gd name="T6" fmla="*/ 11 w 81"/>
              <a:gd name="T7" fmla="*/ 6 h 67"/>
              <a:gd name="T8" fmla="*/ 0 w 81"/>
              <a:gd name="T9" fmla="*/ 12 h 67"/>
              <a:gd name="T10" fmla="*/ 27 w 81"/>
              <a:gd name="T11" fmla="*/ 67 h 67"/>
              <a:gd name="T12" fmla="*/ 38 w 81"/>
              <a:gd name="T13" fmla="*/ 61 h 67"/>
              <a:gd name="T14" fmla="*/ 53 w 81"/>
              <a:gd name="T15" fmla="*/ 21 h 67"/>
              <a:gd name="T16" fmla="*/ 62 w 81"/>
              <a:gd name="T17" fmla="*/ 17 h 67"/>
              <a:gd name="T18" fmla="*/ 73 w 81"/>
              <a:gd name="T19" fmla="*/ 23 h 67"/>
              <a:gd name="T20" fmla="*/ 78 w 81"/>
              <a:gd name="T21" fmla="*/ 25 h 67"/>
              <a:gd name="T22" fmla="*/ 80 w 81"/>
              <a:gd name="T23" fmla="*/ 1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1" h="67">
                <a:moveTo>
                  <a:pt x="80" y="19"/>
                </a:moveTo>
                <a:cubicBezTo>
                  <a:pt x="76" y="13"/>
                  <a:pt x="69" y="9"/>
                  <a:pt x="62" y="9"/>
                </a:cubicBezTo>
                <a:cubicBezTo>
                  <a:pt x="57" y="9"/>
                  <a:pt x="52" y="11"/>
                  <a:pt x="48" y="14"/>
                </a:cubicBezTo>
                <a:cubicBezTo>
                  <a:pt x="39" y="4"/>
                  <a:pt x="24" y="0"/>
                  <a:pt x="11" y="6"/>
                </a:cubicBezTo>
                <a:cubicBezTo>
                  <a:pt x="0" y="12"/>
                  <a:pt x="0" y="12"/>
                  <a:pt x="0" y="12"/>
                </a:cubicBezTo>
                <a:cubicBezTo>
                  <a:pt x="27" y="67"/>
                  <a:pt x="27" y="67"/>
                  <a:pt x="27" y="67"/>
                </a:cubicBezTo>
                <a:cubicBezTo>
                  <a:pt x="38" y="61"/>
                  <a:pt x="38" y="61"/>
                  <a:pt x="38" y="61"/>
                </a:cubicBezTo>
                <a:cubicBezTo>
                  <a:pt x="53" y="54"/>
                  <a:pt x="59" y="36"/>
                  <a:pt x="53" y="21"/>
                </a:cubicBezTo>
                <a:cubicBezTo>
                  <a:pt x="55" y="18"/>
                  <a:pt x="58" y="17"/>
                  <a:pt x="62" y="17"/>
                </a:cubicBezTo>
                <a:cubicBezTo>
                  <a:pt x="66" y="17"/>
                  <a:pt x="70" y="19"/>
                  <a:pt x="73" y="23"/>
                </a:cubicBezTo>
                <a:cubicBezTo>
                  <a:pt x="74" y="25"/>
                  <a:pt x="76" y="26"/>
                  <a:pt x="78" y="25"/>
                </a:cubicBezTo>
                <a:cubicBezTo>
                  <a:pt x="80" y="24"/>
                  <a:pt x="81" y="21"/>
                  <a:pt x="80" y="19"/>
                </a:cubicBezTo>
              </a:path>
            </a:pathLst>
          </a:cu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3" name="Freeform 236"/>
          <p:cNvSpPr>
            <a:spLocks/>
          </p:cNvSpPr>
          <p:nvPr/>
        </p:nvSpPr>
        <p:spPr bwMode="auto">
          <a:xfrm>
            <a:off x="3044825" y="2933701"/>
            <a:ext cx="1114425" cy="176213"/>
          </a:xfrm>
          <a:custGeom>
            <a:avLst/>
            <a:gdLst>
              <a:gd name="T0" fmla="*/ 455 w 910"/>
              <a:gd name="T1" fmla="*/ 145 h 145"/>
              <a:gd name="T2" fmla="*/ 0 w 910"/>
              <a:gd name="T3" fmla="*/ 46 h 145"/>
              <a:gd name="T4" fmla="*/ 22 w 910"/>
              <a:gd name="T5" fmla="*/ 0 h 145"/>
              <a:gd name="T6" fmla="*/ 455 w 910"/>
              <a:gd name="T7" fmla="*/ 93 h 145"/>
              <a:gd name="T8" fmla="*/ 887 w 910"/>
              <a:gd name="T9" fmla="*/ 0 h 145"/>
              <a:gd name="T10" fmla="*/ 910 w 910"/>
              <a:gd name="T11" fmla="*/ 46 h 145"/>
              <a:gd name="T12" fmla="*/ 455 w 910"/>
              <a:gd name="T13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0" h="145">
                <a:moveTo>
                  <a:pt x="455" y="145"/>
                </a:moveTo>
                <a:cubicBezTo>
                  <a:pt x="282" y="145"/>
                  <a:pt x="138" y="114"/>
                  <a:pt x="0" y="46"/>
                </a:cubicBezTo>
                <a:cubicBezTo>
                  <a:pt x="22" y="0"/>
                  <a:pt x="22" y="0"/>
                  <a:pt x="22" y="0"/>
                </a:cubicBezTo>
                <a:cubicBezTo>
                  <a:pt x="194" y="84"/>
                  <a:pt x="351" y="93"/>
                  <a:pt x="455" y="93"/>
                </a:cubicBezTo>
                <a:cubicBezTo>
                  <a:pt x="670" y="93"/>
                  <a:pt x="805" y="40"/>
                  <a:pt x="887" y="0"/>
                </a:cubicBezTo>
                <a:cubicBezTo>
                  <a:pt x="910" y="46"/>
                  <a:pt x="910" y="46"/>
                  <a:pt x="910" y="46"/>
                </a:cubicBezTo>
                <a:cubicBezTo>
                  <a:pt x="772" y="114"/>
                  <a:pt x="627" y="145"/>
                  <a:pt x="455" y="145"/>
                </a:cubicBezTo>
              </a:path>
            </a:pathLst>
          </a:custGeom>
          <a:solidFill>
            <a:srgbClr val="FFF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4" name="Freeform 237"/>
          <p:cNvSpPr>
            <a:spLocks/>
          </p:cNvSpPr>
          <p:nvPr/>
        </p:nvSpPr>
        <p:spPr bwMode="auto">
          <a:xfrm>
            <a:off x="4146550" y="2940051"/>
            <a:ext cx="53975" cy="53975"/>
          </a:xfrm>
          <a:custGeom>
            <a:avLst/>
            <a:gdLst>
              <a:gd name="T0" fmla="*/ 38 w 44"/>
              <a:gd name="T1" fmla="*/ 0 h 45"/>
              <a:gd name="T2" fmla="*/ 0 w 44"/>
              <a:gd name="T3" fmla="*/ 21 h 45"/>
              <a:gd name="T4" fmla="*/ 9 w 44"/>
              <a:gd name="T5" fmla="*/ 39 h 45"/>
              <a:gd name="T6" fmla="*/ 9 w 44"/>
              <a:gd name="T7" fmla="*/ 39 h 45"/>
              <a:gd name="T8" fmla="*/ 9 w 44"/>
              <a:gd name="T9" fmla="*/ 39 h 45"/>
              <a:gd name="T10" fmla="*/ 12 w 44"/>
              <a:gd name="T11" fmla="*/ 45 h 45"/>
              <a:gd name="T12" fmla="*/ 23 w 44"/>
              <a:gd name="T13" fmla="*/ 39 h 45"/>
              <a:gd name="T14" fmla="*/ 38 w 44"/>
              <a:gd name="T1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45">
                <a:moveTo>
                  <a:pt x="38" y="0"/>
                </a:moveTo>
                <a:cubicBezTo>
                  <a:pt x="26" y="7"/>
                  <a:pt x="13" y="14"/>
                  <a:pt x="0" y="21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39"/>
                  <a:pt x="9" y="39"/>
                  <a:pt x="9" y="39"/>
                </a:cubicBezTo>
                <a:cubicBezTo>
                  <a:pt x="12" y="45"/>
                  <a:pt x="12" y="45"/>
                  <a:pt x="12" y="45"/>
                </a:cubicBezTo>
                <a:cubicBezTo>
                  <a:pt x="23" y="39"/>
                  <a:pt x="23" y="39"/>
                  <a:pt x="23" y="39"/>
                </a:cubicBezTo>
                <a:cubicBezTo>
                  <a:pt x="38" y="32"/>
                  <a:pt x="44" y="15"/>
                  <a:pt x="38" y="0"/>
                </a:cubicBezTo>
              </a:path>
            </a:pathLst>
          </a:custGeom>
          <a:solidFill>
            <a:srgbClr val="DB9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5" name="Freeform 238"/>
          <p:cNvSpPr>
            <a:spLocks/>
          </p:cNvSpPr>
          <p:nvPr/>
        </p:nvSpPr>
        <p:spPr bwMode="auto">
          <a:xfrm>
            <a:off x="3005138" y="2940051"/>
            <a:ext cx="52388" cy="53975"/>
          </a:xfrm>
          <a:custGeom>
            <a:avLst/>
            <a:gdLst>
              <a:gd name="T0" fmla="*/ 4 w 43"/>
              <a:gd name="T1" fmla="*/ 0 h 45"/>
              <a:gd name="T2" fmla="*/ 7 w 43"/>
              <a:gd name="T3" fmla="*/ 29 h 45"/>
              <a:gd name="T4" fmla="*/ 7 w 43"/>
              <a:gd name="T5" fmla="*/ 29 h 45"/>
              <a:gd name="T6" fmla="*/ 7 w 43"/>
              <a:gd name="T7" fmla="*/ 29 h 45"/>
              <a:gd name="T8" fmla="*/ 7 w 43"/>
              <a:gd name="T9" fmla="*/ 29 h 45"/>
              <a:gd name="T10" fmla="*/ 7 w 43"/>
              <a:gd name="T11" fmla="*/ 29 h 45"/>
              <a:gd name="T12" fmla="*/ 7 w 43"/>
              <a:gd name="T13" fmla="*/ 29 h 45"/>
              <a:gd name="T14" fmla="*/ 7 w 43"/>
              <a:gd name="T15" fmla="*/ 29 h 45"/>
              <a:gd name="T16" fmla="*/ 7 w 43"/>
              <a:gd name="T17" fmla="*/ 29 h 45"/>
              <a:gd name="T18" fmla="*/ 7 w 43"/>
              <a:gd name="T19" fmla="*/ 29 h 45"/>
              <a:gd name="T20" fmla="*/ 7 w 43"/>
              <a:gd name="T21" fmla="*/ 29 h 45"/>
              <a:gd name="T22" fmla="*/ 7 w 43"/>
              <a:gd name="T23" fmla="*/ 29 h 45"/>
              <a:gd name="T24" fmla="*/ 8 w 43"/>
              <a:gd name="T25" fmla="*/ 29 h 45"/>
              <a:gd name="T26" fmla="*/ 8 w 43"/>
              <a:gd name="T27" fmla="*/ 29 h 45"/>
              <a:gd name="T28" fmla="*/ 8 w 43"/>
              <a:gd name="T29" fmla="*/ 29 h 45"/>
              <a:gd name="T30" fmla="*/ 8 w 43"/>
              <a:gd name="T31" fmla="*/ 30 h 45"/>
              <a:gd name="T32" fmla="*/ 8 w 43"/>
              <a:gd name="T33" fmla="*/ 30 h 45"/>
              <a:gd name="T34" fmla="*/ 8 w 43"/>
              <a:gd name="T35" fmla="*/ 30 h 45"/>
              <a:gd name="T36" fmla="*/ 8 w 43"/>
              <a:gd name="T37" fmla="*/ 30 h 45"/>
              <a:gd name="T38" fmla="*/ 19 w 43"/>
              <a:gd name="T39" fmla="*/ 39 h 45"/>
              <a:gd name="T40" fmla="*/ 31 w 43"/>
              <a:gd name="T41" fmla="*/ 45 h 45"/>
              <a:gd name="T42" fmla="*/ 34 w 43"/>
              <a:gd name="T43" fmla="*/ 39 h 45"/>
              <a:gd name="T44" fmla="*/ 43 w 43"/>
              <a:gd name="T45" fmla="*/ 21 h 45"/>
              <a:gd name="T46" fmla="*/ 4 w 43"/>
              <a:gd name="T47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3" h="45">
                <a:moveTo>
                  <a:pt x="4" y="0"/>
                </a:moveTo>
                <a:cubicBezTo>
                  <a:pt x="0" y="10"/>
                  <a:pt x="2" y="20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30"/>
                  <a:pt x="8" y="30"/>
                  <a:pt x="8" y="30"/>
                </a:cubicBezTo>
                <a:cubicBezTo>
                  <a:pt x="11" y="34"/>
                  <a:pt x="14" y="37"/>
                  <a:pt x="19" y="39"/>
                </a:cubicBezTo>
                <a:cubicBezTo>
                  <a:pt x="31" y="45"/>
                  <a:pt x="31" y="45"/>
                  <a:pt x="31" y="45"/>
                </a:cubicBezTo>
                <a:cubicBezTo>
                  <a:pt x="34" y="39"/>
                  <a:pt x="34" y="39"/>
                  <a:pt x="34" y="39"/>
                </a:cubicBezTo>
                <a:cubicBezTo>
                  <a:pt x="43" y="21"/>
                  <a:pt x="43" y="21"/>
                  <a:pt x="43" y="21"/>
                </a:cubicBezTo>
                <a:cubicBezTo>
                  <a:pt x="29" y="14"/>
                  <a:pt x="17" y="7"/>
                  <a:pt x="4" y="0"/>
                </a:cubicBezTo>
              </a:path>
            </a:pathLst>
          </a:custGeom>
          <a:solidFill>
            <a:srgbClr val="DB9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6" name="Freeform 239"/>
          <p:cNvSpPr>
            <a:spLocks/>
          </p:cNvSpPr>
          <p:nvPr/>
        </p:nvSpPr>
        <p:spPr bwMode="auto">
          <a:xfrm>
            <a:off x="3044825" y="2965451"/>
            <a:ext cx="1114425" cy="144463"/>
          </a:xfrm>
          <a:custGeom>
            <a:avLst/>
            <a:gdLst>
              <a:gd name="T0" fmla="*/ 900 w 910"/>
              <a:gd name="T1" fmla="*/ 0 h 119"/>
              <a:gd name="T2" fmla="*/ 454 w 910"/>
              <a:gd name="T3" fmla="*/ 94 h 119"/>
              <a:gd name="T4" fmla="*/ 10 w 910"/>
              <a:gd name="T5" fmla="*/ 0 h 119"/>
              <a:gd name="T6" fmla="*/ 1 w 910"/>
              <a:gd name="T7" fmla="*/ 18 h 119"/>
              <a:gd name="T8" fmla="*/ 0 w 910"/>
              <a:gd name="T9" fmla="*/ 20 h 119"/>
              <a:gd name="T10" fmla="*/ 455 w 910"/>
              <a:gd name="T11" fmla="*/ 119 h 119"/>
              <a:gd name="T12" fmla="*/ 910 w 910"/>
              <a:gd name="T13" fmla="*/ 20 h 119"/>
              <a:gd name="T14" fmla="*/ 909 w 910"/>
              <a:gd name="T15" fmla="*/ 18 h 119"/>
              <a:gd name="T16" fmla="*/ 900 w 910"/>
              <a:gd name="T17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0" h="119">
                <a:moveTo>
                  <a:pt x="900" y="0"/>
                </a:moveTo>
                <a:cubicBezTo>
                  <a:pt x="783" y="58"/>
                  <a:pt x="626" y="94"/>
                  <a:pt x="454" y="94"/>
                </a:cubicBezTo>
                <a:cubicBezTo>
                  <a:pt x="283" y="94"/>
                  <a:pt x="126" y="58"/>
                  <a:pt x="10" y="0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20"/>
                  <a:pt x="0" y="20"/>
                  <a:pt x="0" y="20"/>
                </a:cubicBezTo>
                <a:cubicBezTo>
                  <a:pt x="138" y="88"/>
                  <a:pt x="282" y="119"/>
                  <a:pt x="455" y="119"/>
                </a:cubicBezTo>
                <a:cubicBezTo>
                  <a:pt x="627" y="119"/>
                  <a:pt x="772" y="88"/>
                  <a:pt x="910" y="20"/>
                </a:cubicBezTo>
                <a:cubicBezTo>
                  <a:pt x="909" y="18"/>
                  <a:pt x="909" y="18"/>
                  <a:pt x="909" y="18"/>
                </a:cubicBezTo>
                <a:cubicBezTo>
                  <a:pt x="900" y="0"/>
                  <a:pt x="900" y="0"/>
                  <a:pt x="900" y="0"/>
                </a:cubicBezTo>
              </a:path>
            </a:pathLst>
          </a:custGeom>
          <a:solidFill>
            <a:srgbClr val="D6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7" name="Freeform 240"/>
          <p:cNvSpPr>
            <a:spLocks/>
          </p:cNvSpPr>
          <p:nvPr/>
        </p:nvSpPr>
        <p:spPr bwMode="auto">
          <a:xfrm>
            <a:off x="4210050" y="2012951"/>
            <a:ext cx="66675" cy="80963"/>
          </a:xfrm>
          <a:custGeom>
            <a:avLst/>
            <a:gdLst>
              <a:gd name="T0" fmla="*/ 22 w 55"/>
              <a:gd name="T1" fmla="*/ 61 h 67"/>
              <a:gd name="T2" fmla="*/ 34 w 55"/>
              <a:gd name="T3" fmla="*/ 65 h 67"/>
              <a:gd name="T4" fmla="*/ 49 w 55"/>
              <a:gd name="T5" fmla="*/ 57 h 67"/>
              <a:gd name="T6" fmla="*/ 53 w 55"/>
              <a:gd name="T7" fmla="*/ 45 h 67"/>
              <a:gd name="T8" fmla="*/ 33 w 55"/>
              <a:gd name="T9" fmla="*/ 6 h 67"/>
              <a:gd name="T10" fmla="*/ 21 w 55"/>
              <a:gd name="T11" fmla="*/ 2 h 67"/>
              <a:gd name="T12" fmla="*/ 6 w 55"/>
              <a:gd name="T13" fmla="*/ 10 h 67"/>
              <a:gd name="T14" fmla="*/ 2 w 55"/>
              <a:gd name="T15" fmla="*/ 22 h 67"/>
              <a:gd name="T16" fmla="*/ 22 w 55"/>
              <a:gd name="T17" fmla="*/ 61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" h="67">
                <a:moveTo>
                  <a:pt x="22" y="61"/>
                </a:moveTo>
                <a:cubicBezTo>
                  <a:pt x="24" y="65"/>
                  <a:pt x="29" y="67"/>
                  <a:pt x="34" y="65"/>
                </a:cubicBezTo>
                <a:cubicBezTo>
                  <a:pt x="49" y="57"/>
                  <a:pt x="49" y="57"/>
                  <a:pt x="49" y="57"/>
                </a:cubicBezTo>
                <a:cubicBezTo>
                  <a:pt x="53" y="55"/>
                  <a:pt x="55" y="50"/>
                  <a:pt x="53" y="45"/>
                </a:cubicBezTo>
                <a:cubicBezTo>
                  <a:pt x="33" y="6"/>
                  <a:pt x="33" y="6"/>
                  <a:pt x="33" y="6"/>
                </a:cubicBezTo>
                <a:cubicBezTo>
                  <a:pt x="31" y="2"/>
                  <a:pt x="26" y="0"/>
                  <a:pt x="21" y="2"/>
                </a:cubicBezTo>
                <a:cubicBezTo>
                  <a:pt x="6" y="10"/>
                  <a:pt x="6" y="10"/>
                  <a:pt x="6" y="10"/>
                </a:cubicBezTo>
                <a:cubicBezTo>
                  <a:pt x="2" y="12"/>
                  <a:pt x="0" y="17"/>
                  <a:pt x="2" y="22"/>
                </a:cubicBezTo>
                <a:lnTo>
                  <a:pt x="22" y="61"/>
                </a:lnTo>
                <a:close/>
              </a:path>
            </a:pathLst>
          </a:cu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8" name="Freeform 241"/>
          <p:cNvSpPr>
            <a:spLocks/>
          </p:cNvSpPr>
          <p:nvPr/>
        </p:nvSpPr>
        <p:spPr bwMode="auto">
          <a:xfrm>
            <a:off x="4532313" y="2003426"/>
            <a:ext cx="306388" cy="231775"/>
          </a:xfrm>
          <a:custGeom>
            <a:avLst/>
            <a:gdLst>
              <a:gd name="T0" fmla="*/ 250 w 250"/>
              <a:gd name="T1" fmla="*/ 190 h 190"/>
              <a:gd name="T2" fmla="*/ 85 w 250"/>
              <a:gd name="T3" fmla="*/ 190 h 190"/>
              <a:gd name="T4" fmla="*/ 74 w 250"/>
              <a:gd name="T5" fmla="*/ 183 h 190"/>
              <a:gd name="T6" fmla="*/ 0 w 250"/>
              <a:gd name="T7" fmla="*/ 10 h 190"/>
              <a:gd name="T8" fmla="*/ 22 w 250"/>
              <a:gd name="T9" fmla="*/ 0 h 190"/>
              <a:gd name="T10" fmla="*/ 93 w 250"/>
              <a:gd name="T11" fmla="*/ 166 h 190"/>
              <a:gd name="T12" fmla="*/ 250 w 250"/>
              <a:gd name="T13" fmla="*/ 166 h 190"/>
              <a:gd name="T14" fmla="*/ 250 w 250"/>
              <a:gd name="T15" fmla="*/ 19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0" h="190">
                <a:moveTo>
                  <a:pt x="250" y="190"/>
                </a:moveTo>
                <a:cubicBezTo>
                  <a:pt x="85" y="190"/>
                  <a:pt x="85" y="190"/>
                  <a:pt x="85" y="190"/>
                </a:cubicBezTo>
                <a:cubicBezTo>
                  <a:pt x="81" y="190"/>
                  <a:pt x="76" y="187"/>
                  <a:pt x="74" y="183"/>
                </a:cubicBezTo>
                <a:cubicBezTo>
                  <a:pt x="0" y="10"/>
                  <a:pt x="0" y="10"/>
                  <a:pt x="0" y="10"/>
                </a:cubicBezTo>
                <a:cubicBezTo>
                  <a:pt x="22" y="0"/>
                  <a:pt x="22" y="0"/>
                  <a:pt x="22" y="0"/>
                </a:cubicBezTo>
                <a:cubicBezTo>
                  <a:pt x="93" y="166"/>
                  <a:pt x="93" y="166"/>
                  <a:pt x="93" y="166"/>
                </a:cubicBezTo>
                <a:cubicBezTo>
                  <a:pt x="250" y="166"/>
                  <a:pt x="250" y="166"/>
                  <a:pt x="250" y="166"/>
                </a:cubicBezTo>
                <a:lnTo>
                  <a:pt x="250" y="1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9" name="Oval 242"/>
          <p:cNvSpPr>
            <a:spLocks noChangeArrowheads="1"/>
          </p:cNvSpPr>
          <p:nvPr/>
        </p:nvSpPr>
        <p:spPr bwMode="auto">
          <a:xfrm>
            <a:off x="4475163" y="1946276"/>
            <a:ext cx="138113" cy="136525"/>
          </a:xfrm>
          <a:prstGeom prst="ellipse">
            <a:avLst/>
          </a:pr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0" name="Oval 243"/>
          <p:cNvSpPr>
            <a:spLocks noChangeArrowheads="1"/>
          </p:cNvSpPr>
          <p:nvPr/>
        </p:nvSpPr>
        <p:spPr bwMode="auto">
          <a:xfrm>
            <a:off x="4475163" y="1946276"/>
            <a:ext cx="138113" cy="1365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1" name="Freeform 244"/>
          <p:cNvSpPr>
            <a:spLocks/>
          </p:cNvSpPr>
          <p:nvPr/>
        </p:nvSpPr>
        <p:spPr bwMode="auto">
          <a:xfrm>
            <a:off x="4768850" y="2173288"/>
            <a:ext cx="69850" cy="93663"/>
          </a:xfrm>
          <a:custGeom>
            <a:avLst/>
            <a:gdLst>
              <a:gd name="T0" fmla="*/ 0 w 57"/>
              <a:gd name="T1" fmla="*/ 61 h 76"/>
              <a:gd name="T2" fmla="*/ 15 w 57"/>
              <a:gd name="T3" fmla="*/ 76 h 76"/>
              <a:gd name="T4" fmla="*/ 43 w 57"/>
              <a:gd name="T5" fmla="*/ 76 h 76"/>
              <a:gd name="T6" fmla="*/ 57 w 57"/>
              <a:gd name="T7" fmla="*/ 61 h 76"/>
              <a:gd name="T8" fmla="*/ 57 w 57"/>
              <a:gd name="T9" fmla="*/ 15 h 76"/>
              <a:gd name="T10" fmla="*/ 43 w 57"/>
              <a:gd name="T11" fmla="*/ 0 h 76"/>
              <a:gd name="T12" fmla="*/ 15 w 57"/>
              <a:gd name="T13" fmla="*/ 0 h 76"/>
              <a:gd name="T14" fmla="*/ 0 w 57"/>
              <a:gd name="T15" fmla="*/ 15 h 76"/>
              <a:gd name="T16" fmla="*/ 0 w 57"/>
              <a:gd name="T17" fmla="*/ 61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76">
                <a:moveTo>
                  <a:pt x="0" y="61"/>
                </a:moveTo>
                <a:cubicBezTo>
                  <a:pt x="0" y="69"/>
                  <a:pt x="7" y="76"/>
                  <a:pt x="15" y="76"/>
                </a:cubicBezTo>
                <a:cubicBezTo>
                  <a:pt x="43" y="76"/>
                  <a:pt x="43" y="76"/>
                  <a:pt x="43" y="76"/>
                </a:cubicBezTo>
                <a:cubicBezTo>
                  <a:pt x="51" y="76"/>
                  <a:pt x="57" y="69"/>
                  <a:pt x="57" y="61"/>
                </a:cubicBezTo>
                <a:cubicBezTo>
                  <a:pt x="57" y="15"/>
                  <a:pt x="57" y="15"/>
                  <a:pt x="57" y="15"/>
                </a:cubicBezTo>
                <a:cubicBezTo>
                  <a:pt x="57" y="7"/>
                  <a:pt x="51" y="0"/>
                  <a:pt x="43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lnTo>
                  <a:pt x="0" y="61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2" name="Freeform 245"/>
          <p:cNvSpPr>
            <a:spLocks/>
          </p:cNvSpPr>
          <p:nvPr/>
        </p:nvSpPr>
        <p:spPr bwMode="auto">
          <a:xfrm>
            <a:off x="4768850" y="2173288"/>
            <a:ext cx="69850" cy="93663"/>
          </a:xfrm>
          <a:custGeom>
            <a:avLst/>
            <a:gdLst>
              <a:gd name="T0" fmla="*/ 0 w 57"/>
              <a:gd name="T1" fmla="*/ 61 h 76"/>
              <a:gd name="T2" fmla="*/ 15 w 57"/>
              <a:gd name="T3" fmla="*/ 76 h 76"/>
              <a:gd name="T4" fmla="*/ 43 w 57"/>
              <a:gd name="T5" fmla="*/ 76 h 76"/>
              <a:gd name="T6" fmla="*/ 57 w 57"/>
              <a:gd name="T7" fmla="*/ 61 h 76"/>
              <a:gd name="T8" fmla="*/ 57 w 57"/>
              <a:gd name="T9" fmla="*/ 15 h 76"/>
              <a:gd name="T10" fmla="*/ 43 w 57"/>
              <a:gd name="T11" fmla="*/ 0 h 76"/>
              <a:gd name="T12" fmla="*/ 15 w 57"/>
              <a:gd name="T13" fmla="*/ 0 h 76"/>
              <a:gd name="T14" fmla="*/ 0 w 57"/>
              <a:gd name="T15" fmla="*/ 15 h 76"/>
              <a:gd name="T16" fmla="*/ 0 w 57"/>
              <a:gd name="T17" fmla="*/ 61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76">
                <a:moveTo>
                  <a:pt x="0" y="61"/>
                </a:moveTo>
                <a:cubicBezTo>
                  <a:pt x="0" y="69"/>
                  <a:pt x="7" y="76"/>
                  <a:pt x="15" y="76"/>
                </a:cubicBezTo>
                <a:cubicBezTo>
                  <a:pt x="43" y="76"/>
                  <a:pt x="43" y="76"/>
                  <a:pt x="43" y="76"/>
                </a:cubicBezTo>
                <a:cubicBezTo>
                  <a:pt x="51" y="76"/>
                  <a:pt x="57" y="69"/>
                  <a:pt x="57" y="61"/>
                </a:cubicBezTo>
                <a:cubicBezTo>
                  <a:pt x="57" y="15"/>
                  <a:pt x="57" y="15"/>
                  <a:pt x="57" y="15"/>
                </a:cubicBezTo>
                <a:cubicBezTo>
                  <a:pt x="57" y="7"/>
                  <a:pt x="51" y="0"/>
                  <a:pt x="43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lnTo>
                  <a:pt x="0" y="61"/>
                </a:lnTo>
                <a:close/>
              </a:path>
            </a:pathLst>
          </a:cu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3" name="Freeform 246"/>
          <p:cNvSpPr>
            <a:spLocks/>
          </p:cNvSpPr>
          <p:nvPr/>
        </p:nvSpPr>
        <p:spPr bwMode="auto">
          <a:xfrm>
            <a:off x="4768850" y="2173288"/>
            <a:ext cx="69850" cy="93663"/>
          </a:xfrm>
          <a:custGeom>
            <a:avLst/>
            <a:gdLst>
              <a:gd name="T0" fmla="*/ 0 w 57"/>
              <a:gd name="T1" fmla="*/ 61 h 76"/>
              <a:gd name="T2" fmla="*/ 15 w 57"/>
              <a:gd name="T3" fmla="*/ 76 h 76"/>
              <a:gd name="T4" fmla="*/ 43 w 57"/>
              <a:gd name="T5" fmla="*/ 76 h 76"/>
              <a:gd name="T6" fmla="*/ 57 w 57"/>
              <a:gd name="T7" fmla="*/ 61 h 76"/>
              <a:gd name="T8" fmla="*/ 57 w 57"/>
              <a:gd name="T9" fmla="*/ 15 h 76"/>
              <a:gd name="T10" fmla="*/ 43 w 57"/>
              <a:gd name="T11" fmla="*/ 0 h 76"/>
              <a:gd name="T12" fmla="*/ 15 w 57"/>
              <a:gd name="T13" fmla="*/ 0 h 76"/>
              <a:gd name="T14" fmla="*/ 0 w 57"/>
              <a:gd name="T15" fmla="*/ 15 h 76"/>
              <a:gd name="T16" fmla="*/ 0 w 57"/>
              <a:gd name="T17" fmla="*/ 61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76">
                <a:moveTo>
                  <a:pt x="0" y="61"/>
                </a:moveTo>
                <a:cubicBezTo>
                  <a:pt x="0" y="69"/>
                  <a:pt x="7" y="76"/>
                  <a:pt x="15" y="76"/>
                </a:cubicBezTo>
                <a:cubicBezTo>
                  <a:pt x="43" y="76"/>
                  <a:pt x="43" y="76"/>
                  <a:pt x="43" y="76"/>
                </a:cubicBezTo>
                <a:cubicBezTo>
                  <a:pt x="51" y="76"/>
                  <a:pt x="57" y="69"/>
                  <a:pt x="57" y="61"/>
                </a:cubicBezTo>
                <a:cubicBezTo>
                  <a:pt x="57" y="15"/>
                  <a:pt x="57" y="15"/>
                  <a:pt x="57" y="15"/>
                </a:cubicBezTo>
                <a:cubicBezTo>
                  <a:pt x="57" y="7"/>
                  <a:pt x="51" y="0"/>
                  <a:pt x="43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lnTo>
                  <a:pt x="0" y="6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4" name="Freeform 247"/>
          <p:cNvSpPr>
            <a:spLocks/>
          </p:cNvSpPr>
          <p:nvPr/>
        </p:nvSpPr>
        <p:spPr bwMode="auto">
          <a:xfrm>
            <a:off x="4225925" y="1966913"/>
            <a:ext cx="109538" cy="133350"/>
          </a:xfrm>
          <a:custGeom>
            <a:avLst/>
            <a:gdLst>
              <a:gd name="T0" fmla="*/ 36 w 90"/>
              <a:gd name="T1" fmla="*/ 99 h 109"/>
              <a:gd name="T2" fmla="*/ 55 w 90"/>
              <a:gd name="T3" fmla="*/ 106 h 109"/>
              <a:gd name="T4" fmla="*/ 80 w 90"/>
              <a:gd name="T5" fmla="*/ 93 h 109"/>
              <a:gd name="T6" fmla="*/ 86 w 90"/>
              <a:gd name="T7" fmla="*/ 74 h 109"/>
              <a:gd name="T8" fmla="*/ 54 w 90"/>
              <a:gd name="T9" fmla="*/ 10 h 109"/>
              <a:gd name="T10" fmla="*/ 35 w 90"/>
              <a:gd name="T11" fmla="*/ 4 h 109"/>
              <a:gd name="T12" fmla="*/ 10 w 90"/>
              <a:gd name="T13" fmla="*/ 16 h 109"/>
              <a:gd name="T14" fmla="*/ 4 w 90"/>
              <a:gd name="T15" fmla="*/ 35 h 109"/>
              <a:gd name="T16" fmla="*/ 36 w 90"/>
              <a:gd name="T17" fmla="*/ 9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109">
                <a:moveTo>
                  <a:pt x="36" y="99"/>
                </a:moveTo>
                <a:cubicBezTo>
                  <a:pt x="39" y="106"/>
                  <a:pt x="48" y="109"/>
                  <a:pt x="55" y="106"/>
                </a:cubicBezTo>
                <a:cubicBezTo>
                  <a:pt x="80" y="93"/>
                  <a:pt x="80" y="93"/>
                  <a:pt x="80" y="93"/>
                </a:cubicBezTo>
                <a:cubicBezTo>
                  <a:pt x="87" y="90"/>
                  <a:pt x="90" y="81"/>
                  <a:pt x="86" y="74"/>
                </a:cubicBezTo>
                <a:cubicBezTo>
                  <a:pt x="54" y="10"/>
                  <a:pt x="54" y="10"/>
                  <a:pt x="54" y="10"/>
                </a:cubicBezTo>
                <a:cubicBezTo>
                  <a:pt x="51" y="3"/>
                  <a:pt x="42" y="0"/>
                  <a:pt x="35" y="4"/>
                </a:cubicBezTo>
                <a:cubicBezTo>
                  <a:pt x="10" y="16"/>
                  <a:pt x="10" y="16"/>
                  <a:pt x="10" y="16"/>
                </a:cubicBezTo>
                <a:cubicBezTo>
                  <a:pt x="3" y="20"/>
                  <a:pt x="0" y="28"/>
                  <a:pt x="4" y="35"/>
                </a:cubicBezTo>
                <a:lnTo>
                  <a:pt x="36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5" name="Freeform 248"/>
          <p:cNvSpPr>
            <a:spLocks/>
          </p:cNvSpPr>
          <p:nvPr/>
        </p:nvSpPr>
        <p:spPr bwMode="auto">
          <a:xfrm>
            <a:off x="4246563" y="1746251"/>
            <a:ext cx="490538" cy="366713"/>
          </a:xfrm>
          <a:custGeom>
            <a:avLst/>
            <a:gdLst>
              <a:gd name="T0" fmla="*/ 373 w 401"/>
              <a:gd name="T1" fmla="*/ 156 h 301"/>
              <a:gd name="T2" fmla="*/ 391 w 401"/>
              <a:gd name="T3" fmla="*/ 102 h 301"/>
              <a:gd name="T4" fmla="*/ 354 w 401"/>
              <a:gd name="T5" fmla="*/ 28 h 301"/>
              <a:gd name="T6" fmla="*/ 300 w 401"/>
              <a:gd name="T7" fmla="*/ 10 h 301"/>
              <a:gd name="T8" fmla="*/ 27 w 401"/>
              <a:gd name="T9" fmla="*/ 146 h 301"/>
              <a:gd name="T10" fmla="*/ 9 w 401"/>
              <a:gd name="T11" fmla="*/ 200 h 301"/>
              <a:gd name="T12" fmla="*/ 46 w 401"/>
              <a:gd name="T13" fmla="*/ 274 h 301"/>
              <a:gd name="T14" fmla="*/ 100 w 401"/>
              <a:gd name="T15" fmla="*/ 291 h 301"/>
              <a:gd name="T16" fmla="*/ 373 w 401"/>
              <a:gd name="T17" fmla="*/ 156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1" h="301">
                <a:moveTo>
                  <a:pt x="373" y="156"/>
                </a:moveTo>
                <a:cubicBezTo>
                  <a:pt x="392" y="146"/>
                  <a:pt x="401" y="122"/>
                  <a:pt x="391" y="102"/>
                </a:cubicBezTo>
                <a:cubicBezTo>
                  <a:pt x="354" y="28"/>
                  <a:pt x="354" y="28"/>
                  <a:pt x="354" y="28"/>
                </a:cubicBezTo>
                <a:cubicBezTo>
                  <a:pt x="344" y="9"/>
                  <a:pt x="320" y="0"/>
                  <a:pt x="300" y="10"/>
                </a:cubicBezTo>
                <a:cubicBezTo>
                  <a:pt x="27" y="146"/>
                  <a:pt x="27" y="146"/>
                  <a:pt x="27" y="146"/>
                </a:cubicBezTo>
                <a:cubicBezTo>
                  <a:pt x="8" y="156"/>
                  <a:pt x="0" y="180"/>
                  <a:pt x="9" y="200"/>
                </a:cubicBezTo>
                <a:cubicBezTo>
                  <a:pt x="46" y="274"/>
                  <a:pt x="46" y="274"/>
                  <a:pt x="46" y="274"/>
                </a:cubicBezTo>
                <a:cubicBezTo>
                  <a:pt x="56" y="293"/>
                  <a:pt x="80" y="301"/>
                  <a:pt x="100" y="291"/>
                </a:cubicBezTo>
                <a:lnTo>
                  <a:pt x="373" y="156"/>
                </a:lnTo>
                <a:close/>
              </a:path>
            </a:pathLst>
          </a:cu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6" name="Oval 249"/>
          <p:cNvSpPr>
            <a:spLocks noChangeArrowheads="1"/>
          </p:cNvSpPr>
          <p:nvPr/>
        </p:nvSpPr>
        <p:spPr bwMode="auto">
          <a:xfrm>
            <a:off x="4605338" y="2185988"/>
            <a:ext cx="65088" cy="65088"/>
          </a:xfrm>
          <a:prstGeom prst="ellipse">
            <a:avLst/>
          </a:pr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7" name="Oval 250"/>
          <p:cNvSpPr>
            <a:spLocks noChangeArrowheads="1"/>
          </p:cNvSpPr>
          <p:nvPr/>
        </p:nvSpPr>
        <p:spPr bwMode="auto">
          <a:xfrm>
            <a:off x="4625975" y="2206626"/>
            <a:ext cx="23813" cy="238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8" name="Freeform 251"/>
          <p:cNvSpPr>
            <a:spLocks/>
          </p:cNvSpPr>
          <p:nvPr/>
        </p:nvSpPr>
        <p:spPr bwMode="auto">
          <a:xfrm>
            <a:off x="4803775" y="2136776"/>
            <a:ext cx="85725" cy="166688"/>
          </a:xfrm>
          <a:custGeom>
            <a:avLst/>
            <a:gdLst>
              <a:gd name="T0" fmla="*/ 70 w 70"/>
              <a:gd name="T1" fmla="*/ 0 h 136"/>
              <a:gd name="T2" fmla="*/ 14 w 70"/>
              <a:gd name="T3" fmla="*/ 0 h 136"/>
              <a:gd name="T4" fmla="*/ 0 w 70"/>
              <a:gd name="T5" fmla="*/ 15 h 136"/>
              <a:gd name="T6" fmla="*/ 0 w 70"/>
              <a:gd name="T7" fmla="*/ 121 h 136"/>
              <a:gd name="T8" fmla="*/ 14 w 70"/>
              <a:gd name="T9" fmla="*/ 136 h 136"/>
              <a:gd name="T10" fmla="*/ 70 w 70"/>
              <a:gd name="T11" fmla="*/ 136 h 136"/>
              <a:gd name="T12" fmla="*/ 70 w 70"/>
              <a:gd name="T13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136">
                <a:moveTo>
                  <a:pt x="70" y="0"/>
                </a:move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7"/>
                  <a:pt x="0" y="15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29"/>
                  <a:pt x="6" y="136"/>
                  <a:pt x="14" y="136"/>
                </a:cubicBezTo>
                <a:cubicBezTo>
                  <a:pt x="70" y="136"/>
                  <a:pt x="70" y="136"/>
                  <a:pt x="70" y="136"/>
                </a:cubicBezTo>
                <a:lnTo>
                  <a:pt x="70" y="0"/>
                </a:lnTo>
                <a:close/>
              </a:path>
            </a:pathLst>
          </a:cu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55" name="Picture 1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11" y="1880173"/>
            <a:ext cx="518397" cy="1764156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696" y="1839329"/>
            <a:ext cx="571842" cy="1810835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661" y="1974186"/>
            <a:ext cx="558047" cy="1681785"/>
          </a:xfrm>
          <a:prstGeom prst="rect">
            <a:avLst/>
          </a:prstGeom>
        </p:spPr>
      </p:pic>
      <p:cxnSp>
        <p:nvCxnSpPr>
          <p:cNvPr id="311" name="Elbow Connector 310"/>
          <p:cNvCxnSpPr/>
          <p:nvPr/>
        </p:nvCxnSpPr>
        <p:spPr>
          <a:xfrm rot="5400000" flipH="1" flipV="1">
            <a:off x="6848093" y="-1041013"/>
            <a:ext cx="23811" cy="6538145"/>
          </a:xfrm>
          <a:prstGeom prst="bentConnector3">
            <a:avLst>
              <a:gd name="adj1" fmla="val 7000437"/>
            </a:avLst>
          </a:prstGeom>
          <a:ln w="50800">
            <a:solidFill>
              <a:schemeClr val="bg1">
                <a:lumMod val="85000"/>
              </a:schemeClr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Elbow Connector 319"/>
          <p:cNvCxnSpPr/>
          <p:nvPr/>
        </p:nvCxnSpPr>
        <p:spPr>
          <a:xfrm rot="10800000">
            <a:off x="3862615" y="2489997"/>
            <a:ext cx="5847356" cy="2379"/>
          </a:xfrm>
          <a:prstGeom prst="bentConnector3">
            <a:avLst>
              <a:gd name="adj1" fmla="val 50000"/>
            </a:avLst>
          </a:prstGeom>
          <a:ln w="50800">
            <a:solidFill>
              <a:schemeClr val="bg1">
                <a:lumMod val="85000"/>
              </a:schemeClr>
            </a:solidFill>
            <a:prstDash val="sysDot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>
            <a:off x="5087937" y="1835944"/>
            <a:ext cx="627063" cy="1463675"/>
            <a:chOff x="5470549" y="2295526"/>
            <a:chExt cx="627063" cy="1463675"/>
          </a:xfrm>
        </p:grpSpPr>
        <p:sp>
          <p:nvSpPr>
            <p:cNvPr id="259" name="Freeform 252"/>
            <p:cNvSpPr>
              <a:spLocks/>
            </p:cNvSpPr>
            <p:nvPr/>
          </p:nvSpPr>
          <p:spPr bwMode="auto">
            <a:xfrm>
              <a:off x="5470549" y="3686176"/>
              <a:ext cx="627063" cy="73025"/>
            </a:xfrm>
            <a:custGeom>
              <a:avLst/>
              <a:gdLst>
                <a:gd name="T0" fmla="*/ 482 w 512"/>
                <a:gd name="T1" fmla="*/ 60 h 60"/>
                <a:gd name="T2" fmla="*/ 30 w 512"/>
                <a:gd name="T3" fmla="*/ 60 h 60"/>
                <a:gd name="T4" fmla="*/ 0 w 512"/>
                <a:gd name="T5" fmla="*/ 30 h 60"/>
                <a:gd name="T6" fmla="*/ 30 w 512"/>
                <a:gd name="T7" fmla="*/ 0 h 60"/>
                <a:gd name="T8" fmla="*/ 482 w 512"/>
                <a:gd name="T9" fmla="*/ 0 h 60"/>
                <a:gd name="T10" fmla="*/ 512 w 512"/>
                <a:gd name="T11" fmla="*/ 30 h 60"/>
                <a:gd name="T12" fmla="*/ 482 w 512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2" h="60">
                  <a:moveTo>
                    <a:pt x="482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7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482" y="0"/>
                    <a:pt x="482" y="0"/>
                    <a:pt x="482" y="0"/>
                  </a:cubicBezTo>
                  <a:cubicBezTo>
                    <a:pt x="499" y="0"/>
                    <a:pt x="512" y="14"/>
                    <a:pt x="512" y="30"/>
                  </a:cubicBezTo>
                  <a:cubicBezTo>
                    <a:pt x="512" y="47"/>
                    <a:pt x="499" y="60"/>
                    <a:pt x="482" y="60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0" name="Freeform 253"/>
            <p:cNvSpPr>
              <a:spLocks/>
            </p:cNvSpPr>
            <p:nvPr/>
          </p:nvSpPr>
          <p:spPr bwMode="auto">
            <a:xfrm>
              <a:off x="5553099" y="2681288"/>
              <a:ext cx="74613" cy="271463"/>
            </a:xfrm>
            <a:custGeom>
              <a:avLst/>
              <a:gdLst>
                <a:gd name="T0" fmla="*/ 39 w 61"/>
                <a:gd name="T1" fmla="*/ 0 h 222"/>
                <a:gd name="T2" fmla="*/ 9 w 61"/>
                <a:gd name="T3" fmla="*/ 124 h 222"/>
                <a:gd name="T4" fmla="*/ 61 w 61"/>
                <a:gd name="T5" fmla="*/ 222 h 222"/>
                <a:gd name="T6" fmla="*/ 41 w 61"/>
                <a:gd name="T7" fmla="*/ 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2">
                  <a:moveTo>
                    <a:pt x="39" y="0"/>
                  </a:moveTo>
                  <a:cubicBezTo>
                    <a:pt x="9" y="124"/>
                    <a:pt x="9" y="124"/>
                    <a:pt x="9" y="124"/>
                  </a:cubicBezTo>
                  <a:cubicBezTo>
                    <a:pt x="0" y="160"/>
                    <a:pt x="28" y="219"/>
                    <a:pt x="61" y="222"/>
                  </a:cubicBezTo>
                  <a:cubicBezTo>
                    <a:pt x="41" y="2"/>
                    <a:pt x="41" y="2"/>
                    <a:pt x="41" y="2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1" name="Freeform 254"/>
            <p:cNvSpPr>
              <a:spLocks/>
            </p:cNvSpPr>
            <p:nvPr/>
          </p:nvSpPr>
          <p:spPr bwMode="auto">
            <a:xfrm>
              <a:off x="5553099" y="2681288"/>
              <a:ext cx="74613" cy="271463"/>
            </a:xfrm>
            <a:custGeom>
              <a:avLst/>
              <a:gdLst>
                <a:gd name="T0" fmla="*/ 39 w 61"/>
                <a:gd name="T1" fmla="*/ 0 h 222"/>
                <a:gd name="T2" fmla="*/ 9 w 61"/>
                <a:gd name="T3" fmla="*/ 124 h 222"/>
                <a:gd name="T4" fmla="*/ 61 w 61"/>
                <a:gd name="T5" fmla="*/ 222 h 222"/>
                <a:gd name="T6" fmla="*/ 41 w 61"/>
                <a:gd name="T7" fmla="*/ 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2">
                  <a:moveTo>
                    <a:pt x="39" y="0"/>
                  </a:moveTo>
                  <a:cubicBezTo>
                    <a:pt x="9" y="124"/>
                    <a:pt x="9" y="124"/>
                    <a:pt x="9" y="124"/>
                  </a:cubicBezTo>
                  <a:cubicBezTo>
                    <a:pt x="0" y="160"/>
                    <a:pt x="28" y="219"/>
                    <a:pt x="61" y="222"/>
                  </a:cubicBezTo>
                  <a:cubicBezTo>
                    <a:pt x="41" y="2"/>
                    <a:pt x="41" y="2"/>
                    <a:pt x="41" y="2"/>
                  </a:cubicBezTo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2" name="Freeform 255"/>
            <p:cNvSpPr>
              <a:spLocks/>
            </p:cNvSpPr>
            <p:nvPr/>
          </p:nvSpPr>
          <p:spPr bwMode="auto">
            <a:xfrm>
              <a:off x="5938861" y="2681288"/>
              <a:ext cx="74613" cy="269875"/>
            </a:xfrm>
            <a:custGeom>
              <a:avLst/>
              <a:gdLst>
                <a:gd name="T0" fmla="*/ 21 w 61"/>
                <a:gd name="T1" fmla="*/ 1 h 221"/>
                <a:gd name="T2" fmla="*/ 0 w 61"/>
                <a:gd name="T3" fmla="*/ 221 h 221"/>
                <a:gd name="T4" fmla="*/ 52 w 61"/>
                <a:gd name="T5" fmla="*/ 124 h 221"/>
                <a:gd name="T6" fmla="*/ 22 w 61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1">
                  <a:moveTo>
                    <a:pt x="21" y="1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34" y="219"/>
                    <a:pt x="61" y="159"/>
                    <a:pt x="52" y="124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3" name="Freeform 256"/>
            <p:cNvSpPr>
              <a:spLocks/>
            </p:cNvSpPr>
            <p:nvPr/>
          </p:nvSpPr>
          <p:spPr bwMode="auto">
            <a:xfrm>
              <a:off x="5938861" y="2681288"/>
              <a:ext cx="74613" cy="269875"/>
            </a:xfrm>
            <a:custGeom>
              <a:avLst/>
              <a:gdLst>
                <a:gd name="T0" fmla="*/ 21 w 61"/>
                <a:gd name="T1" fmla="*/ 1 h 221"/>
                <a:gd name="T2" fmla="*/ 0 w 61"/>
                <a:gd name="T3" fmla="*/ 221 h 221"/>
                <a:gd name="T4" fmla="*/ 52 w 61"/>
                <a:gd name="T5" fmla="*/ 124 h 221"/>
                <a:gd name="T6" fmla="*/ 22 w 61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1">
                  <a:moveTo>
                    <a:pt x="21" y="1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34" y="219"/>
                    <a:pt x="61" y="159"/>
                    <a:pt x="52" y="124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4" name="Freeform 257"/>
            <p:cNvSpPr>
              <a:spLocks/>
            </p:cNvSpPr>
            <p:nvPr/>
          </p:nvSpPr>
          <p:spPr bwMode="auto">
            <a:xfrm>
              <a:off x="5600724" y="2598738"/>
              <a:ext cx="365125" cy="447675"/>
            </a:xfrm>
            <a:custGeom>
              <a:avLst/>
              <a:gdLst>
                <a:gd name="T0" fmla="*/ 271 w 298"/>
                <a:gd name="T1" fmla="*/ 367 h 367"/>
                <a:gd name="T2" fmla="*/ 27 w 298"/>
                <a:gd name="T3" fmla="*/ 367 h 367"/>
                <a:gd name="T4" fmla="*/ 0 w 298"/>
                <a:gd name="T5" fmla="*/ 70 h 367"/>
                <a:gd name="T6" fmla="*/ 83 w 298"/>
                <a:gd name="T7" fmla="*/ 1 h 367"/>
                <a:gd name="T8" fmla="*/ 215 w 298"/>
                <a:gd name="T9" fmla="*/ 0 h 367"/>
                <a:gd name="T10" fmla="*/ 298 w 298"/>
                <a:gd name="T11" fmla="*/ 69 h 367"/>
                <a:gd name="T12" fmla="*/ 271 w 298"/>
                <a:gd name="T13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367">
                  <a:moveTo>
                    <a:pt x="271" y="367"/>
                  </a:moveTo>
                  <a:cubicBezTo>
                    <a:pt x="27" y="367"/>
                    <a:pt x="27" y="367"/>
                    <a:pt x="27" y="367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9" y="32"/>
                    <a:pt x="44" y="1"/>
                    <a:pt x="83" y="1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54" y="0"/>
                    <a:pt x="289" y="31"/>
                    <a:pt x="298" y="69"/>
                  </a:cubicBezTo>
                  <a:cubicBezTo>
                    <a:pt x="271" y="367"/>
                    <a:pt x="271" y="367"/>
                    <a:pt x="271" y="367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5" name="Freeform 258"/>
            <p:cNvSpPr>
              <a:spLocks/>
            </p:cNvSpPr>
            <p:nvPr/>
          </p:nvSpPr>
          <p:spPr bwMode="auto">
            <a:xfrm>
              <a:off x="5737249" y="2598738"/>
              <a:ext cx="93663" cy="196850"/>
            </a:xfrm>
            <a:custGeom>
              <a:avLst/>
              <a:gdLst>
                <a:gd name="T0" fmla="*/ 29 w 59"/>
                <a:gd name="T1" fmla="*/ 124 h 124"/>
                <a:gd name="T2" fmla="*/ 0 w 59"/>
                <a:gd name="T3" fmla="*/ 0 h 124"/>
                <a:gd name="T4" fmla="*/ 59 w 59"/>
                <a:gd name="T5" fmla="*/ 0 h 124"/>
                <a:gd name="T6" fmla="*/ 29 w 59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124">
                  <a:moveTo>
                    <a:pt x="29" y="124"/>
                  </a:moveTo>
                  <a:lnTo>
                    <a:pt x="0" y="0"/>
                  </a:lnTo>
                  <a:lnTo>
                    <a:pt x="59" y="0"/>
                  </a:lnTo>
                  <a:lnTo>
                    <a:pt x="29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6" name="Freeform 259"/>
            <p:cNvSpPr>
              <a:spLocks/>
            </p:cNvSpPr>
            <p:nvPr/>
          </p:nvSpPr>
          <p:spPr bwMode="auto">
            <a:xfrm>
              <a:off x="5635649" y="3046413"/>
              <a:ext cx="296863" cy="558800"/>
            </a:xfrm>
            <a:custGeom>
              <a:avLst/>
              <a:gdLst>
                <a:gd name="T0" fmla="*/ 24 w 243"/>
                <a:gd name="T1" fmla="*/ 459 h 459"/>
                <a:gd name="T2" fmla="*/ 80 w 243"/>
                <a:gd name="T3" fmla="*/ 459 h 459"/>
                <a:gd name="T4" fmla="*/ 86 w 243"/>
                <a:gd name="T5" fmla="*/ 240 h 459"/>
                <a:gd name="T6" fmla="*/ 110 w 243"/>
                <a:gd name="T7" fmla="*/ 114 h 459"/>
                <a:gd name="T8" fmla="*/ 121 w 243"/>
                <a:gd name="T9" fmla="*/ 110 h 459"/>
                <a:gd name="T10" fmla="*/ 134 w 243"/>
                <a:gd name="T11" fmla="*/ 113 h 459"/>
                <a:gd name="T12" fmla="*/ 157 w 243"/>
                <a:gd name="T13" fmla="*/ 240 h 459"/>
                <a:gd name="T14" fmla="*/ 163 w 243"/>
                <a:gd name="T15" fmla="*/ 459 h 459"/>
                <a:gd name="T16" fmla="*/ 218 w 243"/>
                <a:gd name="T17" fmla="*/ 459 h 459"/>
                <a:gd name="T18" fmla="*/ 241 w 243"/>
                <a:gd name="T19" fmla="*/ 243 h 459"/>
                <a:gd name="T20" fmla="*/ 243 w 243"/>
                <a:gd name="T21" fmla="*/ 0 h 459"/>
                <a:gd name="T22" fmla="*/ 0 w 243"/>
                <a:gd name="T23" fmla="*/ 0 h 459"/>
                <a:gd name="T24" fmla="*/ 2 w 243"/>
                <a:gd name="T25" fmla="*/ 243 h 459"/>
                <a:gd name="T26" fmla="*/ 24 w 243"/>
                <a:gd name="T27" fmla="*/ 459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3" h="459">
                  <a:moveTo>
                    <a:pt x="24" y="459"/>
                  </a:moveTo>
                  <a:cubicBezTo>
                    <a:pt x="80" y="459"/>
                    <a:pt x="80" y="459"/>
                    <a:pt x="80" y="459"/>
                  </a:cubicBezTo>
                  <a:cubicBezTo>
                    <a:pt x="86" y="240"/>
                    <a:pt x="86" y="240"/>
                    <a:pt x="86" y="240"/>
                  </a:cubicBezTo>
                  <a:cubicBezTo>
                    <a:pt x="110" y="114"/>
                    <a:pt x="110" y="114"/>
                    <a:pt x="110" y="114"/>
                  </a:cubicBezTo>
                  <a:cubicBezTo>
                    <a:pt x="117" y="111"/>
                    <a:pt x="119" y="110"/>
                    <a:pt x="121" y="110"/>
                  </a:cubicBezTo>
                  <a:cubicBezTo>
                    <a:pt x="123" y="110"/>
                    <a:pt x="125" y="111"/>
                    <a:pt x="134" y="113"/>
                  </a:cubicBezTo>
                  <a:cubicBezTo>
                    <a:pt x="157" y="240"/>
                    <a:pt x="157" y="240"/>
                    <a:pt x="157" y="240"/>
                  </a:cubicBezTo>
                  <a:cubicBezTo>
                    <a:pt x="163" y="459"/>
                    <a:pt x="163" y="459"/>
                    <a:pt x="163" y="459"/>
                  </a:cubicBezTo>
                  <a:cubicBezTo>
                    <a:pt x="218" y="459"/>
                    <a:pt x="218" y="459"/>
                    <a:pt x="218" y="459"/>
                  </a:cubicBezTo>
                  <a:cubicBezTo>
                    <a:pt x="241" y="243"/>
                    <a:pt x="241" y="243"/>
                    <a:pt x="241" y="243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43"/>
                    <a:pt x="2" y="243"/>
                    <a:pt x="2" y="243"/>
                  </a:cubicBezTo>
                  <a:lnTo>
                    <a:pt x="24" y="459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7" name="Freeform 260"/>
            <p:cNvSpPr>
              <a:spLocks/>
            </p:cNvSpPr>
            <p:nvPr/>
          </p:nvSpPr>
          <p:spPr bwMode="auto">
            <a:xfrm>
              <a:off x="5719786" y="3179763"/>
              <a:ext cx="63500" cy="425450"/>
            </a:xfrm>
            <a:custGeom>
              <a:avLst/>
              <a:gdLst>
                <a:gd name="T0" fmla="*/ 51 w 51"/>
                <a:gd name="T1" fmla="*/ 0 h 349"/>
                <a:gd name="T2" fmla="*/ 42 w 51"/>
                <a:gd name="T3" fmla="*/ 0 h 349"/>
                <a:gd name="T4" fmla="*/ 24 w 51"/>
                <a:gd name="T5" fmla="*/ 4 h 349"/>
                <a:gd name="T6" fmla="*/ 0 w 51"/>
                <a:gd name="T7" fmla="*/ 130 h 349"/>
                <a:gd name="T8" fmla="*/ 11 w 51"/>
                <a:gd name="T9" fmla="*/ 349 h 349"/>
                <a:gd name="T10" fmla="*/ 17 w 51"/>
                <a:gd name="T11" fmla="*/ 130 h 349"/>
                <a:gd name="T12" fmla="*/ 41 w 51"/>
                <a:gd name="T13" fmla="*/ 4 h 349"/>
                <a:gd name="T14" fmla="*/ 51 w 51"/>
                <a:gd name="T15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349">
                  <a:moveTo>
                    <a:pt x="51" y="0"/>
                  </a:moveTo>
                  <a:cubicBezTo>
                    <a:pt x="49" y="0"/>
                    <a:pt x="45" y="0"/>
                    <a:pt x="42" y="0"/>
                  </a:cubicBezTo>
                  <a:cubicBezTo>
                    <a:pt x="35" y="1"/>
                    <a:pt x="31" y="0"/>
                    <a:pt x="24" y="4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11" y="349"/>
                    <a:pt x="11" y="349"/>
                    <a:pt x="11" y="34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5" y="2"/>
                    <a:pt x="47" y="1"/>
                    <a:pt x="51" y="0"/>
                  </a:cubicBezTo>
                  <a:close/>
                </a:path>
              </a:pathLst>
            </a:custGeom>
            <a:solidFill>
              <a:srgbClr val="407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8" name="Freeform 261"/>
            <p:cNvSpPr>
              <a:spLocks/>
            </p:cNvSpPr>
            <p:nvPr/>
          </p:nvSpPr>
          <p:spPr bwMode="auto">
            <a:xfrm>
              <a:off x="5902349" y="3046413"/>
              <a:ext cx="30163" cy="558800"/>
            </a:xfrm>
            <a:custGeom>
              <a:avLst/>
              <a:gdLst>
                <a:gd name="T0" fmla="*/ 5 w 19"/>
                <a:gd name="T1" fmla="*/ 0 h 352"/>
                <a:gd name="T2" fmla="*/ 3 w 19"/>
                <a:gd name="T3" fmla="*/ 186 h 352"/>
                <a:gd name="T4" fmla="*/ 0 w 19"/>
                <a:gd name="T5" fmla="*/ 352 h 352"/>
                <a:gd name="T6" fmla="*/ 18 w 19"/>
                <a:gd name="T7" fmla="*/ 186 h 352"/>
                <a:gd name="T8" fmla="*/ 19 w 19"/>
                <a:gd name="T9" fmla="*/ 0 h 352"/>
                <a:gd name="T10" fmla="*/ 5 w 19"/>
                <a:gd name="T11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352">
                  <a:moveTo>
                    <a:pt x="5" y="0"/>
                  </a:moveTo>
                  <a:lnTo>
                    <a:pt x="3" y="186"/>
                  </a:lnTo>
                  <a:lnTo>
                    <a:pt x="0" y="352"/>
                  </a:lnTo>
                  <a:lnTo>
                    <a:pt x="18" y="186"/>
                  </a:lnTo>
                  <a:lnTo>
                    <a:pt x="1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07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9" name="Freeform 262"/>
            <p:cNvSpPr>
              <a:spLocks/>
            </p:cNvSpPr>
            <p:nvPr/>
          </p:nvSpPr>
          <p:spPr bwMode="auto">
            <a:xfrm>
              <a:off x="5783286" y="3178176"/>
              <a:ext cx="63500" cy="427038"/>
            </a:xfrm>
            <a:custGeom>
              <a:avLst/>
              <a:gdLst>
                <a:gd name="T0" fmla="*/ 0 w 52"/>
                <a:gd name="T1" fmla="*/ 1 h 350"/>
                <a:gd name="T2" fmla="*/ 9 w 52"/>
                <a:gd name="T3" fmla="*/ 0 h 350"/>
                <a:gd name="T4" fmla="*/ 26 w 52"/>
                <a:gd name="T5" fmla="*/ 4 h 350"/>
                <a:gd name="T6" fmla="*/ 52 w 52"/>
                <a:gd name="T7" fmla="*/ 131 h 350"/>
                <a:gd name="T8" fmla="*/ 41 w 52"/>
                <a:gd name="T9" fmla="*/ 350 h 350"/>
                <a:gd name="T10" fmla="*/ 35 w 52"/>
                <a:gd name="T11" fmla="*/ 131 h 350"/>
                <a:gd name="T12" fmla="*/ 13 w 52"/>
                <a:gd name="T13" fmla="*/ 4 h 350"/>
                <a:gd name="T14" fmla="*/ 0 w 52"/>
                <a:gd name="T15" fmla="*/ 1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350">
                  <a:moveTo>
                    <a:pt x="0" y="1"/>
                  </a:moveTo>
                  <a:cubicBezTo>
                    <a:pt x="3" y="1"/>
                    <a:pt x="6" y="0"/>
                    <a:pt x="9" y="0"/>
                  </a:cubicBezTo>
                  <a:cubicBezTo>
                    <a:pt x="16" y="0"/>
                    <a:pt x="20" y="1"/>
                    <a:pt x="26" y="4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41" y="350"/>
                    <a:pt x="41" y="350"/>
                    <a:pt x="41" y="350"/>
                  </a:cubicBezTo>
                  <a:cubicBezTo>
                    <a:pt x="35" y="131"/>
                    <a:pt x="35" y="131"/>
                    <a:pt x="35" y="13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8" y="2"/>
                    <a:pt x="5" y="2"/>
                    <a:pt x="0" y="1"/>
                  </a:cubicBezTo>
                  <a:close/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0" name="Freeform 263"/>
            <p:cNvSpPr>
              <a:spLocks/>
            </p:cNvSpPr>
            <p:nvPr/>
          </p:nvSpPr>
          <p:spPr bwMode="auto">
            <a:xfrm>
              <a:off x="5634061" y="3046413"/>
              <a:ext cx="30163" cy="558800"/>
            </a:xfrm>
            <a:custGeom>
              <a:avLst/>
              <a:gdLst>
                <a:gd name="T0" fmla="*/ 15 w 19"/>
                <a:gd name="T1" fmla="*/ 0 h 352"/>
                <a:gd name="T2" fmla="*/ 17 w 19"/>
                <a:gd name="T3" fmla="*/ 186 h 352"/>
                <a:gd name="T4" fmla="*/ 19 w 19"/>
                <a:gd name="T5" fmla="*/ 352 h 352"/>
                <a:gd name="T6" fmla="*/ 3 w 19"/>
                <a:gd name="T7" fmla="*/ 186 h 352"/>
                <a:gd name="T8" fmla="*/ 0 w 19"/>
                <a:gd name="T9" fmla="*/ 0 h 352"/>
                <a:gd name="T10" fmla="*/ 15 w 19"/>
                <a:gd name="T11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352">
                  <a:moveTo>
                    <a:pt x="15" y="0"/>
                  </a:moveTo>
                  <a:lnTo>
                    <a:pt x="17" y="186"/>
                  </a:lnTo>
                  <a:lnTo>
                    <a:pt x="19" y="352"/>
                  </a:lnTo>
                  <a:lnTo>
                    <a:pt x="3" y="186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1" name="Freeform 264"/>
            <p:cNvSpPr>
              <a:spLocks/>
            </p:cNvSpPr>
            <p:nvPr/>
          </p:nvSpPr>
          <p:spPr bwMode="auto">
            <a:xfrm>
              <a:off x="5837261" y="2705101"/>
              <a:ext cx="85725" cy="90488"/>
            </a:xfrm>
            <a:custGeom>
              <a:avLst/>
              <a:gdLst>
                <a:gd name="T0" fmla="*/ 66 w 69"/>
                <a:gd name="T1" fmla="*/ 11 h 74"/>
                <a:gd name="T2" fmla="*/ 35 w 69"/>
                <a:gd name="T3" fmla="*/ 0 h 74"/>
                <a:gd name="T4" fmla="*/ 3 w 69"/>
                <a:gd name="T5" fmla="*/ 11 h 74"/>
                <a:gd name="T6" fmla="*/ 35 w 69"/>
                <a:gd name="T7" fmla="*/ 74 h 74"/>
                <a:gd name="T8" fmla="*/ 66 w 69"/>
                <a:gd name="T9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74">
                  <a:moveTo>
                    <a:pt x="66" y="11"/>
                  </a:moveTo>
                  <a:cubicBezTo>
                    <a:pt x="40" y="10"/>
                    <a:pt x="35" y="0"/>
                    <a:pt x="35" y="0"/>
                  </a:cubicBezTo>
                  <a:cubicBezTo>
                    <a:pt x="35" y="0"/>
                    <a:pt x="30" y="10"/>
                    <a:pt x="3" y="11"/>
                  </a:cubicBezTo>
                  <a:cubicBezTo>
                    <a:pt x="3" y="11"/>
                    <a:pt x="0" y="57"/>
                    <a:pt x="35" y="74"/>
                  </a:cubicBezTo>
                  <a:cubicBezTo>
                    <a:pt x="69" y="57"/>
                    <a:pt x="66" y="11"/>
                    <a:pt x="66" y="11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2" name="Freeform 265"/>
            <p:cNvSpPr>
              <a:spLocks noEditPoints="1"/>
            </p:cNvSpPr>
            <p:nvPr/>
          </p:nvSpPr>
          <p:spPr bwMode="auto">
            <a:xfrm>
              <a:off x="5880124" y="2790826"/>
              <a:ext cx="7938" cy="4763"/>
            </a:xfrm>
            <a:custGeom>
              <a:avLst/>
              <a:gdLst>
                <a:gd name="T0" fmla="*/ 0 w 6"/>
                <a:gd name="T1" fmla="*/ 4 h 4"/>
                <a:gd name="T2" fmla="*/ 0 w 6"/>
                <a:gd name="T3" fmla="*/ 4 h 4"/>
                <a:gd name="T4" fmla="*/ 0 w 6"/>
                <a:gd name="T5" fmla="*/ 4 h 4"/>
                <a:gd name="T6" fmla="*/ 0 w 6"/>
                <a:gd name="T7" fmla="*/ 3 h 4"/>
                <a:gd name="T8" fmla="*/ 0 w 6"/>
                <a:gd name="T9" fmla="*/ 4 h 4"/>
                <a:gd name="T10" fmla="*/ 0 w 6"/>
                <a:gd name="T11" fmla="*/ 3 h 4"/>
                <a:gd name="T12" fmla="*/ 1 w 6"/>
                <a:gd name="T13" fmla="*/ 3 h 4"/>
                <a:gd name="T14" fmla="*/ 0 w 6"/>
                <a:gd name="T15" fmla="*/ 3 h 4"/>
                <a:gd name="T16" fmla="*/ 1 w 6"/>
                <a:gd name="T17" fmla="*/ 3 h 4"/>
                <a:gd name="T18" fmla="*/ 1 w 6"/>
                <a:gd name="T19" fmla="*/ 3 h 4"/>
                <a:gd name="T20" fmla="*/ 1 w 6"/>
                <a:gd name="T21" fmla="*/ 3 h 4"/>
                <a:gd name="T22" fmla="*/ 1 w 6"/>
                <a:gd name="T23" fmla="*/ 3 h 4"/>
                <a:gd name="T24" fmla="*/ 2 w 6"/>
                <a:gd name="T25" fmla="*/ 3 h 4"/>
                <a:gd name="T26" fmla="*/ 1 w 6"/>
                <a:gd name="T27" fmla="*/ 3 h 4"/>
                <a:gd name="T28" fmla="*/ 2 w 6"/>
                <a:gd name="T29" fmla="*/ 3 h 4"/>
                <a:gd name="T30" fmla="*/ 2 w 6"/>
                <a:gd name="T31" fmla="*/ 3 h 4"/>
                <a:gd name="T32" fmla="*/ 2 w 6"/>
                <a:gd name="T33" fmla="*/ 3 h 4"/>
                <a:gd name="T34" fmla="*/ 2 w 6"/>
                <a:gd name="T35" fmla="*/ 3 h 4"/>
                <a:gd name="T36" fmla="*/ 3 w 6"/>
                <a:gd name="T37" fmla="*/ 2 h 4"/>
                <a:gd name="T38" fmla="*/ 2 w 6"/>
                <a:gd name="T39" fmla="*/ 3 h 4"/>
                <a:gd name="T40" fmla="*/ 3 w 6"/>
                <a:gd name="T41" fmla="*/ 2 h 4"/>
                <a:gd name="T42" fmla="*/ 3 w 6"/>
                <a:gd name="T43" fmla="*/ 2 h 4"/>
                <a:gd name="T44" fmla="*/ 3 w 6"/>
                <a:gd name="T45" fmla="*/ 2 h 4"/>
                <a:gd name="T46" fmla="*/ 3 w 6"/>
                <a:gd name="T47" fmla="*/ 2 h 4"/>
                <a:gd name="T48" fmla="*/ 3 w 6"/>
                <a:gd name="T49" fmla="*/ 2 h 4"/>
                <a:gd name="T50" fmla="*/ 3 w 6"/>
                <a:gd name="T51" fmla="*/ 2 h 4"/>
                <a:gd name="T52" fmla="*/ 3 w 6"/>
                <a:gd name="T53" fmla="*/ 2 h 4"/>
                <a:gd name="T54" fmla="*/ 4 w 6"/>
                <a:gd name="T55" fmla="*/ 2 h 4"/>
                <a:gd name="T56" fmla="*/ 3 w 6"/>
                <a:gd name="T57" fmla="*/ 2 h 4"/>
                <a:gd name="T58" fmla="*/ 4 w 6"/>
                <a:gd name="T59" fmla="*/ 2 h 4"/>
                <a:gd name="T60" fmla="*/ 4 w 6"/>
                <a:gd name="T61" fmla="*/ 1 h 4"/>
                <a:gd name="T62" fmla="*/ 4 w 6"/>
                <a:gd name="T63" fmla="*/ 1 h 4"/>
                <a:gd name="T64" fmla="*/ 4 w 6"/>
                <a:gd name="T65" fmla="*/ 1 h 4"/>
                <a:gd name="T66" fmla="*/ 5 w 6"/>
                <a:gd name="T67" fmla="*/ 1 h 4"/>
                <a:gd name="T68" fmla="*/ 4 w 6"/>
                <a:gd name="T69" fmla="*/ 1 h 4"/>
                <a:gd name="T70" fmla="*/ 5 w 6"/>
                <a:gd name="T71" fmla="*/ 1 h 4"/>
                <a:gd name="T72" fmla="*/ 5 w 6"/>
                <a:gd name="T73" fmla="*/ 1 h 4"/>
                <a:gd name="T74" fmla="*/ 5 w 6"/>
                <a:gd name="T75" fmla="*/ 1 h 4"/>
                <a:gd name="T76" fmla="*/ 5 w 6"/>
                <a:gd name="T77" fmla="*/ 1 h 4"/>
                <a:gd name="T78" fmla="*/ 5 w 6"/>
                <a:gd name="T79" fmla="*/ 1 h 4"/>
                <a:gd name="T80" fmla="*/ 5 w 6"/>
                <a:gd name="T81" fmla="*/ 1 h 4"/>
                <a:gd name="T82" fmla="*/ 5 w 6"/>
                <a:gd name="T83" fmla="*/ 1 h 4"/>
                <a:gd name="T84" fmla="*/ 6 w 6"/>
                <a:gd name="T85" fmla="*/ 0 h 4"/>
                <a:gd name="T86" fmla="*/ 5 w 6"/>
                <a:gd name="T87" fmla="*/ 1 h 4"/>
                <a:gd name="T88" fmla="*/ 6 w 6"/>
                <a:gd name="T89" fmla="*/ 0 h 4"/>
                <a:gd name="T90" fmla="*/ 6 w 6"/>
                <a:gd name="T91" fmla="*/ 0 h 4"/>
                <a:gd name="T92" fmla="*/ 6 w 6"/>
                <a:gd name="T93" fmla="*/ 0 h 4"/>
                <a:gd name="T94" fmla="*/ 6 w 6"/>
                <a:gd name="T9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3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moveTo>
                    <a:pt x="3" y="2"/>
                  </a:moveTo>
                  <a:cubicBezTo>
                    <a:pt x="2" y="2"/>
                    <a:pt x="2" y="2"/>
                    <a:pt x="2" y="3"/>
                  </a:cubicBezTo>
                  <a:cubicBezTo>
                    <a:pt x="2" y="2"/>
                    <a:pt x="2" y="2"/>
                    <a:pt x="3" y="2"/>
                  </a:cubicBezTo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moveTo>
                    <a:pt x="4" y="2"/>
                  </a:move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5" y="1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6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5" y="0"/>
                    <a:pt x="5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336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3" name="Freeform 266"/>
            <p:cNvSpPr>
              <a:spLocks/>
            </p:cNvSpPr>
            <p:nvPr/>
          </p:nvSpPr>
          <p:spPr bwMode="auto">
            <a:xfrm>
              <a:off x="5842024" y="2717801"/>
              <a:ext cx="69850" cy="77788"/>
            </a:xfrm>
            <a:custGeom>
              <a:avLst/>
              <a:gdLst>
                <a:gd name="T0" fmla="*/ 0 w 57"/>
                <a:gd name="T1" fmla="*/ 0 h 63"/>
                <a:gd name="T2" fmla="*/ 0 w 57"/>
                <a:gd name="T3" fmla="*/ 0 h 63"/>
                <a:gd name="T4" fmla="*/ 0 w 57"/>
                <a:gd name="T5" fmla="*/ 0 h 63"/>
                <a:gd name="T6" fmla="*/ 0 w 57"/>
                <a:gd name="T7" fmla="*/ 2 h 63"/>
                <a:gd name="T8" fmla="*/ 32 w 57"/>
                <a:gd name="T9" fmla="*/ 63 h 63"/>
                <a:gd name="T10" fmla="*/ 32 w 57"/>
                <a:gd name="T11" fmla="*/ 63 h 63"/>
                <a:gd name="T12" fmla="*/ 32 w 57"/>
                <a:gd name="T13" fmla="*/ 63 h 63"/>
                <a:gd name="T14" fmla="*/ 32 w 57"/>
                <a:gd name="T15" fmla="*/ 63 h 63"/>
                <a:gd name="T16" fmla="*/ 32 w 57"/>
                <a:gd name="T17" fmla="*/ 62 h 63"/>
                <a:gd name="T18" fmla="*/ 32 w 57"/>
                <a:gd name="T19" fmla="*/ 62 h 63"/>
                <a:gd name="T20" fmla="*/ 33 w 57"/>
                <a:gd name="T21" fmla="*/ 62 h 63"/>
                <a:gd name="T22" fmla="*/ 33 w 57"/>
                <a:gd name="T23" fmla="*/ 62 h 63"/>
                <a:gd name="T24" fmla="*/ 33 w 57"/>
                <a:gd name="T25" fmla="*/ 62 h 63"/>
                <a:gd name="T26" fmla="*/ 33 w 57"/>
                <a:gd name="T27" fmla="*/ 62 h 63"/>
                <a:gd name="T28" fmla="*/ 34 w 57"/>
                <a:gd name="T29" fmla="*/ 62 h 63"/>
                <a:gd name="T30" fmla="*/ 34 w 57"/>
                <a:gd name="T31" fmla="*/ 62 h 63"/>
                <a:gd name="T32" fmla="*/ 34 w 57"/>
                <a:gd name="T33" fmla="*/ 62 h 63"/>
                <a:gd name="T34" fmla="*/ 34 w 57"/>
                <a:gd name="T35" fmla="*/ 62 h 63"/>
                <a:gd name="T36" fmla="*/ 35 w 57"/>
                <a:gd name="T37" fmla="*/ 61 h 63"/>
                <a:gd name="T38" fmla="*/ 35 w 57"/>
                <a:gd name="T39" fmla="*/ 61 h 63"/>
                <a:gd name="T40" fmla="*/ 35 w 57"/>
                <a:gd name="T41" fmla="*/ 61 h 63"/>
                <a:gd name="T42" fmla="*/ 35 w 57"/>
                <a:gd name="T43" fmla="*/ 61 h 63"/>
                <a:gd name="T44" fmla="*/ 35 w 57"/>
                <a:gd name="T45" fmla="*/ 61 h 63"/>
                <a:gd name="T46" fmla="*/ 35 w 57"/>
                <a:gd name="T47" fmla="*/ 61 h 63"/>
                <a:gd name="T48" fmla="*/ 36 w 57"/>
                <a:gd name="T49" fmla="*/ 61 h 63"/>
                <a:gd name="T50" fmla="*/ 36 w 57"/>
                <a:gd name="T51" fmla="*/ 60 h 63"/>
                <a:gd name="T52" fmla="*/ 36 w 57"/>
                <a:gd name="T53" fmla="*/ 60 h 63"/>
                <a:gd name="T54" fmla="*/ 36 w 57"/>
                <a:gd name="T55" fmla="*/ 60 h 63"/>
                <a:gd name="T56" fmla="*/ 37 w 57"/>
                <a:gd name="T57" fmla="*/ 60 h 63"/>
                <a:gd name="T58" fmla="*/ 37 w 57"/>
                <a:gd name="T59" fmla="*/ 60 h 63"/>
                <a:gd name="T60" fmla="*/ 37 w 57"/>
                <a:gd name="T61" fmla="*/ 60 h 63"/>
                <a:gd name="T62" fmla="*/ 37 w 57"/>
                <a:gd name="T63" fmla="*/ 60 h 63"/>
                <a:gd name="T64" fmla="*/ 37 w 57"/>
                <a:gd name="T65" fmla="*/ 60 h 63"/>
                <a:gd name="T66" fmla="*/ 37 w 57"/>
                <a:gd name="T67" fmla="*/ 60 h 63"/>
                <a:gd name="T68" fmla="*/ 38 w 57"/>
                <a:gd name="T69" fmla="*/ 59 h 63"/>
                <a:gd name="T70" fmla="*/ 38 w 57"/>
                <a:gd name="T71" fmla="*/ 59 h 63"/>
                <a:gd name="T72" fmla="*/ 38 w 57"/>
                <a:gd name="T73" fmla="*/ 59 h 63"/>
                <a:gd name="T74" fmla="*/ 57 w 57"/>
                <a:gd name="T75" fmla="*/ 34 h 63"/>
                <a:gd name="T76" fmla="*/ 0 w 57"/>
                <a:gd name="T7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" h="6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12"/>
                    <a:pt x="2" y="48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1"/>
                    <a:pt x="34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1"/>
                    <a:pt x="36" y="60"/>
                    <a:pt x="36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60"/>
                    <a:pt x="36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59"/>
                    <a:pt x="37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47" y="53"/>
                    <a:pt x="53" y="44"/>
                    <a:pt x="57" y="3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4" name="Rectangle 267"/>
            <p:cNvSpPr>
              <a:spLocks noChangeArrowheads="1"/>
            </p:cNvSpPr>
            <p:nvPr/>
          </p:nvSpPr>
          <p:spPr bwMode="auto">
            <a:xfrm>
              <a:off x="5657874" y="3046413"/>
              <a:ext cx="250825" cy="33338"/>
            </a:xfrm>
            <a:prstGeom prst="rect">
              <a:avLst/>
            </a:pr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5" name="Freeform 268"/>
            <p:cNvSpPr>
              <a:spLocks/>
            </p:cNvSpPr>
            <p:nvPr/>
          </p:nvSpPr>
          <p:spPr bwMode="auto">
            <a:xfrm>
              <a:off x="5618186" y="3700463"/>
              <a:ext cx="115888" cy="22225"/>
            </a:xfrm>
            <a:custGeom>
              <a:avLst/>
              <a:gdLst>
                <a:gd name="T0" fmla="*/ 0 w 95"/>
                <a:gd name="T1" fmla="*/ 0 h 19"/>
                <a:gd name="T2" fmla="*/ 0 w 95"/>
                <a:gd name="T3" fmla="*/ 11 h 19"/>
                <a:gd name="T4" fmla="*/ 7 w 95"/>
                <a:gd name="T5" fmla="*/ 19 h 19"/>
                <a:gd name="T6" fmla="*/ 95 w 95"/>
                <a:gd name="T7" fmla="*/ 19 h 19"/>
                <a:gd name="T8" fmla="*/ 95 w 95"/>
                <a:gd name="T9" fmla="*/ 9 h 19"/>
                <a:gd name="T10" fmla="*/ 7 w 95"/>
                <a:gd name="T11" fmla="*/ 9 h 19"/>
                <a:gd name="T12" fmla="*/ 0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0" y="0"/>
                  </a:moveTo>
                  <a:cubicBezTo>
                    <a:pt x="0" y="4"/>
                    <a:pt x="0" y="7"/>
                    <a:pt x="0" y="11"/>
                  </a:cubicBezTo>
                  <a:cubicBezTo>
                    <a:pt x="0" y="19"/>
                    <a:pt x="7" y="19"/>
                    <a:pt x="7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6" name="Freeform 269"/>
            <p:cNvSpPr>
              <a:spLocks/>
            </p:cNvSpPr>
            <p:nvPr/>
          </p:nvSpPr>
          <p:spPr bwMode="auto">
            <a:xfrm>
              <a:off x="5616599" y="3551238"/>
              <a:ext cx="117475" cy="160338"/>
            </a:xfrm>
            <a:custGeom>
              <a:avLst/>
              <a:gdLst>
                <a:gd name="T0" fmla="*/ 97 w 97"/>
                <a:gd name="T1" fmla="*/ 0 h 131"/>
                <a:gd name="T2" fmla="*/ 97 w 97"/>
                <a:gd name="T3" fmla="*/ 131 h 131"/>
                <a:gd name="T4" fmla="*/ 9 w 97"/>
                <a:gd name="T5" fmla="*/ 131 h 131"/>
                <a:gd name="T6" fmla="*/ 2 w 97"/>
                <a:gd name="T7" fmla="*/ 122 h 131"/>
                <a:gd name="T8" fmla="*/ 2 w 97"/>
                <a:gd name="T9" fmla="*/ 106 h 131"/>
                <a:gd name="T10" fmla="*/ 10 w 97"/>
                <a:gd name="T11" fmla="*/ 93 h 131"/>
                <a:gd name="T12" fmla="*/ 35 w 97"/>
                <a:gd name="T13" fmla="*/ 63 h 131"/>
                <a:gd name="T14" fmla="*/ 35 w 97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31">
                  <a:moveTo>
                    <a:pt x="97" y="0"/>
                  </a:moveTo>
                  <a:cubicBezTo>
                    <a:pt x="97" y="131"/>
                    <a:pt x="97" y="131"/>
                    <a:pt x="97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9" y="131"/>
                    <a:pt x="2" y="130"/>
                    <a:pt x="2" y="122"/>
                  </a:cubicBezTo>
                  <a:cubicBezTo>
                    <a:pt x="2" y="115"/>
                    <a:pt x="2" y="106"/>
                    <a:pt x="2" y="106"/>
                  </a:cubicBezTo>
                  <a:cubicBezTo>
                    <a:pt x="2" y="106"/>
                    <a:pt x="0" y="99"/>
                    <a:pt x="10" y="93"/>
                  </a:cubicBezTo>
                  <a:cubicBezTo>
                    <a:pt x="18" y="89"/>
                    <a:pt x="33" y="71"/>
                    <a:pt x="35" y="63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7" name="Freeform 270"/>
            <p:cNvSpPr>
              <a:spLocks/>
            </p:cNvSpPr>
            <p:nvPr/>
          </p:nvSpPr>
          <p:spPr bwMode="auto">
            <a:xfrm>
              <a:off x="5670574" y="3551238"/>
              <a:ext cx="63500" cy="160338"/>
            </a:xfrm>
            <a:custGeom>
              <a:avLst/>
              <a:gdLst>
                <a:gd name="T0" fmla="*/ 49 w 52"/>
                <a:gd name="T1" fmla="*/ 0 h 131"/>
                <a:gd name="T2" fmla="*/ 35 w 52"/>
                <a:gd name="T3" fmla="*/ 63 h 131"/>
                <a:gd name="T4" fmla="*/ 11 w 52"/>
                <a:gd name="T5" fmla="*/ 93 h 131"/>
                <a:gd name="T6" fmla="*/ 2 w 52"/>
                <a:gd name="T7" fmla="*/ 106 h 131"/>
                <a:gd name="T8" fmla="*/ 2 w 52"/>
                <a:gd name="T9" fmla="*/ 122 h 131"/>
                <a:gd name="T10" fmla="*/ 9 w 52"/>
                <a:gd name="T11" fmla="*/ 131 h 131"/>
                <a:gd name="T12" fmla="*/ 52 w 52"/>
                <a:gd name="T13" fmla="*/ 131 h 131"/>
                <a:gd name="T14" fmla="*/ 52 w 52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31">
                  <a:moveTo>
                    <a:pt x="49" y="0"/>
                  </a:moveTo>
                  <a:cubicBezTo>
                    <a:pt x="35" y="63"/>
                    <a:pt x="35" y="63"/>
                    <a:pt x="35" y="63"/>
                  </a:cubicBezTo>
                  <a:cubicBezTo>
                    <a:pt x="33" y="71"/>
                    <a:pt x="19" y="89"/>
                    <a:pt x="11" y="93"/>
                  </a:cubicBezTo>
                  <a:cubicBezTo>
                    <a:pt x="0" y="99"/>
                    <a:pt x="2" y="106"/>
                    <a:pt x="2" y="106"/>
                  </a:cubicBezTo>
                  <a:cubicBezTo>
                    <a:pt x="2" y="106"/>
                    <a:pt x="2" y="115"/>
                    <a:pt x="2" y="122"/>
                  </a:cubicBezTo>
                  <a:cubicBezTo>
                    <a:pt x="2" y="130"/>
                    <a:pt x="9" y="131"/>
                    <a:pt x="9" y="131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8" name="Freeform 271"/>
            <p:cNvSpPr>
              <a:spLocks/>
            </p:cNvSpPr>
            <p:nvPr/>
          </p:nvSpPr>
          <p:spPr bwMode="auto">
            <a:xfrm>
              <a:off x="5832499" y="3700463"/>
              <a:ext cx="115888" cy="22225"/>
            </a:xfrm>
            <a:custGeom>
              <a:avLst/>
              <a:gdLst>
                <a:gd name="T0" fmla="*/ 95 w 95"/>
                <a:gd name="T1" fmla="*/ 0 h 19"/>
                <a:gd name="T2" fmla="*/ 95 w 95"/>
                <a:gd name="T3" fmla="*/ 11 h 19"/>
                <a:gd name="T4" fmla="*/ 88 w 95"/>
                <a:gd name="T5" fmla="*/ 19 h 19"/>
                <a:gd name="T6" fmla="*/ 0 w 95"/>
                <a:gd name="T7" fmla="*/ 19 h 19"/>
                <a:gd name="T8" fmla="*/ 0 w 95"/>
                <a:gd name="T9" fmla="*/ 9 h 19"/>
                <a:gd name="T10" fmla="*/ 88 w 95"/>
                <a:gd name="T11" fmla="*/ 9 h 19"/>
                <a:gd name="T12" fmla="*/ 95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95" y="0"/>
                  </a:moveTo>
                  <a:cubicBezTo>
                    <a:pt x="95" y="4"/>
                    <a:pt x="95" y="7"/>
                    <a:pt x="95" y="11"/>
                  </a:cubicBezTo>
                  <a:cubicBezTo>
                    <a:pt x="95" y="19"/>
                    <a:pt x="88" y="19"/>
                    <a:pt x="88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95" y="8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9" name="Freeform 272"/>
            <p:cNvSpPr>
              <a:spLocks/>
            </p:cNvSpPr>
            <p:nvPr/>
          </p:nvSpPr>
          <p:spPr bwMode="auto">
            <a:xfrm>
              <a:off x="5832499" y="3551238"/>
              <a:ext cx="119063" cy="160338"/>
            </a:xfrm>
            <a:custGeom>
              <a:avLst/>
              <a:gdLst>
                <a:gd name="T0" fmla="*/ 0 w 97"/>
                <a:gd name="T1" fmla="*/ 0 h 131"/>
                <a:gd name="T2" fmla="*/ 0 w 97"/>
                <a:gd name="T3" fmla="*/ 131 h 131"/>
                <a:gd name="T4" fmla="*/ 88 w 97"/>
                <a:gd name="T5" fmla="*/ 131 h 131"/>
                <a:gd name="T6" fmla="*/ 95 w 97"/>
                <a:gd name="T7" fmla="*/ 122 h 131"/>
                <a:gd name="T8" fmla="*/ 95 w 97"/>
                <a:gd name="T9" fmla="*/ 106 h 131"/>
                <a:gd name="T10" fmla="*/ 87 w 97"/>
                <a:gd name="T11" fmla="*/ 93 h 131"/>
                <a:gd name="T12" fmla="*/ 62 w 97"/>
                <a:gd name="T13" fmla="*/ 63 h 131"/>
                <a:gd name="T14" fmla="*/ 62 w 97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31">
                  <a:moveTo>
                    <a:pt x="0" y="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31"/>
                    <a:pt x="95" y="130"/>
                    <a:pt x="95" y="122"/>
                  </a:cubicBezTo>
                  <a:cubicBezTo>
                    <a:pt x="95" y="115"/>
                    <a:pt x="95" y="106"/>
                    <a:pt x="95" y="106"/>
                  </a:cubicBezTo>
                  <a:cubicBezTo>
                    <a:pt x="95" y="106"/>
                    <a:pt x="97" y="99"/>
                    <a:pt x="87" y="93"/>
                  </a:cubicBezTo>
                  <a:cubicBezTo>
                    <a:pt x="79" y="89"/>
                    <a:pt x="64" y="71"/>
                    <a:pt x="62" y="63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0" name="Freeform 273"/>
            <p:cNvSpPr>
              <a:spLocks/>
            </p:cNvSpPr>
            <p:nvPr/>
          </p:nvSpPr>
          <p:spPr bwMode="auto">
            <a:xfrm>
              <a:off x="5832499" y="3700463"/>
              <a:ext cx="115888" cy="22225"/>
            </a:xfrm>
            <a:custGeom>
              <a:avLst/>
              <a:gdLst>
                <a:gd name="T0" fmla="*/ 95 w 95"/>
                <a:gd name="T1" fmla="*/ 0 h 19"/>
                <a:gd name="T2" fmla="*/ 95 w 95"/>
                <a:gd name="T3" fmla="*/ 11 h 19"/>
                <a:gd name="T4" fmla="*/ 88 w 95"/>
                <a:gd name="T5" fmla="*/ 19 h 19"/>
                <a:gd name="T6" fmla="*/ 0 w 95"/>
                <a:gd name="T7" fmla="*/ 19 h 19"/>
                <a:gd name="T8" fmla="*/ 0 w 95"/>
                <a:gd name="T9" fmla="*/ 9 h 19"/>
                <a:gd name="T10" fmla="*/ 88 w 95"/>
                <a:gd name="T11" fmla="*/ 9 h 19"/>
                <a:gd name="T12" fmla="*/ 95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95" y="0"/>
                  </a:moveTo>
                  <a:cubicBezTo>
                    <a:pt x="95" y="4"/>
                    <a:pt x="95" y="7"/>
                    <a:pt x="95" y="11"/>
                  </a:cubicBezTo>
                  <a:cubicBezTo>
                    <a:pt x="95" y="19"/>
                    <a:pt x="88" y="19"/>
                    <a:pt x="88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95" y="8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1" name="Freeform 274"/>
            <p:cNvSpPr>
              <a:spLocks/>
            </p:cNvSpPr>
            <p:nvPr/>
          </p:nvSpPr>
          <p:spPr bwMode="auto">
            <a:xfrm>
              <a:off x="5832499" y="3551238"/>
              <a:ext cx="119063" cy="160338"/>
            </a:xfrm>
            <a:custGeom>
              <a:avLst/>
              <a:gdLst>
                <a:gd name="T0" fmla="*/ 87 w 97"/>
                <a:gd name="T1" fmla="*/ 93 h 131"/>
                <a:gd name="T2" fmla="*/ 62 w 97"/>
                <a:gd name="T3" fmla="*/ 63 h 131"/>
                <a:gd name="T4" fmla="*/ 62 w 97"/>
                <a:gd name="T5" fmla="*/ 0 h 131"/>
                <a:gd name="T6" fmla="*/ 58 w 97"/>
                <a:gd name="T7" fmla="*/ 0 h 131"/>
                <a:gd name="T8" fmla="*/ 42 w 97"/>
                <a:gd name="T9" fmla="*/ 63 h 131"/>
                <a:gd name="T10" fmla="*/ 67 w 97"/>
                <a:gd name="T11" fmla="*/ 93 h 131"/>
                <a:gd name="T12" fmla="*/ 75 w 97"/>
                <a:gd name="T13" fmla="*/ 106 h 131"/>
                <a:gd name="T14" fmla="*/ 75 w 97"/>
                <a:gd name="T15" fmla="*/ 122 h 131"/>
                <a:gd name="T16" fmla="*/ 68 w 97"/>
                <a:gd name="T17" fmla="*/ 131 h 131"/>
                <a:gd name="T18" fmla="*/ 0 w 97"/>
                <a:gd name="T19" fmla="*/ 131 h 131"/>
                <a:gd name="T20" fmla="*/ 0 w 97"/>
                <a:gd name="T21" fmla="*/ 131 h 131"/>
                <a:gd name="T22" fmla="*/ 88 w 97"/>
                <a:gd name="T23" fmla="*/ 131 h 131"/>
                <a:gd name="T24" fmla="*/ 95 w 97"/>
                <a:gd name="T25" fmla="*/ 122 h 131"/>
                <a:gd name="T26" fmla="*/ 95 w 97"/>
                <a:gd name="T27" fmla="*/ 106 h 131"/>
                <a:gd name="T28" fmla="*/ 87 w 97"/>
                <a:gd name="T29" fmla="*/ 9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131">
                  <a:moveTo>
                    <a:pt x="87" y="93"/>
                  </a:moveTo>
                  <a:cubicBezTo>
                    <a:pt x="79" y="89"/>
                    <a:pt x="64" y="71"/>
                    <a:pt x="62" y="63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4" y="71"/>
                    <a:pt x="59" y="89"/>
                    <a:pt x="67" y="93"/>
                  </a:cubicBezTo>
                  <a:cubicBezTo>
                    <a:pt x="77" y="99"/>
                    <a:pt x="75" y="106"/>
                    <a:pt x="75" y="106"/>
                  </a:cubicBezTo>
                  <a:cubicBezTo>
                    <a:pt x="75" y="106"/>
                    <a:pt x="75" y="115"/>
                    <a:pt x="75" y="122"/>
                  </a:cubicBezTo>
                  <a:cubicBezTo>
                    <a:pt x="75" y="130"/>
                    <a:pt x="68" y="131"/>
                    <a:pt x="68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31"/>
                    <a:pt x="95" y="130"/>
                    <a:pt x="95" y="122"/>
                  </a:cubicBezTo>
                  <a:cubicBezTo>
                    <a:pt x="95" y="115"/>
                    <a:pt x="95" y="106"/>
                    <a:pt x="95" y="106"/>
                  </a:cubicBezTo>
                  <a:cubicBezTo>
                    <a:pt x="95" y="106"/>
                    <a:pt x="97" y="99"/>
                    <a:pt x="87" y="93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2" name="Freeform 275"/>
            <p:cNvSpPr>
              <a:spLocks/>
            </p:cNvSpPr>
            <p:nvPr/>
          </p:nvSpPr>
          <p:spPr bwMode="auto">
            <a:xfrm>
              <a:off x="5718199" y="2532063"/>
              <a:ext cx="131763" cy="106363"/>
            </a:xfrm>
            <a:custGeom>
              <a:avLst/>
              <a:gdLst>
                <a:gd name="T0" fmla="*/ 0 w 108"/>
                <a:gd name="T1" fmla="*/ 56 h 88"/>
                <a:gd name="T2" fmla="*/ 7 w 108"/>
                <a:gd name="T3" fmla="*/ 49 h 88"/>
                <a:gd name="T4" fmla="*/ 7 w 108"/>
                <a:gd name="T5" fmla="*/ 0 h 88"/>
                <a:gd name="T6" fmla="*/ 101 w 108"/>
                <a:gd name="T7" fmla="*/ 0 h 88"/>
                <a:gd name="T8" fmla="*/ 101 w 108"/>
                <a:gd name="T9" fmla="*/ 49 h 88"/>
                <a:gd name="T10" fmla="*/ 108 w 108"/>
                <a:gd name="T11" fmla="*/ 56 h 88"/>
                <a:gd name="T12" fmla="*/ 70 w 108"/>
                <a:gd name="T13" fmla="*/ 83 h 88"/>
                <a:gd name="T14" fmla="*/ 54 w 108"/>
                <a:gd name="T15" fmla="*/ 88 h 88"/>
                <a:gd name="T16" fmla="*/ 38 w 108"/>
                <a:gd name="T17" fmla="*/ 83 h 88"/>
                <a:gd name="T18" fmla="*/ 0 w 108"/>
                <a:gd name="T19" fmla="*/ 5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88">
                  <a:moveTo>
                    <a:pt x="0" y="56"/>
                  </a:moveTo>
                  <a:cubicBezTo>
                    <a:pt x="4" y="56"/>
                    <a:pt x="7" y="53"/>
                    <a:pt x="7" y="49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53"/>
                    <a:pt x="104" y="56"/>
                    <a:pt x="108" y="56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6" y="86"/>
                    <a:pt x="60" y="88"/>
                    <a:pt x="54" y="88"/>
                  </a:cubicBezTo>
                  <a:cubicBezTo>
                    <a:pt x="48" y="88"/>
                    <a:pt x="43" y="86"/>
                    <a:pt x="38" y="83"/>
                  </a:cubicBezTo>
                  <a:lnTo>
                    <a:pt x="0" y="56"/>
                  </a:lnTo>
                  <a:close/>
                </a:path>
              </a:pathLst>
            </a:custGeom>
            <a:solidFill>
              <a:srgbClr val="D0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3" name="Freeform 276"/>
            <p:cNvSpPr>
              <a:spLocks/>
            </p:cNvSpPr>
            <p:nvPr/>
          </p:nvSpPr>
          <p:spPr bwMode="auto">
            <a:xfrm>
              <a:off x="5740424" y="2538413"/>
              <a:ext cx="109538" cy="93663"/>
            </a:xfrm>
            <a:custGeom>
              <a:avLst/>
              <a:gdLst>
                <a:gd name="T0" fmla="*/ 0 w 89"/>
                <a:gd name="T1" fmla="*/ 2 h 77"/>
                <a:gd name="T2" fmla="*/ 52 w 89"/>
                <a:gd name="T3" fmla="*/ 77 h 77"/>
                <a:gd name="T4" fmla="*/ 89 w 89"/>
                <a:gd name="T5" fmla="*/ 51 h 77"/>
                <a:gd name="T6" fmla="*/ 82 w 89"/>
                <a:gd name="T7" fmla="*/ 44 h 77"/>
                <a:gd name="T8" fmla="*/ 82 w 89"/>
                <a:gd name="T9" fmla="*/ 0 h 77"/>
                <a:gd name="T10" fmla="*/ 0 w 89"/>
                <a:gd name="T11" fmla="*/ 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77">
                  <a:moveTo>
                    <a:pt x="0" y="2"/>
                  </a:moveTo>
                  <a:cubicBezTo>
                    <a:pt x="52" y="77"/>
                    <a:pt x="52" y="77"/>
                    <a:pt x="52" y="77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85" y="51"/>
                    <a:pt x="82" y="48"/>
                    <a:pt x="82" y="44"/>
                  </a:cubicBezTo>
                  <a:cubicBezTo>
                    <a:pt x="82" y="0"/>
                    <a:pt x="82" y="0"/>
                    <a:pt x="82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A38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4" name="Oval 277"/>
            <p:cNvSpPr>
              <a:spLocks noChangeArrowheads="1"/>
            </p:cNvSpPr>
            <p:nvPr/>
          </p:nvSpPr>
          <p:spPr bwMode="auto">
            <a:xfrm>
              <a:off x="5653111" y="2436813"/>
              <a:ext cx="47625" cy="49213"/>
            </a:xfrm>
            <a:prstGeom prst="ellipse">
              <a:avLst/>
            </a:prstGeom>
            <a:solidFill>
              <a:srgbClr val="D0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5" name="Oval 278"/>
            <p:cNvSpPr>
              <a:spLocks noChangeArrowheads="1"/>
            </p:cNvSpPr>
            <p:nvPr/>
          </p:nvSpPr>
          <p:spPr bwMode="auto">
            <a:xfrm>
              <a:off x="5867424" y="2436813"/>
              <a:ext cx="47625" cy="49213"/>
            </a:xfrm>
            <a:prstGeom prst="ellipse">
              <a:avLst/>
            </a:prstGeom>
            <a:solidFill>
              <a:srgbClr val="D0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6" name="Freeform 279"/>
            <p:cNvSpPr>
              <a:spLocks/>
            </p:cNvSpPr>
            <p:nvPr/>
          </p:nvSpPr>
          <p:spPr bwMode="auto">
            <a:xfrm>
              <a:off x="5676924" y="2332038"/>
              <a:ext cx="214313" cy="265113"/>
            </a:xfrm>
            <a:custGeom>
              <a:avLst/>
              <a:gdLst>
                <a:gd name="T0" fmla="*/ 87 w 175"/>
                <a:gd name="T1" fmla="*/ 0 h 218"/>
                <a:gd name="T2" fmla="*/ 0 w 175"/>
                <a:gd name="T3" fmla="*/ 70 h 218"/>
                <a:gd name="T4" fmla="*/ 0 w 175"/>
                <a:gd name="T5" fmla="*/ 144 h 218"/>
                <a:gd name="T6" fmla="*/ 9 w 175"/>
                <a:gd name="T7" fmla="*/ 169 h 218"/>
                <a:gd name="T8" fmla="*/ 51 w 175"/>
                <a:gd name="T9" fmla="*/ 210 h 218"/>
                <a:gd name="T10" fmla="*/ 68 w 175"/>
                <a:gd name="T11" fmla="*/ 218 h 218"/>
                <a:gd name="T12" fmla="*/ 107 w 175"/>
                <a:gd name="T13" fmla="*/ 218 h 218"/>
                <a:gd name="T14" fmla="*/ 123 w 175"/>
                <a:gd name="T15" fmla="*/ 210 h 218"/>
                <a:gd name="T16" fmla="*/ 165 w 175"/>
                <a:gd name="T17" fmla="*/ 169 h 218"/>
                <a:gd name="T18" fmla="*/ 175 w 175"/>
                <a:gd name="T19" fmla="*/ 144 h 218"/>
                <a:gd name="T20" fmla="*/ 175 w 175"/>
                <a:gd name="T21" fmla="*/ 70 h 218"/>
                <a:gd name="T22" fmla="*/ 87 w 175"/>
                <a:gd name="T23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218">
                  <a:moveTo>
                    <a:pt x="87" y="0"/>
                  </a:moveTo>
                  <a:cubicBezTo>
                    <a:pt x="39" y="0"/>
                    <a:pt x="0" y="22"/>
                    <a:pt x="0" y="70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53"/>
                    <a:pt x="3" y="162"/>
                    <a:pt x="9" y="169"/>
                  </a:cubicBezTo>
                  <a:cubicBezTo>
                    <a:pt x="51" y="210"/>
                    <a:pt x="51" y="210"/>
                    <a:pt x="51" y="210"/>
                  </a:cubicBezTo>
                  <a:cubicBezTo>
                    <a:pt x="55" y="215"/>
                    <a:pt x="61" y="218"/>
                    <a:pt x="68" y="218"/>
                  </a:cubicBezTo>
                  <a:cubicBezTo>
                    <a:pt x="107" y="218"/>
                    <a:pt x="107" y="218"/>
                    <a:pt x="107" y="218"/>
                  </a:cubicBezTo>
                  <a:cubicBezTo>
                    <a:pt x="113" y="218"/>
                    <a:pt x="119" y="215"/>
                    <a:pt x="123" y="210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71" y="162"/>
                    <a:pt x="175" y="153"/>
                    <a:pt x="175" y="144"/>
                  </a:cubicBezTo>
                  <a:cubicBezTo>
                    <a:pt x="175" y="70"/>
                    <a:pt x="175" y="70"/>
                    <a:pt x="175" y="70"/>
                  </a:cubicBezTo>
                  <a:cubicBezTo>
                    <a:pt x="175" y="22"/>
                    <a:pt x="135" y="0"/>
                    <a:pt x="87" y="0"/>
                  </a:cubicBezTo>
                </a:path>
              </a:pathLst>
            </a:custGeom>
            <a:solidFill>
              <a:srgbClr val="D0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7" name="Freeform 280"/>
            <p:cNvSpPr>
              <a:spLocks/>
            </p:cNvSpPr>
            <p:nvPr/>
          </p:nvSpPr>
          <p:spPr bwMode="auto">
            <a:xfrm>
              <a:off x="5761061" y="2419351"/>
              <a:ext cx="128588" cy="177800"/>
            </a:xfrm>
            <a:custGeom>
              <a:avLst/>
              <a:gdLst>
                <a:gd name="T0" fmla="*/ 37 w 105"/>
                <a:gd name="T1" fmla="*/ 27 h 146"/>
                <a:gd name="T2" fmla="*/ 23 w 105"/>
                <a:gd name="T3" fmla="*/ 43 h 146"/>
                <a:gd name="T4" fmla="*/ 26 w 105"/>
                <a:gd name="T5" fmla="*/ 69 h 146"/>
                <a:gd name="T6" fmla="*/ 33 w 105"/>
                <a:gd name="T7" fmla="*/ 84 h 146"/>
                <a:gd name="T8" fmla="*/ 0 w 105"/>
                <a:gd name="T9" fmla="*/ 84 h 146"/>
                <a:gd name="T10" fmla="*/ 18 w 105"/>
                <a:gd name="T11" fmla="*/ 99 h 146"/>
                <a:gd name="T12" fmla="*/ 29 w 105"/>
                <a:gd name="T13" fmla="*/ 126 h 146"/>
                <a:gd name="T14" fmla="*/ 18 w 105"/>
                <a:gd name="T15" fmla="*/ 124 h 146"/>
                <a:gd name="T16" fmla="*/ 0 w 105"/>
                <a:gd name="T17" fmla="*/ 134 h 146"/>
                <a:gd name="T18" fmla="*/ 32 w 105"/>
                <a:gd name="T19" fmla="*/ 134 h 146"/>
                <a:gd name="T20" fmla="*/ 37 w 105"/>
                <a:gd name="T21" fmla="*/ 146 h 146"/>
                <a:gd name="T22" fmla="*/ 54 w 105"/>
                <a:gd name="T23" fmla="*/ 139 h 146"/>
                <a:gd name="T24" fmla="*/ 96 w 105"/>
                <a:gd name="T25" fmla="*/ 97 h 146"/>
                <a:gd name="T26" fmla="*/ 105 w 105"/>
                <a:gd name="T27" fmla="*/ 72 h 146"/>
                <a:gd name="T28" fmla="*/ 105 w 105"/>
                <a:gd name="T29" fmla="*/ 0 h 146"/>
                <a:gd name="T30" fmla="*/ 37 w 105"/>
                <a:gd name="T31" fmla="*/ 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46">
                  <a:moveTo>
                    <a:pt x="37" y="27"/>
                  </a:moveTo>
                  <a:cubicBezTo>
                    <a:pt x="29" y="28"/>
                    <a:pt x="22" y="35"/>
                    <a:pt x="23" y="43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6" y="73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29" y="126"/>
                    <a:pt x="29" y="126"/>
                    <a:pt x="29" y="126"/>
                  </a:cubicBezTo>
                  <a:cubicBezTo>
                    <a:pt x="26" y="125"/>
                    <a:pt x="22" y="124"/>
                    <a:pt x="18" y="124"/>
                  </a:cubicBezTo>
                  <a:cubicBezTo>
                    <a:pt x="9" y="124"/>
                    <a:pt x="2" y="128"/>
                    <a:pt x="0" y="134"/>
                  </a:cubicBezTo>
                  <a:cubicBezTo>
                    <a:pt x="32" y="134"/>
                    <a:pt x="32" y="134"/>
                    <a:pt x="32" y="134"/>
                  </a:cubicBezTo>
                  <a:cubicBezTo>
                    <a:pt x="37" y="146"/>
                    <a:pt x="37" y="146"/>
                    <a:pt x="37" y="146"/>
                  </a:cubicBezTo>
                  <a:cubicBezTo>
                    <a:pt x="45" y="146"/>
                    <a:pt x="51" y="142"/>
                    <a:pt x="54" y="139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102" y="91"/>
                    <a:pt x="105" y="82"/>
                    <a:pt x="105" y="72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37" y="27"/>
                  </a:lnTo>
                  <a:close/>
                </a:path>
              </a:pathLst>
            </a:custGeom>
            <a:solidFill>
              <a:srgbClr val="B89E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8" name="Freeform 281"/>
            <p:cNvSpPr>
              <a:spLocks/>
            </p:cNvSpPr>
            <p:nvPr/>
          </p:nvSpPr>
          <p:spPr bwMode="auto">
            <a:xfrm>
              <a:off x="5754711" y="2551113"/>
              <a:ext cx="58738" cy="9525"/>
            </a:xfrm>
            <a:custGeom>
              <a:avLst/>
              <a:gdLst>
                <a:gd name="T0" fmla="*/ 23 w 48"/>
                <a:gd name="T1" fmla="*/ 8 h 8"/>
                <a:gd name="T2" fmla="*/ 1 w 48"/>
                <a:gd name="T3" fmla="*/ 4 h 8"/>
                <a:gd name="T4" fmla="*/ 1 w 48"/>
                <a:gd name="T5" fmla="*/ 1 h 8"/>
                <a:gd name="T6" fmla="*/ 4 w 48"/>
                <a:gd name="T7" fmla="*/ 1 h 8"/>
                <a:gd name="T8" fmla="*/ 23 w 48"/>
                <a:gd name="T9" fmla="*/ 3 h 8"/>
                <a:gd name="T10" fmla="*/ 44 w 48"/>
                <a:gd name="T11" fmla="*/ 0 h 8"/>
                <a:gd name="T12" fmla="*/ 48 w 48"/>
                <a:gd name="T13" fmla="*/ 1 h 8"/>
                <a:gd name="T14" fmla="*/ 46 w 48"/>
                <a:gd name="T15" fmla="*/ 5 h 8"/>
                <a:gd name="T16" fmla="*/ 23 w 48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">
                  <a:moveTo>
                    <a:pt x="23" y="8"/>
                  </a:moveTo>
                  <a:cubicBezTo>
                    <a:pt x="7" y="8"/>
                    <a:pt x="2" y="5"/>
                    <a:pt x="1" y="4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4" y="1"/>
                    <a:pt x="9" y="3"/>
                    <a:pt x="23" y="3"/>
                  </a:cubicBezTo>
                  <a:cubicBezTo>
                    <a:pt x="38" y="3"/>
                    <a:pt x="44" y="0"/>
                    <a:pt x="44" y="0"/>
                  </a:cubicBezTo>
                  <a:cubicBezTo>
                    <a:pt x="46" y="0"/>
                    <a:pt x="47" y="0"/>
                    <a:pt x="48" y="1"/>
                  </a:cubicBezTo>
                  <a:cubicBezTo>
                    <a:pt x="48" y="3"/>
                    <a:pt x="48" y="4"/>
                    <a:pt x="46" y="5"/>
                  </a:cubicBezTo>
                  <a:cubicBezTo>
                    <a:pt x="46" y="5"/>
                    <a:pt x="39" y="8"/>
                    <a:pt x="23" y="8"/>
                  </a:cubicBezTo>
                  <a:close/>
                </a:path>
              </a:pathLst>
            </a:custGeom>
            <a:solidFill>
              <a:srgbClr val="B48C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9" name="Freeform 282"/>
            <p:cNvSpPr>
              <a:spLocks/>
            </p:cNvSpPr>
            <p:nvPr/>
          </p:nvSpPr>
          <p:spPr bwMode="auto">
            <a:xfrm>
              <a:off x="5705499" y="2435226"/>
              <a:ext cx="157163" cy="61913"/>
            </a:xfrm>
            <a:custGeom>
              <a:avLst/>
              <a:gdLst>
                <a:gd name="T0" fmla="*/ 129 w 129"/>
                <a:gd name="T1" fmla="*/ 0 h 50"/>
                <a:gd name="T2" fmla="*/ 0 w 129"/>
                <a:gd name="T3" fmla="*/ 0 h 50"/>
                <a:gd name="T4" fmla="*/ 0 w 129"/>
                <a:gd name="T5" fmla="*/ 21 h 50"/>
                <a:gd name="T6" fmla="*/ 28 w 129"/>
                <a:gd name="T7" fmla="*/ 50 h 50"/>
                <a:gd name="T8" fmla="*/ 55 w 129"/>
                <a:gd name="T9" fmla="*/ 21 h 50"/>
                <a:gd name="T10" fmla="*/ 73 w 129"/>
                <a:gd name="T11" fmla="*/ 21 h 50"/>
                <a:gd name="T12" fmla="*/ 101 w 129"/>
                <a:gd name="T13" fmla="*/ 50 h 50"/>
                <a:gd name="T14" fmla="*/ 129 w 129"/>
                <a:gd name="T15" fmla="*/ 20 h 50"/>
                <a:gd name="T16" fmla="*/ 129 w 129"/>
                <a:gd name="T17" fmla="*/ 20 h 50"/>
                <a:gd name="T18" fmla="*/ 129 w 129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50">
                  <a:moveTo>
                    <a:pt x="1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37"/>
                    <a:pt x="12" y="50"/>
                    <a:pt x="28" y="50"/>
                  </a:cubicBezTo>
                  <a:cubicBezTo>
                    <a:pt x="43" y="50"/>
                    <a:pt x="55" y="37"/>
                    <a:pt x="55" y="21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3" y="37"/>
                    <a:pt x="85" y="50"/>
                    <a:pt x="101" y="50"/>
                  </a:cubicBezTo>
                  <a:cubicBezTo>
                    <a:pt x="116" y="50"/>
                    <a:pt x="129" y="37"/>
                    <a:pt x="129" y="20"/>
                  </a:cubicBezTo>
                  <a:cubicBezTo>
                    <a:pt x="129" y="20"/>
                    <a:pt x="129" y="20"/>
                    <a:pt x="129" y="20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0" name="Freeform 283"/>
            <p:cNvSpPr>
              <a:spLocks/>
            </p:cNvSpPr>
            <p:nvPr/>
          </p:nvSpPr>
          <p:spPr bwMode="auto">
            <a:xfrm>
              <a:off x="5670574" y="2393951"/>
              <a:ext cx="19050" cy="90488"/>
            </a:xfrm>
            <a:custGeom>
              <a:avLst/>
              <a:gdLst>
                <a:gd name="T0" fmla="*/ 0 w 15"/>
                <a:gd name="T1" fmla="*/ 0 h 74"/>
                <a:gd name="T2" fmla="*/ 0 w 15"/>
                <a:gd name="T3" fmla="*/ 66 h 74"/>
                <a:gd name="T4" fmla="*/ 0 w 15"/>
                <a:gd name="T5" fmla="*/ 67 h 74"/>
                <a:gd name="T6" fmla="*/ 7 w 15"/>
                <a:gd name="T7" fmla="*/ 74 h 74"/>
                <a:gd name="T8" fmla="*/ 15 w 15"/>
                <a:gd name="T9" fmla="*/ 67 h 74"/>
                <a:gd name="T10" fmla="*/ 15 w 15"/>
                <a:gd name="T11" fmla="*/ 0 h 74"/>
                <a:gd name="T12" fmla="*/ 0 w 15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4">
                  <a:moveTo>
                    <a:pt x="0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7" y="74"/>
                  </a:cubicBezTo>
                  <a:cubicBezTo>
                    <a:pt x="12" y="74"/>
                    <a:pt x="15" y="71"/>
                    <a:pt x="15" y="67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1" name="Freeform 284"/>
            <p:cNvSpPr>
              <a:spLocks/>
            </p:cNvSpPr>
            <p:nvPr/>
          </p:nvSpPr>
          <p:spPr bwMode="auto">
            <a:xfrm>
              <a:off x="5878536" y="2393951"/>
              <a:ext cx="17463" cy="90488"/>
            </a:xfrm>
            <a:custGeom>
              <a:avLst/>
              <a:gdLst>
                <a:gd name="T0" fmla="*/ 0 w 15"/>
                <a:gd name="T1" fmla="*/ 0 h 74"/>
                <a:gd name="T2" fmla="*/ 0 w 15"/>
                <a:gd name="T3" fmla="*/ 66 h 74"/>
                <a:gd name="T4" fmla="*/ 0 w 15"/>
                <a:gd name="T5" fmla="*/ 67 h 74"/>
                <a:gd name="T6" fmla="*/ 8 w 15"/>
                <a:gd name="T7" fmla="*/ 74 h 74"/>
                <a:gd name="T8" fmla="*/ 15 w 15"/>
                <a:gd name="T9" fmla="*/ 67 h 74"/>
                <a:gd name="T10" fmla="*/ 15 w 15"/>
                <a:gd name="T11" fmla="*/ 0 h 74"/>
                <a:gd name="T12" fmla="*/ 0 w 15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4">
                  <a:moveTo>
                    <a:pt x="0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2" y="74"/>
                    <a:pt x="15" y="71"/>
                    <a:pt x="15" y="67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2" name="Freeform 285"/>
            <p:cNvSpPr>
              <a:spLocks/>
            </p:cNvSpPr>
            <p:nvPr/>
          </p:nvSpPr>
          <p:spPr bwMode="auto">
            <a:xfrm>
              <a:off x="5600724" y="2295526"/>
              <a:ext cx="365125" cy="158750"/>
            </a:xfrm>
            <a:custGeom>
              <a:avLst/>
              <a:gdLst>
                <a:gd name="T0" fmla="*/ 149 w 298"/>
                <a:gd name="T1" fmla="*/ 0 h 130"/>
                <a:gd name="T2" fmla="*/ 61 w 298"/>
                <a:gd name="T3" fmla="*/ 99 h 130"/>
                <a:gd name="T4" fmla="*/ 61 w 298"/>
                <a:gd name="T5" fmla="*/ 99 h 130"/>
                <a:gd name="T6" fmla="*/ 149 w 298"/>
                <a:gd name="T7" fmla="*/ 130 h 130"/>
                <a:gd name="T8" fmla="*/ 237 w 298"/>
                <a:gd name="T9" fmla="*/ 99 h 130"/>
                <a:gd name="T10" fmla="*/ 237 w 298"/>
                <a:gd name="T11" fmla="*/ 99 h 130"/>
                <a:gd name="T12" fmla="*/ 149 w 298"/>
                <a:gd name="T13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130">
                  <a:moveTo>
                    <a:pt x="149" y="0"/>
                  </a:moveTo>
                  <a:cubicBezTo>
                    <a:pt x="0" y="0"/>
                    <a:pt x="44" y="75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109"/>
                    <a:pt x="100" y="130"/>
                    <a:pt x="149" y="130"/>
                  </a:cubicBezTo>
                  <a:cubicBezTo>
                    <a:pt x="198" y="130"/>
                    <a:pt x="237" y="108"/>
                    <a:pt x="237" y="99"/>
                  </a:cubicBezTo>
                  <a:cubicBezTo>
                    <a:pt x="237" y="99"/>
                    <a:pt x="237" y="99"/>
                    <a:pt x="237" y="99"/>
                  </a:cubicBezTo>
                  <a:cubicBezTo>
                    <a:pt x="254" y="75"/>
                    <a:pt x="298" y="0"/>
                    <a:pt x="149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3" name="Freeform 286"/>
            <p:cNvSpPr>
              <a:spLocks/>
            </p:cNvSpPr>
            <p:nvPr/>
          </p:nvSpPr>
          <p:spPr bwMode="auto">
            <a:xfrm>
              <a:off x="5600724" y="2295526"/>
              <a:ext cx="195263" cy="158750"/>
            </a:xfrm>
            <a:custGeom>
              <a:avLst/>
              <a:gdLst>
                <a:gd name="T0" fmla="*/ 81 w 159"/>
                <a:gd name="T1" fmla="*/ 99 h 130"/>
                <a:gd name="T2" fmla="*/ 81 w 159"/>
                <a:gd name="T3" fmla="*/ 99 h 130"/>
                <a:gd name="T4" fmla="*/ 159 w 159"/>
                <a:gd name="T5" fmla="*/ 0 h 130"/>
                <a:gd name="T6" fmla="*/ 149 w 159"/>
                <a:gd name="T7" fmla="*/ 0 h 130"/>
                <a:gd name="T8" fmla="*/ 61 w 159"/>
                <a:gd name="T9" fmla="*/ 99 h 130"/>
                <a:gd name="T10" fmla="*/ 61 w 159"/>
                <a:gd name="T11" fmla="*/ 99 h 130"/>
                <a:gd name="T12" fmla="*/ 149 w 159"/>
                <a:gd name="T13" fmla="*/ 130 h 130"/>
                <a:gd name="T14" fmla="*/ 159 w 159"/>
                <a:gd name="T15" fmla="*/ 130 h 130"/>
                <a:gd name="T16" fmla="*/ 81 w 159"/>
                <a:gd name="T17" fmla="*/ 9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30">
                  <a:moveTo>
                    <a:pt x="81" y="99"/>
                  </a:moveTo>
                  <a:cubicBezTo>
                    <a:pt x="81" y="99"/>
                    <a:pt x="81" y="99"/>
                    <a:pt x="81" y="99"/>
                  </a:cubicBezTo>
                  <a:cubicBezTo>
                    <a:pt x="64" y="76"/>
                    <a:pt x="22" y="3"/>
                    <a:pt x="159" y="0"/>
                  </a:cubicBezTo>
                  <a:cubicBezTo>
                    <a:pt x="156" y="0"/>
                    <a:pt x="152" y="0"/>
                    <a:pt x="149" y="0"/>
                  </a:cubicBezTo>
                  <a:cubicBezTo>
                    <a:pt x="0" y="0"/>
                    <a:pt x="44" y="75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109"/>
                    <a:pt x="100" y="130"/>
                    <a:pt x="149" y="130"/>
                  </a:cubicBezTo>
                  <a:cubicBezTo>
                    <a:pt x="152" y="130"/>
                    <a:pt x="156" y="130"/>
                    <a:pt x="159" y="130"/>
                  </a:cubicBezTo>
                  <a:cubicBezTo>
                    <a:pt x="115" y="127"/>
                    <a:pt x="81" y="108"/>
                    <a:pt x="81" y="99"/>
                  </a:cubicBezTo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4" name="Freeform 287"/>
            <p:cNvSpPr>
              <a:spLocks/>
            </p:cNvSpPr>
            <p:nvPr/>
          </p:nvSpPr>
          <p:spPr bwMode="auto">
            <a:xfrm>
              <a:off x="5772174" y="2295526"/>
              <a:ext cx="193675" cy="158750"/>
            </a:xfrm>
            <a:custGeom>
              <a:avLst/>
              <a:gdLst>
                <a:gd name="T0" fmla="*/ 78 w 159"/>
                <a:gd name="T1" fmla="*/ 99 h 130"/>
                <a:gd name="T2" fmla="*/ 78 w 159"/>
                <a:gd name="T3" fmla="*/ 99 h 130"/>
                <a:gd name="T4" fmla="*/ 0 w 159"/>
                <a:gd name="T5" fmla="*/ 0 h 130"/>
                <a:gd name="T6" fmla="*/ 10 w 159"/>
                <a:gd name="T7" fmla="*/ 0 h 130"/>
                <a:gd name="T8" fmla="*/ 98 w 159"/>
                <a:gd name="T9" fmla="*/ 99 h 130"/>
                <a:gd name="T10" fmla="*/ 98 w 159"/>
                <a:gd name="T11" fmla="*/ 99 h 130"/>
                <a:gd name="T12" fmla="*/ 10 w 159"/>
                <a:gd name="T13" fmla="*/ 130 h 130"/>
                <a:gd name="T14" fmla="*/ 0 w 159"/>
                <a:gd name="T15" fmla="*/ 130 h 130"/>
                <a:gd name="T16" fmla="*/ 78 w 159"/>
                <a:gd name="T17" fmla="*/ 9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30">
                  <a:moveTo>
                    <a:pt x="78" y="99"/>
                  </a:moveTo>
                  <a:cubicBezTo>
                    <a:pt x="78" y="99"/>
                    <a:pt x="78" y="99"/>
                    <a:pt x="78" y="99"/>
                  </a:cubicBezTo>
                  <a:cubicBezTo>
                    <a:pt x="95" y="76"/>
                    <a:pt x="137" y="3"/>
                    <a:pt x="0" y="0"/>
                  </a:cubicBezTo>
                  <a:cubicBezTo>
                    <a:pt x="3" y="0"/>
                    <a:pt x="7" y="0"/>
                    <a:pt x="10" y="0"/>
                  </a:cubicBezTo>
                  <a:cubicBezTo>
                    <a:pt x="159" y="0"/>
                    <a:pt x="115" y="75"/>
                    <a:pt x="98" y="99"/>
                  </a:cubicBezTo>
                  <a:cubicBezTo>
                    <a:pt x="98" y="99"/>
                    <a:pt x="98" y="99"/>
                    <a:pt x="98" y="99"/>
                  </a:cubicBezTo>
                  <a:cubicBezTo>
                    <a:pt x="98" y="109"/>
                    <a:pt x="59" y="130"/>
                    <a:pt x="10" y="130"/>
                  </a:cubicBezTo>
                  <a:cubicBezTo>
                    <a:pt x="7" y="130"/>
                    <a:pt x="3" y="130"/>
                    <a:pt x="0" y="130"/>
                  </a:cubicBezTo>
                  <a:cubicBezTo>
                    <a:pt x="44" y="127"/>
                    <a:pt x="78" y="108"/>
                    <a:pt x="78" y="99"/>
                  </a:cubicBezTo>
                </a:path>
              </a:pathLst>
            </a:custGeom>
            <a:solidFill>
              <a:srgbClr val="407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5" name="Freeform 288"/>
            <p:cNvSpPr>
              <a:spLocks/>
            </p:cNvSpPr>
            <p:nvPr/>
          </p:nvSpPr>
          <p:spPr bwMode="auto">
            <a:xfrm>
              <a:off x="5665811" y="2395538"/>
              <a:ext cx="234950" cy="23813"/>
            </a:xfrm>
            <a:custGeom>
              <a:avLst/>
              <a:gdLst>
                <a:gd name="T0" fmla="*/ 192 w 192"/>
                <a:gd name="T1" fmla="*/ 4 h 20"/>
                <a:gd name="T2" fmla="*/ 188 w 192"/>
                <a:gd name="T3" fmla="*/ 0 h 20"/>
                <a:gd name="T4" fmla="*/ 4 w 192"/>
                <a:gd name="T5" fmla="*/ 0 h 20"/>
                <a:gd name="T6" fmla="*/ 0 w 192"/>
                <a:gd name="T7" fmla="*/ 4 h 20"/>
                <a:gd name="T8" fmla="*/ 0 w 192"/>
                <a:gd name="T9" fmla="*/ 15 h 20"/>
                <a:gd name="T10" fmla="*/ 4 w 192"/>
                <a:gd name="T11" fmla="*/ 20 h 20"/>
                <a:gd name="T12" fmla="*/ 188 w 192"/>
                <a:gd name="T13" fmla="*/ 19 h 20"/>
                <a:gd name="T14" fmla="*/ 192 w 192"/>
                <a:gd name="T15" fmla="*/ 15 h 20"/>
                <a:gd name="T16" fmla="*/ 192 w 192"/>
                <a:gd name="T17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20">
                  <a:moveTo>
                    <a:pt x="192" y="4"/>
                  </a:moveTo>
                  <a:cubicBezTo>
                    <a:pt x="192" y="2"/>
                    <a:pt x="190" y="0"/>
                    <a:pt x="18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2" y="20"/>
                    <a:pt x="4" y="20"/>
                  </a:cubicBezTo>
                  <a:cubicBezTo>
                    <a:pt x="188" y="19"/>
                    <a:pt x="188" y="19"/>
                    <a:pt x="188" y="19"/>
                  </a:cubicBezTo>
                  <a:cubicBezTo>
                    <a:pt x="190" y="19"/>
                    <a:pt x="192" y="17"/>
                    <a:pt x="192" y="15"/>
                  </a:cubicBezTo>
                  <a:cubicBezTo>
                    <a:pt x="192" y="4"/>
                    <a:pt x="192" y="4"/>
                    <a:pt x="192" y="4"/>
                  </a:cubicBezTo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6" name="Freeform 289"/>
            <p:cNvSpPr>
              <a:spLocks/>
            </p:cNvSpPr>
            <p:nvPr/>
          </p:nvSpPr>
          <p:spPr bwMode="auto">
            <a:xfrm>
              <a:off x="5665811" y="2400301"/>
              <a:ext cx="4763" cy="19050"/>
            </a:xfrm>
            <a:custGeom>
              <a:avLst/>
              <a:gdLst>
                <a:gd name="T0" fmla="*/ 0 w 4"/>
                <a:gd name="T1" fmla="*/ 0 h 16"/>
                <a:gd name="T2" fmla="*/ 0 w 4"/>
                <a:gd name="T3" fmla="*/ 0 h 16"/>
                <a:gd name="T4" fmla="*/ 0 w 4"/>
                <a:gd name="T5" fmla="*/ 11 h 16"/>
                <a:gd name="T6" fmla="*/ 4 w 4"/>
                <a:gd name="T7" fmla="*/ 16 h 16"/>
                <a:gd name="T8" fmla="*/ 4 w 4"/>
                <a:gd name="T9" fmla="*/ 16 h 16"/>
                <a:gd name="T10" fmla="*/ 0 w 4"/>
                <a:gd name="T11" fmla="*/ 11 h 16"/>
                <a:gd name="T12" fmla="*/ 0 w 4"/>
                <a:gd name="T13" fmla="*/ 0 h 16"/>
                <a:gd name="T14" fmla="*/ 0 w 4"/>
                <a:gd name="T15" fmla="*/ 0 h 16"/>
                <a:gd name="T16" fmla="*/ 0 w 4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5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1" y="15"/>
                    <a:pt x="0" y="13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3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7" name="Freeform 290"/>
            <p:cNvSpPr>
              <a:spLocks/>
            </p:cNvSpPr>
            <p:nvPr/>
          </p:nvSpPr>
          <p:spPr bwMode="auto">
            <a:xfrm>
              <a:off x="5670574" y="24193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36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8" name="Freeform 291"/>
            <p:cNvSpPr>
              <a:spLocks/>
            </p:cNvSpPr>
            <p:nvPr/>
          </p:nvSpPr>
          <p:spPr bwMode="auto">
            <a:xfrm>
              <a:off x="5665811" y="2395538"/>
              <a:ext cx="22225" cy="4763"/>
            </a:xfrm>
            <a:custGeom>
              <a:avLst/>
              <a:gdLst>
                <a:gd name="T0" fmla="*/ 18 w 18"/>
                <a:gd name="T1" fmla="*/ 0 h 4"/>
                <a:gd name="T2" fmla="*/ 4 w 18"/>
                <a:gd name="T3" fmla="*/ 0 h 4"/>
                <a:gd name="T4" fmla="*/ 0 w 18"/>
                <a:gd name="T5" fmla="*/ 4 h 4"/>
                <a:gd name="T6" fmla="*/ 0 w 18"/>
                <a:gd name="T7" fmla="*/ 4 h 4"/>
                <a:gd name="T8" fmla="*/ 4 w 18"/>
                <a:gd name="T9" fmla="*/ 0 h 4"/>
                <a:gd name="T10" fmla="*/ 18 w 18"/>
                <a:gd name="T11" fmla="*/ 0 h 4"/>
                <a:gd name="T12" fmla="*/ 18 w 1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">
                  <a:moveTo>
                    <a:pt x="1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3364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9" name="Freeform 292"/>
            <p:cNvSpPr>
              <a:spLocks/>
            </p:cNvSpPr>
            <p:nvPr/>
          </p:nvSpPr>
          <p:spPr bwMode="auto">
            <a:xfrm>
              <a:off x="5880124" y="2395538"/>
              <a:ext cx="15875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0 w 13"/>
                <a:gd name="T4" fmla="*/ 13 w 13"/>
                <a:gd name="T5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669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0" name="Freeform 293"/>
            <p:cNvSpPr>
              <a:spLocks/>
            </p:cNvSpPr>
            <p:nvPr/>
          </p:nvSpPr>
          <p:spPr bwMode="auto">
            <a:xfrm>
              <a:off x="5665811" y="2395538"/>
              <a:ext cx="234950" cy="23813"/>
            </a:xfrm>
            <a:custGeom>
              <a:avLst/>
              <a:gdLst>
                <a:gd name="T0" fmla="*/ 188 w 192"/>
                <a:gd name="T1" fmla="*/ 0 h 20"/>
                <a:gd name="T2" fmla="*/ 175 w 192"/>
                <a:gd name="T3" fmla="*/ 0 h 20"/>
                <a:gd name="T4" fmla="*/ 18 w 192"/>
                <a:gd name="T5" fmla="*/ 0 h 20"/>
                <a:gd name="T6" fmla="*/ 4 w 192"/>
                <a:gd name="T7" fmla="*/ 0 h 20"/>
                <a:gd name="T8" fmla="*/ 0 w 192"/>
                <a:gd name="T9" fmla="*/ 4 h 20"/>
                <a:gd name="T10" fmla="*/ 0 w 192"/>
                <a:gd name="T11" fmla="*/ 4 h 20"/>
                <a:gd name="T12" fmla="*/ 0 w 192"/>
                <a:gd name="T13" fmla="*/ 4 h 20"/>
                <a:gd name="T14" fmla="*/ 0 w 192"/>
                <a:gd name="T15" fmla="*/ 15 h 20"/>
                <a:gd name="T16" fmla="*/ 4 w 192"/>
                <a:gd name="T17" fmla="*/ 20 h 20"/>
                <a:gd name="T18" fmla="*/ 4 w 192"/>
                <a:gd name="T19" fmla="*/ 20 h 20"/>
                <a:gd name="T20" fmla="*/ 188 w 192"/>
                <a:gd name="T21" fmla="*/ 19 h 20"/>
                <a:gd name="T22" fmla="*/ 192 w 192"/>
                <a:gd name="T23" fmla="*/ 15 h 20"/>
                <a:gd name="T24" fmla="*/ 192 w 192"/>
                <a:gd name="T25" fmla="*/ 4 h 20"/>
                <a:gd name="T26" fmla="*/ 188 w 192"/>
                <a:gd name="T2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20">
                  <a:moveTo>
                    <a:pt x="188" y="0"/>
                  </a:moveTo>
                  <a:cubicBezTo>
                    <a:pt x="175" y="0"/>
                    <a:pt x="175" y="0"/>
                    <a:pt x="17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1" y="19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188" y="19"/>
                    <a:pt x="188" y="19"/>
                    <a:pt x="188" y="19"/>
                  </a:cubicBezTo>
                  <a:cubicBezTo>
                    <a:pt x="190" y="19"/>
                    <a:pt x="192" y="17"/>
                    <a:pt x="192" y="15"/>
                  </a:cubicBezTo>
                  <a:cubicBezTo>
                    <a:pt x="192" y="4"/>
                    <a:pt x="192" y="4"/>
                    <a:pt x="192" y="4"/>
                  </a:cubicBezTo>
                  <a:cubicBezTo>
                    <a:pt x="192" y="2"/>
                    <a:pt x="190" y="0"/>
                    <a:pt x="188" y="0"/>
                  </a:cubicBezTo>
                </a:path>
              </a:pathLst>
            </a:custGeom>
            <a:solidFill>
              <a:srgbClr val="33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1" name="Rectangle 294"/>
            <p:cNvSpPr>
              <a:spLocks noChangeArrowheads="1"/>
            </p:cNvSpPr>
            <p:nvPr/>
          </p:nvSpPr>
          <p:spPr bwMode="auto">
            <a:xfrm>
              <a:off x="5772174" y="2619376"/>
              <a:ext cx="23813" cy="307975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2" name="Freeform 295"/>
            <p:cNvSpPr>
              <a:spLocks/>
            </p:cNvSpPr>
            <p:nvPr/>
          </p:nvSpPr>
          <p:spPr bwMode="auto">
            <a:xfrm>
              <a:off x="5715024" y="2582863"/>
              <a:ext cx="138113" cy="55563"/>
            </a:xfrm>
            <a:custGeom>
              <a:avLst/>
              <a:gdLst>
                <a:gd name="T0" fmla="*/ 87 w 87"/>
                <a:gd name="T1" fmla="*/ 10 h 35"/>
                <a:gd name="T2" fmla="*/ 80 w 87"/>
                <a:gd name="T3" fmla="*/ 0 h 35"/>
                <a:gd name="T4" fmla="*/ 43 w 87"/>
                <a:gd name="T5" fmla="*/ 23 h 35"/>
                <a:gd name="T6" fmla="*/ 7 w 87"/>
                <a:gd name="T7" fmla="*/ 0 h 35"/>
                <a:gd name="T8" fmla="*/ 0 w 87"/>
                <a:gd name="T9" fmla="*/ 10 h 35"/>
                <a:gd name="T10" fmla="*/ 35 w 87"/>
                <a:gd name="T11" fmla="*/ 35 h 35"/>
                <a:gd name="T12" fmla="*/ 43 w 87"/>
                <a:gd name="T13" fmla="*/ 25 h 35"/>
                <a:gd name="T14" fmla="*/ 52 w 87"/>
                <a:gd name="T15" fmla="*/ 35 h 35"/>
                <a:gd name="T16" fmla="*/ 87 w 87"/>
                <a:gd name="T17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35">
                  <a:moveTo>
                    <a:pt x="87" y="10"/>
                  </a:moveTo>
                  <a:lnTo>
                    <a:pt x="80" y="0"/>
                  </a:lnTo>
                  <a:lnTo>
                    <a:pt x="43" y="23"/>
                  </a:lnTo>
                  <a:lnTo>
                    <a:pt x="7" y="0"/>
                  </a:lnTo>
                  <a:lnTo>
                    <a:pt x="0" y="10"/>
                  </a:lnTo>
                  <a:lnTo>
                    <a:pt x="35" y="35"/>
                  </a:lnTo>
                  <a:lnTo>
                    <a:pt x="43" y="25"/>
                  </a:lnTo>
                  <a:lnTo>
                    <a:pt x="52" y="35"/>
                  </a:lnTo>
                  <a:lnTo>
                    <a:pt x="8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pic>
        <p:nvPicPr>
          <p:cNvPr id="304" name="Picture 3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1038" y="1832255"/>
            <a:ext cx="637225" cy="1812366"/>
          </a:xfrm>
          <a:prstGeom prst="rect">
            <a:avLst/>
          </a:prstGeom>
        </p:spPr>
      </p:pic>
      <p:sp>
        <p:nvSpPr>
          <p:cNvPr id="325" name="TextBox 324"/>
          <p:cNvSpPr txBox="1"/>
          <p:nvPr/>
        </p:nvSpPr>
        <p:spPr>
          <a:xfrm>
            <a:off x="5774394" y="571725"/>
            <a:ext cx="835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fork</a:t>
            </a:r>
            <a:endParaRPr lang="en-CA" sz="3200" dirty="0">
              <a:latin typeface="+mj-lt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10303724" y="1660238"/>
            <a:ext cx="962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copy</a:t>
            </a:r>
            <a:endParaRPr lang="en-CA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5774394" y="1892202"/>
            <a:ext cx="14416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pull</a:t>
            </a:r>
          </a:p>
          <a:p>
            <a:r>
              <a:rPr lang="en-US" sz="3200" dirty="0">
                <a:latin typeface="+mj-lt"/>
              </a:rPr>
              <a:t>request</a:t>
            </a:r>
            <a:endParaRPr lang="en-CA" sz="3200" dirty="0">
              <a:latin typeface="+mj-lt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965441" y="4041245"/>
            <a:ext cx="3925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i="1" dirty="0"/>
              <a:t>Teammates are people we trust.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7443020" y="4053682"/>
            <a:ext cx="3921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i="1" dirty="0"/>
              <a:t>Outside contributors are people we don’t know.</a:t>
            </a:r>
          </a:p>
        </p:txBody>
      </p:sp>
      <p:sp>
        <p:nvSpPr>
          <p:cNvPr id="330" name="TextBox 329"/>
          <p:cNvSpPr txBox="1"/>
          <p:nvPr/>
        </p:nvSpPr>
        <p:spPr>
          <a:xfrm>
            <a:off x="5799138" y="2920538"/>
            <a:ext cx="1404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/>
              <a:t>Allows us to review changes.</a:t>
            </a:r>
          </a:p>
        </p:txBody>
      </p:sp>
      <p:sp>
        <p:nvSpPr>
          <p:cNvPr id="331" name="TextBox 330"/>
          <p:cNvSpPr txBox="1"/>
          <p:nvPr/>
        </p:nvSpPr>
        <p:spPr>
          <a:xfrm>
            <a:off x="5793115" y="1035140"/>
            <a:ext cx="1404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/>
              <a:t>Creates an isolated copy.</a:t>
            </a:r>
          </a:p>
        </p:txBody>
      </p:sp>
    </p:spTree>
    <p:extLst>
      <p:ext uri="{BB962C8B-B14F-4D97-AF65-F5344CB8AC3E}">
        <p14:creationId xmlns:p14="http://schemas.microsoft.com/office/powerpoint/2010/main" val="314266810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Template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38200" y="0"/>
            <a:ext cx="10885" cy="6117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38085" y="105513"/>
            <a:ext cx="10885" cy="6117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67722" y="175915"/>
            <a:ext cx="10885" cy="6117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62001" y="2864968"/>
            <a:ext cx="10231120" cy="721512"/>
          </a:xfrm>
          <a:prstGeom prst="rect">
            <a:avLst/>
          </a:pr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645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/>
          <p:cNvCxnSpPr>
            <a:stCxn id="29" idx="6"/>
          </p:cNvCxnSpPr>
          <p:nvPr/>
        </p:nvCxnSpPr>
        <p:spPr>
          <a:xfrm flipV="1">
            <a:off x="4563944" y="3788384"/>
            <a:ext cx="1461204" cy="13132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Release Isolation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83" idx="6"/>
          </p:cNvCxnSpPr>
          <p:nvPr/>
        </p:nvCxnSpPr>
        <p:spPr>
          <a:xfrm>
            <a:off x="9075922" y="2484823"/>
            <a:ext cx="1868359" cy="15429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1825713" y="2392252"/>
            <a:ext cx="1397110" cy="1724113"/>
            <a:chOff x="1952202" y="3669637"/>
            <a:chExt cx="1397110" cy="1724113"/>
          </a:xfrm>
        </p:grpSpPr>
        <p:sp>
          <p:nvSpPr>
            <p:cNvPr id="7" name="Oval 6"/>
            <p:cNvSpPr/>
            <p:nvPr/>
          </p:nvSpPr>
          <p:spPr bwMode="auto">
            <a:xfrm>
              <a:off x="2208955" y="3669637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3133312" y="497090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11" name="Curved Connector 10"/>
            <p:cNvCxnSpPr>
              <a:stCxn id="7" idx="6"/>
              <a:endCxn id="10" idx="2"/>
            </p:cNvCxnSpPr>
            <p:nvPr/>
          </p:nvCxnSpPr>
          <p:spPr>
            <a:xfrm>
              <a:off x="2424955" y="3777637"/>
              <a:ext cx="708357" cy="130126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52202" y="5085973"/>
              <a:ext cx="1027204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release v1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98466" y="2385180"/>
            <a:ext cx="1646779" cy="216000"/>
            <a:chOff x="2479385" y="3662565"/>
            <a:chExt cx="1646779" cy="216000"/>
          </a:xfrm>
        </p:grpSpPr>
        <p:sp>
          <p:nvSpPr>
            <p:cNvPr id="33" name="Oval 32"/>
            <p:cNvSpPr/>
            <p:nvPr/>
          </p:nvSpPr>
          <p:spPr bwMode="auto">
            <a:xfrm>
              <a:off x="3910164" y="3662565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34" name="Straight Arrow Connector 33"/>
            <p:cNvCxnSpPr>
              <a:stCxn id="7" idx="6"/>
              <a:endCxn id="33" idx="2"/>
            </p:cNvCxnSpPr>
            <p:nvPr/>
          </p:nvCxnSpPr>
          <p:spPr>
            <a:xfrm flipV="1">
              <a:off x="2479385" y="3770565"/>
              <a:ext cx="1430779" cy="7072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849085" y="2337349"/>
            <a:ext cx="1233381" cy="307777"/>
            <a:chOff x="1030004" y="3614734"/>
            <a:chExt cx="1233381" cy="307777"/>
          </a:xfrm>
        </p:grpSpPr>
        <p:sp>
          <p:nvSpPr>
            <p:cNvPr id="36" name="TextBox 35"/>
            <p:cNvSpPr txBox="1"/>
            <p:nvPr/>
          </p:nvSpPr>
          <p:spPr>
            <a:xfrm>
              <a:off x="1030004" y="3614734"/>
              <a:ext cx="579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main</a:t>
              </a:r>
            </a:p>
          </p:txBody>
        </p:sp>
        <p:cxnSp>
          <p:nvCxnSpPr>
            <p:cNvPr id="37" name="Straight Arrow Connector 36"/>
            <p:cNvCxnSpPr>
              <a:stCxn id="7" idx="2"/>
              <a:endCxn id="36" idx="3"/>
            </p:cNvCxnSpPr>
            <p:nvPr/>
          </p:nvCxnSpPr>
          <p:spPr>
            <a:xfrm flipH="1" flipV="1">
              <a:off x="1609070" y="3768623"/>
              <a:ext cx="654315" cy="9014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945247" y="2385180"/>
            <a:ext cx="1028888" cy="216000"/>
            <a:chOff x="4150108" y="3662565"/>
            <a:chExt cx="1004943" cy="216000"/>
          </a:xfrm>
        </p:grpSpPr>
        <p:sp>
          <p:nvSpPr>
            <p:cNvPr id="39" name="Oval 38"/>
            <p:cNvSpPr/>
            <p:nvPr/>
          </p:nvSpPr>
          <p:spPr bwMode="auto">
            <a:xfrm>
              <a:off x="4939051" y="3662565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40" name="Straight Arrow Connector 39"/>
            <p:cNvCxnSpPr>
              <a:stCxn id="33" idx="6"/>
              <a:endCxn id="39" idx="2"/>
            </p:cNvCxnSpPr>
            <p:nvPr/>
          </p:nvCxnSpPr>
          <p:spPr>
            <a:xfrm>
              <a:off x="4150108" y="3770565"/>
              <a:ext cx="788942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5917305" y="2378613"/>
            <a:ext cx="887372" cy="216000"/>
            <a:chOff x="3476449" y="2121753"/>
            <a:chExt cx="887372" cy="216000"/>
          </a:xfrm>
        </p:grpSpPr>
        <p:cxnSp>
          <p:nvCxnSpPr>
            <p:cNvPr id="66" name="Straight Arrow Connector 65"/>
            <p:cNvCxnSpPr>
              <a:stCxn id="22" idx="6"/>
              <a:endCxn id="67" idx="2"/>
            </p:cNvCxnSpPr>
            <p:nvPr/>
          </p:nvCxnSpPr>
          <p:spPr>
            <a:xfrm>
              <a:off x="3476449" y="2223187"/>
              <a:ext cx="671372" cy="6566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 bwMode="auto">
            <a:xfrm>
              <a:off x="4147821" y="212175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758810" y="2376823"/>
            <a:ext cx="1397110" cy="1724113"/>
            <a:chOff x="6939729" y="3654208"/>
            <a:chExt cx="1397110" cy="1724113"/>
          </a:xfrm>
        </p:grpSpPr>
        <p:grpSp>
          <p:nvGrpSpPr>
            <p:cNvPr id="69" name="Group 68"/>
            <p:cNvGrpSpPr/>
            <p:nvPr/>
          </p:nvGrpSpPr>
          <p:grpSpPr>
            <a:xfrm>
              <a:off x="6939729" y="3654208"/>
              <a:ext cx="1397110" cy="1724113"/>
              <a:chOff x="1952202" y="3669637"/>
              <a:chExt cx="1397110" cy="1724113"/>
            </a:xfrm>
          </p:grpSpPr>
          <p:sp>
            <p:nvSpPr>
              <p:cNvPr id="70" name="Oval 69"/>
              <p:cNvSpPr/>
              <p:nvPr/>
            </p:nvSpPr>
            <p:spPr bwMode="auto">
              <a:xfrm>
                <a:off x="2208955" y="3669637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</a:t>
                </a:r>
              </a:p>
            </p:txBody>
          </p:sp>
          <p:sp>
            <p:nvSpPr>
              <p:cNvPr id="71" name="Oval 70"/>
              <p:cNvSpPr/>
              <p:nvPr/>
            </p:nvSpPr>
            <p:spPr bwMode="auto">
              <a:xfrm>
                <a:off x="3133312" y="4970901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72" name="Curved Connector 71"/>
              <p:cNvCxnSpPr>
                <a:stCxn id="70" idx="6"/>
                <a:endCxn id="71" idx="2"/>
              </p:cNvCxnSpPr>
              <p:nvPr/>
            </p:nvCxnSpPr>
            <p:spPr>
              <a:xfrm>
                <a:off x="2424955" y="3777637"/>
                <a:ext cx="708357" cy="1301264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1952202" y="5085973"/>
                <a:ext cx="10672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release v2</a:t>
                </a:r>
              </a:p>
            </p:txBody>
          </p:sp>
        </p:grpSp>
        <p:cxnSp>
          <p:nvCxnSpPr>
            <p:cNvPr id="74" name="Straight Arrow Connector 73"/>
            <p:cNvCxnSpPr>
              <a:stCxn id="67" idx="6"/>
              <a:endCxn id="70" idx="2"/>
            </p:cNvCxnSpPr>
            <p:nvPr/>
          </p:nvCxnSpPr>
          <p:spPr>
            <a:xfrm flipV="1">
              <a:off x="6985596" y="3762208"/>
              <a:ext cx="210886" cy="179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>
            <a:stCxn id="71" idx="6"/>
          </p:cNvCxnSpPr>
          <p:nvPr/>
        </p:nvCxnSpPr>
        <p:spPr>
          <a:xfrm>
            <a:off x="8155920" y="3786087"/>
            <a:ext cx="2788361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7231563" y="2376823"/>
            <a:ext cx="1844359" cy="216000"/>
            <a:chOff x="3292348" y="2121753"/>
            <a:chExt cx="1844359" cy="216000"/>
          </a:xfrm>
        </p:grpSpPr>
        <p:cxnSp>
          <p:nvCxnSpPr>
            <p:cNvPr id="82" name="Straight Arrow Connector 81"/>
            <p:cNvCxnSpPr>
              <a:stCxn id="70" idx="6"/>
              <a:endCxn id="83" idx="2"/>
            </p:cNvCxnSpPr>
            <p:nvPr/>
          </p:nvCxnSpPr>
          <p:spPr>
            <a:xfrm>
              <a:off x="3292348" y="2229753"/>
              <a:ext cx="1628359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 bwMode="auto">
            <a:xfrm>
              <a:off x="4920707" y="212175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222823" y="3693516"/>
            <a:ext cx="1341121" cy="216000"/>
            <a:chOff x="3403742" y="4970901"/>
            <a:chExt cx="1341121" cy="216000"/>
          </a:xfrm>
        </p:grpSpPr>
        <p:sp>
          <p:nvSpPr>
            <p:cNvPr id="29" name="Oval 28"/>
            <p:cNvSpPr/>
            <p:nvPr/>
          </p:nvSpPr>
          <p:spPr bwMode="auto">
            <a:xfrm>
              <a:off x="4528863" y="497090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88" name="Straight Arrow Connector 87"/>
            <p:cNvCxnSpPr>
              <a:stCxn id="10" idx="6"/>
              <a:endCxn id="29" idx="2"/>
            </p:cNvCxnSpPr>
            <p:nvPr/>
          </p:nvCxnSpPr>
          <p:spPr>
            <a:xfrm>
              <a:off x="3403742" y="5078901"/>
              <a:ext cx="1125121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563945" y="2372047"/>
            <a:ext cx="1415569" cy="1429468"/>
            <a:chOff x="4563945" y="2372047"/>
            <a:chExt cx="1415569" cy="1429468"/>
          </a:xfrm>
        </p:grpSpPr>
        <p:sp>
          <p:nvSpPr>
            <p:cNvPr id="92" name="TextBox 91"/>
            <p:cNvSpPr txBox="1"/>
            <p:nvPr/>
          </p:nvSpPr>
          <p:spPr>
            <a:xfrm>
              <a:off x="5287017" y="3106300"/>
              <a:ext cx="69249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hot-fix</a:t>
              </a: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4563945" y="2372047"/>
              <a:ext cx="1353360" cy="1429468"/>
              <a:chOff x="4744864" y="3649432"/>
              <a:chExt cx="1353360" cy="1429468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744864" y="3649432"/>
                <a:ext cx="1353360" cy="1429468"/>
                <a:chOff x="6438448" y="1869683"/>
                <a:chExt cx="1353360" cy="1429468"/>
              </a:xfrm>
            </p:grpSpPr>
            <p:sp>
              <p:nvSpPr>
                <p:cNvPr id="22" name="Oval 21"/>
                <p:cNvSpPr/>
                <p:nvPr/>
              </p:nvSpPr>
              <p:spPr bwMode="auto">
                <a:xfrm>
                  <a:off x="7575808" y="1869683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</a:t>
                  </a:r>
                </a:p>
              </p:txBody>
            </p:sp>
            <p:cxnSp>
              <p:nvCxnSpPr>
                <p:cNvPr id="23" name="Curved Connector 22"/>
                <p:cNvCxnSpPr>
                  <a:stCxn id="22" idx="2"/>
                  <a:endCxn id="29" idx="6"/>
                </p:cNvCxnSpPr>
                <p:nvPr/>
              </p:nvCxnSpPr>
              <p:spPr>
                <a:xfrm rot="10800000" flipV="1">
                  <a:off x="6438448" y="1977682"/>
                  <a:ext cx="1137361" cy="1321469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Isosceles Triangle 23"/>
                <p:cNvSpPr/>
                <p:nvPr/>
              </p:nvSpPr>
              <p:spPr>
                <a:xfrm>
                  <a:off x="6912166" y="2483628"/>
                  <a:ext cx="216000" cy="164892"/>
                </a:xfrm>
                <a:prstGeom prst="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4937775" y="4078711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RI</a:t>
                </a:r>
              </a:p>
            </p:txBody>
          </p:sp>
          <p:cxnSp>
            <p:nvCxnSpPr>
              <p:cNvPr id="62" name="Straight Arrow Connector 61"/>
              <p:cNvCxnSpPr>
                <a:stCxn id="39" idx="6"/>
                <a:endCxn id="22" idx="2"/>
              </p:cNvCxnSpPr>
              <p:nvPr/>
            </p:nvCxnSpPr>
            <p:spPr>
              <a:xfrm flipV="1">
                <a:off x="5155051" y="3757432"/>
                <a:ext cx="727173" cy="1313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Rectangle 50"/>
          <p:cNvSpPr/>
          <p:nvPr/>
        </p:nvSpPr>
        <p:spPr>
          <a:xfrm>
            <a:off x="762001" y="2253719"/>
            <a:ext cx="10231120" cy="1942361"/>
          </a:xfrm>
          <a:prstGeom prst="rect">
            <a:avLst/>
          </a:prstGeom>
          <a:noFill/>
          <a:ln w="63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06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 bwMode="auto">
          <a:xfrm>
            <a:off x="5558792" y="324322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27" name="Straight Arrow Connector 26"/>
          <p:cNvCxnSpPr>
            <a:stCxn id="54" idx="6"/>
            <a:endCxn id="62" idx="2"/>
          </p:cNvCxnSpPr>
          <p:nvPr/>
        </p:nvCxnSpPr>
        <p:spPr>
          <a:xfrm>
            <a:off x="3945245" y="3351228"/>
            <a:ext cx="1613547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62001" y="2864968"/>
            <a:ext cx="10231120" cy="876452"/>
          </a:xfrm>
          <a:prstGeom prst="rect">
            <a:avLst/>
          </a:prstGeom>
          <a:noFill/>
          <a:ln w="63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Main Only – DevOps Article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cxnSp>
        <p:nvCxnSpPr>
          <p:cNvPr id="112" name="Straight Arrow Connector 111"/>
          <p:cNvCxnSpPr>
            <a:cxnSpLocks/>
            <a:stCxn id="67" idx="6"/>
            <a:endCxn id="25" idx="1"/>
          </p:cNvCxnSpPr>
          <p:nvPr/>
        </p:nvCxnSpPr>
        <p:spPr>
          <a:xfrm flipV="1">
            <a:off x="9077419" y="3351227"/>
            <a:ext cx="1265561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 bwMode="auto">
          <a:xfrm>
            <a:off x="2083325" y="324322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34992" y="2965783"/>
            <a:ext cx="723759" cy="18663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Iteration0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32002" y="3197339"/>
            <a:ext cx="59792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main </a:t>
            </a:r>
          </a:p>
        </p:txBody>
      </p:sp>
      <p:cxnSp>
        <p:nvCxnSpPr>
          <p:cNvPr id="20" name="Straight Arrow Connector 19"/>
          <p:cNvCxnSpPr>
            <a:stCxn id="115" idx="3"/>
            <a:endCxn id="113" idx="2"/>
          </p:cNvCxnSpPr>
          <p:nvPr/>
        </p:nvCxnSpPr>
        <p:spPr>
          <a:xfrm>
            <a:off x="1429923" y="3351228"/>
            <a:ext cx="653402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 bwMode="auto">
          <a:xfrm>
            <a:off x="3729245" y="324322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24" name="Straight Arrow Connector 23"/>
          <p:cNvCxnSpPr>
            <a:stCxn id="113" idx="6"/>
            <a:endCxn id="54" idx="2"/>
          </p:cNvCxnSpPr>
          <p:nvPr/>
        </p:nvCxnSpPr>
        <p:spPr>
          <a:xfrm>
            <a:off x="2299325" y="3351228"/>
            <a:ext cx="1429920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 bwMode="auto">
          <a:xfrm>
            <a:off x="7292936" y="324322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30" name="Straight Arrow Connector 29"/>
          <p:cNvCxnSpPr>
            <a:stCxn id="62" idx="6"/>
            <a:endCxn id="64" idx="2"/>
          </p:cNvCxnSpPr>
          <p:nvPr/>
        </p:nvCxnSpPr>
        <p:spPr>
          <a:xfrm>
            <a:off x="5774792" y="3351228"/>
            <a:ext cx="1518144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 bwMode="auto">
          <a:xfrm>
            <a:off x="8861419" y="324322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33" name="Straight Arrow Connector 32"/>
          <p:cNvCxnSpPr>
            <a:stCxn id="64" idx="6"/>
            <a:endCxn id="67" idx="2"/>
          </p:cNvCxnSpPr>
          <p:nvPr/>
        </p:nvCxnSpPr>
        <p:spPr>
          <a:xfrm>
            <a:off x="7508936" y="3351228"/>
            <a:ext cx="1352483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4" name="Rounded Rectangle 4">
            <a:extLst>
              <a:ext uri="{FF2B5EF4-FFF2-40B4-BE49-F238E27FC236}">
                <a16:creationId xmlns:a16="http://schemas.microsoft.com/office/drawing/2014/main" id="{5F0894CC-0C32-4955-A4B6-E2941444D751}"/>
              </a:ext>
            </a:extLst>
          </p:cNvPr>
          <p:cNvSpPr/>
          <p:nvPr/>
        </p:nvSpPr>
        <p:spPr>
          <a:xfrm>
            <a:off x="3475365" y="2968949"/>
            <a:ext cx="723759" cy="18663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Iteration1</a:t>
            </a:r>
          </a:p>
        </p:txBody>
      </p:sp>
      <p:sp>
        <p:nvSpPr>
          <p:cNvPr id="35" name="Rounded Rectangle 4">
            <a:extLst>
              <a:ext uri="{FF2B5EF4-FFF2-40B4-BE49-F238E27FC236}">
                <a16:creationId xmlns:a16="http://schemas.microsoft.com/office/drawing/2014/main" id="{CF3F6347-2534-475D-B7EC-1A3230D908EB}"/>
              </a:ext>
            </a:extLst>
          </p:cNvPr>
          <p:cNvSpPr/>
          <p:nvPr/>
        </p:nvSpPr>
        <p:spPr>
          <a:xfrm>
            <a:off x="5300413" y="2968949"/>
            <a:ext cx="723759" cy="18663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Iteration2</a:t>
            </a:r>
          </a:p>
        </p:txBody>
      </p:sp>
      <p:sp>
        <p:nvSpPr>
          <p:cNvPr id="36" name="Rounded Rectangle 4">
            <a:extLst>
              <a:ext uri="{FF2B5EF4-FFF2-40B4-BE49-F238E27FC236}">
                <a16:creationId xmlns:a16="http://schemas.microsoft.com/office/drawing/2014/main" id="{DE380B04-EA29-4FE0-8BA0-6F0B3E3AAC21}"/>
              </a:ext>
            </a:extLst>
          </p:cNvPr>
          <p:cNvSpPr/>
          <p:nvPr/>
        </p:nvSpPr>
        <p:spPr>
          <a:xfrm>
            <a:off x="7039056" y="2973459"/>
            <a:ext cx="723759" cy="18663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Iteration3</a:t>
            </a:r>
          </a:p>
        </p:txBody>
      </p:sp>
      <p:sp>
        <p:nvSpPr>
          <p:cNvPr id="37" name="Rounded Rectangle 4">
            <a:extLst>
              <a:ext uri="{FF2B5EF4-FFF2-40B4-BE49-F238E27FC236}">
                <a16:creationId xmlns:a16="http://schemas.microsoft.com/office/drawing/2014/main" id="{18CD8F29-4628-4C42-820C-6562219809A1}"/>
              </a:ext>
            </a:extLst>
          </p:cNvPr>
          <p:cNvSpPr/>
          <p:nvPr/>
        </p:nvSpPr>
        <p:spPr>
          <a:xfrm>
            <a:off x="8607539" y="2973459"/>
            <a:ext cx="723759" cy="18663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Iteration4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FF450B-2DCC-4C04-8095-A519B20A104D}"/>
              </a:ext>
            </a:extLst>
          </p:cNvPr>
          <p:cNvSpPr txBox="1"/>
          <p:nvPr/>
        </p:nvSpPr>
        <p:spPr>
          <a:xfrm>
            <a:off x="10342980" y="3197338"/>
            <a:ext cx="63959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 </a:t>
            </a:r>
            <a:r>
              <a:rPr lang="en-CA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vnext</a:t>
            </a:r>
            <a:endParaRPr lang="en-CA" sz="20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3285D7-26BC-471D-90E0-02EBE3FF2653}"/>
              </a:ext>
            </a:extLst>
          </p:cNvPr>
          <p:cNvSpPr/>
          <p:nvPr/>
        </p:nvSpPr>
        <p:spPr>
          <a:xfrm>
            <a:off x="-4300538" y="3258235"/>
            <a:ext cx="6096001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solidFill>
                  <a:srgbClr val="DDDDDD"/>
                </a:solidFill>
                <a:latin typeface="Segoe WPC"/>
              </a:rPr>
              <a:t>he main branch, run automated tests, and if successful, deploy the release to a development (dev) environment.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682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5403472" y="2373906"/>
            <a:ext cx="1532157" cy="1651902"/>
            <a:chOff x="5584391" y="2116720"/>
            <a:chExt cx="1532157" cy="1651902"/>
          </a:xfrm>
        </p:grpSpPr>
        <p:grpSp>
          <p:nvGrpSpPr>
            <p:cNvPr id="63" name="Group 62"/>
            <p:cNvGrpSpPr/>
            <p:nvPr/>
          </p:nvGrpSpPr>
          <p:grpSpPr>
            <a:xfrm>
              <a:off x="5983442" y="2116720"/>
              <a:ext cx="1133106" cy="1651902"/>
              <a:chOff x="6658702" y="1869683"/>
              <a:chExt cx="1133106" cy="1651902"/>
            </a:xfrm>
          </p:grpSpPr>
          <p:sp>
            <p:nvSpPr>
              <p:cNvPr id="48" name="Oval 47"/>
              <p:cNvSpPr/>
              <p:nvPr/>
            </p:nvSpPr>
            <p:spPr bwMode="auto">
              <a:xfrm>
                <a:off x="7575808" y="186968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</a:t>
                </a:r>
              </a:p>
            </p:txBody>
          </p:sp>
          <p:cxnSp>
            <p:nvCxnSpPr>
              <p:cNvPr id="61" name="Curved Connector 60"/>
              <p:cNvCxnSpPr>
                <a:stCxn id="48" idx="2"/>
                <a:endCxn id="46" idx="6"/>
              </p:cNvCxnSpPr>
              <p:nvPr/>
            </p:nvCxnSpPr>
            <p:spPr>
              <a:xfrm rot="10800000" flipV="1">
                <a:off x="6658702" y="1977683"/>
                <a:ext cx="917107" cy="1543902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Isosceles Triangle 61"/>
              <p:cNvSpPr/>
              <p:nvPr/>
            </p:nvSpPr>
            <p:spPr>
              <a:xfrm>
                <a:off x="7009255" y="2628596"/>
                <a:ext cx="216000" cy="164892"/>
              </a:xfrm>
              <a:prstGeom prst="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6434567" y="2671193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FI</a:t>
              </a:r>
            </a:p>
          </p:txBody>
        </p:sp>
        <p:cxnSp>
          <p:nvCxnSpPr>
            <p:cNvPr id="68" name="Straight Arrow Connector 67"/>
            <p:cNvCxnSpPr>
              <a:stCxn id="67" idx="6"/>
              <a:endCxn id="48" idx="2"/>
            </p:cNvCxnSpPr>
            <p:nvPr/>
          </p:nvCxnSpPr>
          <p:spPr>
            <a:xfrm flipV="1">
              <a:off x="5584391" y="2224720"/>
              <a:ext cx="1316157" cy="5033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7" name="Rectangle 76"/>
          <p:cNvSpPr/>
          <p:nvPr/>
        </p:nvSpPr>
        <p:spPr>
          <a:xfrm>
            <a:off x="762001" y="2261057"/>
            <a:ext cx="10231120" cy="2006143"/>
          </a:xfrm>
          <a:prstGeom prst="rect">
            <a:avLst/>
          </a:prstGeom>
          <a:noFill/>
          <a:ln w="63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Developer Isolation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50" idx="6"/>
          </p:cNvCxnSpPr>
          <p:nvPr/>
        </p:nvCxnSpPr>
        <p:spPr>
          <a:xfrm flipV="1">
            <a:off x="8776737" y="4023654"/>
            <a:ext cx="2089617" cy="8404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092626" y="2274018"/>
            <a:ext cx="1282547" cy="1868805"/>
            <a:chOff x="2938645" y="1769795"/>
            <a:chExt cx="1282547" cy="1868805"/>
          </a:xfrm>
        </p:grpSpPr>
        <p:sp>
          <p:nvSpPr>
            <p:cNvPr id="31" name="Oval 30"/>
            <p:cNvSpPr/>
            <p:nvPr/>
          </p:nvSpPr>
          <p:spPr bwMode="auto">
            <a:xfrm>
              <a:off x="2938645" y="3422600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154645" y="1869683"/>
              <a:ext cx="1066547" cy="1660917"/>
              <a:chOff x="3154645" y="1869683"/>
              <a:chExt cx="1066547" cy="1660917"/>
            </a:xfrm>
          </p:grpSpPr>
          <p:sp>
            <p:nvSpPr>
              <p:cNvPr id="40" name="Oval 39"/>
              <p:cNvSpPr/>
              <p:nvPr/>
            </p:nvSpPr>
            <p:spPr bwMode="auto">
              <a:xfrm>
                <a:off x="4005192" y="186968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41" name="Curved Connector 40"/>
              <p:cNvCxnSpPr>
                <a:stCxn id="31" idx="6"/>
                <a:endCxn id="40" idx="2"/>
              </p:cNvCxnSpPr>
              <p:nvPr/>
            </p:nvCxnSpPr>
            <p:spPr>
              <a:xfrm flipV="1">
                <a:off x="3154645" y="1977683"/>
                <a:ext cx="850547" cy="1552917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3110662" y="1769795"/>
              <a:ext cx="39113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dev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375173" y="2378939"/>
            <a:ext cx="807729" cy="216000"/>
            <a:chOff x="3556092" y="2121753"/>
            <a:chExt cx="807729" cy="216000"/>
          </a:xfrm>
        </p:grpSpPr>
        <p:cxnSp>
          <p:nvCxnSpPr>
            <p:cNvPr id="43" name="Straight Arrow Connector 42"/>
            <p:cNvCxnSpPr>
              <a:stCxn id="40" idx="6"/>
              <a:endCxn id="47" idx="2"/>
            </p:cNvCxnSpPr>
            <p:nvPr/>
          </p:nvCxnSpPr>
          <p:spPr>
            <a:xfrm>
              <a:off x="3556092" y="2224720"/>
              <a:ext cx="591729" cy="5033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 bwMode="auto">
            <a:xfrm>
              <a:off x="4147821" y="212175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82902" y="2378939"/>
            <a:ext cx="1220570" cy="216000"/>
            <a:chOff x="4363821" y="2121753"/>
            <a:chExt cx="1220570" cy="216000"/>
          </a:xfrm>
        </p:grpSpPr>
        <p:sp>
          <p:nvSpPr>
            <p:cNvPr id="67" name="Oval 66"/>
            <p:cNvSpPr/>
            <p:nvPr/>
          </p:nvSpPr>
          <p:spPr bwMode="auto">
            <a:xfrm>
              <a:off x="5368391" y="212175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59" name="Straight Arrow Connector 58"/>
            <p:cNvCxnSpPr>
              <a:stCxn id="47" idx="6"/>
              <a:endCxn id="67" idx="2"/>
            </p:cNvCxnSpPr>
            <p:nvPr/>
          </p:nvCxnSpPr>
          <p:spPr>
            <a:xfrm>
              <a:off x="4363821" y="2229753"/>
              <a:ext cx="1004570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35629" y="2378939"/>
            <a:ext cx="450440" cy="216000"/>
            <a:chOff x="7116548" y="2121753"/>
            <a:chExt cx="450440" cy="216000"/>
          </a:xfrm>
        </p:grpSpPr>
        <p:sp>
          <p:nvSpPr>
            <p:cNvPr id="49" name="Oval 48"/>
            <p:cNvSpPr/>
            <p:nvPr/>
          </p:nvSpPr>
          <p:spPr bwMode="auto">
            <a:xfrm>
              <a:off x="7350988" y="212175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69" name="Straight Arrow Connector 68"/>
            <p:cNvCxnSpPr>
              <a:stCxn id="48" idx="6"/>
              <a:endCxn id="49" idx="2"/>
            </p:cNvCxnSpPr>
            <p:nvPr/>
          </p:nvCxnSpPr>
          <p:spPr>
            <a:xfrm>
              <a:off x="7116548" y="2224720"/>
              <a:ext cx="234440" cy="5033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386069" y="2378939"/>
            <a:ext cx="1659142" cy="216000"/>
            <a:chOff x="7566988" y="2121753"/>
            <a:chExt cx="1659142" cy="216000"/>
          </a:xfrm>
        </p:grpSpPr>
        <p:sp>
          <p:nvSpPr>
            <p:cNvPr id="60" name="Oval 59"/>
            <p:cNvSpPr/>
            <p:nvPr/>
          </p:nvSpPr>
          <p:spPr bwMode="auto">
            <a:xfrm>
              <a:off x="9010130" y="212175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71" name="Straight Arrow Connector 70"/>
            <p:cNvCxnSpPr>
              <a:stCxn id="60" idx="2"/>
              <a:endCxn id="49" idx="6"/>
            </p:cNvCxnSpPr>
            <p:nvPr/>
          </p:nvCxnSpPr>
          <p:spPr>
            <a:xfrm flipH="1">
              <a:off x="7566988" y="2229753"/>
              <a:ext cx="1443142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72" name="Straight Arrow Connector 71"/>
          <p:cNvCxnSpPr>
            <a:stCxn id="60" idx="6"/>
          </p:cNvCxnSpPr>
          <p:nvPr/>
        </p:nvCxnSpPr>
        <p:spPr>
          <a:xfrm flipV="1">
            <a:off x="9045211" y="2481906"/>
            <a:ext cx="1821143" cy="5033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2308626" y="3917808"/>
            <a:ext cx="1636619" cy="216000"/>
            <a:chOff x="2489545" y="3662565"/>
            <a:chExt cx="1636619" cy="216000"/>
          </a:xfrm>
        </p:grpSpPr>
        <p:sp>
          <p:nvSpPr>
            <p:cNvPr id="45" name="Oval 44"/>
            <p:cNvSpPr/>
            <p:nvPr/>
          </p:nvSpPr>
          <p:spPr bwMode="auto">
            <a:xfrm>
              <a:off x="3910164" y="3662565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75" name="Straight Arrow Connector 74"/>
            <p:cNvCxnSpPr>
              <a:stCxn id="31" idx="6"/>
              <a:endCxn id="45" idx="2"/>
            </p:cNvCxnSpPr>
            <p:nvPr/>
          </p:nvCxnSpPr>
          <p:spPr>
            <a:xfrm flipV="1">
              <a:off x="2489545" y="3770565"/>
              <a:ext cx="1420619" cy="9015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849085" y="3871920"/>
            <a:ext cx="1243542" cy="307777"/>
            <a:chOff x="1030004" y="3614734"/>
            <a:chExt cx="1067972" cy="307777"/>
          </a:xfrm>
        </p:grpSpPr>
        <p:sp>
          <p:nvSpPr>
            <p:cNvPr id="23" name="TextBox 22"/>
            <p:cNvSpPr txBox="1"/>
            <p:nvPr/>
          </p:nvSpPr>
          <p:spPr>
            <a:xfrm>
              <a:off x="1030004" y="3614734"/>
              <a:ext cx="527388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main</a:t>
              </a:r>
            </a:p>
          </p:txBody>
        </p:sp>
        <p:cxnSp>
          <p:nvCxnSpPr>
            <p:cNvPr id="78" name="Straight Arrow Connector 77"/>
            <p:cNvCxnSpPr>
              <a:stCxn id="31" idx="2"/>
              <a:endCxn id="23" idx="3"/>
            </p:cNvCxnSpPr>
            <p:nvPr/>
          </p:nvCxnSpPr>
          <p:spPr>
            <a:xfrm flipH="1" flipV="1">
              <a:off x="1557392" y="3768623"/>
              <a:ext cx="540584" cy="9014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945245" y="3917808"/>
            <a:ext cx="1028887" cy="216000"/>
            <a:chOff x="4126164" y="3662565"/>
            <a:chExt cx="1028887" cy="216000"/>
          </a:xfrm>
        </p:grpSpPr>
        <p:sp>
          <p:nvSpPr>
            <p:cNvPr id="66" name="Oval 65"/>
            <p:cNvSpPr/>
            <p:nvPr/>
          </p:nvSpPr>
          <p:spPr bwMode="auto">
            <a:xfrm>
              <a:off x="4939051" y="3662565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82" name="Straight Arrow Connector 81"/>
            <p:cNvCxnSpPr>
              <a:stCxn id="45" idx="6"/>
              <a:endCxn id="66" idx="2"/>
            </p:cNvCxnSpPr>
            <p:nvPr/>
          </p:nvCxnSpPr>
          <p:spPr>
            <a:xfrm>
              <a:off x="4126164" y="3770565"/>
              <a:ext cx="812887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4974132" y="3917808"/>
            <a:ext cx="828390" cy="216000"/>
            <a:chOff x="5155051" y="3662565"/>
            <a:chExt cx="828390" cy="216000"/>
          </a:xfrm>
        </p:grpSpPr>
        <p:sp>
          <p:nvSpPr>
            <p:cNvPr id="46" name="Oval 45"/>
            <p:cNvSpPr/>
            <p:nvPr/>
          </p:nvSpPr>
          <p:spPr bwMode="auto">
            <a:xfrm>
              <a:off x="5767441" y="3662565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87" name="Straight Arrow Connector 86"/>
            <p:cNvCxnSpPr>
              <a:stCxn id="66" idx="6"/>
              <a:endCxn id="46" idx="2"/>
            </p:cNvCxnSpPr>
            <p:nvPr/>
          </p:nvCxnSpPr>
          <p:spPr>
            <a:xfrm>
              <a:off x="5155051" y="3770565"/>
              <a:ext cx="612390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5802522" y="2486940"/>
            <a:ext cx="2974215" cy="1655883"/>
            <a:chOff x="5983441" y="2229754"/>
            <a:chExt cx="2974215" cy="1655883"/>
          </a:xfrm>
        </p:grpSpPr>
        <p:sp>
          <p:nvSpPr>
            <p:cNvPr id="83" name="TextBox 82"/>
            <p:cNvSpPr txBox="1"/>
            <p:nvPr/>
          </p:nvSpPr>
          <p:spPr>
            <a:xfrm>
              <a:off x="8171998" y="291152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RI</a:t>
              </a: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5983441" y="2229754"/>
              <a:ext cx="2974215" cy="1655883"/>
              <a:chOff x="5983441" y="2229754"/>
              <a:chExt cx="2974215" cy="1655883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7566990" y="2229754"/>
                <a:ext cx="1390666" cy="1655883"/>
                <a:chOff x="8258153" y="2024057"/>
                <a:chExt cx="1405894" cy="1614543"/>
              </a:xfrm>
            </p:grpSpPr>
            <p:sp>
              <p:nvSpPr>
                <p:cNvPr id="50" name="Oval 49"/>
                <p:cNvSpPr/>
                <p:nvPr/>
              </p:nvSpPr>
              <p:spPr bwMode="auto">
                <a:xfrm>
                  <a:off x="9448047" y="3422600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</a:t>
                  </a:r>
                </a:p>
              </p:txBody>
            </p:sp>
            <p:cxnSp>
              <p:nvCxnSpPr>
                <p:cNvPr id="56" name="Curved Connector 55"/>
                <p:cNvCxnSpPr>
                  <a:stCxn id="50" idx="2"/>
                  <a:endCxn id="49" idx="6"/>
                </p:cNvCxnSpPr>
                <p:nvPr/>
              </p:nvCxnSpPr>
              <p:spPr>
                <a:xfrm rot="10800000">
                  <a:off x="8258153" y="2024057"/>
                  <a:ext cx="1189895" cy="1506544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Isosceles Triangle 64"/>
                <p:cNvSpPr/>
                <p:nvPr/>
              </p:nvSpPr>
              <p:spPr>
                <a:xfrm rot="10800000">
                  <a:off x="8737148" y="2684257"/>
                  <a:ext cx="216000" cy="164892"/>
                </a:xfrm>
                <a:prstGeom prst="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88" name="Straight Arrow Connector 87"/>
              <p:cNvCxnSpPr>
                <a:stCxn id="46" idx="6"/>
                <a:endCxn id="50" idx="2"/>
              </p:cNvCxnSpPr>
              <p:nvPr/>
            </p:nvCxnSpPr>
            <p:spPr>
              <a:xfrm>
                <a:off x="5983441" y="3768622"/>
                <a:ext cx="2760553" cy="6250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1918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Feature Isolation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8" name="Picture 47" descr="A picture containing: nintendo&#10;&#10;Description generated with very high confidenc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09626" y="2420160"/>
            <a:ext cx="10231120" cy="1994042"/>
            <a:chOff x="781051" y="3358373"/>
            <a:chExt cx="10231120" cy="1994042"/>
          </a:xfrm>
        </p:grpSpPr>
        <p:grpSp>
          <p:nvGrpSpPr>
            <p:cNvPr id="141" name="Group 140"/>
            <p:cNvGrpSpPr/>
            <p:nvPr/>
          </p:nvGrpSpPr>
          <p:grpSpPr>
            <a:xfrm>
              <a:off x="5450365" y="3469281"/>
              <a:ext cx="1532157" cy="1653842"/>
              <a:chOff x="5584391" y="2116720"/>
              <a:chExt cx="1532157" cy="1653842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5983442" y="2116720"/>
                <a:ext cx="1133106" cy="1653842"/>
                <a:chOff x="6658702" y="1869683"/>
                <a:chExt cx="1133106" cy="1653842"/>
              </a:xfrm>
            </p:grpSpPr>
            <p:sp>
              <p:nvSpPr>
                <p:cNvPr id="145" name="Oval 144"/>
                <p:cNvSpPr/>
                <p:nvPr/>
              </p:nvSpPr>
              <p:spPr bwMode="auto">
                <a:xfrm>
                  <a:off x="7575808" y="1869683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</a:t>
                  </a:r>
                </a:p>
              </p:txBody>
            </p:sp>
            <p:cxnSp>
              <p:nvCxnSpPr>
                <p:cNvPr id="146" name="Curved Connector 145"/>
                <p:cNvCxnSpPr>
                  <a:stCxn id="145" idx="2"/>
                  <a:endCxn id="165" idx="6"/>
                </p:cNvCxnSpPr>
                <p:nvPr/>
              </p:nvCxnSpPr>
              <p:spPr>
                <a:xfrm rot="10800000" flipV="1">
                  <a:off x="6658702" y="1977682"/>
                  <a:ext cx="917107" cy="154584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Isosceles Triangle 146"/>
                <p:cNvSpPr/>
                <p:nvPr/>
              </p:nvSpPr>
              <p:spPr>
                <a:xfrm>
                  <a:off x="7009255" y="2628596"/>
                  <a:ext cx="216000" cy="164892"/>
                </a:xfrm>
                <a:prstGeom prst="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143" name="TextBox 142"/>
              <p:cNvSpPr txBox="1"/>
              <p:nvPr/>
            </p:nvSpPr>
            <p:spPr>
              <a:xfrm>
                <a:off x="6434567" y="2671193"/>
                <a:ext cx="348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FI</a:t>
                </a:r>
              </a:p>
            </p:txBody>
          </p:sp>
          <p:cxnSp>
            <p:nvCxnSpPr>
              <p:cNvPr id="144" name="Straight Arrow Connector 143"/>
              <p:cNvCxnSpPr>
                <a:stCxn id="139" idx="6"/>
                <a:endCxn id="145" idx="2"/>
              </p:cNvCxnSpPr>
              <p:nvPr/>
            </p:nvCxnSpPr>
            <p:spPr>
              <a:xfrm flipV="1">
                <a:off x="5584391" y="2224720"/>
                <a:ext cx="1316157" cy="503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Arrow Connector 127"/>
            <p:cNvCxnSpPr/>
            <p:nvPr/>
          </p:nvCxnSpPr>
          <p:spPr>
            <a:xfrm flipV="1">
              <a:off x="8823630" y="5120970"/>
              <a:ext cx="2089617" cy="4308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29" name="Group 128"/>
            <p:cNvGrpSpPr/>
            <p:nvPr/>
          </p:nvGrpSpPr>
          <p:grpSpPr>
            <a:xfrm>
              <a:off x="2117021" y="3423391"/>
              <a:ext cx="1293433" cy="1814807"/>
              <a:chOff x="2884215" y="1823793"/>
              <a:chExt cx="1293433" cy="1814807"/>
            </a:xfrm>
          </p:grpSpPr>
          <p:sp>
            <p:nvSpPr>
              <p:cNvPr id="130" name="Oval 129"/>
              <p:cNvSpPr/>
              <p:nvPr/>
            </p:nvSpPr>
            <p:spPr bwMode="auto">
              <a:xfrm>
                <a:off x="2884215" y="3422600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</a:t>
                </a:r>
              </a:p>
            </p:txBody>
          </p:sp>
          <p:grpSp>
            <p:nvGrpSpPr>
              <p:cNvPr id="131" name="Group 130"/>
              <p:cNvGrpSpPr/>
              <p:nvPr/>
            </p:nvGrpSpPr>
            <p:grpSpPr>
              <a:xfrm>
                <a:off x="3100215" y="1869683"/>
                <a:ext cx="1077433" cy="1660917"/>
                <a:chOff x="3100215" y="1869683"/>
                <a:chExt cx="1077433" cy="1660917"/>
              </a:xfrm>
            </p:grpSpPr>
            <p:sp>
              <p:nvSpPr>
                <p:cNvPr id="133" name="Oval 132"/>
                <p:cNvSpPr/>
                <p:nvPr/>
              </p:nvSpPr>
              <p:spPr bwMode="auto">
                <a:xfrm>
                  <a:off x="3961648" y="1869683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</a:t>
                  </a:r>
                </a:p>
              </p:txBody>
            </p:sp>
            <p:cxnSp>
              <p:nvCxnSpPr>
                <p:cNvPr id="134" name="Curved Connector 133"/>
                <p:cNvCxnSpPr>
                  <a:stCxn id="130" idx="6"/>
                  <a:endCxn id="133" idx="2"/>
                </p:cNvCxnSpPr>
                <p:nvPr/>
              </p:nvCxnSpPr>
              <p:spPr>
                <a:xfrm flipV="1">
                  <a:off x="3100215" y="1977683"/>
                  <a:ext cx="861433" cy="1552917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TextBox 131"/>
              <p:cNvSpPr txBox="1"/>
              <p:nvPr/>
            </p:nvSpPr>
            <p:spPr>
              <a:xfrm>
                <a:off x="2908490" y="1823793"/>
                <a:ext cx="7514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feature</a:t>
                </a: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3410454" y="3474314"/>
              <a:ext cx="819341" cy="216000"/>
              <a:chOff x="3544480" y="2121753"/>
              <a:chExt cx="819341" cy="216000"/>
            </a:xfrm>
          </p:grpSpPr>
          <p:cxnSp>
            <p:nvCxnSpPr>
              <p:cNvPr id="136" name="Straight Arrow Connector 135"/>
              <p:cNvCxnSpPr>
                <a:stCxn id="133" idx="6"/>
                <a:endCxn id="137" idx="2"/>
              </p:cNvCxnSpPr>
              <p:nvPr/>
            </p:nvCxnSpPr>
            <p:spPr>
              <a:xfrm>
                <a:off x="3544480" y="2224720"/>
                <a:ext cx="603341" cy="503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37" name="Oval 136"/>
              <p:cNvSpPr/>
              <p:nvPr/>
            </p:nvSpPr>
            <p:spPr bwMode="auto">
              <a:xfrm>
                <a:off x="4147821" y="212175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4229795" y="3474314"/>
              <a:ext cx="1220570" cy="216000"/>
              <a:chOff x="4363821" y="2121753"/>
              <a:chExt cx="1220570" cy="216000"/>
            </a:xfrm>
          </p:grpSpPr>
          <p:sp>
            <p:nvSpPr>
              <p:cNvPr id="139" name="Oval 138"/>
              <p:cNvSpPr/>
              <p:nvPr/>
            </p:nvSpPr>
            <p:spPr bwMode="auto">
              <a:xfrm>
                <a:off x="5368391" y="212175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40" name="Straight Arrow Connector 139"/>
              <p:cNvCxnSpPr>
                <a:stCxn id="137" idx="6"/>
                <a:endCxn id="139" idx="2"/>
              </p:cNvCxnSpPr>
              <p:nvPr/>
            </p:nvCxnSpPr>
            <p:spPr>
              <a:xfrm>
                <a:off x="4363821" y="2229753"/>
                <a:ext cx="1004570" cy="0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6982522" y="3474314"/>
              <a:ext cx="450440" cy="216000"/>
              <a:chOff x="7116548" y="2121753"/>
              <a:chExt cx="450440" cy="216000"/>
            </a:xfrm>
          </p:grpSpPr>
          <p:sp>
            <p:nvSpPr>
              <p:cNvPr id="149" name="Oval 148"/>
              <p:cNvSpPr/>
              <p:nvPr/>
            </p:nvSpPr>
            <p:spPr bwMode="auto">
              <a:xfrm>
                <a:off x="7350988" y="212175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50" name="Straight Arrow Connector 149"/>
              <p:cNvCxnSpPr>
                <a:stCxn id="145" idx="6"/>
                <a:endCxn id="149" idx="2"/>
              </p:cNvCxnSpPr>
              <p:nvPr/>
            </p:nvCxnSpPr>
            <p:spPr>
              <a:xfrm>
                <a:off x="7116548" y="2224720"/>
                <a:ext cx="234440" cy="503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2333021" y="5015124"/>
              <a:ext cx="1659117" cy="216000"/>
              <a:chOff x="2467047" y="3662565"/>
              <a:chExt cx="1659117" cy="216000"/>
            </a:xfrm>
          </p:grpSpPr>
          <p:sp>
            <p:nvSpPr>
              <p:cNvPr id="156" name="Oval 155"/>
              <p:cNvSpPr/>
              <p:nvPr/>
            </p:nvSpPr>
            <p:spPr bwMode="auto">
              <a:xfrm>
                <a:off x="3910164" y="366256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57" name="Straight Arrow Connector 156"/>
              <p:cNvCxnSpPr>
                <a:stCxn id="130" idx="6"/>
                <a:endCxn id="156" idx="2"/>
              </p:cNvCxnSpPr>
              <p:nvPr/>
            </p:nvCxnSpPr>
            <p:spPr>
              <a:xfrm flipV="1">
                <a:off x="2467047" y="3770565"/>
                <a:ext cx="1443117" cy="7074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868136" y="4969236"/>
              <a:ext cx="1248885" cy="307777"/>
              <a:chOff x="1002162" y="3616675"/>
              <a:chExt cx="1248885" cy="307777"/>
            </a:xfrm>
          </p:grpSpPr>
          <p:sp>
            <p:nvSpPr>
              <p:cNvPr id="159" name="TextBox 158"/>
              <p:cNvSpPr txBox="1"/>
              <p:nvPr/>
            </p:nvSpPr>
            <p:spPr>
              <a:xfrm>
                <a:off x="1002162" y="3616675"/>
                <a:ext cx="60625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main</a:t>
                </a:r>
              </a:p>
            </p:txBody>
          </p:sp>
          <p:cxnSp>
            <p:nvCxnSpPr>
              <p:cNvPr id="160" name="Straight Arrow Connector 159"/>
              <p:cNvCxnSpPr>
                <a:stCxn id="130" idx="2"/>
                <a:endCxn id="159" idx="3"/>
              </p:cNvCxnSpPr>
              <p:nvPr/>
            </p:nvCxnSpPr>
            <p:spPr>
              <a:xfrm flipH="1" flipV="1">
                <a:off x="1608412" y="3770564"/>
                <a:ext cx="642635" cy="707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/>
          </p:nvGrpSpPr>
          <p:grpSpPr>
            <a:xfrm>
              <a:off x="3992138" y="5015124"/>
              <a:ext cx="1028890" cy="216000"/>
              <a:chOff x="4150105" y="3662565"/>
              <a:chExt cx="1004947" cy="216000"/>
            </a:xfrm>
          </p:grpSpPr>
          <p:sp>
            <p:nvSpPr>
              <p:cNvPr id="162" name="Oval 161"/>
              <p:cNvSpPr/>
              <p:nvPr/>
            </p:nvSpPr>
            <p:spPr bwMode="auto">
              <a:xfrm>
                <a:off x="4960709" y="3662565"/>
                <a:ext cx="194343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63" name="Straight Arrow Connector 162"/>
              <p:cNvCxnSpPr>
                <a:stCxn id="156" idx="6"/>
                <a:endCxn id="162" idx="2"/>
              </p:cNvCxnSpPr>
              <p:nvPr/>
            </p:nvCxnSpPr>
            <p:spPr>
              <a:xfrm>
                <a:off x="4150105" y="3770563"/>
                <a:ext cx="810602" cy="2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 163"/>
            <p:cNvGrpSpPr/>
            <p:nvPr/>
          </p:nvGrpSpPr>
          <p:grpSpPr>
            <a:xfrm>
              <a:off x="5021028" y="5015124"/>
              <a:ext cx="828387" cy="216000"/>
              <a:chOff x="5155054" y="3662565"/>
              <a:chExt cx="828387" cy="216000"/>
            </a:xfrm>
          </p:grpSpPr>
          <p:sp>
            <p:nvSpPr>
              <p:cNvPr id="165" name="Oval 164"/>
              <p:cNvSpPr/>
              <p:nvPr/>
            </p:nvSpPr>
            <p:spPr bwMode="auto">
              <a:xfrm>
                <a:off x="5767441" y="366256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66" name="Straight Arrow Connector 165"/>
              <p:cNvCxnSpPr>
                <a:stCxn id="162" idx="6"/>
                <a:endCxn id="165" idx="2"/>
              </p:cNvCxnSpPr>
              <p:nvPr/>
            </p:nvCxnSpPr>
            <p:spPr>
              <a:xfrm>
                <a:off x="5155054" y="3770563"/>
                <a:ext cx="612387" cy="2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166"/>
            <p:cNvGrpSpPr/>
            <p:nvPr/>
          </p:nvGrpSpPr>
          <p:grpSpPr>
            <a:xfrm>
              <a:off x="5849415" y="3582313"/>
              <a:ext cx="2974216" cy="1655885"/>
              <a:chOff x="5983441" y="2229755"/>
              <a:chExt cx="2974216" cy="1655885"/>
            </a:xfrm>
          </p:grpSpPr>
          <p:sp>
            <p:nvSpPr>
              <p:cNvPr id="168" name="TextBox 167"/>
              <p:cNvSpPr txBox="1"/>
              <p:nvPr/>
            </p:nvSpPr>
            <p:spPr>
              <a:xfrm>
                <a:off x="8171998" y="291152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RI</a:t>
                </a:r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5983441" y="2229755"/>
                <a:ext cx="2974216" cy="1655885"/>
                <a:chOff x="5983441" y="2229755"/>
                <a:chExt cx="2974216" cy="1655885"/>
              </a:xfrm>
            </p:grpSpPr>
            <p:grpSp>
              <p:nvGrpSpPr>
                <p:cNvPr id="170" name="Group 169"/>
                <p:cNvGrpSpPr/>
                <p:nvPr/>
              </p:nvGrpSpPr>
              <p:grpSpPr>
                <a:xfrm>
                  <a:off x="7566987" y="2229755"/>
                  <a:ext cx="1390670" cy="1655885"/>
                  <a:chOff x="8258149" y="2024057"/>
                  <a:chExt cx="1405898" cy="1614543"/>
                </a:xfrm>
              </p:grpSpPr>
              <p:sp>
                <p:nvSpPr>
                  <p:cNvPr id="172" name="Oval 171"/>
                  <p:cNvSpPr/>
                  <p:nvPr/>
                </p:nvSpPr>
                <p:spPr bwMode="auto">
                  <a:xfrm>
                    <a:off x="9448047" y="3422600"/>
                    <a:ext cx="216000" cy="21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099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CA" sz="1000" spc="-50" dirty="0">
                        <a:solidFill>
                          <a:srgbClr val="00206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M</a:t>
                    </a:r>
                  </a:p>
                </p:txBody>
              </p:sp>
              <p:cxnSp>
                <p:nvCxnSpPr>
                  <p:cNvPr id="173" name="Curved Connector 172"/>
                  <p:cNvCxnSpPr>
                    <a:stCxn id="172" idx="2"/>
                    <a:endCxn id="149" idx="6"/>
                  </p:cNvCxnSpPr>
                  <p:nvPr/>
                </p:nvCxnSpPr>
                <p:spPr>
                  <a:xfrm rot="10800000">
                    <a:off x="8258149" y="2024058"/>
                    <a:ext cx="1189899" cy="1506543"/>
                  </a:xfrm>
                  <a:prstGeom prst="curvedConnector3">
                    <a:avLst>
                      <a:gd name="adj1" fmla="val 50000"/>
                    </a:avLst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4" name="Isosceles Triangle 173"/>
                  <p:cNvSpPr/>
                  <p:nvPr/>
                </p:nvSpPr>
                <p:spPr>
                  <a:xfrm rot="10800000">
                    <a:off x="8737148" y="2684257"/>
                    <a:ext cx="216000" cy="164892"/>
                  </a:xfrm>
                  <a:prstGeom prst="triangl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cxnSp>
              <p:nvCxnSpPr>
                <p:cNvPr id="171" name="Straight Arrow Connector 170"/>
                <p:cNvCxnSpPr>
                  <a:stCxn id="165" idx="6"/>
                  <a:endCxn id="172" idx="2"/>
                </p:cNvCxnSpPr>
                <p:nvPr/>
              </p:nvCxnSpPr>
              <p:spPr>
                <a:xfrm>
                  <a:off x="5983441" y="3770563"/>
                  <a:ext cx="2760556" cy="4306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none" w="lg" len="med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Rectangle 51"/>
            <p:cNvSpPr/>
            <p:nvPr/>
          </p:nvSpPr>
          <p:spPr>
            <a:xfrm>
              <a:off x="781051" y="3358373"/>
              <a:ext cx="10231120" cy="1994042"/>
            </a:xfrm>
            <a:prstGeom prst="rect">
              <a:avLst/>
            </a:prstGeom>
            <a:noFill/>
            <a:ln w="63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35763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Feature Isolation - DRIFT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8" name="Picture 47" descr="A picture containing: nintendo&#10;&#10;Description generated with very high confidenc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09626" y="2420160"/>
            <a:ext cx="10231120" cy="1994042"/>
            <a:chOff x="781051" y="3358373"/>
            <a:chExt cx="10231120" cy="1994042"/>
          </a:xfrm>
        </p:grpSpPr>
        <p:cxnSp>
          <p:nvCxnSpPr>
            <p:cNvPr id="50" name="Straight Arrow Connector 49"/>
            <p:cNvCxnSpPr>
              <a:cxnSpLocks/>
            </p:cNvCxnSpPr>
            <p:nvPr/>
          </p:nvCxnSpPr>
          <p:spPr>
            <a:xfrm flipV="1">
              <a:off x="7451402" y="3564830"/>
              <a:ext cx="3461845" cy="16757"/>
            </a:xfrm>
            <a:prstGeom prst="straightConnector1">
              <a:avLst/>
            </a:prstGeom>
            <a:ln w="38100">
              <a:solidFill>
                <a:srgbClr val="FF9966"/>
              </a:solidFill>
              <a:tailEnd type="triangl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5450365" y="3469281"/>
              <a:ext cx="1532157" cy="1653842"/>
              <a:chOff x="5584391" y="2116720"/>
              <a:chExt cx="1532157" cy="1653842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5983442" y="2116720"/>
                <a:ext cx="1133106" cy="1653842"/>
                <a:chOff x="6658702" y="1869683"/>
                <a:chExt cx="1133106" cy="1653842"/>
              </a:xfrm>
            </p:grpSpPr>
            <p:sp>
              <p:nvSpPr>
                <p:cNvPr id="145" name="Oval 144"/>
                <p:cNvSpPr/>
                <p:nvPr/>
              </p:nvSpPr>
              <p:spPr bwMode="auto">
                <a:xfrm>
                  <a:off x="7575808" y="1869683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</a:t>
                  </a:r>
                </a:p>
              </p:txBody>
            </p:sp>
            <p:cxnSp>
              <p:nvCxnSpPr>
                <p:cNvPr id="146" name="Curved Connector 145"/>
                <p:cNvCxnSpPr>
                  <a:stCxn id="145" idx="2"/>
                  <a:endCxn id="165" idx="6"/>
                </p:cNvCxnSpPr>
                <p:nvPr/>
              </p:nvCxnSpPr>
              <p:spPr>
                <a:xfrm rot="10800000" flipV="1">
                  <a:off x="6658702" y="1977682"/>
                  <a:ext cx="917107" cy="154584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Isosceles Triangle 146"/>
                <p:cNvSpPr/>
                <p:nvPr/>
              </p:nvSpPr>
              <p:spPr>
                <a:xfrm>
                  <a:off x="7009255" y="2628596"/>
                  <a:ext cx="216000" cy="164892"/>
                </a:xfrm>
                <a:prstGeom prst="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143" name="TextBox 142"/>
              <p:cNvSpPr txBox="1"/>
              <p:nvPr/>
            </p:nvSpPr>
            <p:spPr>
              <a:xfrm>
                <a:off x="6434567" y="2671193"/>
                <a:ext cx="348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FI</a:t>
                </a:r>
              </a:p>
            </p:txBody>
          </p:sp>
          <p:cxnSp>
            <p:nvCxnSpPr>
              <p:cNvPr id="144" name="Straight Arrow Connector 143"/>
              <p:cNvCxnSpPr>
                <a:stCxn id="139" idx="6"/>
                <a:endCxn id="145" idx="2"/>
              </p:cNvCxnSpPr>
              <p:nvPr/>
            </p:nvCxnSpPr>
            <p:spPr>
              <a:xfrm flipV="1">
                <a:off x="5584391" y="2224720"/>
                <a:ext cx="1316157" cy="503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Arrow Connector 127"/>
            <p:cNvCxnSpPr/>
            <p:nvPr/>
          </p:nvCxnSpPr>
          <p:spPr>
            <a:xfrm flipV="1">
              <a:off x="8823630" y="5120970"/>
              <a:ext cx="2089617" cy="4308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29" name="Group 128"/>
            <p:cNvGrpSpPr/>
            <p:nvPr/>
          </p:nvGrpSpPr>
          <p:grpSpPr>
            <a:xfrm>
              <a:off x="2117021" y="3423391"/>
              <a:ext cx="1293433" cy="1814807"/>
              <a:chOff x="2884215" y="1823793"/>
              <a:chExt cx="1293433" cy="1814807"/>
            </a:xfrm>
          </p:grpSpPr>
          <p:sp>
            <p:nvSpPr>
              <p:cNvPr id="130" name="Oval 129"/>
              <p:cNvSpPr/>
              <p:nvPr/>
            </p:nvSpPr>
            <p:spPr bwMode="auto">
              <a:xfrm>
                <a:off x="2884215" y="3422600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</a:t>
                </a:r>
              </a:p>
            </p:txBody>
          </p:sp>
          <p:grpSp>
            <p:nvGrpSpPr>
              <p:cNvPr id="131" name="Group 130"/>
              <p:cNvGrpSpPr/>
              <p:nvPr/>
            </p:nvGrpSpPr>
            <p:grpSpPr>
              <a:xfrm>
                <a:off x="3100215" y="1869683"/>
                <a:ext cx="1077433" cy="1660917"/>
                <a:chOff x="3100215" y="1869683"/>
                <a:chExt cx="1077433" cy="1660917"/>
              </a:xfrm>
            </p:grpSpPr>
            <p:sp>
              <p:nvSpPr>
                <p:cNvPr id="133" name="Oval 132"/>
                <p:cNvSpPr/>
                <p:nvPr/>
              </p:nvSpPr>
              <p:spPr bwMode="auto">
                <a:xfrm>
                  <a:off x="3961648" y="1869683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</a:t>
                  </a:r>
                </a:p>
              </p:txBody>
            </p:sp>
            <p:cxnSp>
              <p:nvCxnSpPr>
                <p:cNvPr id="134" name="Curved Connector 133"/>
                <p:cNvCxnSpPr>
                  <a:stCxn id="130" idx="6"/>
                  <a:endCxn id="133" idx="2"/>
                </p:cNvCxnSpPr>
                <p:nvPr/>
              </p:nvCxnSpPr>
              <p:spPr>
                <a:xfrm flipV="1">
                  <a:off x="3100215" y="1977683"/>
                  <a:ext cx="861433" cy="1552917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TextBox 131"/>
              <p:cNvSpPr txBox="1"/>
              <p:nvPr/>
            </p:nvSpPr>
            <p:spPr>
              <a:xfrm>
                <a:off x="2908490" y="1823793"/>
                <a:ext cx="7514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feature</a:t>
                </a: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3410454" y="3474314"/>
              <a:ext cx="819341" cy="216000"/>
              <a:chOff x="3544480" y="2121753"/>
              <a:chExt cx="819341" cy="216000"/>
            </a:xfrm>
          </p:grpSpPr>
          <p:cxnSp>
            <p:nvCxnSpPr>
              <p:cNvPr id="136" name="Straight Arrow Connector 135"/>
              <p:cNvCxnSpPr>
                <a:stCxn id="133" idx="6"/>
                <a:endCxn id="137" idx="2"/>
              </p:cNvCxnSpPr>
              <p:nvPr/>
            </p:nvCxnSpPr>
            <p:spPr>
              <a:xfrm>
                <a:off x="3544480" y="2224720"/>
                <a:ext cx="603341" cy="503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37" name="Oval 136"/>
              <p:cNvSpPr/>
              <p:nvPr/>
            </p:nvSpPr>
            <p:spPr bwMode="auto">
              <a:xfrm>
                <a:off x="4147821" y="212175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4229795" y="3474314"/>
              <a:ext cx="1220570" cy="216000"/>
              <a:chOff x="4363821" y="2121753"/>
              <a:chExt cx="1220570" cy="216000"/>
            </a:xfrm>
          </p:grpSpPr>
          <p:sp>
            <p:nvSpPr>
              <p:cNvPr id="139" name="Oval 138"/>
              <p:cNvSpPr/>
              <p:nvPr/>
            </p:nvSpPr>
            <p:spPr bwMode="auto">
              <a:xfrm>
                <a:off x="5368391" y="212175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40" name="Straight Arrow Connector 139"/>
              <p:cNvCxnSpPr>
                <a:stCxn id="137" idx="6"/>
                <a:endCxn id="139" idx="2"/>
              </p:cNvCxnSpPr>
              <p:nvPr/>
            </p:nvCxnSpPr>
            <p:spPr>
              <a:xfrm>
                <a:off x="4363821" y="2229753"/>
                <a:ext cx="1004570" cy="0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6982522" y="3474314"/>
              <a:ext cx="450440" cy="216000"/>
              <a:chOff x="7116548" y="2121753"/>
              <a:chExt cx="450440" cy="216000"/>
            </a:xfrm>
          </p:grpSpPr>
          <p:sp>
            <p:nvSpPr>
              <p:cNvPr id="149" name="Oval 148"/>
              <p:cNvSpPr/>
              <p:nvPr/>
            </p:nvSpPr>
            <p:spPr bwMode="auto">
              <a:xfrm>
                <a:off x="7350988" y="212175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50" name="Straight Arrow Connector 149"/>
              <p:cNvCxnSpPr>
                <a:stCxn id="145" idx="6"/>
                <a:endCxn id="149" idx="2"/>
              </p:cNvCxnSpPr>
              <p:nvPr/>
            </p:nvCxnSpPr>
            <p:spPr>
              <a:xfrm>
                <a:off x="7116548" y="2224720"/>
                <a:ext cx="234440" cy="503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2333021" y="5015124"/>
              <a:ext cx="1659117" cy="216000"/>
              <a:chOff x="2467047" y="3662565"/>
              <a:chExt cx="1659117" cy="216000"/>
            </a:xfrm>
          </p:grpSpPr>
          <p:sp>
            <p:nvSpPr>
              <p:cNvPr id="156" name="Oval 155"/>
              <p:cNvSpPr/>
              <p:nvPr/>
            </p:nvSpPr>
            <p:spPr bwMode="auto">
              <a:xfrm>
                <a:off x="3910164" y="366256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57" name="Straight Arrow Connector 156"/>
              <p:cNvCxnSpPr>
                <a:stCxn id="130" idx="6"/>
                <a:endCxn id="156" idx="2"/>
              </p:cNvCxnSpPr>
              <p:nvPr/>
            </p:nvCxnSpPr>
            <p:spPr>
              <a:xfrm flipV="1">
                <a:off x="2467047" y="3770565"/>
                <a:ext cx="1443117" cy="7074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868136" y="4969236"/>
              <a:ext cx="1248885" cy="307777"/>
              <a:chOff x="1002162" y="3616675"/>
              <a:chExt cx="1248885" cy="307777"/>
            </a:xfrm>
          </p:grpSpPr>
          <p:sp>
            <p:nvSpPr>
              <p:cNvPr id="159" name="TextBox 158"/>
              <p:cNvSpPr txBox="1"/>
              <p:nvPr/>
            </p:nvSpPr>
            <p:spPr>
              <a:xfrm>
                <a:off x="1002162" y="3616675"/>
                <a:ext cx="60625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main</a:t>
                </a:r>
              </a:p>
            </p:txBody>
          </p:sp>
          <p:cxnSp>
            <p:nvCxnSpPr>
              <p:cNvPr id="160" name="Straight Arrow Connector 159"/>
              <p:cNvCxnSpPr>
                <a:stCxn id="130" idx="2"/>
                <a:endCxn id="159" idx="3"/>
              </p:cNvCxnSpPr>
              <p:nvPr/>
            </p:nvCxnSpPr>
            <p:spPr>
              <a:xfrm flipH="1" flipV="1">
                <a:off x="1608412" y="3770564"/>
                <a:ext cx="642635" cy="707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/>
          </p:nvGrpSpPr>
          <p:grpSpPr>
            <a:xfrm>
              <a:off x="3992138" y="5015124"/>
              <a:ext cx="1028890" cy="216000"/>
              <a:chOff x="4150105" y="3662565"/>
              <a:chExt cx="1004947" cy="216000"/>
            </a:xfrm>
          </p:grpSpPr>
          <p:sp>
            <p:nvSpPr>
              <p:cNvPr id="162" name="Oval 161"/>
              <p:cNvSpPr/>
              <p:nvPr/>
            </p:nvSpPr>
            <p:spPr bwMode="auto">
              <a:xfrm>
                <a:off x="4960709" y="3662565"/>
                <a:ext cx="194343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63" name="Straight Arrow Connector 162"/>
              <p:cNvCxnSpPr>
                <a:stCxn id="156" idx="6"/>
                <a:endCxn id="162" idx="2"/>
              </p:cNvCxnSpPr>
              <p:nvPr/>
            </p:nvCxnSpPr>
            <p:spPr>
              <a:xfrm>
                <a:off x="4150105" y="3770563"/>
                <a:ext cx="810602" cy="2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 163"/>
            <p:cNvGrpSpPr/>
            <p:nvPr/>
          </p:nvGrpSpPr>
          <p:grpSpPr>
            <a:xfrm>
              <a:off x="5021028" y="5015124"/>
              <a:ext cx="828387" cy="216000"/>
              <a:chOff x="5155054" y="3662565"/>
              <a:chExt cx="828387" cy="216000"/>
            </a:xfrm>
          </p:grpSpPr>
          <p:sp>
            <p:nvSpPr>
              <p:cNvPr id="165" name="Oval 164"/>
              <p:cNvSpPr/>
              <p:nvPr/>
            </p:nvSpPr>
            <p:spPr bwMode="auto">
              <a:xfrm>
                <a:off x="5767441" y="366256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66" name="Straight Arrow Connector 165"/>
              <p:cNvCxnSpPr>
                <a:stCxn id="162" idx="6"/>
                <a:endCxn id="165" idx="2"/>
              </p:cNvCxnSpPr>
              <p:nvPr/>
            </p:nvCxnSpPr>
            <p:spPr>
              <a:xfrm>
                <a:off x="5155054" y="3770563"/>
                <a:ext cx="612387" cy="2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166"/>
            <p:cNvGrpSpPr/>
            <p:nvPr/>
          </p:nvGrpSpPr>
          <p:grpSpPr>
            <a:xfrm>
              <a:off x="5849415" y="3582313"/>
              <a:ext cx="2974216" cy="1655885"/>
              <a:chOff x="5983441" y="2229755"/>
              <a:chExt cx="2974216" cy="1655885"/>
            </a:xfrm>
          </p:grpSpPr>
          <p:sp>
            <p:nvSpPr>
              <p:cNvPr id="168" name="TextBox 167"/>
              <p:cNvSpPr txBox="1"/>
              <p:nvPr/>
            </p:nvSpPr>
            <p:spPr>
              <a:xfrm>
                <a:off x="8171998" y="291152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RI</a:t>
                </a:r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5983441" y="2229755"/>
                <a:ext cx="2974216" cy="1655885"/>
                <a:chOff x="5983441" y="2229755"/>
                <a:chExt cx="2974216" cy="1655885"/>
              </a:xfrm>
            </p:grpSpPr>
            <p:grpSp>
              <p:nvGrpSpPr>
                <p:cNvPr id="170" name="Group 169"/>
                <p:cNvGrpSpPr/>
                <p:nvPr/>
              </p:nvGrpSpPr>
              <p:grpSpPr>
                <a:xfrm>
                  <a:off x="7566987" y="2229755"/>
                  <a:ext cx="1390670" cy="1655885"/>
                  <a:chOff x="8258149" y="2024057"/>
                  <a:chExt cx="1405898" cy="1614543"/>
                </a:xfrm>
              </p:grpSpPr>
              <p:sp>
                <p:nvSpPr>
                  <p:cNvPr id="172" name="Oval 171"/>
                  <p:cNvSpPr/>
                  <p:nvPr/>
                </p:nvSpPr>
                <p:spPr bwMode="auto">
                  <a:xfrm>
                    <a:off x="9448047" y="3422600"/>
                    <a:ext cx="216000" cy="21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099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CA" sz="1000" spc="-50" dirty="0">
                        <a:solidFill>
                          <a:srgbClr val="00206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M</a:t>
                    </a:r>
                  </a:p>
                </p:txBody>
              </p:sp>
              <p:cxnSp>
                <p:nvCxnSpPr>
                  <p:cNvPr id="173" name="Curved Connector 172"/>
                  <p:cNvCxnSpPr>
                    <a:stCxn id="172" idx="2"/>
                    <a:endCxn id="149" idx="6"/>
                  </p:cNvCxnSpPr>
                  <p:nvPr/>
                </p:nvCxnSpPr>
                <p:spPr>
                  <a:xfrm rot="10800000">
                    <a:off x="8258149" y="2024058"/>
                    <a:ext cx="1189899" cy="1506543"/>
                  </a:xfrm>
                  <a:prstGeom prst="curvedConnector3">
                    <a:avLst>
                      <a:gd name="adj1" fmla="val 50000"/>
                    </a:avLst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4" name="Isosceles Triangle 173"/>
                  <p:cNvSpPr/>
                  <p:nvPr/>
                </p:nvSpPr>
                <p:spPr>
                  <a:xfrm rot="10800000">
                    <a:off x="8737148" y="2684257"/>
                    <a:ext cx="216000" cy="164892"/>
                  </a:xfrm>
                  <a:prstGeom prst="triangl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cxnSp>
              <p:nvCxnSpPr>
                <p:cNvPr id="171" name="Straight Arrow Connector 170"/>
                <p:cNvCxnSpPr>
                  <a:stCxn id="165" idx="6"/>
                  <a:endCxn id="172" idx="2"/>
                </p:cNvCxnSpPr>
                <p:nvPr/>
              </p:nvCxnSpPr>
              <p:spPr>
                <a:xfrm>
                  <a:off x="5983441" y="3770563"/>
                  <a:ext cx="2760556" cy="4306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none" w="lg" len="med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Rectangle 51"/>
            <p:cNvSpPr/>
            <p:nvPr/>
          </p:nvSpPr>
          <p:spPr>
            <a:xfrm>
              <a:off x="781051" y="3358373"/>
              <a:ext cx="10231120" cy="1994042"/>
            </a:xfrm>
            <a:prstGeom prst="rect">
              <a:avLst/>
            </a:prstGeom>
            <a:noFill/>
            <a:ln w="63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9210899" y="2608289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9966"/>
                </a:solidFill>
              </a:rPr>
              <a:t>DRIFT</a:t>
            </a:r>
          </a:p>
        </p:txBody>
      </p:sp>
    </p:spTree>
    <p:extLst>
      <p:ext uri="{BB962C8B-B14F-4D97-AF65-F5344CB8AC3E}">
        <p14:creationId xmlns:p14="http://schemas.microsoft.com/office/powerpoint/2010/main" val="329470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Arrow Connector 105"/>
          <p:cNvCxnSpPr>
            <a:cxnSpLocks/>
            <a:stCxn id="149" idx="6"/>
          </p:cNvCxnSpPr>
          <p:nvPr/>
        </p:nvCxnSpPr>
        <p:spPr>
          <a:xfrm flipV="1">
            <a:off x="7247223" y="3787036"/>
            <a:ext cx="3704758" cy="14353"/>
          </a:xfrm>
          <a:prstGeom prst="straightConnector1">
            <a:avLst/>
          </a:prstGeom>
          <a:ln w="38100">
            <a:solidFill>
              <a:srgbClr val="FF9966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Feature Isolation - NOISE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8" name="Picture 47" descr="A picture containing: nintendo&#10;&#10;Description generated with very high confidenc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grpSp>
        <p:nvGrpSpPr>
          <p:cNvPr id="142" name="Group 141"/>
          <p:cNvGrpSpPr/>
          <p:nvPr/>
        </p:nvGrpSpPr>
        <p:grpSpPr>
          <a:xfrm>
            <a:off x="5792266" y="3688356"/>
            <a:ext cx="1133106" cy="1653842"/>
            <a:chOff x="6658702" y="1869683"/>
            <a:chExt cx="1133106" cy="1653842"/>
          </a:xfrm>
        </p:grpSpPr>
        <p:sp>
          <p:nvSpPr>
            <p:cNvPr id="145" name="Oval 144"/>
            <p:cNvSpPr/>
            <p:nvPr/>
          </p:nvSpPr>
          <p:spPr bwMode="auto">
            <a:xfrm>
              <a:off x="7575808" y="186968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</a:t>
              </a:r>
            </a:p>
          </p:txBody>
        </p:sp>
        <p:cxnSp>
          <p:nvCxnSpPr>
            <p:cNvPr id="146" name="Curved Connector 145"/>
            <p:cNvCxnSpPr>
              <a:stCxn id="145" idx="2"/>
              <a:endCxn id="165" idx="6"/>
            </p:cNvCxnSpPr>
            <p:nvPr/>
          </p:nvCxnSpPr>
          <p:spPr>
            <a:xfrm rot="10800000" flipV="1">
              <a:off x="6658702" y="1977682"/>
              <a:ext cx="917107" cy="154584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Isosceles Triangle 146"/>
            <p:cNvSpPr/>
            <p:nvPr/>
          </p:nvSpPr>
          <p:spPr>
            <a:xfrm>
              <a:off x="7009255" y="2628596"/>
              <a:ext cx="216000" cy="164892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6243391" y="424282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</a:t>
            </a:r>
          </a:p>
        </p:txBody>
      </p:sp>
      <p:cxnSp>
        <p:nvCxnSpPr>
          <p:cNvPr id="144" name="Straight Arrow Connector 143"/>
          <p:cNvCxnSpPr>
            <a:stCxn id="139" idx="6"/>
            <a:endCxn id="145" idx="2"/>
          </p:cNvCxnSpPr>
          <p:nvPr/>
        </p:nvCxnSpPr>
        <p:spPr>
          <a:xfrm flipV="1">
            <a:off x="6326673" y="3796356"/>
            <a:ext cx="382699" cy="503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cxnSpLocks/>
            <a:stCxn id="154" idx="6"/>
          </p:cNvCxnSpPr>
          <p:nvPr/>
        </p:nvCxnSpPr>
        <p:spPr>
          <a:xfrm>
            <a:off x="10530532" y="5352039"/>
            <a:ext cx="42448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 bwMode="auto">
          <a:xfrm>
            <a:off x="2059871" y="5241273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</a:p>
        </p:txBody>
      </p:sp>
      <p:sp>
        <p:nvSpPr>
          <p:cNvPr id="133" name="Oval 132"/>
          <p:cNvSpPr/>
          <p:nvPr/>
        </p:nvSpPr>
        <p:spPr bwMode="auto">
          <a:xfrm>
            <a:off x="4466044" y="3688356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34" name="Curved Connector 133"/>
          <p:cNvCxnSpPr>
            <a:stCxn id="130" idx="6"/>
            <a:endCxn id="133" idx="2"/>
          </p:cNvCxnSpPr>
          <p:nvPr/>
        </p:nvCxnSpPr>
        <p:spPr>
          <a:xfrm flipV="1">
            <a:off x="2275871" y="3796356"/>
            <a:ext cx="2190173" cy="1552917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589085" y="3605660"/>
            <a:ext cx="91339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feature 1</a:t>
            </a:r>
          </a:p>
        </p:txBody>
      </p:sp>
      <p:cxnSp>
        <p:nvCxnSpPr>
          <p:cNvPr id="136" name="Straight Arrow Connector 135"/>
          <p:cNvCxnSpPr>
            <a:stCxn id="133" idx="6"/>
            <a:endCxn id="137" idx="2"/>
          </p:cNvCxnSpPr>
          <p:nvPr/>
        </p:nvCxnSpPr>
        <p:spPr>
          <a:xfrm>
            <a:off x="4682044" y="3796356"/>
            <a:ext cx="760511" cy="503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 bwMode="auto">
          <a:xfrm>
            <a:off x="5442555" y="3693389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139" name="Oval 138"/>
          <p:cNvSpPr/>
          <p:nvPr/>
        </p:nvSpPr>
        <p:spPr bwMode="auto">
          <a:xfrm>
            <a:off x="6110673" y="3693389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40" name="Straight Arrow Connector 139"/>
          <p:cNvCxnSpPr>
            <a:stCxn id="137" idx="6"/>
            <a:endCxn id="139" idx="2"/>
          </p:cNvCxnSpPr>
          <p:nvPr/>
        </p:nvCxnSpPr>
        <p:spPr>
          <a:xfrm>
            <a:off x="5658555" y="3801389"/>
            <a:ext cx="452118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 bwMode="auto">
          <a:xfrm>
            <a:off x="7031223" y="3693389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50" name="Straight Arrow Connector 149"/>
          <p:cNvCxnSpPr>
            <a:stCxn id="145" idx="6"/>
            <a:endCxn id="149" idx="2"/>
          </p:cNvCxnSpPr>
          <p:nvPr/>
        </p:nvCxnSpPr>
        <p:spPr>
          <a:xfrm>
            <a:off x="6925372" y="3796356"/>
            <a:ext cx="105851" cy="503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 bwMode="auto">
          <a:xfrm>
            <a:off x="3718988" y="5234199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57" name="Straight Arrow Connector 156"/>
          <p:cNvCxnSpPr>
            <a:stCxn id="130" idx="6"/>
            <a:endCxn id="156" idx="2"/>
          </p:cNvCxnSpPr>
          <p:nvPr/>
        </p:nvCxnSpPr>
        <p:spPr>
          <a:xfrm flipV="1">
            <a:off x="2275871" y="5342199"/>
            <a:ext cx="1443117" cy="7074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810986" y="5188311"/>
            <a:ext cx="6062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main</a:t>
            </a:r>
          </a:p>
        </p:txBody>
      </p:sp>
      <p:cxnSp>
        <p:nvCxnSpPr>
          <p:cNvPr id="160" name="Straight Arrow Connector 159"/>
          <p:cNvCxnSpPr>
            <a:stCxn id="130" idx="2"/>
            <a:endCxn id="159" idx="3"/>
          </p:cNvCxnSpPr>
          <p:nvPr/>
        </p:nvCxnSpPr>
        <p:spPr>
          <a:xfrm flipH="1" flipV="1">
            <a:off x="1417236" y="5342200"/>
            <a:ext cx="642635" cy="707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 bwMode="auto">
          <a:xfrm>
            <a:off x="4764905" y="5234199"/>
            <a:ext cx="198973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63" name="Straight Arrow Connector 162"/>
          <p:cNvCxnSpPr>
            <a:stCxn id="156" idx="6"/>
            <a:endCxn id="162" idx="2"/>
          </p:cNvCxnSpPr>
          <p:nvPr/>
        </p:nvCxnSpPr>
        <p:spPr>
          <a:xfrm>
            <a:off x="3934988" y="5342197"/>
            <a:ext cx="829915" cy="2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 bwMode="auto">
          <a:xfrm>
            <a:off x="5576265" y="5234199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66" name="Straight Arrow Connector 165"/>
          <p:cNvCxnSpPr>
            <a:stCxn id="162" idx="6"/>
            <a:endCxn id="165" idx="2"/>
          </p:cNvCxnSpPr>
          <p:nvPr/>
        </p:nvCxnSpPr>
        <p:spPr>
          <a:xfrm>
            <a:off x="4963878" y="5342197"/>
            <a:ext cx="612387" cy="2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7714282" y="4158958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</a:t>
            </a:r>
          </a:p>
        </p:txBody>
      </p:sp>
      <p:sp>
        <p:nvSpPr>
          <p:cNvPr id="172" name="Oval 171"/>
          <p:cNvSpPr/>
          <p:nvPr/>
        </p:nvSpPr>
        <p:spPr bwMode="auto">
          <a:xfrm>
            <a:off x="8181340" y="5235742"/>
            <a:ext cx="213660" cy="221531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</a:p>
        </p:txBody>
      </p:sp>
      <p:cxnSp>
        <p:nvCxnSpPr>
          <p:cNvPr id="173" name="Curved Connector 172"/>
          <p:cNvCxnSpPr>
            <a:stCxn id="172" idx="2"/>
            <a:endCxn id="149" idx="6"/>
          </p:cNvCxnSpPr>
          <p:nvPr/>
        </p:nvCxnSpPr>
        <p:spPr>
          <a:xfrm rot="10800000">
            <a:off x="7247224" y="3801390"/>
            <a:ext cx="934117" cy="1545119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/>
          <p:cNvSpPr/>
          <p:nvPr/>
        </p:nvSpPr>
        <p:spPr>
          <a:xfrm rot="10800000">
            <a:off x="7616255" y="4476204"/>
            <a:ext cx="213660" cy="169114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1" name="Straight Arrow Connector 170"/>
          <p:cNvCxnSpPr>
            <a:stCxn id="165" idx="6"/>
            <a:endCxn id="172" idx="2"/>
          </p:cNvCxnSpPr>
          <p:nvPr/>
        </p:nvCxnSpPr>
        <p:spPr>
          <a:xfrm>
            <a:off x="5792265" y="5342199"/>
            <a:ext cx="2389075" cy="4309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23901" y="1104442"/>
            <a:ext cx="10334624" cy="4467048"/>
          </a:xfrm>
          <a:prstGeom prst="rect">
            <a:avLst/>
          </a:prstGeom>
          <a:noFill/>
          <a:ln w="63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3" name="Straight Arrow Connector 52"/>
          <p:cNvCxnSpPr>
            <a:cxnSpLocks/>
            <a:stCxn id="58" idx="6"/>
            <a:endCxn id="178" idx="2"/>
          </p:cNvCxnSpPr>
          <p:nvPr/>
        </p:nvCxnSpPr>
        <p:spPr>
          <a:xfrm flipV="1">
            <a:off x="6352723" y="3143227"/>
            <a:ext cx="2805355" cy="7248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 bwMode="auto">
          <a:xfrm>
            <a:off x="4096812" y="303744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67510" y="2954746"/>
            <a:ext cx="95827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feature 2</a:t>
            </a:r>
          </a:p>
        </p:txBody>
      </p:sp>
      <p:cxnSp>
        <p:nvCxnSpPr>
          <p:cNvPr id="56" name="Straight Arrow Connector 55"/>
          <p:cNvCxnSpPr>
            <a:stCxn id="54" idx="6"/>
            <a:endCxn id="57" idx="2"/>
          </p:cNvCxnSpPr>
          <p:nvPr/>
        </p:nvCxnSpPr>
        <p:spPr>
          <a:xfrm>
            <a:off x="4312812" y="3145442"/>
            <a:ext cx="227103" cy="503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 bwMode="auto">
          <a:xfrm>
            <a:off x="4539915" y="3042475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58" name="Oval 57"/>
          <p:cNvSpPr/>
          <p:nvPr/>
        </p:nvSpPr>
        <p:spPr bwMode="auto">
          <a:xfrm>
            <a:off x="6136723" y="3042475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>
            <a:off x="4755915" y="3150475"/>
            <a:ext cx="1380808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cxnSpLocks/>
            <a:stCxn id="68" idx="6"/>
            <a:endCxn id="70" idx="2"/>
          </p:cNvCxnSpPr>
          <p:nvPr/>
        </p:nvCxnSpPr>
        <p:spPr>
          <a:xfrm>
            <a:off x="5740421" y="2520581"/>
            <a:ext cx="1395116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 bwMode="auto">
          <a:xfrm>
            <a:off x="3679774" y="240754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564810" y="2324852"/>
            <a:ext cx="95346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feature 3</a:t>
            </a:r>
          </a:p>
        </p:txBody>
      </p:sp>
      <p:cxnSp>
        <p:nvCxnSpPr>
          <p:cNvPr id="66" name="Straight Arrow Connector 65"/>
          <p:cNvCxnSpPr>
            <a:stCxn id="64" idx="6"/>
            <a:endCxn id="67" idx="2"/>
          </p:cNvCxnSpPr>
          <p:nvPr/>
        </p:nvCxnSpPr>
        <p:spPr>
          <a:xfrm>
            <a:off x="3895774" y="2515548"/>
            <a:ext cx="479515" cy="503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 bwMode="auto">
          <a:xfrm>
            <a:off x="4375289" y="2412581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68" name="Oval 67"/>
          <p:cNvSpPr/>
          <p:nvPr/>
        </p:nvSpPr>
        <p:spPr bwMode="auto">
          <a:xfrm>
            <a:off x="5524421" y="2412581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69" name="Straight Arrow Connector 68"/>
          <p:cNvCxnSpPr>
            <a:stCxn id="67" idx="6"/>
            <a:endCxn id="68" idx="2"/>
          </p:cNvCxnSpPr>
          <p:nvPr/>
        </p:nvCxnSpPr>
        <p:spPr>
          <a:xfrm>
            <a:off x="4591289" y="2520581"/>
            <a:ext cx="933132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  <a:stCxn id="77" idx="6"/>
            <a:endCxn id="80" idx="2"/>
          </p:cNvCxnSpPr>
          <p:nvPr/>
        </p:nvCxnSpPr>
        <p:spPr>
          <a:xfrm>
            <a:off x="6635773" y="1905222"/>
            <a:ext cx="1671347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 bwMode="auto">
          <a:xfrm>
            <a:off x="3455933" y="1792189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564810" y="1709493"/>
            <a:ext cx="95346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feature 4</a:t>
            </a:r>
          </a:p>
        </p:txBody>
      </p:sp>
      <p:cxnSp>
        <p:nvCxnSpPr>
          <p:cNvPr id="75" name="Straight Arrow Connector 74"/>
          <p:cNvCxnSpPr>
            <a:stCxn id="73" idx="6"/>
            <a:endCxn id="76" idx="2"/>
          </p:cNvCxnSpPr>
          <p:nvPr/>
        </p:nvCxnSpPr>
        <p:spPr>
          <a:xfrm>
            <a:off x="3671933" y="1900189"/>
            <a:ext cx="936725" cy="503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 bwMode="auto">
          <a:xfrm>
            <a:off x="4608658" y="179722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77" name="Oval 76"/>
          <p:cNvSpPr/>
          <p:nvPr/>
        </p:nvSpPr>
        <p:spPr bwMode="auto">
          <a:xfrm>
            <a:off x="6419773" y="179722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78" name="Straight Arrow Connector 77"/>
          <p:cNvCxnSpPr>
            <a:stCxn id="76" idx="6"/>
            <a:endCxn id="77" idx="2"/>
          </p:cNvCxnSpPr>
          <p:nvPr/>
        </p:nvCxnSpPr>
        <p:spPr>
          <a:xfrm>
            <a:off x="4824658" y="1905222"/>
            <a:ext cx="1595115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  <a:stCxn id="87" idx="6"/>
            <a:endCxn id="89" idx="2"/>
          </p:cNvCxnSpPr>
          <p:nvPr/>
        </p:nvCxnSpPr>
        <p:spPr>
          <a:xfrm>
            <a:off x="5363653" y="1355041"/>
            <a:ext cx="2419068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 bwMode="auto">
          <a:xfrm>
            <a:off x="3102981" y="124200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559523" y="1159312"/>
            <a:ext cx="9951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feature …</a:t>
            </a:r>
          </a:p>
        </p:txBody>
      </p:sp>
      <p:cxnSp>
        <p:nvCxnSpPr>
          <p:cNvPr id="85" name="Straight Arrow Connector 84"/>
          <p:cNvCxnSpPr>
            <a:stCxn id="83" idx="6"/>
            <a:endCxn id="86" idx="2"/>
          </p:cNvCxnSpPr>
          <p:nvPr/>
        </p:nvCxnSpPr>
        <p:spPr>
          <a:xfrm>
            <a:off x="3318981" y="1350008"/>
            <a:ext cx="608102" cy="503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 bwMode="auto">
          <a:xfrm>
            <a:off x="3927083" y="1247041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87" name="Oval 86"/>
          <p:cNvSpPr/>
          <p:nvPr/>
        </p:nvSpPr>
        <p:spPr bwMode="auto">
          <a:xfrm>
            <a:off x="5147653" y="1247041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88" name="Straight Arrow Connector 87"/>
          <p:cNvCxnSpPr>
            <a:stCxn id="86" idx="6"/>
            <a:endCxn id="87" idx="2"/>
          </p:cNvCxnSpPr>
          <p:nvPr/>
        </p:nvCxnSpPr>
        <p:spPr>
          <a:xfrm>
            <a:off x="4143083" y="1355041"/>
            <a:ext cx="1004570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3" name="Curved Connector 133"/>
          <p:cNvCxnSpPr>
            <a:cxnSpLocks/>
            <a:stCxn id="130" idx="6"/>
            <a:endCxn id="54" idx="2"/>
          </p:cNvCxnSpPr>
          <p:nvPr/>
        </p:nvCxnSpPr>
        <p:spPr>
          <a:xfrm flipV="1">
            <a:off x="2275871" y="3145442"/>
            <a:ext cx="1820941" cy="2203831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133"/>
          <p:cNvCxnSpPr>
            <a:cxnSpLocks/>
            <a:stCxn id="130" idx="6"/>
            <a:endCxn id="64" idx="2"/>
          </p:cNvCxnSpPr>
          <p:nvPr/>
        </p:nvCxnSpPr>
        <p:spPr>
          <a:xfrm flipV="1">
            <a:off x="2275871" y="2515548"/>
            <a:ext cx="1403903" cy="2833725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133"/>
          <p:cNvCxnSpPr>
            <a:cxnSpLocks/>
            <a:stCxn id="130" idx="6"/>
            <a:endCxn id="73" idx="2"/>
          </p:cNvCxnSpPr>
          <p:nvPr/>
        </p:nvCxnSpPr>
        <p:spPr>
          <a:xfrm flipV="1">
            <a:off x="2275871" y="1900189"/>
            <a:ext cx="1180062" cy="3449084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33"/>
          <p:cNvCxnSpPr>
            <a:cxnSpLocks/>
            <a:stCxn id="130" idx="6"/>
            <a:endCxn id="83" idx="2"/>
          </p:cNvCxnSpPr>
          <p:nvPr/>
        </p:nvCxnSpPr>
        <p:spPr>
          <a:xfrm flipV="1">
            <a:off x="2275871" y="1350008"/>
            <a:ext cx="827110" cy="3999265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cxnSpLocks/>
            <a:stCxn id="60" idx="6"/>
          </p:cNvCxnSpPr>
          <p:nvPr/>
        </p:nvCxnSpPr>
        <p:spPr>
          <a:xfrm flipV="1">
            <a:off x="9678368" y="3141156"/>
            <a:ext cx="1303621" cy="9319"/>
          </a:xfrm>
          <a:prstGeom prst="straightConnector1">
            <a:avLst/>
          </a:prstGeom>
          <a:ln w="38100">
            <a:solidFill>
              <a:srgbClr val="FF9966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70" idx="6"/>
          </p:cNvCxnSpPr>
          <p:nvPr/>
        </p:nvCxnSpPr>
        <p:spPr>
          <a:xfrm flipV="1">
            <a:off x="7351537" y="2506666"/>
            <a:ext cx="3600444" cy="13915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</p:cNvCxnSpPr>
          <p:nvPr/>
        </p:nvCxnSpPr>
        <p:spPr>
          <a:xfrm flipV="1">
            <a:off x="8537914" y="1883603"/>
            <a:ext cx="2414067" cy="16587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cxnSpLocks/>
            <a:stCxn id="89" idx="6"/>
          </p:cNvCxnSpPr>
          <p:nvPr/>
        </p:nvCxnSpPr>
        <p:spPr>
          <a:xfrm>
            <a:off x="7998721" y="1355041"/>
            <a:ext cx="295326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 bwMode="auto">
          <a:xfrm>
            <a:off x="9462368" y="3042475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70" name="Oval 69"/>
          <p:cNvSpPr/>
          <p:nvPr/>
        </p:nvSpPr>
        <p:spPr bwMode="auto">
          <a:xfrm>
            <a:off x="7135537" y="2412581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80" name="Oval 79"/>
          <p:cNvSpPr/>
          <p:nvPr/>
        </p:nvSpPr>
        <p:spPr bwMode="auto">
          <a:xfrm>
            <a:off x="8307120" y="179722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89" name="Oval 88"/>
          <p:cNvSpPr/>
          <p:nvPr/>
        </p:nvSpPr>
        <p:spPr bwMode="auto">
          <a:xfrm>
            <a:off x="7782721" y="1247041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22" name="Curved Connector 172"/>
          <p:cNvCxnSpPr>
            <a:cxnSpLocks/>
            <a:stCxn id="154" idx="2"/>
            <a:endCxn id="60" idx="6"/>
          </p:cNvCxnSpPr>
          <p:nvPr/>
        </p:nvCxnSpPr>
        <p:spPr>
          <a:xfrm rot="10800000">
            <a:off x="9678368" y="3150475"/>
            <a:ext cx="638504" cy="2201564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 bwMode="auto">
          <a:xfrm>
            <a:off x="10316872" y="5241273"/>
            <a:ext cx="213660" cy="221531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</a:p>
        </p:txBody>
      </p:sp>
      <p:cxnSp>
        <p:nvCxnSpPr>
          <p:cNvPr id="176" name="Straight Arrow Connector 175"/>
          <p:cNvCxnSpPr>
            <a:cxnSpLocks/>
            <a:stCxn id="172" idx="6"/>
            <a:endCxn id="154" idx="2"/>
          </p:cNvCxnSpPr>
          <p:nvPr/>
        </p:nvCxnSpPr>
        <p:spPr>
          <a:xfrm>
            <a:off x="8395000" y="5346508"/>
            <a:ext cx="1921872" cy="5531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7" name="Curved Connector 172"/>
          <p:cNvCxnSpPr>
            <a:cxnSpLocks/>
            <a:stCxn id="172" idx="6"/>
            <a:endCxn id="178" idx="2"/>
          </p:cNvCxnSpPr>
          <p:nvPr/>
        </p:nvCxnSpPr>
        <p:spPr>
          <a:xfrm flipV="1">
            <a:off x="8395000" y="3143227"/>
            <a:ext cx="763078" cy="2203281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 bwMode="auto">
          <a:xfrm>
            <a:off x="9158078" y="3032461"/>
            <a:ext cx="213660" cy="221531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</a:p>
        </p:txBody>
      </p:sp>
      <p:sp>
        <p:nvSpPr>
          <p:cNvPr id="179" name="Isosceles Triangle 178"/>
          <p:cNvSpPr/>
          <p:nvPr/>
        </p:nvSpPr>
        <p:spPr>
          <a:xfrm rot="10800000">
            <a:off x="9900729" y="4453799"/>
            <a:ext cx="213660" cy="169114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0" name="Isosceles Triangle 179"/>
          <p:cNvSpPr/>
          <p:nvPr/>
        </p:nvSpPr>
        <p:spPr>
          <a:xfrm>
            <a:off x="8637688" y="4447269"/>
            <a:ext cx="216000" cy="164892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81" name="Straight Arrow Connector 180"/>
          <p:cNvCxnSpPr>
            <a:cxnSpLocks/>
            <a:stCxn id="178" idx="6"/>
            <a:endCxn id="60" idx="2"/>
          </p:cNvCxnSpPr>
          <p:nvPr/>
        </p:nvCxnSpPr>
        <p:spPr>
          <a:xfrm>
            <a:off x="9371738" y="3143227"/>
            <a:ext cx="90630" cy="7248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0051352" y="414834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8743197" y="419726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780314" y="230303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9966"/>
                </a:solidFill>
              </a:rPr>
              <a:t>NOISE</a:t>
            </a:r>
          </a:p>
        </p:txBody>
      </p:sp>
      <p:cxnSp>
        <p:nvCxnSpPr>
          <p:cNvPr id="232" name="Straight Arrow Connector 231"/>
          <p:cNvCxnSpPr>
            <a:cxnSpLocks/>
          </p:cNvCxnSpPr>
          <p:nvPr/>
        </p:nvCxnSpPr>
        <p:spPr>
          <a:xfrm flipH="1" flipV="1">
            <a:off x="1114111" y="1175660"/>
            <a:ext cx="9035" cy="1157948"/>
          </a:xfrm>
          <a:prstGeom prst="straightConnector1">
            <a:avLst/>
          </a:prstGeom>
          <a:ln w="6350">
            <a:solidFill>
              <a:srgbClr val="FF9966"/>
            </a:solidFill>
            <a:prstDash val="dash"/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59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/>
          <p:cNvCxnSpPr>
            <a:stCxn id="29" idx="6"/>
          </p:cNvCxnSpPr>
          <p:nvPr/>
        </p:nvCxnSpPr>
        <p:spPr>
          <a:xfrm flipV="1">
            <a:off x="4563944" y="3788384"/>
            <a:ext cx="1461204" cy="13132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Release Isolation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83" idx="6"/>
          </p:cNvCxnSpPr>
          <p:nvPr/>
        </p:nvCxnSpPr>
        <p:spPr>
          <a:xfrm>
            <a:off x="9075922" y="2484823"/>
            <a:ext cx="1868359" cy="15429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1825713" y="2392252"/>
            <a:ext cx="1397110" cy="1724113"/>
            <a:chOff x="1952202" y="3669637"/>
            <a:chExt cx="1397110" cy="1724113"/>
          </a:xfrm>
        </p:grpSpPr>
        <p:sp>
          <p:nvSpPr>
            <p:cNvPr id="7" name="Oval 6"/>
            <p:cNvSpPr/>
            <p:nvPr/>
          </p:nvSpPr>
          <p:spPr bwMode="auto">
            <a:xfrm>
              <a:off x="2208955" y="3669637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3133312" y="497090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11" name="Curved Connector 10"/>
            <p:cNvCxnSpPr>
              <a:stCxn id="7" idx="6"/>
              <a:endCxn id="10" idx="2"/>
            </p:cNvCxnSpPr>
            <p:nvPr/>
          </p:nvCxnSpPr>
          <p:spPr>
            <a:xfrm>
              <a:off x="2424955" y="3777637"/>
              <a:ext cx="708357" cy="130126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52202" y="5085973"/>
              <a:ext cx="1027204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release v1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98466" y="2385180"/>
            <a:ext cx="1646779" cy="216000"/>
            <a:chOff x="2479385" y="3662565"/>
            <a:chExt cx="1646779" cy="216000"/>
          </a:xfrm>
        </p:grpSpPr>
        <p:sp>
          <p:nvSpPr>
            <p:cNvPr id="33" name="Oval 32"/>
            <p:cNvSpPr/>
            <p:nvPr/>
          </p:nvSpPr>
          <p:spPr bwMode="auto">
            <a:xfrm>
              <a:off x="3910164" y="3662565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34" name="Straight Arrow Connector 33"/>
            <p:cNvCxnSpPr>
              <a:stCxn id="7" idx="6"/>
              <a:endCxn id="33" idx="2"/>
            </p:cNvCxnSpPr>
            <p:nvPr/>
          </p:nvCxnSpPr>
          <p:spPr>
            <a:xfrm flipV="1">
              <a:off x="2479385" y="3770565"/>
              <a:ext cx="1430779" cy="7072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849085" y="2337349"/>
            <a:ext cx="1233381" cy="307777"/>
            <a:chOff x="1030004" y="3614734"/>
            <a:chExt cx="1233381" cy="307777"/>
          </a:xfrm>
        </p:grpSpPr>
        <p:sp>
          <p:nvSpPr>
            <p:cNvPr id="36" name="TextBox 35"/>
            <p:cNvSpPr txBox="1"/>
            <p:nvPr/>
          </p:nvSpPr>
          <p:spPr>
            <a:xfrm>
              <a:off x="1030004" y="3614734"/>
              <a:ext cx="579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main</a:t>
              </a:r>
            </a:p>
          </p:txBody>
        </p:sp>
        <p:cxnSp>
          <p:nvCxnSpPr>
            <p:cNvPr id="37" name="Straight Arrow Connector 36"/>
            <p:cNvCxnSpPr>
              <a:stCxn id="7" idx="2"/>
              <a:endCxn id="36" idx="3"/>
            </p:cNvCxnSpPr>
            <p:nvPr/>
          </p:nvCxnSpPr>
          <p:spPr>
            <a:xfrm flipH="1" flipV="1">
              <a:off x="1609070" y="3768623"/>
              <a:ext cx="654315" cy="9014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945247" y="2385180"/>
            <a:ext cx="1028888" cy="216000"/>
            <a:chOff x="4150108" y="3662565"/>
            <a:chExt cx="1004943" cy="216000"/>
          </a:xfrm>
        </p:grpSpPr>
        <p:sp>
          <p:nvSpPr>
            <p:cNvPr id="39" name="Oval 38"/>
            <p:cNvSpPr/>
            <p:nvPr/>
          </p:nvSpPr>
          <p:spPr bwMode="auto">
            <a:xfrm>
              <a:off x="4939051" y="3662565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40" name="Straight Arrow Connector 39"/>
            <p:cNvCxnSpPr>
              <a:stCxn id="33" idx="6"/>
              <a:endCxn id="39" idx="2"/>
            </p:cNvCxnSpPr>
            <p:nvPr/>
          </p:nvCxnSpPr>
          <p:spPr>
            <a:xfrm>
              <a:off x="4150108" y="3770565"/>
              <a:ext cx="788942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5917305" y="2378613"/>
            <a:ext cx="887372" cy="216000"/>
            <a:chOff x="3476449" y="2121753"/>
            <a:chExt cx="887372" cy="216000"/>
          </a:xfrm>
        </p:grpSpPr>
        <p:cxnSp>
          <p:nvCxnSpPr>
            <p:cNvPr id="66" name="Straight Arrow Connector 65"/>
            <p:cNvCxnSpPr>
              <a:stCxn id="22" idx="6"/>
              <a:endCxn id="67" idx="2"/>
            </p:cNvCxnSpPr>
            <p:nvPr/>
          </p:nvCxnSpPr>
          <p:spPr>
            <a:xfrm>
              <a:off x="3476449" y="2223187"/>
              <a:ext cx="671372" cy="6566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 bwMode="auto">
            <a:xfrm>
              <a:off x="4147821" y="212175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758810" y="2376823"/>
            <a:ext cx="1397110" cy="1724113"/>
            <a:chOff x="6939729" y="3654208"/>
            <a:chExt cx="1397110" cy="1724113"/>
          </a:xfrm>
        </p:grpSpPr>
        <p:grpSp>
          <p:nvGrpSpPr>
            <p:cNvPr id="69" name="Group 68"/>
            <p:cNvGrpSpPr/>
            <p:nvPr/>
          </p:nvGrpSpPr>
          <p:grpSpPr>
            <a:xfrm>
              <a:off x="6939729" y="3654208"/>
              <a:ext cx="1397110" cy="1724113"/>
              <a:chOff x="1952202" y="3669637"/>
              <a:chExt cx="1397110" cy="1724113"/>
            </a:xfrm>
          </p:grpSpPr>
          <p:sp>
            <p:nvSpPr>
              <p:cNvPr id="70" name="Oval 69"/>
              <p:cNvSpPr/>
              <p:nvPr/>
            </p:nvSpPr>
            <p:spPr bwMode="auto">
              <a:xfrm>
                <a:off x="2208955" y="3669637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</a:t>
                </a:r>
              </a:p>
            </p:txBody>
          </p:sp>
          <p:sp>
            <p:nvSpPr>
              <p:cNvPr id="71" name="Oval 70"/>
              <p:cNvSpPr/>
              <p:nvPr/>
            </p:nvSpPr>
            <p:spPr bwMode="auto">
              <a:xfrm>
                <a:off x="3133312" y="4970901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72" name="Curved Connector 71"/>
              <p:cNvCxnSpPr>
                <a:stCxn id="70" idx="6"/>
                <a:endCxn id="71" idx="2"/>
              </p:cNvCxnSpPr>
              <p:nvPr/>
            </p:nvCxnSpPr>
            <p:spPr>
              <a:xfrm>
                <a:off x="2424955" y="3777637"/>
                <a:ext cx="708357" cy="1301264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1952202" y="5085973"/>
                <a:ext cx="10672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release v2</a:t>
                </a:r>
              </a:p>
            </p:txBody>
          </p:sp>
        </p:grpSp>
        <p:cxnSp>
          <p:nvCxnSpPr>
            <p:cNvPr id="74" name="Straight Arrow Connector 73"/>
            <p:cNvCxnSpPr>
              <a:stCxn id="67" idx="6"/>
              <a:endCxn id="70" idx="2"/>
            </p:cNvCxnSpPr>
            <p:nvPr/>
          </p:nvCxnSpPr>
          <p:spPr>
            <a:xfrm flipV="1">
              <a:off x="6985596" y="3762208"/>
              <a:ext cx="210886" cy="179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>
            <a:stCxn id="71" idx="6"/>
          </p:cNvCxnSpPr>
          <p:nvPr/>
        </p:nvCxnSpPr>
        <p:spPr>
          <a:xfrm>
            <a:off x="8155920" y="3786087"/>
            <a:ext cx="2788361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7231563" y="2376823"/>
            <a:ext cx="1844359" cy="216000"/>
            <a:chOff x="3292348" y="2121753"/>
            <a:chExt cx="1844359" cy="216000"/>
          </a:xfrm>
        </p:grpSpPr>
        <p:cxnSp>
          <p:nvCxnSpPr>
            <p:cNvPr id="82" name="Straight Arrow Connector 81"/>
            <p:cNvCxnSpPr>
              <a:stCxn id="70" idx="6"/>
              <a:endCxn id="83" idx="2"/>
            </p:cNvCxnSpPr>
            <p:nvPr/>
          </p:nvCxnSpPr>
          <p:spPr>
            <a:xfrm>
              <a:off x="3292348" y="2229753"/>
              <a:ext cx="1628359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 bwMode="auto">
            <a:xfrm>
              <a:off x="4920707" y="212175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222823" y="3693516"/>
            <a:ext cx="1341121" cy="216000"/>
            <a:chOff x="3403742" y="4970901"/>
            <a:chExt cx="1341121" cy="216000"/>
          </a:xfrm>
        </p:grpSpPr>
        <p:sp>
          <p:nvSpPr>
            <p:cNvPr id="29" name="Oval 28"/>
            <p:cNvSpPr/>
            <p:nvPr/>
          </p:nvSpPr>
          <p:spPr bwMode="auto">
            <a:xfrm>
              <a:off x="4528863" y="497090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88" name="Straight Arrow Connector 87"/>
            <p:cNvCxnSpPr>
              <a:stCxn id="10" idx="6"/>
              <a:endCxn id="29" idx="2"/>
            </p:cNvCxnSpPr>
            <p:nvPr/>
          </p:nvCxnSpPr>
          <p:spPr>
            <a:xfrm>
              <a:off x="3403742" y="5078901"/>
              <a:ext cx="1125121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563945" y="2372047"/>
            <a:ext cx="1415569" cy="1429468"/>
            <a:chOff x="4563945" y="2372047"/>
            <a:chExt cx="1415569" cy="1429468"/>
          </a:xfrm>
        </p:grpSpPr>
        <p:sp>
          <p:nvSpPr>
            <p:cNvPr id="92" name="TextBox 91"/>
            <p:cNvSpPr txBox="1"/>
            <p:nvPr/>
          </p:nvSpPr>
          <p:spPr>
            <a:xfrm>
              <a:off x="5287017" y="3106300"/>
              <a:ext cx="69249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hot-fix</a:t>
              </a: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4563945" y="2372047"/>
              <a:ext cx="1353360" cy="1429468"/>
              <a:chOff x="4744864" y="3649432"/>
              <a:chExt cx="1353360" cy="1429468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744864" y="3649432"/>
                <a:ext cx="1353360" cy="1429468"/>
                <a:chOff x="6438448" y="1869683"/>
                <a:chExt cx="1353360" cy="1429468"/>
              </a:xfrm>
            </p:grpSpPr>
            <p:sp>
              <p:nvSpPr>
                <p:cNvPr id="22" name="Oval 21"/>
                <p:cNvSpPr/>
                <p:nvPr/>
              </p:nvSpPr>
              <p:spPr bwMode="auto">
                <a:xfrm>
                  <a:off x="7575808" y="1869683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</a:t>
                  </a:r>
                </a:p>
              </p:txBody>
            </p:sp>
            <p:cxnSp>
              <p:nvCxnSpPr>
                <p:cNvPr id="23" name="Curved Connector 22"/>
                <p:cNvCxnSpPr>
                  <a:stCxn id="22" idx="2"/>
                  <a:endCxn id="29" idx="6"/>
                </p:cNvCxnSpPr>
                <p:nvPr/>
              </p:nvCxnSpPr>
              <p:spPr>
                <a:xfrm rot="10800000" flipV="1">
                  <a:off x="6438448" y="1977682"/>
                  <a:ext cx="1137361" cy="1321469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Isosceles Triangle 23"/>
                <p:cNvSpPr/>
                <p:nvPr/>
              </p:nvSpPr>
              <p:spPr>
                <a:xfrm>
                  <a:off x="6912166" y="2483628"/>
                  <a:ext cx="216000" cy="164892"/>
                </a:xfrm>
                <a:prstGeom prst="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4937775" y="4078711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RI</a:t>
                </a:r>
              </a:p>
            </p:txBody>
          </p:sp>
          <p:cxnSp>
            <p:nvCxnSpPr>
              <p:cNvPr id="62" name="Straight Arrow Connector 61"/>
              <p:cNvCxnSpPr>
                <a:stCxn id="39" idx="6"/>
                <a:endCxn id="22" idx="2"/>
              </p:cNvCxnSpPr>
              <p:nvPr/>
            </p:nvCxnSpPr>
            <p:spPr>
              <a:xfrm flipV="1">
                <a:off x="5155051" y="3757432"/>
                <a:ext cx="727173" cy="1313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Rectangle 50"/>
          <p:cNvSpPr/>
          <p:nvPr/>
        </p:nvSpPr>
        <p:spPr>
          <a:xfrm>
            <a:off x="762001" y="2253719"/>
            <a:ext cx="10231120" cy="1942361"/>
          </a:xfrm>
          <a:prstGeom prst="rect">
            <a:avLst/>
          </a:prstGeom>
          <a:noFill/>
          <a:ln w="63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35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/>
          <p:cNvCxnSpPr>
            <a:cxnSpLocks/>
            <a:stCxn id="29" idx="6"/>
          </p:cNvCxnSpPr>
          <p:nvPr/>
        </p:nvCxnSpPr>
        <p:spPr>
          <a:xfrm flipV="1">
            <a:off x="7177604" y="3794949"/>
            <a:ext cx="1791136" cy="6567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Release Isolation – DevOps Article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cxnSp>
        <p:nvCxnSpPr>
          <p:cNvPr id="5" name="Straight Arrow Connector 4"/>
          <p:cNvCxnSpPr>
            <a:cxnSpLocks/>
            <a:stCxn id="83" idx="6"/>
            <a:endCxn id="35" idx="1"/>
          </p:cNvCxnSpPr>
          <p:nvPr/>
        </p:nvCxnSpPr>
        <p:spPr>
          <a:xfrm flipV="1">
            <a:off x="9075922" y="2482326"/>
            <a:ext cx="1239314" cy="2497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 bwMode="auto">
          <a:xfrm>
            <a:off x="1869106" y="239225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5315683" y="3693516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1" name="Curved Connector 10"/>
          <p:cNvCxnSpPr>
            <a:cxnSpLocks/>
            <a:stCxn id="39" idx="6"/>
            <a:endCxn id="10" idx="2"/>
          </p:cNvCxnSpPr>
          <p:nvPr/>
        </p:nvCxnSpPr>
        <p:spPr>
          <a:xfrm>
            <a:off x="3760751" y="2493180"/>
            <a:ext cx="1554932" cy="1308336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16641" y="3641060"/>
            <a:ext cx="43601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V1.0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2609105" y="2385180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34" name="Straight Arrow Connector 33"/>
          <p:cNvCxnSpPr>
            <a:cxnSpLocks/>
            <a:stCxn id="7" idx="6"/>
            <a:endCxn id="33" idx="2"/>
          </p:cNvCxnSpPr>
          <p:nvPr/>
        </p:nvCxnSpPr>
        <p:spPr>
          <a:xfrm flipV="1">
            <a:off x="2085106" y="2493180"/>
            <a:ext cx="523999" cy="7072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80081" y="2347256"/>
            <a:ext cx="65633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main</a:t>
            </a:r>
          </a:p>
        </p:txBody>
      </p:sp>
      <p:cxnSp>
        <p:nvCxnSpPr>
          <p:cNvPr id="37" name="Straight Arrow Connector 36"/>
          <p:cNvCxnSpPr>
            <a:cxnSpLocks/>
            <a:stCxn id="7" idx="2"/>
            <a:endCxn id="36" idx="3"/>
          </p:cNvCxnSpPr>
          <p:nvPr/>
        </p:nvCxnSpPr>
        <p:spPr>
          <a:xfrm flipH="1">
            <a:off x="1536420" y="2500252"/>
            <a:ext cx="332686" cy="89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 bwMode="auto">
          <a:xfrm>
            <a:off x="3539604" y="2385180"/>
            <a:ext cx="221147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</a:p>
        </p:txBody>
      </p:sp>
      <p:cxnSp>
        <p:nvCxnSpPr>
          <p:cNvPr id="40" name="Straight Arrow Connector 39"/>
          <p:cNvCxnSpPr>
            <a:stCxn id="33" idx="6"/>
            <a:endCxn id="39" idx="2"/>
          </p:cNvCxnSpPr>
          <p:nvPr/>
        </p:nvCxnSpPr>
        <p:spPr>
          <a:xfrm>
            <a:off x="2825105" y="2493180"/>
            <a:ext cx="714499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 bwMode="auto">
          <a:xfrm>
            <a:off x="6588677" y="2378613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82" name="Straight Arrow Connector 81"/>
          <p:cNvCxnSpPr>
            <a:cxnSpLocks/>
            <a:stCxn id="67" idx="6"/>
            <a:endCxn id="83" idx="2"/>
          </p:cNvCxnSpPr>
          <p:nvPr/>
        </p:nvCxnSpPr>
        <p:spPr>
          <a:xfrm flipV="1">
            <a:off x="6804677" y="2484823"/>
            <a:ext cx="2055245" cy="179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 bwMode="auto">
          <a:xfrm>
            <a:off x="8859922" y="2376823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6961604" y="3693516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88" name="Straight Arrow Connector 87"/>
          <p:cNvCxnSpPr>
            <a:cxnSpLocks/>
            <a:stCxn id="10" idx="6"/>
            <a:endCxn id="29" idx="2"/>
          </p:cNvCxnSpPr>
          <p:nvPr/>
        </p:nvCxnSpPr>
        <p:spPr>
          <a:xfrm>
            <a:off x="5531683" y="3801516"/>
            <a:ext cx="1429921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195160" y="2996995"/>
            <a:ext cx="62517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Hotfix</a:t>
            </a:r>
          </a:p>
        </p:txBody>
      </p:sp>
      <p:cxnSp>
        <p:nvCxnSpPr>
          <p:cNvPr id="23" name="Curved Connector 22"/>
          <p:cNvCxnSpPr>
            <a:cxnSpLocks/>
            <a:stCxn id="83" idx="2"/>
            <a:endCxn id="29" idx="6"/>
          </p:cNvCxnSpPr>
          <p:nvPr/>
        </p:nvCxnSpPr>
        <p:spPr>
          <a:xfrm rot="10800000" flipV="1">
            <a:off x="7177604" y="2484822"/>
            <a:ext cx="1682318" cy="1316693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/>
          <p:cNvSpPr/>
          <p:nvPr/>
        </p:nvSpPr>
        <p:spPr>
          <a:xfrm>
            <a:off x="7907877" y="3060722"/>
            <a:ext cx="216000" cy="164892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7551420" y="2966218"/>
            <a:ext cx="41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RI</a:t>
            </a:r>
          </a:p>
        </p:txBody>
      </p:sp>
      <p:cxnSp>
        <p:nvCxnSpPr>
          <p:cNvPr id="62" name="Straight Arrow Connector 61"/>
          <p:cNvCxnSpPr>
            <a:cxnSpLocks/>
            <a:stCxn id="39" idx="6"/>
            <a:endCxn id="67" idx="2"/>
          </p:cNvCxnSpPr>
          <p:nvPr/>
        </p:nvCxnSpPr>
        <p:spPr>
          <a:xfrm flipV="1">
            <a:off x="3760751" y="2486613"/>
            <a:ext cx="2827926" cy="6567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89826" y="1684186"/>
            <a:ext cx="10231120" cy="2903219"/>
          </a:xfrm>
          <a:prstGeom prst="rect">
            <a:avLst/>
          </a:prstGeom>
          <a:noFill/>
          <a:ln w="63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854460-C307-41A9-A48A-5FA58DC687C7}"/>
              </a:ext>
            </a:extLst>
          </p:cNvPr>
          <p:cNvSpPr txBox="1"/>
          <p:nvPr/>
        </p:nvSpPr>
        <p:spPr>
          <a:xfrm>
            <a:off x="4755343" y="2822677"/>
            <a:ext cx="202816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Branch for support stabilization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34EC459-A3A5-42BF-994B-413EA71C58B4}"/>
              </a:ext>
            </a:extLst>
          </p:cNvPr>
          <p:cNvSpPr txBox="1"/>
          <p:nvPr/>
        </p:nvSpPr>
        <p:spPr>
          <a:xfrm>
            <a:off x="5315683" y="4042873"/>
            <a:ext cx="194251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Defect corrections</a:t>
            </a:r>
          </a:p>
        </p:txBody>
      </p:sp>
      <p:sp>
        <p:nvSpPr>
          <p:cNvPr id="64" name="Rounded Rectangle 4">
            <a:extLst>
              <a:ext uri="{FF2B5EF4-FFF2-40B4-BE49-F238E27FC236}">
                <a16:creationId xmlns:a16="http://schemas.microsoft.com/office/drawing/2014/main" id="{BAEB40E4-3A3F-4F2B-8C3F-EF0B9A3FD530}"/>
              </a:ext>
            </a:extLst>
          </p:cNvPr>
          <p:cNvSpPr/>
          <p:nvPr/>
        </p:nvSpPr>
        <p:spPr>
          <a:xfrm>
            <a:off x="3288297" y="2108790"/>
            <a:ext cx="723759" cy="18663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</a:t>
            </a:r>
            <a:r>
              <a:rPr lang="en-CA" sz="1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V1.0</a:t>
            </a:r>
          </a:p>
        </p:txBody>
      </p:sp>
      <p:sp>
        <p:nvSpPr>
          <p:cNvPr id="68" name="Rounded Rectangle 4">
            <a:extLst>
              <a:ext uri="{FF2B5EF4-FFF2-40B4-BE49-F238E27FC236}">
                <a16:creationId xmlns:a16="http://schemas.microsoft.com/office/drawing/2014/main" id="{2A909D0A-F159-440A-A1D6-E2D11FB7266E}"/>
              </a:ext>
            </a:extLst>
          </p:cNvPr>
          <p:cNvSpPr/>
          <p:nvPr/>
        </p:nvSpPr>
        <p:spPr>
          <a:xfrm>
            <a:off x="2355225" y="2108790"/>
            <a:ext cx="723759" cy="18663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Iteration n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652058A-36C2-4A61-97E6-88C4249847A8}"/>
              </a:ext>
            </a:extLst>
          </p:cNvPr>
          <p:cNvSpPr/>
          <p:nvPr/>
        </p:nvSpPr>
        <p:spPr bwMode="auto">
          <a:xfrm>
            <a:off x="6125786" y="3696470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40B7C0-23E7-4BA4-95AF-42DEC001F74E}"/>
              </a:ext>
            </a:extLst>
          </p:cNvPr>
          <p:cNvSpPr txBox="1"/>
          <p:nvPr/>
        </p:nvSpPr>
        <p:spPr>
          <a:xfrm>
            <a:off x="10315236" y="2328437"/>
            <a:ext cx="63959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 </a:t>
            </a:r>
            <a:r>
              <a:rPr lang="en-CA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vnext</a:t>
            </a:r>
            <a:endParaRPr lang="en-CA" sz="20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374</Words>
  <Application>Microsoft Office PowerPoint</Application>
  <PresentationFormat>Widescreen</PresentationFormat>
  <Paragraphs>259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Segoe UI Light</vt:lpstr>
      <vt:lpstr>Segoe WPC</vt:lpstr>
      <vt:lpstr>Office Theme</vt:lpstr>
      <vt:lpstr>VISUAL STUDIO READINESS  Main Only</vt:lpstr>
      <vt:lpstr>VISUAL STUDIO READINESS  Release Isolation</vt:lpstr>
      <vt:lpstr>VISUAL STUDIO READINESS  Main Only – DevOps Article</vt:lpstr>
      <vt:lpstr>VISUAL STUDIO READINESS  Developer Isolation</vt:lpstr>
      <vt:lpstr>VISUAL STUDIO READINESS  Feature Isolation</vt:lpstr>
      <vt:lpstr>VISUAL STUDIO READINESS  Feature Isolation - DRIFT</vt:lpstr>
      <vt:lpstr>VISUAL STUDIO READINESS  Feature Isolation - NOISE</vt:lpstr>
      <vt:lpstr>VISUAL STUDIO READINESS  Release Isolation</vt:lpstr>
      <vt:lpstr>VISUAL STUDIO READINESS  Release Isolation – DevOps Article</vt:lpstr>
      <vt:lpstr>VISUAL STUDIO READINESS  Release 2 Isolation – DevOps Article</vt:lpstr>
      <vt:lpstr>VISUAL STUDIO READINESS  Service &amp; Release Isolation</vt:lpstr>
      <vt:lpstr>VISUAL STUDIO READINESS  Service, Hot-Fix &amp; Release Isolation</vt:lpstr>
      <vt:lpstr>VISUAL STUDIO READINESS  Forking</vt:lpstr>
      <vt:lpstr>PowerPoint Presentation</vt:lpstr>
      <vt:lpstr>VISUAL STUDIO READINESS 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READINESS  Feature Isolation</dc:title>
  <dc:creator>Willy-Peter Schaub</dc:creator>
  <cp:lastModifiedBy>Willy-Peter Schaub</cp:lastModifiedBy>
  <cp:revision>63</cp:revision>
  <dcterms:created xsi:type="dcterms:W3CDTF">2016-01-23T08:06:16Z</dcterms:created>
  <dcterms:modified xsi:type="dcterms:W3CDTF">2018-04-25T20:01:01Z</dcterms:modified>
</cp:coreProperties>
</file>