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27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4" r:id="rId10"/>
    <p:sldId id="343" r:id="rId11"/>
    <p:sldId id="345" r:id="rId12"/>
    <p:sldId id="346" r:id="rId13"/>
    <p:sldId id="347" r:id="rId14"/>
    <p:sldId id="348" r:id="rId15"/>
    <p:sldId id="349" r:id="rId16"/>
    <p:sldId id="354" r:id="rId17"/>
    <p:sldId id="350" r:id="rId18"/>
    <p:sldId id="351" r:id="rId19"/>
    <p:sldId id="352" r:id="rId20"/>
    <p:sldId id="353" r:id="rId21"/>
    <p:sldId id="359" r:id="rId22"/>
    <p:sldId id="360" r:id="rId23"/>
    <p:sldId id="366" r:id="rId24"/>
    <p:sldId id="367" r:id="rId25"/>
    <p:sldId id="363" r:id="rId26"/>
    <p:sldId id="364" r:id="rId27"/>
    <p:sldId id="3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A054D2-A5AB-4E5F-ADB5-210CD3C2EECE}">
          <p14:sldIdLst>
            <p14:sldId id="327"/>
            <p14:sldId id="336"/>
            <p14:sldId id="337"/>
            <p14:sldId id="338"/>
            <p14:sldId id="339"/>
            <p14:sldId id="340"/>
            <p14:sldId id="341"/>
            <p14:sldId id="342"/>
            <p14:sldId id="344"/>
            <p14:sldId id="343"/>
            <p14:sldId id="345"/>
            <p14:sldId id="346"/>
            <p14:sldId id="347"/>
            <p14:sldId id="348"/>
            <p14:sldId id="349"/>
          </p14:sldIdLst>
        </p14:section>
        <p14:section name="rings" id="{1F6BBBA8-6024-4474-AC57-FC75F41A4BD6}">
          <p14:sldIdLst>
            <p14:sldId id="354"/>
            <p14:sldId id="350"/>
            <p14:sldId id="351"/>
            <p14:sldId id="352"/>
            <p14:sldId id="353"/>
          </p14:sldIdLst>
        </p14:section>
        <p14:section name="Flags" id="{908D17EB-1099-485C-B568-B9DE0297B44C}">
          <p14:sldIdLst>
            <p14:sldId id="359"/>
            <p14:sldId id="360"/>
            <p14:sldId id="366"/>
            <p14:sldId id="367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CCCCFF"/>
    <a:srgbClr val="FF5050"/>
    <a:srgbClr val="000066"/>
    <a:srgbClr val="336699"/>
    <a:srgbClr val="003366"/>
    <a:srgbClr val="660066"/>
    <a:srgbClr val="333399"/>
    <a:srgbClr val="CC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9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108B4-53EF-4F9E-9491-F5ABDE6A4EA7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0458-CBDF-4242-A98F-5E1D8B45E6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84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85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68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7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664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855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690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4011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434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53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78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60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05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65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45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592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356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25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66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07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16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0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0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22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636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9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50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10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56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BF1D-DE49-4C53-B029-DA93D2E44EE4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38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18" Type="http://schemas.openxmlformats.org/officeDocument/2006/relationships/image" Target="../media/image4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sv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Relationship Id="rId14" Type="http://schemas.openxmlformats.org/officeDocument/2006/relationships/image" Target="../media/image5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43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8.svg"/><Relationship Id="rId4" Type="http://schemas.openxmlformats.org/officeDocument/2006/relationships/image" Target="../media/image44.svg"/><Relationship Id="rId9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2.svg"/><Relationship Id="rId7" Type="http://schemas.openxmlformats.org/officeDocument/2006/relationships/image" Target="../media/image66.svg"/><Relationship Id="rId12" Type="http://schemas.openxmlformats.org/officeDocument/2006/relationships/image" Target="../media/image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68.svg"/><Relationship Id="rId5" Type="http://schemas.openxmlformats.org/officeDocument/2006/relationships/image" Target="../media/image64.svg"/><Relationship Id="rId10" Type="http://schemas.openxmlformats.org/officeDocument/2006/relationships/image" Target="../media/image67.png"/><Relationship Id="rId4" Type="http://schemas.openxmlformats.org/officeDocument/2006/relationships/image" Target="../media/image63.png"/><Relationship Id="rId9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0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4.svg"/><Relationship Id="rId7" Type="http://schemas.openxmlformats.org/officeDocument/2006/relationships/image" Target="../media/image77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46.svg"/><Relationship Id="rId10" Type="http://schemas.openxmlformats.org/officeDocument/2006/relationships/image" Target="../media/image78.svg"/><Relationship Id="rId4" Type="http://schemas.openxmlformats.org/officeDocument/2006/relationships/image" Target="../media/image45.png"/><Relationship Id="rId9" Type="http://schemas.openxmlformats.org/officeDocument/2006/relationships/image" Target="../media/image5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7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4.svg"/><Relationship Id="rId7" Type="http://schemas.openxmlformats.org/officeDocument/2006/relationships/image" Target="../media/image7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000775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3" name="Flowchart: Connector 2"/>
          <p:cNvSpPr/>
          <p:nvPr/>
        </p:nvSpPr>
        <p:spPr>
          <a:xfrm>
            <a:off x="1731082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950732" y="3016249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Early Adopters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3812" y="2223893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</p:txBody>
      </p:sp>
      <p:sp>
        <p:nvSpPr>
          <p:cNvPr id="2" name="Flowchart: Connector 1"/>
          <p:cNvSpPr/>
          <p:nvPr/>
        </p:nvSpPr>
        <p:spPr>
          <a:xfrm>
            <a:off x="2374725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341472" y="3875792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Canaries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0E66AFA-0ACF-4581-ABE2-5C980700CCFF}"/>
              </a:ext>
            </a:extLst>
          </p:cNvPr>
          <p:cNvSpPr/>
          <p:nvPr/>
        </p:nvSpPr>
        <p:spPr>
          <a:xfrm>
            <a:off x="6856858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F642D59-B92E-4405-93B6-24679E0316E7}"/>
              </a:ext>
            </a:extLst>
          </p:cNvPr>
          <p:cNvSpPr/>
          <p:nvPr/>
        </p:nvSpPr>
        <p:spPr>
          <a:xfrm>
            <a:off x="7587165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EF5DB-FAE5-47D1-A065-6B4F2AF40137}"/>
              </a:ext>
            </a:extLst>
          </p:cNvPr>
          <p:cNvSpPr txBox="1"/>
          <p:nvPr/>
        </p:nvSpPr>
        <p:spPr>
          <a:xfrm>
            <a:off x="7762308" y="2899219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6E546-5EF7-44CA-B786-1C8505784034}"/>
              </a:ext>
            </a:extLst>
          </p:cNvPr>
          <p:cNvSpPr txBox="1"/>
          <p:nvPr/>
        </p:nvSpPr>
        <p:spPr>
          <a:xfrm>
            <a:off x="8417039" y="2112366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9E78CC-6D7A-4B2B-8487-048B6326D625}"/>
              </a:ext>
            </a:extLst>
          </p:cNvPr>
          <p:cNvSpPr/>
          <p:nvPr/>
        </p:nvSpPr>
        <p:spPr>
          <a:xfrm>
            <a:off x="8230808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9179B-1ADD-49EB-8CEE-DB69E8D77F18}"/>
              </a:ext>
            </a:extLst>
          </p:cNvPr>
          <p:cNvSpPr txBox="1"/>
          <p:nvPr/>
        </p:nvSpPr>
        <p:spPr>
          <a:xfrm>
            <a:off x="8197555" y="3828448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76105583-B086-4107-AA39-2991E96C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601608" cy="760490"/>
          </a:xfrm>
        </p:spPr>
        <p:txBody>
          <a:bodyPr>
            <a:normAutofit/>
          </a:bodyPr>
          <a:lstStyle/>
          <a:p>
            <a:r>
              <a:rPr lang="en-US" dirty="0"/>
              <a:t>Minimize blast zone by deploying ring, by ring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E8DD6D-839C-408F-BCB3-F7822C41A52B}"/>
              </a:ext>
            </a:extLst>
          </p:cNvPr>
          <p:cNvSpPr txBox="1"/>
          <p:nvPr/>
        </p:nvSpPr>
        <p:spPr>
          <a:xfrm>
            <a:off x="3993390" y="1839173"/>
            <a:ext cx="3449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TYPES 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68744F-194D-4320-BDF0-E15D4ADDE380}"/>
              </a:ext>
            </a:extLst>
          </p:cNvPr>
          <p:cNvSpPr txBox="1"/>
          <p:nvPr/>
        </p:nvSpPr>
        <p:spPr>
          <a:xfrm>
            <a:off x="1873662" y="5592752"/>
            <a:ext cx="583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                    RI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 NAMES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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4005F8-8972-4AF2-8BDE-4EE03DB61E95}"/>
              </a:ext>
            </a:extLst>
          </p:cNvPr>
          <p:cNvSpPr/>
          <p:nvPr/>
        </p:nvSpPr>
        <p:spPr>
          <a:xfrm>
            <a:off x="3549611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70D36-D37D-4022-97D1-9B78F280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LEVEL - HYPOTHETICAL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C5F52D-EB5F-4472-9581-3E7FDCC503EB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2E900B-6738-4829-AA9B-AD02CAF4EC12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B3758-9AA5-4960-A9C5-5F0F6ECB981E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3E23A-505B-4519-9C2E-855F697E6485}"/>
              </a:ext>
            </a:extLst>
          </p:cNvPr>
          <p:cNvSpPr txBox="1"/>
          <p:nvPr/>
        </p:nvSpPr>
        <p:spPr>
          <a:xfrm>
            <a:off x="4227612" y="842410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41544-BAC1-4188-88A8-FA693C46F0D3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1871DCD1-426F-4B51-9EC2-984C7B240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615B52-F628-43F3-B793-1FE5A7A685E3}"/>
              </a:ext>
            </a:extLst>
          </p:cNvPr>
          <p:cNvSpPr txBox="1"/>
          <p:nvPr/>
        </p:nvSpPr>
        <p:spPr>
          <a:xfrm>
            <a:off x="7386378" y="234018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CA" dirty="0"/>
          </a:p>
        </p:txBody>
      </p:sp>
      <p:pic>
        <p:nvPicPr>
          <p:cNvPr id="28" name="Graphic 27" descr="Television">
            <a:extLst>
              <a:ext uri="{FF2B5EF4-FFF2-40B4-BE49-F238E27FC236}">
                <a16:creationId xmlns:a16="http://schemas.microsoft.com/office/drawing/2014/main" id="{623E23F0-DBF0-4067-945C-2413556201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0064" y="1698524"/>
            <a:ext cx="914400" cy="9144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66AE2A9-F05A-45B7-BA01-BAAEEFC28D2E}"/>
              </a:ext>
            </a:extLst>
          </p:cNvPr>
          <p:cNvGrpSpPr/>
          <p:nvPr/>
        </p:nvGrpSpPr>
        <p:grpSpPr>
          <a:xfrm>
            <a:off x="3688571" y="1878747"/>
            <a:ext cx="735792" cy="646100"/>
            <a:chOff x="3783821" y="2360200"/>
            <a:chExt cx="735792" cy="6461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4BE3489-7B7A-4EF9-8CBD-3893465BB731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329560D3-80B8-4567-9C8A-B0D8E16CA4D3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9BC01B1A-96CE-4E26-A4BF-37E99BDD04BB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29345F-D131-4D81-A546-405001EEEAB9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382977-C119-4CD8-82A5-28962F4F7C2E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EE41F810-F066-4E06-84CA-CEAB6E0A4BB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C6D21D13-D7EC-4B8B-A65A-2DF44A8F165D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9AC0B1-31C5-4FEA-93EB-A6E9A4849725}"/>
              </a:ext>
            </a:extLst>
          </p:cNvPr>
          <p:cNvGrpSpPr/>
          <p:nvPr/>
        </p:nvGrpSpPr>
        <p:grpSpPr>
          <a:xfrm>
            <a:off x="4495911" y="1887202"/>
            <a:ext cx="735792" cy="646100"/>
            <a:chOff x="3783821" y="2360200"/>
            <a:chExt cx="735792" cy="6461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5E4A903-1F21-4D6A-B225-78A5E01A382E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3BEBDE6C-A41D-449A-9179-8F923F425983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B9CF7D6D-83AC-4799-BD81-AEDC9FF9578A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366F6DD-0FD6-4C4A-9E8E-08D5D91DE9EF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4E2176-8749-4744-8B76-0317FB131DAA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FD28C031-B882-438B-BF3B-11193DC9D387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CBEF00D6-D368-4DDC-9B4E-CD67A6E776E8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DF8270-EC03-4A88-8E18-317381EF0925}"/>
              </a:ext>
            </a:extLst>
          </p:cNvPr>
          <p:cNvGrpSpPr/>
          <p:nvPr/>
        </p:nvGrpSpPr>
        <p:grpSpPr>
          <a:xfrm>
            <a:off x="5301883" y="1894958"/>
            <a:ext cx="735792" cy="646100"/>
            <a:chOff x="3783821" y="2360200"/>
            <a:chExt cx="735792" cy="6461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191BA04-F4B5-4CBF-853B-F6422244F46C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E6A0F75E-778E-412E-9AF4-67B78EDB9256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4C6B89C3-AEF2-4985-9277-75B162267B47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F71F689-F091-4862-9CE6-65B5053D6555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FE993C-E214-4274-9C76-9FBF7C5D6491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BB858AF4-2AF3-4096-9A93-6B9DD681AAFD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B9DC700E-8C3B-4B69-8410-06D00CEA7A13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F8F9E4F-23B7-4943-9120-4731373CB387}"/>
              </a:ext>
            </a:extLst>
          </p:cNvPr>
          <p:cNvSpPr txBox="1"/>
          <p:nvPr/>
        </p:nvSpPr>
        <p:spPr>
          <a:xfrm>
            <a:off x="3670628" y="2539121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Orders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813D5F-3026-43C9-81E6-55DEE6D2C05D}"/>
              </a:ext>
            </a:extLst>
          </p:cNvPr>
          <p:cNvSpPr txBox="1"/>
          <p:nvPr/>
        </p:nvSpPr>
        <p:spPr>
          <a:xfrm>
            <a:off x="4344719" y="1462584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Inventory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A28CA-3A93-431B-8979-7212B7DD5A63}"/>
              </a:ext>
            </a:extLst>
          </p:cNvPr>
          <p:cNvSpPr txBox="1"/>
          <p:nvPr/>
        </p:nvSpPr>
        <p:spPr>
          <a:xfrm>
            <a:off x="5050155" y="2518740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052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0D36-D37D-4022-97D1-9B78F280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LEVEL – VSTS EXTENSIONS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C9CA0-F0FF-4E25-ABB0-A0F5043B9485}"/>
              </a:ext>
            </a:extLst>
          </p:cNvPr>
          <p:cNvSpPr/>
          <p:nvPr/>
        </p:nvSpPr>
        <p:spPr>
          <a:xfrm>
            <a:off x="3549611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0AC4D6-F075-498A-AC25-50F533838E2D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4FB48B-8070-48FE-8517-4FA845943568}"/>
              </a:ext>
            </a:extLst>
          </p:cNvPr>
          <p:cNvSpPr/>
          <p:nvPr/>
        </p:nvSpPr>
        <p:spPr>
          <a:xfrm>
            <a:off x="6522032" y="1170228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2270D-EBAE-4C27-86EC-0651A8FF5204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7A482-788E-4E1F-A9E1-F2BE834B3C59}"/>
              </a:ext>
            </a:extLst>
          </p:cNvPr>
          <p:cNvSpPr txBox="1"/>
          <p:nvPr/>
        </p:nvSpPr>
        <p:spPr>
          <a:xfrm>
            <a:off x="4227612" y="842410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9C746-8BC9-45AF-A8D2-22A426FBDEBA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4F74A9E3-E14B-435B-A1D3-F090A2CD2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68311-57FA-4E54-B698-B6C6B1AB5D1D}"/>
              </a:ext>
            </a:extLst>
          </p:cNvPr>
          <p:cNvSpPr txBox="1"/>
          <p:nvPr/>
        </p:nvSpPr>
        <p:spPr>
          <a:xfrm>
            <a:off x="6701651" y="2304151"/>
            <a:ext cx="23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SQL Azure</a:t>
            </a:r>
          </a:p>
          <a:p>
            <a:pPr algn="ctr"/>
            <a:r>
              <a:rPr lang="en-US" dirty="0"/>
              <a:t>Extension Data Service</a:t>
            </a:r>
            <a:endParaRPr lang="en-CA" dirty="0"/>
          </a:p>
        </p:txBody>
      </p:sp>
      <p:pic>
        <p:nvPicPr>
          <p:cNvPr id="12" name="Graphic 11" descr="Television">
            <a:extLst>
              <a:ext uri="{FF2B5EF4-FFF2-40B4-BE49-F238E27FC236}">
                <a16:creationId xmlns:a16="http://schemas.microsoft.com/office/drawing/2014/main" id="{FAD9FABB-53A6-42BA-B654-2E9B6655A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0064" y="1698524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01E8D-78D2-457F-BBB2-F5B1AB67F16B}"/>
              </a:ext>
            </a:extLst>
          </p:cNvPr>
          <p:cNvGrpSpPr/>
          <p:nvPr/>
        </p:nvGrpSpPr>
        <p:grpSpPr>
          <a:xfrm>
            <a:off x="3688571" y="1878747"/>
            <a:ext cx="735792" cy="646100"/>
            <a:chOff x="3783821" y="2360200"/>
            <a:chExt cx="735792" cy="6461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233A610-D619-483F-B4F5-6D816F23E333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4AEE74C0-2586-43EE-8985-47C7BD0B674F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14C77D5E-FB0C-43D6-88D4-86673F32A43B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ED695D-BA4C-4135-9A34-214DEEA53F5B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51A3CF-AEF0-4D1E-9F79-EC450F2A4393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B89ACC61-E0AB-4394-BE48-6EE15BF41BDA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2ACB3A28-01F3-4B2D-8474-148A533B1C87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A427C1-8AE4-4193-BC07-9B89809E377D}"/>
              </a:ext>
            </a:extLst>
          </p:cNvPr>
          <p:cNvGrpSpPr/>
          <p:nvPr/>
        </p:nvGrpSpPr>
        <p:grpSpPr>
          <a:xfrm>
            <a:off x="4495911" y="1887202"/>
            <a:ext cx="735792" cy="646100"/>
            <a:chOff x="3783821" y="2360200"/>
            <a:chExt cx="735792" cy="6461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6AA3F95-DA0A-4BE8-973E-BFBC779EACC2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3DC08EB3-06FD-4F48-A8C5-48A712C8253F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F731EC27-184C-4579-974A-D356633BBEC9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D532ECE-7798-41B8-9AAC-D90169ACE61D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2F43B9-D9D9-4483-8B69-2D5DF6B7442B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A8DCEC47-DD20-4B47-983C-56FB07F7EB7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BEBDD86-3A19-49E6-878D-D8AC8E262212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C07BE6-9D38-4A12-86CE-BF9D5D253AD7}"/>
              </a:ext>
            </a:extLst>
          </p:cNvPr>
          <p:cNvGrpSpPr/>
          <p:nvPr/>
        </p:nvGrpSpPr>
        <p:grpSpPr>
          <a:xfrm>
            <a:off x="5301883" y="1894958"/>
            <a:ext cx="735792" cy="646100"/>
            <a:chOff x="3783821" y="2360200"/>
            <a:chExt cx="735792" cy="6461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CFB7C11-C0F7-4F6D-BC30-DE9CD98A5A41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1CE2297B-C5EC-4512-B2B6-EE2D1B4C8B3E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B0B5A0D9-0F9C-49D3-8440-D991AD5F1B62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C72F4EC-0045-4C46-9714-F918C5389F4E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901DBE-7EB6-4E9F-B04D-5465C52109C9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01342C6D-1E25-4415-A250-3A0E33CDFA3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C106FA1C-8EF5-4556-B3CC-ED8076864C78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7822ABC-AE99-4D21-9E02-1DBB7392883A}"/>
              </a:ext>
            </a:extLst>
          </p:cNvPr>
          <p:cNvSpPr txBox="1"/>
          <p:nvPr/>
        </p:nvSpPr>
        <p:spPr>
          <a:xfrm>
            <a:off x="4099424" y="2540094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Extension Points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91A24B-7C2A-42B3-9514-0B0737D5FB07}"/>
              </a:ext>
            </a:extLst>
          </p:cNvPr>
          <p:cNvSpPr txBox="1"/>
          <p:nvPr/>
        </p:nvSpPr>
        <p:spPr>
          <a:xfrm>
            <a:off x="1165323" y="2466467"/>
            <a:ext cx="15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VSTS Extension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7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1B744B-1048-4F57-BEA3-BE3F98E25232}"/>
              </a:ext>
            </a:extLst>
          </p:cNvPr>
          <p:cNvSpPr txBox="1"/>
          <p:nvPr/>
        </p:nvSpPr>
        <p:spPr>
          <a:xfrm>
            <a:off x="157316" y="138024"/>
            <a:ext cx="11341509" cy="671997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|                     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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endParaRPr lang="en-U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BUILD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RELEASE 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TTB </a:t>
            </a:r>
            <a:r>
              <a:rPr lang="en-US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(time to build)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TTR </a:t>
            </a:r>
            <a:r>
              <a:rPr lang="en-US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(time to release)</a:t>
            </a:r>
          </a:p>
          <a:p>
            <a:pPr algn="ctr"/>
            <a:endParaRPr lang="en-US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ISSUE DETECTION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ISSUE RESOLUTION  </a:t>
            </a:r>
            <a:endParaRPr lang="en-CA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2EEC257D-F369-41DF-8749-D1F530E98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9935" y="964760"/>
            <a:ext cx="480123" cy="480123"/>
          </a:xfrm>
          <a:prstGeom prst="rect">
            <a:avLst/>
          </a:prstGeom>
        </p:spPr>
      </p:pic>
      <p:pic>
        <p:nvPicPr>
          <p:cNvPr id="7" name="Graphic 6" descr="Box">
            <a:extLst>
              <a:ext uri="{FF2B5EF4-FFF2-40B4-BE49-F238E27FC236}">
                <a16:creationId xmlns:a16="http://schemas.microsoft.com/office/drawing/2014/main" id="{03AA03E1-6C7B-486F-B9C7-A8FC5BBA5B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9996" y="1926182"/>
            <a:ext cx="447476" cy="447476"/>
          </a:xfrm>
          <a:prstGeom prst="rect">
            <a:avLst/>
          </a:prstGeom>
        </p:spPr>
      </p:pic>
      <p:pic>
        <p:nvPicPr>
          <p:cNvPr id="9" name="Graphic 8" descr="Clock">
            <a:extLst>
              <a:ext uri="{FF2B5EF4-FFF2-40B4-BE49-F238E27FC236}">
                <a16:creationId xmlns:a16="http://schemas.microsoft.com/office/drawing/2014/main" id="{BE5C200F-C95C-4DD8-B56E-781587A065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7481" y="2994792"/>
            <a:ext cx="301668" cy="301668"/>
          </a:xfrm>
          <a:prstGeom prst="rect">
            <a:avLst/>
          </a:prstGeom>
        </p:spPr>
      </p:pic>
      <p:pic>
        <p:nvPicPr>
          <p:cNvPr id="13" name="Graphic 12" descr="Bug">
            <a:extLst>
              <a:ext uri="{FF2B5EF4-FFF2-40B4-BE49-F238E27FC236}">
                <a16:creationId xmlns:a16="http://schemas.microsoft.com/office/drawing/2014/main" id="{E08A25AA-9303-40E8-B46F-0A14C2BE558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1836" y="6117922"/>
            <a:ext cx="342983" cy="3429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0E71CA-13F4-4AAF-B823-B7D4004B0590}"/>
              </a:ext>
            </a:extLst>
          </p:cNvPr>
          <p:cNvSpPr/>
          <p:nvPr/>
        </p:nvSpPr>
        <p:spPr>
          <a:xfrm>
            <a:off x="1602169" y="1966897"/>
            <a:ext cx="1529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MANUAL </a:t>
            </a:r>
            <a:b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</a:br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ERROR PRONE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18" name="Graphic 17" descr="Man">
            <a:extLst>
              <a:ext uri="{FF2B5EF4-FFF2-40B4-BE49-F238E27FC236}">
                <a16:creationId xmlns:a16="http://schemas.microsoft.com/office/drawing/2014/main" id="{421FBD24-863B-4897-AE55-12A26A13AD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9361" y="1951566"/>
            <a:ext cx="676993" cy="67699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D92C07A-08C6-45CF-BCC0-9259A4DA68F3}"/>
              </a:ext>
            </a:extLst>
          </p:cNvPr>
          <p:cNvSpPr/>
          <p:nvPr/>
        </p:nvSpPr>
        <p:spPr>
          <a:xfrm>
            <a:off x="1602169" y="980226"/>
            <a:ext cx="1529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MANUAL </a:t>
            </a:r>
            <a:b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</a:br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ERROR PRONE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899646A3-AC08-48A0-B505-BAF43C4DD7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9361" y="964895"/>
            <a:ext cx="676993" cy="67699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184BE54-D81C-46AF-A5D5-9E9C5E352276}"/>
              </a:ext>
            </a:extLst>
          </p:cNvPr>
          <p:cNvSpPr/>
          <p:nvPr/>
        </p:nvSpPr>
        <p:spPr>
          <a:xfrm>
            <a:off x="1602169" y="3128253"/>
            <a:ext cx="85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HOURS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6456A7-4486-4817-9FB7-FB3AE4CF9170}"/>
              </a:ext>
            </a:extLst>
          </p:cNvPr>
          <p:cNvSpPr/>
          <p:nvPr/>
        </p:nvSpPr>
        <p:spPr>
          <a:xfrm>
            <a:off x="1602169" y="4139979"/>
            <a:ext cx="65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DAYS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893219-FEE9-4C11-9006-D97BB96B9BCD}"/>
              </a:ext>
            </a:extLst>
          </p:cNvPr>
          <p:cNvSpPr/>
          <p:nvPr/>
        </p:nvSpPr>
        <p:spPr>
          <a:xfrm>
            <a:off x="1602169" y="5354620"/>
            <a:ext cx="1811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CALL FROM USER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25" name="Graphic 24" descr="Telephone">
            <a:extLst>
              <a:ext uri="{FF2B5EF4-FFF2-40B4-BE49-F238E27FC236}">
                <a16:creationId xmlns:a16="http://schemas.microsoft.com/office/drawing/2014/main" id="{E09408DF-2002-4645-9025-012BA56969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4299" y="5272686"/>
            <a:ext cx="533201" cy="5332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F4400D9-C9C7-4640-8224-2233D4D0E6D8}"/>
              </a:ext>
            </a:extLst>
          </p:cNvPr>
          <p:cNvSpPr/>
          <p:nvPr/>
        </p:nvSpPr>
        <p:spPr>
          <a:xfrm>
            <a:off x="1602169" y="6384050"/>
            <a:ext cx="1486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DAYS - WEEKS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BE7AA4-F781-41C3-9CC5-8F1E14F31773}"/>
              </a:ext>
            </a:extLst>
          </p:cNvPr>
          <p:cNvSpPr/>
          <p:nvPr/>
        </p:nvSpPr>
        <p:spPr>
          <a:xfrm>
            <a:off x="9232555" y="1966897"/>
            <a:ext cx="1398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AUTOMATED</a:t>
            </a:r>
          </a:p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CONSISTENT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200813-BDD6-4B79-9817-BC54B9AFF633}"/>
              </a:ext>
            </a:extLst>
          </p:cNvPr>
          <p:cNvSpPr/>
          <p:nvPr/>
        </p:nvSpPr>
        <p:spPr>
          <a:xfrm>
            <a:off x="9232555" y="980226"/>
            <a:ext cx="1398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AUTOMATED</a:t>
            </a:r>
          </a:p>
          <a:p>
            <a:pPr algn="r"/>
            <a:r>
              <a:rPr lang="en-US" dirty="0">
                <a:solidFill>
                  <a:srgbClr val="00B050"/>
                </a:solidFill>
              </a:rPr>
              <a:t>CONSISTENT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5D8F19-2752-42FB-80C4-5BED389EB775}"/>
              </a:ext>
            </a:extLst>
          </p:cNvPr>
          <p:cNvSpPr/>
          <p:nvPr/>
        </p:nvSpPr>
        <p:spPr>
          <a:xfrm>
            <a:off x="9560208" y="3134708"/>
            <a:ext cx="1071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SECONDS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32CFFA-DC31-4FE8-AC80-6EBAF910500F}"/>
              </a:ext>
            </a:extLst>
          </p:cNvPr>
          <p:cNvSpPr/>
          <p:nvPr/>
        </p:nvSpPr>
        <p:spPr>
          <a:xfrm>
            <a:off x="9567325" y="4139979"/>
            <a:ext cx="1064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MINUTES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8E9CA0-2444-4524-84DA-B640DEA63DC4}"/>
              </a:ext>
            </a:extLst>
          </p:cNvPr>
          <p:cNvSpPr/>
          <p:nvPr/>
        </p:nvSpPr>
        <p:spPr>
          <a:xfrm>
            <a:off x="9386058" y="5354620"/>
            <a:ext cx="1245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PROACTIVE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2BD789-E97F-46CC-B087-AF8AAF3411BD}"/>
              </a:ext>
            </a:extLst>
          </p:cNvPr>
          <p:cNvSpPr/>
          <p:nvPr/>
        </p:nvSpPr>
        <p:spPr>
          <a:xfrm>
            <a:off x="8919519" y="6384050"/>
            <a:ext cx="171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MINUTES - DAYS</a:t>
            </a:r>
            <a:endParaRPr lang="en-CA" dirty="0">
              <a:solidFill>
                <a:srgbClr val="00B050"/>
              </a:solidFill>
            </a:endParaRPr>
          </a:p>
        </p:txBody>
      </p:sp>
      <p:pic>
        <p:nvPicPr>
          <p:cNvPr id="40" name="Graphic 39" descr="Bar chart">
            <a:extLst>
              <a:ext uri="{FF2B5EF4-FFF2-40B4-BE49-F238E27FC236}">
                <a16:creationId xmlns:a16="http://schemas.microsoft.com/office/drawing/2014/main" id="{00931057-8A9A-4450-A9C8-5F1D1C7A03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76057" y="5199189"/>
            <a:ext cx="606152" cy="606152"/>
          </a:xfrm>
          <a:prstGeom prst="rect">
            <a:avLst/>
          </a:prstGeom>
        </p:spPr>
      </p:pic>
      <p:pic>
        <p:nvPicPr>
          <p:cNvPr id="42" name="Graphic 41" descr="Factory">
            <a:extLst>
              <a:ext uri="{FF2B5EF4-FFF2-40B4-BE49-F238E27FC236}">
                <a16:creationId xmlns:a16="http://schemas.microsoft.com/office/drawing/2014/main" id="{AA50D103-2A31-4945-AE51-EB25BEB598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94002" y="1027485"/>
            <a:ext cx="565501" cy="565501"/>
          </a:xfrm>
          <a:prstGeom prst="rect">
            <a:avLst/>
          </a:prstGeom>
        </p:spPr>
      </p:pic>
      <p:pic>
        <p:nvPicPr>
          <p:cNvPr id="43" name="Graphic 42" descr="Factory">
            <a:extLst>
              <a:ext uri="{FF2B5EF4-FFF2-40B4-BE49-F238E27FC236}">
                <a16:creationId xmlns:a16="http://schemas.microsoft.com/office/drawing/2014/main" id="{AF49E30C-3E53-403F-A76D-BC9DCC9315B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6057" y="2005090"/>
            <a:ext cx="566718" cy="566718"/>
          </a:xfrm>
          <a:prstGeom prst="rect">
            <a:avLst/>
          </a:prstGeom>
        </p:spPr>
      </p:pic>
      <p:pic>
        <p:nvPicPr>
          <p:cNvPr id="30" name="Graphic 29" descr="Clock">
            <a:extLst>
              <a:ext uri="{FF2B5EF4-FFF2-40B4-BE49-F238E27FC236}">
                <a16:creationId xmlns:a16="http://schemas.microsoft.com/office/drawing/2014/main" id="{10087B20-408B-4B94-B148-BE68E6F70D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5009" y="3947083"/>
            <a:ext cx="301668" cy="301668"/>
          </a:xfrm>
          <a:prstGeom prst="rect">
            <a:avLst/>
          </a:prstGeom>
        </p:spPr>
      </p:pic>
      <p:pic>
        <p:nvPicPr>
          <p:cNvPr id="34" name="Graphic 33" descr="Bug">
            <a:extLst>
              <a:ext uri="{FF2B5EF4-FFF2-40B4-BE49-F238E27FC236}">
                <a16:creationId xmlns:a16="http://schemas.microsoft.com/office/drawing/2014/main" id="{BA08B6AD-984A-4573-9A6A-7765BA0D1F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54988" y="5206352"/>
            <a:ext cx="342983" cy="3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3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88B7144-5859-4032-B9E0-1C81D22678C2}"/>
              </a:ext>
            </a:extLst>
          </p:cNvPr>
          <p:cNvSpPr/>
          <p:nvPr/>
        </p:nvSpPr>
        <p:spPr>
          <a:xfrm>
            <a:off x="122699" y="895350"/>
            <a:ext cx="909176" cy="128587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F88E3-7093-46AB-88BD-12B1CD7B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39464"/>
          </a:xfrm>
        </p:spPr>
        <p:txBody>
          <a:bodyPr/>
          <a:lstStyle/>
          <a:p>
            <a:r>
              <a:rPr lang="en-US" dirty="0"/>
              <a:t>Feature Flag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782D2-3D20-4449-8299-8E7C909F73B8}"/>
              </a:ext>
            </a:extLst>
          </p:cNvPr>
          <p:cNvSpPr txBox="1"/>
          <p:nvPr/>
        </p:nvSpPr>
        <p:spPr>
          <a:xfrm>
            <a:off x="1729936" y="1855346"/>
            <a:ext cx="106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 </a:t>
            </a:r>
            <a:r>
              <a:rPr lang="en-US" dirty="0">
                <a:solidFill>
                  <a:srgbClr val="0070C0"/>
                </a:solidFill>
              </a:rPr>
              <a:t>flag</a:t>
            </a:r>
            <a:r>
              <a:rPr lang="en-US" dirty="0"/>
              <a:t> )</a:t>
            </a:r>
          </a:p>
          <a:p>
            <a:r>
              <a:rPr lang="en-US" dirty="0"/>
              <a:t>e</a:t>
            </a:r>
            <a:r>
              <a:rPr lang="en-CA" dirty="0" err="1"/>
              <a:t>lse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4201C-ECA0-4549-9E69-258EE3E4E99C}"/>
              </a:ext>
            </a:extLst>
          </p:cNvPr>
          <p:cNvSpPr txBox="1"/>
          <p:nvPr/>
        </p:nvSpPr>
        <p:spPr>
          <a:xfrm>
            <a:off x="156862" y="1034534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720D9D-9359-48BA-87DE-8A7880D05085}"/>
              </a:ext>
            </a:extLst>
          </p:cNvPr>
          <p:cNvSpPr txBox="1"/>
          <p:nvPr/>
        </p:nvSpPr>
        <p:spPr>
          <a:xfrm>
            <a:off x="122699" y="1712842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D2377050-E018-41DE-942F-C183BB636380}"/>
              </a:ext>
            </a:extLst>
          </p:cNvPr>
          <p:cNvSpPr/>
          <p:nvPr/>
        </p:nvSpPr>
        <p:spPr>
          <a:xfrm>
            <a:off x="690686" y="1187425"/>
            <a:ext cx="155626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794B728-EB95-4883-9CE2-99AA666A9F18}"/>
              </a:ext>
            </a:extLst>
          </p:cNvPr>
          <p:cNvSpPr/>
          <p:nvPr/>
        </p:nvSpPr>
        <p:spPr>
          <a:xfrm>
            <a:off x="639618" y="1068334"/>
            <a:ext cx="257761" cy="27933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10502E9-D81F-4D9E-A801-1DADFA739DE7}"/>
              </a:ext>
            </a:extLst>
          </p:cNvPr>
          <p:cNvCxnSpPr>
            <a:cxnSpLocks/>
            <a:stCxn id="39" idx="3"/>
            <a:endCxn id="9" idx="0"/>
          </p:cNvCxnSpPr>
          <p:nvPr/>
        </p:nvCxnSpPr>
        <p:spPr>
          <a:xfrm>
            <a:off x="1031875" y="1538288"/>
            <a:ext cx="1228506" cy="317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2351260-9E15-44D0-8ABF-BC84A18F23C1}"/>
              </a:ext>
            </a:extLst>
          </p:cNvPr>
          <p:cNvSpPr txBox="1"/>
          <p:nvPr/>
        </p:nvSpPr>
        <p:spPr>
          <a:xfrm>
            <a:off x="1066745" y="1263799"/>
            <a:ext cx="272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Run-time call to FF management service</a:t>
            </a:r>
            <a:endParaRPr lang="en-CA" sz="1200" dirty="0">
              <a:solidFill>
                <a:srgbClr val="0070C0"/>
              </a:solidFill>
            </a:endParaRPr>
          </a:p>
        </p:txBody>
      </p:sp>
      <p:pic>
        <p:nvPicPr>
          <p:cNvPr id="44" name="Graphic 43" descr="Printer">
            <a:extLst>
              <a:ext uri="{FF2B5EF4-FFF2-40B4-BE49-F238E27FC236}">
                <a16:creationId xmlns:a16="http://schemas.microsoft.com/office/drawing/2014/main" id="{1BB7189D-419D-4D8E-AD87-5C5C55844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0995" y="2142774"/>
            <a:ext cx="689587" cy="689587"/>
          </a:xfrm>
          <a:prstGeom prst="rect">
            <a:avLst/>
          </a:prstGeom>
        </p:spPr>
      </p:pic>
      <p:pic>
        <p:nvPicPr>
          <p:cNvPr id="46" name="Graphic 45" descr="Open envelope">
            <a:extLst>
              <a:ext uri="{FF2B5EF4-FFF2-40B4-BE49-F238E27FC236}">
                <a16:creationId xmlns:a16="http://schemas.microsoft.com/office/drawing/2014/main" id="{A695B970-9A8C-498D-B591-9F409251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0995" y="1535574"/>
            <a:ext cx="607200" cy="6072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2F6C2C-E5E6-45E2-BFEF-496B5A415CCE}"/>
              </a:ext>
            </a:extLst>
          </p:cNvPr>
          <p:cNvCxnSpPr>
            <a:endCxn id="46" idx="1"/>
          </p:cNvCxnSpPr>
          <p:nvPr/>
        </p:nvCxnSpPr>
        <p:spPr>
          <a:xfrm flipV="1">
            <a:off x="2641600" y="1839174"/>
            <a:ext cx="529395" cy="18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A18468-7290-43DB-97C4-F8F6182CEAC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60381" y="2337677"/>
            <a:ext cx="910614" cy="14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8788900-CC80-40F5-8CEA-E7FC8AEC0D79}"/>
              </a:ext>
            </a:extLst>
          </p:cNvPr>
          <p:cNvSpPr/>
          <p:nvPr/>
        </p:nvSpPr>
        <p:spPr>
          <a:xfrm>
            <a:off x="6372630" y="775944"/>
            <a:ext cx="909176" cy="128587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F058BC-5FE4-49BC-B9A9-B31279FD1DE9}"/>
              </a:ext>
            </a:extLst>
          </p:cNvPr>
          <p:cNvSpPr txBox="1"/>
          <p:nvPr/>
        </p:nvSpPr>
        <p:spPr>
          <a:xfrm>
            <a:off x="6406793" y="915128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0BBE15-5A19-468A-B9E1-F1550D582A33}"/>
              </a:ext>
            </a:extLst>
          </p:cNvPr>
          <p:cNvSpPr txBox="1"/>
          <p:nvPr/>
        </p:nvSpPr>
        <p:spPr>
          <a:xfrm>
            <a:off x="6372630" y="1593436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415E0FF1-5EEC-411C-BD72-C46AD1B49426}"/>
              </a:ext>
            </a:extLst>
          </p:cNvPr>
          <p:cNvSpPr/>
          <p:nvPr/>
        </p:nvSpPr>
        <p:spPr>
          <a:xfrm>
            <a:off x="6940617" y="1068019"/>
            <a:ext cx="155626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180A945F-C3B6-4324-B21B-3404498773C4}"/>
              </a:ext>
            </a:extLst>
          </p:cNvPr>
          <p:cNvSpPr/>
          <p:nvPr/>
        </p:nvSpPr>
        <p:spPr>
          <a:xfrm>
            <a:off x="6889549" y="948928"/>
            <a:ext cx="257761" cy="27933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Graphic 3" descr="Earth Globe Europe-Africa">
            <a:extLst>
              <a:ext uri="{FF2B5EF4-FFF2-40B4-BE49-F238E27FC236}">
                <a16:creationId xmlns:a16="http://schemas.microsoft.com/office/drawing/2014/main" id="{00718C2D-A047-4CA8-9CEE-8E768CE96C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2205" y="973606"/>
            <a:ext cx="914400" cy="914400"/>
          </a:xfrm>
          <a:prstGeom prst="rect">
            <a:avLst/>
          </a:prstGeom>
        </p:spPr>
      </p:pic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8883C320-335F-4AF4-9254-27FFBEF0DE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42205" y="2506971"/>
            <a:ext cx="783415" cy="783415"/>
          </a:xfrm>
          <a:prstGeom prst="rect">
            <a:avLst/>
          </a:prstGeom>
        </p:spPr>
      </p:pic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CCF80667-CBB3-47BA-8B1B-1522CFF44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42205" y="3025706"/>
            <a:ext cx="1349750" cy="1349750"/>
          </a:xfrm>
          <a:prstGeom prst="rect">
            <a:avLst/>
          </a:prstGeom>
        </p:spPr>
      </p:pic>
      <p:pic>
        <p:nvPicPr>
          <p:cNvPr id="11" name="Graphic 10" descr="Call center">
            <a:extLst>
              <a:ext uri="{FF2B5EF4-FFF2-40B4-BE49-F238E27FC236}">
                <a16:creationId xmlns:a16="http://schemas.microsoft.com/office/drawing/2014/main" id="{BB9B00F9-247B-470C-BE76-E86592D772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76368" y="4789270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5DE1C9-B367-4C21-80D8-48D9BC375545}"/>
              </a:ext>
            </a:extLst>
          </p:cNvPr>
          <p:cNvCxnSpPr>
            <a:stCxn id="17" idx="3"/>
            <a:endCxn id="4" idx="1"/>
          </p:cNvCxnSpPr>
          <p:nvPr/>
        </p:nvCxnSpPr>
        <p:spPr>
          <a:xfrm>
            <a:off x="7281806" y="1418882"/>
            <a:ext cx="1160399" cy="11924"/>
          </a:xfrm>
          <a:prstGeom prst="straightConnector1">
            <a:avLst/>
          </a:prstGeom>
          <a:ln w="349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EC0335-7147-4919-B140-8F15A12BE7D3}"/>
              </a:ext>
            </a:extLst>
          </p:cNvPr>
          <p:cNvSpPr/>
          <p:nvPr/>
        </p:nvSpPr>
        <p:spPr>
          <a:xfrm>
            <a:off x="6372630" y="2578745"/>
            <a:ext cx="909176" cy="128587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FA9762-AECB-41B1-A2E1-856C634F7576}"/>
              </a:ext>
            </a:extLst>
          </p:cNvPr>
          <p:cNvSpPr txBox="1"/>
          <p:nvPr/>
        </p:nvSpPr>
        <p:spPr>
          <a:xfrm>
            <a:off x="6406793" y="2717929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57302D-6009-4EC6-AA4D-6D11271C00B2}"/>
              </a:ext>
            </a:extLst>
          </p:cNvPr>
          <p:cNvSpPr txBox="1"/>
          <p:nvPr/>
        </p:nvSpPr>
        <p:spPr>
          <a:xfrm>
            <a:off x="6372630" y="3396237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AC9347CB-EFB7-422E-AAFA-FBF4B7F4A955}"/>
              </a:ext>
            </a:extLst>
          </p:cNvPr>
          <p:cNvSpPr/>
          <p:nvPr/>
        </p:nvSpPr>
        <p:spPr>
          <a:xfrm>
            <a:off x="6940617" y="2870820"/>
            <a:ext cx="155626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84A4BED-5160-4640-9D29-95C90EA86683}"/>
              </a:ext>
            </a:extLst>
          </p:cNvPr>
          <p:cNvSpPr/>
          <p:nvPr/>
        </p:nvSpPr>
        <p:spPr>
          <a:xfrm>
            <a:off x="6889549" y="2751729"/>
            <a:ext cx="257761" cy="27933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DF8688-FE6B-4EF2-94CE-BC10B31E300B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7281806" y="2898679"/>
            <a:ext cx="1160399" cy="323004"/>
          </a:xfrm>
          <a:prstGeom prst="straightConnector1">
            <a:avLst/>
          </a:prstGeom>
          <a:ln w="349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4CA537-A3C4-439A-B33E-2C26348E47EC}"/>
              </a:ext>
            </a:extLst>
          </p:cNvPr>
          <p:cNvCxnSpPr>
            <a:cxnSpLocks/>
            <a:stCxn id="31" idx="3"/>
            <a:endCxn id="8" idx="1"/>
          </p:cNvCxnSpPr>
          <p:nvPr/>
        </p:nvCxnSpPr>
        <p:spPr>
          <a:xfrm>
            <a:off x="7281806" y="3221683"/>
            <a:ext cx="1160399" cy="478898"/>
          </a:xfrm>
          <a:prstGeom prst="straightConnector1">
            <a:avLst/>
          </a:prstGeom>
          <a:ln w="349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50037D6-7014-4B6E-8B93-2B15AE0C20D8}"/>
              </a:ext>
            </a:extLst>
          </p:cNvPr>
          <p:cNvSpPr/>
          <p:nvPr/>
        </p:nvSpPr>
        <p:spPr>
          <a:xfrm>
            <a:off x="6406793" y="4616286"/>
            <a:ext cx="909176" cy="128587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732125-8E9B-4B3C-BD36-6186555CA506}"/>
              </a:ext>
            </a:extLst>
          </p:cNvPr>
          <p:cNvSpPr txBox="1"/>
          <p:nvPr/>
        </p:nvSpPr>
        <p:spPr>
          <a:xfrm>
            <a:off x="6440956" y="4755470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E441EB-2912-4395-BB57-0D13D102A0C3}"/>
              </a:ext>
            </a:extLst>
          </p:cNvPr>
          <p:cNvSpPr txBox="1"/>
          <p:nvPr/>
        </p:nvSpPr>
        <p:spPr>
          <a:xfrm>
            <a:off x="6406793" y="5433778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EAE28376-6CF1-4607-ABE1-1E6BE283A1CD}"/>
              </a:ext>
            </a:extLst>
          </p:cNvPr>
          <p:cNvSpPr/>
          <p:nvPr/>
        </p:nvSpPr>
        <p:spPr>
          <a:xfrm>
            <a:off x="6974780" y="4908361"/>
            <a:ext cx="155626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E87567FB-FD39-4731-A1B4-8B0F2A493BCA}"/>
              </a:ext>
            </a:extLst>
          </p:cNvPr>
          <p:cNvSpPr/>
          <p:nvPr/>
        </p:nvSpPr>
        <p:spPr>
          <a:xfrm>
            <a:off x="6923712" y="4789270"/>
            <a:ext cx="257761" cy="27933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44952B6-E069-4623-86C8-B390F30DD297}"/>
              </a:ext>
            </a:extLst>
          </p:cNvPr>
          <p:cNvCxnSpPr>
            <a:cxnSpLocks/>
          </p:cNvCxnSpPr>
          <p:nvPr/>
        </p:nvCxnSpPr>
        <p:spPr>
          <a:xfrm flipH="1">
            <a:off x="7303757" y="5127122"/>
            <a:ext cx="1138448" cy="0"/>
          </a:xfrm>
          <a:prstGeom prst="straightConnector1">
            <a:avLst/>
          </a:prstGeom>
          <a:ln w="349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24A3594-2C54-4DFB-8584-5CE2A284BC92}"/>
              </a:ext>
            </a:extLst>
          </p:cNvPr>
          <p:cNvCxnSpPr>
            <a:cxnSpLocks/>
          </p:cNvCxnSpPr>
          <p:nvPr/>
        </p:nvCxnSpPr>
        <p:spPr>
          <a:xfrm flipH="1">
            <a:off x="6251858" y="427509"/>
            <a:ext cx="1" cy="6036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F9ADED9-B47A-4F1B-9A7B-6C5DCB083DE5}"/>
              </a:ext>
            </a:extLst>
          </p:cNvPr>
          <p:cNvCxnSpPr>
            <a:cxnSpLocks/>
          </p:cNvCxnSpPr>
          <p:nvPr/>
        </p:nvCxnSpPr>
        <p:spPr>
          <a:xfrm flipH="1">
            <a:off x="9840271" y="427509"/>
            <a:ext cx="1" cy="6036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0A7E26-157E-4EAE-945D-62D65A2F7F21}"/>
              </a:ext>
            </a:extLst>
          </p:cNvPr>
          <p:cNvCxnSpPr/>
          <p:nvPr/>
        </p:nvCxnSpPr>
        <p:spPr>
          <a:xfrm>
            <a:off x="7315969" y="5263192"/>
            <a:ext cx="1160399" cy="11924"/>
          </a:xfrm>
          <a:prstGeom prst="straightConnector1">
            <a:avLst/>
          </a:prstGeom>
          <a:ln w="349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0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6D6DF1-2789-4004-9B38-F7A2A98C5401}"/>
              </a:ext>
            </a:extLst>
          </p:cNvPr>
          <p:cNvSpPr/>
          <p:nvPr/>
        </p:nvSpPr>
        <p:spPr>
          <a:xfrm>
            <a:off x="2759075" y="1462925"/>
            <a:ext cx="2498725" cy="1416799"/>
          </a:xfrm>
          <a:prstGeom prst="roundRect">
            <a:avLst>
              <a:gd name="adj" fmla="val 7215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F88E3-7093-46AB-88BD-12B1CD7B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A|B Testing with Feature Flag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782D2-3D20-4449-8299-8E7C909F73B8}"/>
              </a:ext>
            </a:extLst>
          </p:cNvPr>
          <p:cNvSpPr txBox="1"/>
          <p:nvPr/>
        </p:nvSpPr>
        <p:spPr>
          <a:xfrm>
            <a:off x="1729936" y="1855346"/>
            <a:ext cx="106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 </a:t>
            </a:r>
            <a:r>
              <a:rPr lang="en-US" dirty="0">
                <a:solidFill>
                  <a:srgbClr val="0070C0"/>
                </a:solidFill>
              </a:rPr>
              <a:t>flag</a:t>
            </a:r>
            <a:r>
              <a:rPr lang="en-US" dirty="0"/>
              <a:t> )</a:t>
            </a:r>
          </a:p>
          <a:p>
            <a:r>
              <a:rPr lang="en-US" dirty="0"/>
              <a:t>e</a:t>
            </a:r>
            <a:r>
              <a:rPr lang="en-CA" dirty="0" err="1"/>
              <a:t>lse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4201C-ECA0-4549-9E69-258EE3E4E99C}"/>
              </a:ext>
            </a:extLst>
          </p:cNvPr>
          <p:cNvSpPr txBox="1"/>
          <p:nvPr/>
        </p:nvSpPr>
        <p:spPr>
          <a:xfrm>
            <a:off x="156862" y="1034534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720D9D-9359-48BA-87DE-8A7880D05085}"/>
              </a:ext>
            </a:extLst>
          </p:cNvPr>
          <p:cNvSpPr txBox="1"/>
          <p:nvPr/>
        </p:nvSpPr>
        <p:spPr>
          <a:xfrm>
            <a:off x="122699" y="1712842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44" name="Graphic 43" descr="Printer">
            <a:extLst>
              <a:ext uri="{FF2B5EF4-FFF2-40B4-BE49-F238E27FC236}">
                <a16:creationId xmlns:a16="http://schemas.microsoft.com/office/drawing/2014/main" id="{1BB7189D-419D-4D8E-AD87-5C5C55844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0995" y="2142774"/>
            <a:ext cx="689587" cy="689587"/>
          </a:xfrm>
          <a:prstGeom prst="rect">
            <a:avLst/>
          </a:prstGeom>
        </p:spPr>
      </p:pic>
      <p:pic>
        <p:nvPicPr>
          <p:cNvPr id="46" name="Graphic 45" descr="Open envelope">
            <a:extLst>
              <a:ext uri="{FF2B5EF4-FFF2-40B4-BE49-F238E27FC236}">
                <a16:creationId xmlns:a16="http://schemas.microsoft.com/office/drawing/2014/main" id="{A695B970-9A8C-498D-B591-9F409251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0995" y="1535574"/>
            <a:ext cx="607200" cy="6072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2F6C2C-E5E6-45E2-BFEF-496B5A415CCE}"/>
              </a:ext>
            </a:extLst>
          </p:cNvPr>
          <p:cNvCxnSpPr>
            <a:endCxn id="46" idx="1"/>
          </p:cNvCxnSpPr>
          <p:nvPr/>
        </p:nvCxnSpPr>
        <p:spPr>
          <a:xfrm flipV="1">
            <a:off x="2641600" y="1839174"/>
            <a:ext cx="529395" cy="18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A18468-7290-43DB-97C4-F8F6182CEAC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60381" y="2337677"/>
            <a:ext cx="910614" cy="14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8B0381-B728-4943-82AB-2ED400878C9D}"/>
              </a:ext>
            </a:extLst>
          </p:cNvPr>
          <p:cNvGrpSpPr/>
          <p:nvPr/>
        </p:nvGrpSpPr>
        <p:grpSpPr>
          <a:xfrm>
            <a:off x="4344782" y="1818287"/>
            <a:ext cx="698371" cy="284917"/>
            <a:chOff x="4080004" y="3699708"/>
            <a:chExt cx="1316565" cy="571957"/>
          </a:xfrm>
        </p:grpSpPr>
        <p:pic>
          <p:nvPicPr>
            <p:cNvPr id="17" name="Graphic 16" descr="Group">
              <a:extLst>
                <a:ext uri="{FF2B5EF4-FFF2-40B4-BE49-F238E27FC236}">
                  <a16:creationId xmlns:a16="http://schemas.microsoft.com/office/drawing/2014/main" id="{8647EB4E-0132-4425-ABF1-7D8978B2A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81099" y="3699708"/>
              <a:ext cx="715470" cy="564144"/>
            </a:xfrm>
            <a:prstGeom prst="rect">
              <a:avLst/>
            </a:prstGeom>
          </p:spPr>
        </p:pic>
        <p:pic>
          <p:nvPicPr>
            <p:cNvPr id="18" name="Graphic 17" descr="Group">
              <a:extLst>
                <a:ext uri="{FF2B5EF4-FFF2-40B4-BE49-F238E27FC236}">
                  <a16:creationId xmlns:a16="http://schemas.microsoft.com/office/drawing/2014/main" id="{59E7CBD6-9CD0-47FA-9895-F601E4B0A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80004" y="3707521"/>
              <a:ext cx="715470" cy="564144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2E6B1A1-D5CA-48D2-9A8A-0070424090D9}"/>
              </a:ext>
            </a:extLst>
          </p:cNvPr>
          <p:cNvSpPr txBox="1"/>
          <p:nvPr/>
        </p:nvSpPr>
        <p:spPr>
          <a:xfrm>
            <a:off x="3809283" y="1510978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67%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Graphic 23" descr="Thumbs Up Sign">
            <a:extLst>
              <a:ext uri="{FF2B5EF4-FFF2-40B4-BE49-F238E27FC236}">
                <a16:creationId xmlns:a16="http://schemas.microsoft.com/office/drawing/2014/main" id="{7FBFCF4E-9533-41E0-AAEF-F7760E7DDE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90403" y="1538835"/>
            <a:ext cx="235737" cy="235737"/>
          </a:xfrm>
          <a:prstGeom prst="rect">
            <a:avLst/>
          </a:prstGeom>
        </p:spPr>
      </p:pic>
      <p:pic>
        <p:nvPicPr>
          <p:cNvPr id="27" name="Graphic 26" descr="Group">
            <a:extLst>
              <a:ext uri="{FF2B5EF4-FFF2-40B4-BE49-F238E27FC236}">
                <a16:creationId xmlns:a16="http://schemas.microsoft.com/office/drawing/2014/main" id="{8DE0C4A2-D2B1-435B-88C7-5AAED036D5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3188" y="2453786"/>
            <a:ext cx="379521" cy="2810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849C48B-0777-4483-A64F-7BBA7C6E0B9C}"/>
              </a:ext>
            </a:extLst>
          </p:cNvPr>
          <p:cNvSpPr txBox="1"/>
          <p:nvPr/>
        </p:nvSpPr>
        <p:spPr>
          <a:xfrm>
            <a:off x="3819687" y="2146919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33%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AE2231-84E1-4D13-A029-349D4118A4C7}"/>
              </a:ext>
            </a:extLst>
          </p:cNvPr>
          <p:cNvSpPr txBox="1"/>
          <p:nvPr/>
        </p:nvSpPr>
        <p:spPr>
          <a:xfrm>
            <a:off x="3562789" y="1228928"/>
            <a:ext cx="272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hypothesis</a:t>
            </a:r>
            <a:endParaRPr lang="en-CA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6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E7C8-A6B0-4E78-BFC4-AF1E3046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| FF architecture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D53D5-C1F1-4C92-93CB-F81D6095B7A5}"/>
              </a:ext>
            </a:extLst>
          </p:cNvPr>
          <p:cNvSpPr txBox="1"/>
          <p:nvPr/>
        </p:nvSpPr>
        <p:spPr>
          <a:xfrm>
            <a:off x="6071498" y="2147256"/>
            <a:ext cx="106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 </a:t>
            </a:r>
            <a:r>
              <a:rPr lang="en-US" dirty="0">
                <a:solidFill>
                  <a:srgbClr val="0070C0"/>
                </a:solidFill>
              </a:rPr>
              <a:t>flag</a:t>
            </a:r>
            <a:r>
              <a:rPr lang="en-US" dirty="0"/>
              <a:t> )</a:t>
            </a:r>
          </a:p>
          <a:p>
            <a:r>
              <a:rPr lang="en-US" dirty="0"/>
              <a:t>e</a:t>
            </a:r>
            <a:r>
              <a:rPr lang="en-CA" dirty="0" err="1"/>
              <a:t>lse</a:t>
            </a:r>
            <a:endParaRPr lang="en-CA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E9E290E-DEA5-471A-A744-621B439BC9F0}"/>
              </a:ext>
            </a:extLst>
          </p:cNvPr>
          <p:cNvCxnSpPr>
            <a:cxnSpLocks/>
            <a:stCxn id="4" idx="0"/>
            <a:endCxn id="16" idx="3"/>
          </p:cNvCxnSpPr>
          <p:nvPr/>
        </p:nvCxnSpPr>
        <p:spPr>
          <a:xfrm rot="16200000" flipV="1">
            <a:off x="5535207" y="1080519"/>
            <a:ext cx="139728" cy="1993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Printer">
            <a:extLst>
              <a:ext uri="{FF2B5EF4-FFF2-40B4-BE49-F238E27FC236}">
                <a16:creationId xmlns:a16="http://schemas.microsoft.com/office/drawing/2014/main" id="{23BE1571-C96B-4963-80DC-0B596FE77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557" y="2434684"/>
            <a:ext cx="689587" cy="689587"/>
          </a:xfrm>
          <a:prstGeom prst="rect">
            <a:avLst/>
          </a:prstGeom>
        </p:spPr>
      </p:pic>
      <p:pic>
        <p:nvPicPr>
          <p:cNvPr id="12" name="Graphic 11" descr="Open envelope">
            <a:extLst>
              <a:ext uri="{FF2B5EF4-FFF2-40B4-BE49-F238E27FC236}">
                <a16:creationId xmlns:a16="http://schemas.microsoft.com/office/drawing/2014/main" id="{5B9C413E-E51F-4FE0-9407-CD0A67CEF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557" y="1827484"/>
            <a:ext cx="607200" cy="607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047270-9005-4D8D-B404-1464050B0C3D}"/>
              </a:ext>
            </a:extLst>
          </p:cNvPr>
          <p:cNvCxnSpPr>
            <a:endCxn id="12" idx="1"/>
          </p:cNvCxnSpPr>
          <p:nvPr/>
        </p:nvCxnSpPr>
        <p:spPr>
          <a:xfrm flipV="1">
            <a:off x="6983162" y="2131084"/>
            <a:ext cx="529395" cy="18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D79AD0-5109-4927-B628-2396E197A1C4}"/>
              </a:ext>
            </a:extLst>
          </p:cNvPr>
          <p:cNvCxnSpPr>
            <a:cxnSpLocks/>
          </p:cNvCxnSpPr>
          <p:nvPr/>
        </p:nvCxnSpPr>
        <p:spPr>
          <a:xfrm>
            <a:off x="6583844" y="2629586"/>
            <a:ext cx="910614" cy="14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39554D-16C6-4F0B-BFD8-B675B09E8385}"/>
              </a:ext>
            </a:extLst>
          </p:cNvPr>
          <p:cNvSpPr/>
          <p:nvPr/>
        </p:nvSpPr>
        <p:spPr>
          <a:xfrm>
            <a:off x="2984519" y="1290236"/>
            <a:ext cx="1623679" cy="1434584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LaunchDarkly</a:t>
            </a:r>
            <a:r>
              <a:rPr lang="en-US" dirty="0"/>
              <a:t> VSTS Service </a:t>
            </a:r>
            <a:r>
              <a:rPr lang="en-US" dirty="0" err="1"/>
              <a:t>EndPoint</a:t>
            </a:r>
            <a:endParaRPr lang="en-CA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5B7E35-D576-4A67-BE19-90D886EAF5FF}"/>
              </a:ext>
            </a:extLst>
          </p:cNvPr>
          <p:cNvCxnSpPr>
            <a:cxnSpLocks/>
            <a:stCxn id="16" idx="1"/>
            <a:endCxn id="39" idx="3"/>
          </p:cNvCxnSpPr>
          <p:nvPr/>
        </p:nvCxnSpPr>
        <p:spPr>
          <a:xfrm flipH="1">
            <a:off x="2159638" y="2007528"/>
            <a:ext cx="824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A096178-C403-4A9B-A602-23014D6F6BF9}"/>
              </a:ext>
            </a:extLst>
          </p:cNvPr>
          <p:cNvSpPr/>
          <p:nvPr/>
        </p:nvSpPr>
        <p:spPr>
          <a:xfrm>
            <a:off x="99229" y="1290236"/>
            <a:ext cx="2060409" cy="143458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E5E8458-E76D-493D-9054-A63B624669A6}"/>
              </a:ext>
            </a:extLst>
          </p:cNvPr>
          <p:cNvSpPr/>
          <p:nvPr/>
        </p:nvSpPr>
        <p:spPr>
          <a:xfrm>
            <a:off x="5021031" y="1314163"/>
            <a:ext cx="3459812" cy="1902319"/>
          </a:xfrm>
          <a:prstGeom prst="roundRect">
            <a:avLst>
              <a:gd name="adj" fmla="val 6295"/>
            </a:avLst>
          </a:prstGeom>
          <a:noFill/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254A90-F293-4DB8-9EE2-1245729064D6}"/>
              </a:ext>
            </a:extLst>
          </p:cNvPr>
          <p:cNvSpPr txBox="1"/>
          <p:nvPr/>
        </p:nvSpPr>
        <p:spPr>
          <a:xfrm>
            <a:off x="6097646" y="1304807"/>
            <a:ext cx="210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VSTS Extension</a:t>
            </a:r>
            <a:endParaRPr lang="en-CA" sz="1600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58FBBE-ABA3-442A-A216-D1F29E10C02F}"/>
              </a:ext>
            </a:extLst>
          </p:cNvPr>
          <p:cNvSpPr txBox="1"/>
          <p:nvPr/>
        </p:nvSpPr>
        <p:spPr>
          <a:xfrm>
            <a:off x="5110706" y="1756809"/>
            <a:ext cx="2104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get flag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963BB0D-02ED-49E2-AD02-5CDB0C72DD51}"/>
              </a:ext>
            </a:extLst>
          </p:cNvPr>
          <p:cNvSpPr/>
          <p:nvPr/>
        </p:nvSpPr>
        <p:spPr>
          <a:xfrm>
            <a:off x="639794" y="3932257"/>
            <a:ext cx="909176" cy="1035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27E0AB-F74E-4A2F-9DF7-C067D64278B0}"/>
              </a:ext>
            </a:extLst>
          </p:cNvPr>
          <p:cNvSpPr txBox="1"/>
          <p:nvPr/>
        </p:nvSpPr>
        <p:spPr>
          <a:xfrm>
            <a:off x="6071498" y="4439694"/>
            <a:ext cx="106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 </a:t>
            </a:r>
            <a:r>
              <a:rPr lang="en-US" dirty="0">
                <a:solidFill>
                  <a:srgbClr val="0070C0"/>
                </a:solidFill>
              </a:rPr>
              <a:t>flag</a:t>
            </a:r>
            <a:r>
              <a:rPr lang="en-US" dirty="0"/>
              <a:t> )</a:t>
            </a:r>
          </a:p>
          <a:p>
            <a:r>
              <a:rPr lang="en-US" dirty="0"/>
              <a:t>e</a:t>
            </a:r>
            <a:r>
              <a:rPr lang="en-CA" dirty="0" err="1"/>
              <a:t>lse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EF492A-D0CE-40CF-9054-225AF63BC6BD}"/>
              </a:ext>
            </a:extLst>
          </p:cNvPr>
          <p:cNvSpPr txBox="1"/>
          <p:nvPr/>
        </p:nvSpPr>
        <p:spPr>
          <a:xfrm>
            <a:off x="673957" y="4032661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FE014D-77B5-4B6E-B23E-81F1B469AFEE}"/>
              </a:ext>
            </a:extLst>
          </p:cNvPr>
          <p:cNvSpPr txBox="1"/>
          <p:nvPr/>
        </p:nvSpPr>
        <p:spPr>
          <a:xfrm>
            <a:off x="639794" y="4499599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96D9DCB3-01EA-42D7-A032-573C4941E7D4}"/>
              </a:ext>
            </a:extLst>
          </p:cNvPr>
          <p:cNvSpPr/>
          <p:nvPr/>
        </p:nvSpPr>
        <p:spPr>
          <a:xfrm>
            <a:off x="1207781" y="4148220"/>
            <a:ext cx="134495" cy="53974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1C794D14-2E3E-49F7-9A05-573E178506BA}"/>
              </a:ext>
            </a:extLst>
          </p:cNvPr>
          <p:cNvSpPr/>
          <p:nvPr/>
        </p:nvSpPr>
        <p:spPr>
          <a:xfrm>
            <a:off x="1156713" y="4066461"/>
            <a:ext cx="257761" cy="27933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CC0E429-3C2B-4091-8737-5DA9573FF6A7}"/>
              </a:ext>
            </a:extLst>
          </p:cNvPr>
          <p:cNvCxnSpPr>
            <a:cxnSpLocks/>
            <a:stCxn id="57" idx="0"/>
            <a:endCxn id="68" idx="3"/>
          </p:cNvCxnSpPr>
          <p:nvPr/>
        </p:nvCxnSpPr>
        <p:spPr>
          <a:xfrm rot="16200000" flipV="1">
            <a:off x="5535207" y="3372957"/>
            <a:ext cx="139728" cy="1993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485A5EC-B923-44A4-9833-24B99E46F0E5}"/>
              </a:ext>
            </a:extLst>
          </p:cNvPr>
          <p:cNvSpPr txBox="1"/>
          <p:nvPr/>
        </p:nvSpPr>
        <p:spPr>
          <a:xfrm>
            <a:off x="283118" y="3633122"/>
            <a:ext cx="173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SaaS Management</a:t>
            </a:r>
            <a:endParaRPr lang="en-CA" sz="1600" dirty="0">
              <a:solidFill>
                <a:srgbClr val="0070C0"/>
              </a:solidFill>
            </a:endParaRPr>
          </a:p>
        </p:txBody>
      </p:sp>
      <p:pic>
        <p:nvPicPr>
          <p:cNvPr id="64" name="Graphic 63" descr="Printer">
            <a:extLst>
              <a:ext uri="{FF2B5EF4-FFF2-40B4-BE49-F238E27FC236}">
                <a16:creationId xmlns:a16="http://schemas.microsoft.com/office/drawing/2014/main" id="{ED6F0FF5-9468-4B06-8149-150998E82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557" y="4727122"/>
            <a:ext cx="689587" cy="689587"/>
          </a:xfrm>
          <a:prstGeom prst="rect">
            <a:avLst/>
          </a:prstGeom>
        </p:spPr>
      </p:pic>
      <p:pic>
        <p:nvPicPr>
          <p:cNvPr id="65" name="Graphic 64" descr="Open envelope">
            <a:extLst>
              <a:ext uri="{FF2B5EF4-FFF2-40B4-BE49-F238E27FC236}">
                <a16:creationId xmlns:a16="http://schemas.microsoft.com/office/drawing/2014/main" id="{08197797-BE92-4496-A5B5-CF28F8EC93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557" y="4119922"/>
            <a:ext cx="607200" cy="60720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3EC0E1C-1880-4AD8-B902-781F735D209F}"/>
              </a:ext>
            </a:extLst>
          </p:cNvPr>
          <p:cNvCxnSpPr>
            <a:endCxn id="65" idx="1"/>
          </p:cNvCxnSpPr>
          <p:nvPr/>
        </p:nvCxnSpPr>
        <p:spPr>
          <a:xfrm flipV="1">
            <a:off x="6983162" y="4423522"/>
            <a:ext cx="529395" cy="18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159981-DB4E-4B8F-8864-16D50901F424}"/>
              </a:ext>
            </a:extLst>
          </p:cNvPr>
          <p:cNvCxnSpPr>
            <a:cxnSpLocks/>
          </p:cNvCxnSpPr>
          <p:nvPr/>
        </p:nvCxnSpPr>
        <p:spPr>
          <a:xfrm>
            <a:off x="6583844" y="4922024"/>
            <a:ext cx="910614" cy="14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D1D6110-5E57-41BC-83B0-B95A3C29265D}"/>
              </a:ext>
            </a:extLst>
          </p:cNvPr>
          <p:cNvSpPr/>
          <p:nvPr/>
        </p:nvSpPr>
        <p:spPr>
          <a:xfrm>
            <a:off x="2984519" y="3582674"/>
            <a:ext cx="1623679" cy="1434584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LaunchDarkly</a:t>
            </a:r>
            <a:r>
              <a:rPr lang="en-US" dirty="0"/>
              <a:t> VSTS Service </a:t>
            </a:r>
            <a:r>
              <a:rPr lang="en-US" dirty="0" err="1"/>
              <a:t>EndPoint</a:t>
            </a:r>
            <a:endParaRPr lang="en-CA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4258B-A813-4557-BC7C-F940CFAE120E}"/>
              </a:ext>
            </a:extLst>
          </p:cNvPr>
          <p:cNvCxnSpPr>
            <a:cxnSpLocks/>
            <a:stCxn id="68" idx="1"/>
            <a:endCxn id="70" idx="3"/>
          </p:cNvCxnSpPr>
          <p:nvPr/>
        </p:nvCxnSpPr>
        <p:spPr>
          <a:xfrm flipH="1">
            <a:off x="2159638" y="4299966"/>
            <a:ext cx="824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595C005-3925-4BB1-BE48-B49B94320F7D}"/>
              </a:ext>
            </a:extLst>
          </p:cNvPr>
          <p:cNvSpPr/>
          <p:nvPr/>
        </p:nvSpPr>
        <p:spPr>
          <a:xfrm>
            <a:off x="99229" y="3582674"/>
            <a:ext cx="2060409" cy="143458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93F68A8-4E1B-4F22-8A4E-24F3694A5044}"/>
              </a:ext>
            </a:extLst>
          </p:cNvPr>
          <p:cNvSpPr/>
          <p:nvPr/>
        </p:nvSpPr>
        <p:spPr>
          <a:xfrm>
            <a:off x="5021031" y="3606601"/>
            <a:ext cx="3459812" cy="1902319"/>
          </a:xfrm>
          <a:prstGeom prst="roundRect">
            <a:avLst>
              <a:gd name="adj" fmla="val 6295"/>
            </a:avLst>
          </a:prstGeom>
          <a:noFill/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501165-A19A-4CFB-B866-0E78CB820551}"/>
              </a:ext>
            </a:extLst>
          </p:cNvPr>
          <p:cNvSpPr txBox="1"/>
          <p:nvPr/>
        </p:nvSpPr>
        <p:spPr>
          <a:xfrm>
            <a:off x="6097646" y="3597245"/>
            <a:ext cx="210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VSTS Extension</a:t>
            </a:r>
            <a:endParaRPr lang="en-CA" sz="1600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51CCAE-CE93-4524-AB66-72588A4E2AD9}"/>
              </a:ext>
            </a:extLst>
          </p:cNvPr>
          <p:cNvSpPr txBox="1"/>
          <p:nvPr/>
        </p:nvSpPr>
        <p:spPr>
          <a:xfrm>
            <a:off x="5110706" y="4049247"/>
            <a:ext cx="2104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get flag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F973F2A-8A49-4127-9A8B-4C1C1B87E8A0}"/>
              </a:ext>
            </a:extLst>
          </p:cNvPr>
          <p:cNvSpPr/>
          <p:nvPr/>
        </p:nvSpPr>
        <p:spPr>
          <a:xfrm>
            <a:off x="3010790" y="5297547"/>
            <a:ext cx="1623679" cy="1434584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</a:t>
            </a:r>
            <a:endParaRPr lang="en-CA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E7DD3B-CF5F-4B23-9808-FC8BC53CFDDE}"/>
              </a:ext>
            </a:extLst>
          </p:cNvPr>
          <p:cNvSpPr txBox="1"/>
          <p:nvPr/>
        </p:nvSpPr>
        <p:spPr>
          <a:xfrm>
            <a:off x="5205899" y="5718246"/>
            <a:ext cx="2104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set flag</a:t>
            </a:r>
            <a:endParaRPr lang="en-CA" sz="1200" dirty="0">
              <a:solidFill>
                <a:srgbClr val="0070C0"/>
              </a:solidFill>
            </a:endParaRP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34F0C7A-C1F2-4CCD-AF75-5084FC792612}"/>
              </a:ext>
            </a:extLst>
          </p:cNvPr>
          <p:cNvCxnSpPr>
            <a:cxnSpLocks/>
            <a:stCxn id="57" idx="2"/>
            <a:endCxn id="15" idx="3"/>
          </p:cNvCxnSpPr>
          <p:nvPr/>
        </p:nvCxnSpPr>
        <p:spPr>
          <a:xfrm rot="5400000">
            <a:off x="5350917" y="4744219"/>
            <a:ext cx="909220" cy="1592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D831109-C50B-4445-BE94-34C2761EB0A2}"/>
              </a:ext>
            </a:extLst>
          </p:cNvPr>
          <p:cNvSpPr txBox="1"/>
          <p:nvPr/>
        </p:nvSpPr>
        <p:spPr>
          <a:xfrm>
            <a:off x="2193801" y="1721232"/>
            <a:ext cx="2104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query flag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B825E1-FD33-4C78-BC98-6246BE4C3709}"/>
              </a:ext>
            </a:extLst>
          </p:cNvPr>
          <p:cNvSpPr txBox="1"/>
          <p:nvPr/>
        </p:nvSpPr>
        <p:spPr>
          <a:xfrm>
            <a:off x="2211543" y="4041068"/>
            <a:ext cx="2104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query flag</a:t>
            </a:r>
            <a:endParaRPr lang="en-CA" sz="1200" dirty="0">
              <a:solidFill>
                <a:srgbClr val="0070C0"/>
              </a:solidFill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F451A3F5-27F7-41C0-BCEF-E71D992E0D75}"/>
              </a:ext>
            </a:extLst>
          </p:cNvPr>
          <p:cNvCxnSpPr>
            <a:cxnSpLocks/>
            <a:stCxn id="74" idx="1"/>
            <a:endCxn id="70" idx="2"/>
          </p:cNvCxnSpPr>
          <p:nvPr/>
        </p:nvCxnSpPr>
        <p:spPr>
          <a:xfrm rot="10800000">
            <a:off x="1129434" y="5017259"/>
            <a:ext cx="1881356" cy="99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3814AB5-4F1B-476D-A589-8A419D9C113C}"/>
              </a:ext>
            </a:extLst>
          </p:cNvPr>
          <p:cNvSpPr txBox="1"/>
          <p:nvPr/>
        </p:nvSpPr>
        <p:spPr>
          <a:xfrm>
            <a:off x="1460251" y="5688564"/>
            <a:ext cx="2104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REST API calls</a:t>
            </a:r>
            <a:endParaRPr lang="en-CA" sz="1200" dirty="0">
              <a:solidFill>
                <a:srgbClr val="0070C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06EAD-A2E0-418C-A49E-75484CC14C9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59826" y="5655029"/>
            <a:ext cx="749285" cy="6804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B602FF-E8E1-4200-A0F7-6FACBA44C3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078" y="1140236"/>
            <a:ext cx="995370" cy="26193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3D0A7BB-EBB6-40CC-A28C-7265965F21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478" y="3405552"/>
            <a:ext cx="995370" cy="261939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65971F0-0F56-432D-A2F7-32DF2ED9A76B}"/>
              </a:ext>
            </a:extLst>
          </p:cNvPr>
          <p:cNvSpPr/>
          <p:nvPr/>
        </p:nvSpPr>
        <p:spPr>
          <a:xfrm>
            <a:off x="618059" y="1651942"/>
            <a:ext cx="909176" cy="1035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51C03D-B98B-4A2C-86A6-30DFEFAA9EA7}"/>
              </a:ext>
            </a:extLst>
          </p:cNvPr>
          <p:cNvSpPr txBox="1"/>
          <p:nvPr/>
        </p:nvSpPr>
        <p:spPr>
          <a:xfrm>
            <a:off x="652222" y="1752346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48A2C32-D670-4245-8497-FFAA09739631}"/>
              </a:ext>
            </a:extLst>
          </p:cNvPr>
          <p:cNvSpPr txBox="1"/>
          <p:nvPr/>
        </p:nvSpPr>
        <p:spPr>
          <a:xfrm>
            <a:off x="618059" y="2219284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8" name="Flowchart: Alternate Process 77">
            <a:extLst>
              <a:ext uri="{FF2B5EF4-FFF2-40B4-BE49-F238E27FC236}">
                <a16:creationId xmlns:a16="http://schemas.microsoft.com/office/drawing/2014/main" id="{A130C6CD-1AD5-4693-B4DA-A1F758CF34E8}"/>
              </a:ext>
            </a:extLst>
          </p:cNvPr>
          <p:cNvSpPr/>
          <p:nvPr/>
        </p:nvSpPr>
        <p:spPr>
          <a:xfrm>
            <a:off x="1186046" y="1867905"/>
            <a:ext cx="134495" cy="53974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B6FE0621-4BCA-4963-85EB-64666F2221F3}"/>
              </a:ext>
            </a:extLst>
          </p:cNvPr>
          <p:cNvSpPr/>
          <p:nvPr/>
        </p:nvSpPr>
        <p:spPr>
          <a:xfrm>
            <a:off x="1134978" y="1786146"/>
            <a:ext cx="257761" cy="27933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9A78A9-475C-4A74-A129-3F8C28F369F4}"/>
              </a:ext>
            </a:extLst>
          </p:cNvPr>
          <p:cNvSpPr txBox="1"/>
          <p:nvPr/>
        </p:nvSpPr>
        <p:spPr>
          <a:xfrm>
            <a:off x="261383" y="1352807"/>
            <a:ext cx="173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SaaS Management</a:t>
            </a:r>
            <a:endParaRPr lang="en-CA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7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B50689C-AD8B-4D4E-825A-AC5086DD7FE4}"/>
              </a:ext>
            </a:extLst>
          </p:cNvPr>
          <p:cNvSpPr/>
          <p:nvPr/>
        </p:nvSpPr>
        <p:spPr>
          <a:xfrm>
            <a:off x="3794309" y="1371600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EE515FD-B765-4E9F-B1CA-8DC59193CEE2}"/>
              </a:ext>
            </a:extLst>
          </p:cNvPr>
          <p:cNvSpPr/>
          <p:nvPr/>
        </p:nvSpPr>
        <p:spPr>
          <a:xfrm>
            <a:off x="4524616" y="2029586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91423-C069-4B26-8D50-A3C6245802D9}"/>
              </a:ext>
            </a:extLst>
          </p:cNvPr>
          <p:cNvSpPr txBox="1"/>
          <p:nvPr/>
        </p:nvSpPr>
        <p:spPr>
          <a:xfrm>
            <a:off x="4744266" y="2331111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Early Adopters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33A92-C4E4-41C4-92D0-C2E7275F1FFC}"/>
              </a:ext>
            </a:extLst>
          </p:cNvPr>
          <p:cNvSpPr txBox="1"/>
          <p:nvPr/>
        </p:nvSpPr>
        <p:spPr>
          <a:xfrm>
            <a:off x="5427346" y="1538755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C2A4146-3374-4524-ABBB-0CB218307CBB}"/>
              </a:ext>
            </a:extLst>
          </p:cNvPr>
          <p:cNvSpPr/>
          <p:nvPr/>
        </p:nvSpPr>
        <p:spPr>
          <a:xfrm>
            <a:off x="5168259" y="2743200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CDB945-6410-4C93-AA12-E0E3397F9830}"/>
              </a:ext>
            </a:extLst>
          </p:cNvPr>
          <p:cNvSpPr txBox="1"/>
          <p:nvPr/>
        </p:nvSpPr>
        <p:spPr>
          <a:xfrm>
            <a:off x="5135006" y="3190654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Canaries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117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DC47F60-9A9B-46BD-87B3-3FD03278BD4A}"/>
              </a:ext>
            </a:extLst>
          </p:cNvPr>
          <p:cNvCxnSpPr>
            <a:cxnSpLocks/>
          </p:cNvCxnSpPr>
          <p:nvPr/>
        </p:nvCxnSpPr>
        <p:spPr>
          <a:xfrm flipH="1">
            <a:off x="2438813" y="5548238"/>
            <a:ext cx="8208408" cy="795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8CE4A59C-C329-4DFD-813F-B297DB21349F}"/>
              </a:ext>
            </a:extLst>
          </p:cNvPr>
          <p:cNvSpPr/>
          <p:nvPr/>
        </p:nvSpPr>
        <p:spPr>
          <a:xfrm flipH="1">
            <a:off x="2661372" y="3928570"/>
            <a:ext cx="6398936" cy="1627034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A8302D1B-47FD-40C7-B585-6A18B1F25146}"/>
              </a:ext>
            </a:extLst>
          </p:cNvPr>
          <p:cNvSpPr/>
          <p:nvPr/>
        </p:nvSpPr>
        <p:spPr>
          <a:xfrm flipH="1">
            <a:off x="2623030" y="4439282"/>
            <a:ext cx="4386262" cy="1102094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B153C5B-8FAC-48F1-8FD8-5115F248EA46}"/>
              </a:ext>
            </a:extLst>
          </p:cNvPr>
          <p:cNvSpPr/>
          <p:nvPr/>
        </p:nvSpPr>
        <p:spPr>
          <a:xfrm flipH="1">
            <a:off x="2667521" y="5010265"/>
            <a:ext cx="2235340" cy="543335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C66A46-9726-4176-8E78-D0738576DBAB}"/>
              </a:ext>
            </a:extLst>
          </p:cNvPr>
          <p:cNvCxnSpPr>
            <a:cxnSpLocks/>
          </p:cNvCxnSpPr>
          <p:nvPr/>
        </p:nvCxnSpPr>
        <p:spPr>
          <a:xfrm flipH="1">
            <a:off x="2446763" y="4999197"/>
            <a:ext cx="8209898" cy="351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8A658D-378C-4D5F-A8F3-CA7F4B7BA88A}"/>
              </a:ext>
            </a:extLst>
          </p:cNvPr>
          <p:cNvCxnSpPr>
            <a:cxnSpLocks/>
          </p:cNvCxnSpPr>
          <p:nvPr/>
        </p:nvCxnSpPr>
        <p:spPr>
          <a:xfrm flipH="1">
            <a:off x="2435253" y="4441860"/>
            <a:ext cx="822140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BF6D18-F8D8-48B5-BA47-9067A51738F6}"/>
              </a:ext>
            </a:extLst>
          </p:cNvPr>
          <p:cNvCxnSpPr>
            <a:cxnSpLocks/>
          </p:cNvCxnSpPr>
          <p:nvPr/>
        </p:nvCxnSpPr>
        <p:spPr>
          <a:xfrm flipH="1">
            <a:off x="2448253" y="3923094"/>
            <a:ext cx="8208408" cy="795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962B7F60-90A1-4FAB-9261-46450944104F}"/>
              </a:ext>
            </a:extLst>
          </p:cNvPr>
          <p:cNvSpPr/>
          <p:nvPr/>
        </p:nvSpPr>
        <p:spPr>
          <a:xfrm rot="16200000">
            <a:off x="5246159" y="-2788213"/>
            <a:ext cx="1519433" cy="10368493"/>
          </a:xfrm>
          <a:prstGeom prst="can">
            <a:avLst>
              <a:gd name="adj" fmla="val 1351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225"/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624F71B8-2CC9-4616-B044-380850CC1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214" y="2201154"/>
            <a:ext cx="914270" cy="91427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7B5330-EA3A-487C-AEC9-C8823D3DED2A}"/>
              </a:ext>
            </a:extLst>
          </p:cNvPr>
          <p:cNvCxnSpPr>
            <a:stCxn id="10" idx="3"/>
            <a:endCxn id="24" idx="1"/>
          </p:cNvCxnSpPr>
          <p:nvPr/>
        </p:nvCxnSpPr>
        <p:spPr>
          <a:xfrm>
            <a:off x="2354485" y="2658289"/>
            <a:ext cx="78398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619CD9-301D-4D75-8508-5C20257049A6}"/>
              </a:ext>
            </a:extLst>
          </p:cNvPr>
          <p:cNvSpPr txBox="1"/>
          <p:nvPr/>
        </p:nvSpPr>
        <p:spPr>
          <a:xfrm>
            <a:off x="1448012" y="1636317"/>
            <a:ext cx="2879261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Continuous Integration (CI)</a:t>
            </a:r>
            <a:endParaRPr lang="en-CA" dirty="0">
              <a:solidFill>
                <a:srgbClr val="4472C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DEF55-D004-4BF0-A077-0F7299682356}"/>
              </a:ext>
            </a:extLst>
          </p:cNvPr>
          <p:cNvSpPr txBox="1"/>
          <p:nvPr/>
        </p:nvSpPr>
        <p:spPr>
          <a:xfrm>
            <a:off x="4902862" y="1672168"/>
            <a:ext cx="4561029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Continuous Delivery (CD)</a:t>
            </a:r>
            <a:endParaRPr lang="en-CA" dirty="0">
              <a:solidFill>
                <a:srgbClr val="4472C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5B78D32-1D76-44D3-93AC-EED7AABE9401}"/>
              </a:ext>
            </a:extLst>
          </p:cNvPr>
          <p:cNvSpPr/>
          <p:nvPr/>
        </p:nvSpPr>
        <p:spPr>
          <a:xfrm rot="16200000">
            <a:off x="7104536" y="-703213"/>
            <a:ext cx="157681" cy="5677591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91FB93D7-7CA7-4BF5-9ABB-5F808048E05F}"/>
              </a:ext>
            </a:extLst>
          </p:cNvPr>
          <p:cNvSpPr/>
          <p:nvPr/>
        </p:nvSpPr>
        <p:spPr>
          <a:xfrm rot="16200000">
            <a:off x="2757107" y="726497"/>
            <a:ext cx="154107" cy="2827882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8C083F-F787-4F40-A4FE-E4CD7D87F4A8}"/>
              </a:ext>
            </a:extLst>
          </p:cNvPr>
          <p:cNvSpPr txBox="1"/>
          <p:nvPr/>
        </p:nvSpPr>
        <p:spPr>
          <a:xfrm>
            <a:off x="2397120" y="265828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dirty="0">
                <a:solidFill>
                  <a:srgbClr val="4472C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checkin</a:t>
            </a:r>
            <a:endParaRPr lang="en-CA" dirty="0">
              <a:solidFill>
                <a:srgbClr val="4472C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A09684-D616-4B45-A592-C34AD71CB2C7}"/>
              </a:ext>
            </a:extLst>
          </p:cNvPr>
          <p:cNvSpPr txBox="1"/>
          <p:nvPr/>
        </p:nvSpPr>
        <p:spPr>
          <a:xfrm>
            <a:off x="831084" y="3165318"/>
            <a:ext cx="1085166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PIPELINE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88A331-BF53-4E11-80F3-2045519BEC84}"/>
              </a:ext>
            </a:extLst>
          </p:cNvPr>
          <p:cNvSpPr/>
          <p:nvPr/>
        </p:nvSpPr>
        <p:spPr>
          <a:xfrm>
            <a:off x="4528353" y="3521997"/>
            <a:ext cx="6032346" cy="2133067"/>
          </a:xfrm>
          <a:prstGeom prst="roundRect">
            <a:avLst>
              <a:gd name="adj" fmla="val 397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19464A-9C79-4CF3-A1C7-4F6516AB4C57}"/>
              </a:ext>
            </a:extLst>
          </p:cNvPr>
          <p:cNvSpPr txBox="1"/>
          <p:nvPr/>
        </p:nvSpPr>
        <p:spPr>
          <a:xfrm>
            <a:off x="5636560" y="3555139"/>
            <a:ext cx="195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PRODUCTION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6BA7EB9-A53F-4ABC-8B38-A2279295D5E2}"/>
              </a:ext>
            </a:extLst>
          </p:cNvPr>
          <p:cNvSpPr/>
          <p:nvPr/>
        </p:nvSpPr>
        <p:spPr>
          <a:xfrm>
            <a:off x="10691512" y="3923094"/>
            <a:ext cx="204418" cy="1618282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10C223-D6A0-4AB3-9545-2308B43D634C}"/>
              </a:ext>
            </a:extLst>
          </p:cNvPr>
          <p:cNvSpPr txBox="1"/>
          <p:nvPr/>
        </p:nvSpPr>
        <p:spPr>
          <a:xfrm rot="16200000">
            <a:off x="10229153" y="4485122"/>
            <a:ext cx="176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BLAST RADIUS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4950BC-A482-4C94-B672-EED71DB05245}"/>
              </a:ext>
            </a:extLst>
          </p:cNvPr>
          <p:cNvSpPr txBox="1"/>
          <p:nvPr/>
        </p:nvSpPr>
        <p:spPr>
          <a:xfrm>
            <a:off x="467309" y="3876921"/>
            <a:ext cx="1562745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RINGS</a:t>
            </a:r>
            <a:endParaRPr lang="en-CA" dirty="0">
              <a:solidFill>
                <a:srgbClr val="4472C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4" name="Graphic 23" descr="Gears">
            <a:extLst>
              <a:ext uri="{FF2B5EF4-FFF2-40B4-BE49-F238E27FC236}">
                <a16:creationId xmlns:a16="http://schemas.microsoft.com/office/drawing/2014/main" id="{5AC04237-6E96-4F13-92D5-92955DEB3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8471" y="2201154"/>
            <a:ext cx="914270" cy="914270"/>
          </a:xfrm>
          <a:prstGeom prst="rect">
            <a:avLst/>
          </a:prstGeom>
        </p:spPr>
      </p:pic>
      <p:pic>
        <p:nvPicPr>
          <p:cNvPr id="25" name="Graphic 24" descr="Box">
            <a:extLst>
              <a:ext uri="{FF2B5EF4-FFF2-40B4-BE49-F238E27FC236}">
                <a16:creationId xmlns:a16="http://schemas.microsoft.com/office/drawing/2014/main" id="{9DEF3C27-DE80-4BE9-AD5F-5B8CBCD379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9642" y="2201154"/>
            <a:ext cx="914270" cy="91427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892C65-7BCA-41DA-BC58-EE48517ABA7B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4052742" y="2658289"/>
            <a:ext cx="95690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D36B80-D352-4D0F-8F42-0FB1CC7DD54D}"/>
              </a:ext>
            </a:extLst>
          </p:cNvPr>
          <p:cNvSpPr txBox="1"/>
          <p:nvPr/>
        </p:nvSpPr>
        <p:spPr>
          <a:xfrm>
            <a:off x="3816459" y="2699275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dirty="0">
                <a:solidFill>
                  <a:srgbClr val="4472C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auto trigger</a:t>
            </a:r>
            <a:endParaRPr lang="en-CA" dirty="0">
              <a:solidFill>
                <a:srgbClr val="4472C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6D8226-5427-4340-AA40-EFAA26916E75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5466777" y="3115424"/>
            <a:ext cx="12171" cy="1887281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039CEED-D41E-4A01-98CD-5AC15D27059E}"/>
              </a:ext>
            </a:extLst>
          </p:cNvPr>
          <p:cNvSpPr/>
          <p:nvPr/>
        </p:nvSpPr>
        <p:spPr>
          <a:xfrm>
            <a:off x="4837193" y="5002705"/>
            <a:ext cx="1283509" cy="55537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Canaries</a:t>
            </a:r>
            <a:endParaRPr lang="en-CA" dirty="0">
              <a:solidFill>
                <a:prstClr val="white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DA224B-2A0D-4E4C-8B13-98C1B330E0CF}"/>
              </a:ext>
            </a:extLst>
          </p:cNvPr>
          <p:cNvSpPr txBox="1"/>
          <p:nvPr/>
        </p:nvSpPr>
        <p:spPr>
          <a:xfrm>
            <a:off x="2577700" y="314455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❶</a:t>
            </a:r>
          </a:p>
        </p:txBody>
      </p:sp>
      <p:pic>
        <p:nvPicPr>
          <p:cNvPr id="32" name="Graphic 31" descr="Box">
            <a:extLst>
              <a:ext uri="{FF2B5EF4-FFF2-40B4-BE49-F238E27FC236}">
                <a16:creationId xmlns:a16="http://schemas.microsoft.com/office/drawing/2014/main" id="{77C2C4A6-7928-48CE-9B85-4071EABB6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9540" y="2189967"/>
            <a:ext cx="914270" cy="91427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47F83E-284D-4866-893E-038288D532A4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5958061" y="2647102"/>
            <a:ext cx="1081479" cy="2070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s">
            <a:extLst>
              <a:ext uri="{FF2B5EF4-FFF2-40B4-BE49-F238E27FC236}">
                <a16:creationId xmlns:a16="http://schemas.microsoft.com/office/drawing/2014/main" id="{46C0AD2C-C721-43AF-80AE-3A75AC62AE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95754" y="2153120"/>
            <a:ext cx="562874" cy="56287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BAD6FB6-60D6-4ABA-9E60-188794E1D80B}"/>
              </a:ext>
            </a:extLst>
          </p:cNvPr>
          <p:cNvSpPr txBox="1"/>
          <p:nvPr/>
        </p:nvSpPr>
        <p:spPr>
          <a:xfrm>
            <a:off x="6044249" y="2688088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dirty="0">
                <a:solidFill>
                  <a:srgbClr val="4472C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approval</a:t>
            </a:r>
            <a:endParaRPr lang="en-CA" dirty="0">
              <a:solidFill>
                <a:srgbClr val="4472C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6AC580-035E-4756-ADFC-5FDFD8B4FF9D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7496674" y="3104238"/>
            <a:ext cx="13106" cy="1326437"/>
          </a:xfrm>
          <a:prstGeom prst="straightConnector1">
            <a:avLst/>
          </a:prstGeom>
          <a:ln w="25400">
            <a:solidFill>
              <a:srgbClr val="3366CC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9A9580F-B459-46E9-AC63-9F4477959353}"/>
              </a:ext>
            </a:extLst>
          </p:cNvPr>
          <p:cNvSpPr/>
          <p:nvPr/>
        </p:nvSpPr>
        <p:spPr>
          <a:xfrm>
            <a:off x="6868026" y="4430674"/>
            <a:ext cx="1283509" cy="112169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Early Adopters</a:t>
            </a:r>
            <a:endParaRPr lang="en-CA" dirty="0">
              <a:solidFill>
                <a:prstClr val="white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25A88EA-50A4-49E3-A386-2EB3287F45D9}"/>
              </a:ext>
            </a:extLst>
          </p:cNvPr>
          <p:cNvSpPr/>
          <p:nvPr/>
        </p:nvSpPr>
        <p:spPr>
          <a:xfrm>
            <a:off x="6275402" y="5121410"/>
            <a:ext cx="436461" cy="3307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34F907-F452-4CD0-B910-FD329F51DB35}"/>
              </a:ext>
            </a:extLst>
          </p:cNvPr>
          <p:cNvSpPr txBox="1"/>
          <p:nvPr/>
        </p:nvSpPr>
        <p:spPr>
          <a:xfrm>
            <a:off x="3243592" y="314455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❷</a:t>
            </a:r>
          </a:p>
        </p:txBody>
      </p:sp>
      <p:pic>
        <p:nvPicPr>
          <p:cNvPr id="41" name="Graphic 40" descr="Box trolley">
            <a:extLst>
              <a:ext uri="{FF2B5EF4-FFF2-40B4-BE49-F238E27FC236}">
                <a16:creationId xmlns:a16="http://schemas.microsoft.com/office/drawing/2014/main" id="{D3B83F82-0526-4CF0-A53A-505875F13E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2855" y="2183398"/>
            <a:ext cx="914270" cy="91427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8B30D1-A822-4DF8-AF1F-1F1729A6806C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7953810" y="2640533"/>
            <a:ext cx="1129045" cy="2595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A7F68300-55DF-4A96-852D-BC68EDCB7F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7127" y="2146551"/>
            <a:ext cx="562874" cy="56287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6332FF4-015D-4668-8117-BF125875F128}"/>
              </a:ext>
            </a:extLst>
          </p:cNvPr>
          <p:cNvSpPr txBox="1"/>
          <p:nvPr/>
        </p:nvSpPr>
        <p:spPr>
          <a:xfrm>
            <a:off x="8025066" y="2681519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dirty="0">
                <a:solidFill>
                  <a:srgbClr val="4472C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approval</a:t>
            </a:r>
            <a:endParaRPr lang="en-CA" dirty="0">
              <a:solidFill>
                <a:srgbClr val="4472C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957B1D-3333-4503-87BB-45D83D9C6392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>
            <a:off x="9539991" y="3097669"/>
            <a:ext cx="11157" cy="813146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85747BF-EE6D-4E01-B759-5A4050B84119}"/>
              </a:ext>
            </a:extLst>
          </p:cNvPr>
          <p:cNvSpPr/>
          <p:nvPr/>
        </p:nvSpPr>
        <p:spPr>
          <a:xfrm>
            <a:off x="8909393" y="3910814"/>
            <a:ext cx="1283509" cy="164278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Users</a:t>
            </a:r>
            <a:endParaRPr lang="en-CA" dirty="0">
              <a:solidFill>
                <a:prstClr val="white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DFAC4B1-2C16-4601-AA3C-1439424615D5}"/>
              </a:ext>
            </a:extLst>
          </p:cNvPr>
          <p:cNvSpPr/>
          <p:nvPr/>
        </p:nvSpPr>
        <p:spPr>
          <a:xfrm>
            <a:off x="8349556" y="5119010"/>
            <a:ext cx="436461" cy="3307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D2EA01-8A03-49DA-8D9B-719411F157FF}"/>
              </a:ext>
            </a:extLst>
          </p:cNvPr>
          <p:cNvSpPr txBox="1"/>
          <p:nvPr/>
        </p:nvSpPr>
        <p:spPr>
          <a:xfrm>
            <a:off x="4107050" y="314455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❸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5044234-00B6-4714-9D18-B47C21014AF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45676"/>
          <a:stretch/>
        </p:blipFill>
        <p:spPr>
          <a:xfrm>
            <a:off x="935894" y="3933624"/>
            <a:ext cx="2985768" cy="1621979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E5938B5-7C88-4A68-B78A-83FC7797DE14}"/>
              </a:ext>
            </a:extLst>
          </p:cNvPr>
          <p:cNvSpPr txBox="1"/>
          <p:nvPr/>
        </p:nvSpPr>
        <p:spPr>
          <a:xfrm>
            <a:off x="6269282" y="314455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❺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70082C-D033-465C-B59F-3BD14F858EAD}"/>
              </a:ext>
            </a:extLst>
          </p:cNvPr>
          <p:cNvSpPr txBox="1"/>
          <p:nvPr/>
        </p:nvSpPr>
        <p:spPr>
          <a:xfrm>
            <a:off x="5422216" y="315266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❹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E39D7A4-CA73-4964-8EDD-5C1D43B915C6}"/>
              </a:ext>
            </a:extLst>
          </p:cNvPr>
          <p:cNvSpPr txBox="1"/>
          <p:nvPr/>
        </p:nvSpPr>
        <p:spPr>
          <a:xfrm>
            <a:off x="7452427" y="315266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❻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28928E2-C84F-4B34-8EF9-713EDBAE3161}"/>
              </a:ext>
            </a:extLst>
          </p:cNvPr>
          <p:cNvSpPr txBox="1"/>
          <p:nvPr/>
        </p:nvSpPr>
        <p:spPr>
          <a:xfrm>
            <a:off x="8266359" y="314455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❼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96907D6-2FE2-48C5-AC3E-21A2D48EF7BD}"/>
              </a:ext>
            </a:extLst>
          </p:cNvPr>
          <p:cNvSpPr txBox="1"/>
          <p:nvPr/>
        </p:nvSpPr>
        <p:spPr>
          <a:xfrm>
            <a:off x="9483987" y="315968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❽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25D7E1B-66FF-47D1-B93A-CFB5C21BBDE4}"/>
              </a:ext>
            </a:extLst>
          </p:cNvPr>
          <p:cNvSpPr txBox="1"/>
          <p:nvPr/>
        </p:nvSpPr>
        <p:spPr>
          <a:xfrm>
            <a:off x="10855790" y="314455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❾</a:t>
            </a:r>
          </a:p>
        </p:txBody>
      </p:sp>
    </p:spTree>
    <p:extLst>
      <p:ext uri="{BB962C8B-B14F-4D97-AF65-F5344CB8AC3E}">
        <p14:creationId xmlns:p14="http://schemas.microsoft.com/office/powerpoint/2010/main" val="6054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erge 1"/>
          <p:cNvSpPr/>
          <p:nvPr/>
        </p:nvSpPr>
        <p:spPr>
          <a:xfrm rot="16200000">
            <a:off x="2473938" y="1886686"/>
            <a:ext cx="4217541" cy="3092979"/>
          </a:xfrm>
          <a:prstGeom prst="flowChartMerg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lowchart: Merge 2"/>
          <p:cNvSpPr/>
          <p:nvPr/>
        </p:nvSpPr>
        <p:spPr>
          <a:xfrm rot="16200000">
            <a:off x="4146687" y="1541875"/>
            <a:ext cx="2832239" cy="3782604"/>
          </a:xfrm>
          <a:prstGeom prst="flowChartMerg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Merge 3"/>
          <p:cNvSpPr/>
          <p:nvPr/>
        </p:nvSpPr>
        <p:spPr>
          <a:xfrm rot="16200000">
            <a:off x="5138045" y="2239759"/>
            <a:ext cx="1905859" cy="2386836"/>
          </a:xfrm>
          <a:prstGeom prst="flowChartMerg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283835" y="3010456"/>
            <a:ext cx="2018297" cy="8370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6629608" y="622464"/>
            <a:ext cx="206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Production users </a:t>
            </a:r>
            <a:r>
              <a:rPr lang="en-CA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sym typeface="Webdings" panose="05030102010509060703" pitchFamily="18" charset="2"/>
              </a:rPr>
              <a:t></a:t>
            </a:r>
          </a:p>
          <a:p>
            <a:pPr algn="r"/>
            <a:r>
              <a:rPr lang="en-CA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sym typeface="Webdings" panose="05030102010509060703" pitchFamily="18" charset="2"/>
              </a:rPr>
              <a:t>Stability 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807454" y="2601809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31342" y="1745585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1320" y="622465"/>
            <a:ext cx="322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sym typeface="Webdings" panose="05030102010509060703" pitchFamily="18" charset="2"/>
              </a:rPr>
              <a:t></a:t>
            </a:r>
            <a:r>
              <a:rPr lang="en-CA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Early Adopters</a:t>
            </a:r>
          </a:p>
          <a:p>
            <a:r>
              <a:rPr lang="en-CA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sym typeface="Webdings" panose="05030102010509060703" pitchFamily="18" charset="2"/>
              </a:rPr>
              <a:t>Volatility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32524" y="2019206"/>
            <a:ext cx="8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sym typeface="Webdings" panose="05030102010509060703" pitchFamily="18" charset="2"/>
              </a:rPr>
              <a:t>Rings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7218482" y="1568676"/>
            <a:ext cx="198115" cy="197434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2719547" y="1324406"/>
            <a:ext cx="130883" cy="4217542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391690" y="3186734"/>
            <a:ext cx="221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sym typeface="Webdings" panose="05030102010509060703" pitchFamily="18" charset="2"/>
              </a:rPr>
              <a:t>Exposed feature set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562785" y="795288"/>
            <a:ext cx="211990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012265" y="1071426"/>
            <a:ext cx="344184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3637359" y="5401403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4531278" y="5248512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63429" y="5593795"/>
            <a:ext cx="100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sym typeface="Webdings" panose="05030102010509060703" pitchFamily="18" charset="2"/>
              </a:rPr>
              <a:t>Feature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7115" y="5926820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9" name="Flowchart: Connector 28"/>
          <p:cNvSpPr/>
          <p:nvPr/>
        </p:nvSpPr>
        <p:spPr>
          <a:xfrm>
            <a:off x="3636184" y="5353451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lowchart: Alternate Process 37"/>
          <p:cNvSpPr/>
          <p:nvPr/>
        </p:nvSpPr>
        <p:spPr>
          <a:xfrm>
            <a:off x="3754381" y="5401403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lowchart: Connector 38"/>
          <p:cNvSpPr/>
          <p:nvPr/>
        </p:nvSpPr>
        <p:spPr>
          <a:xfrm>
            <a:off x="3753206" y="5353451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Flowchart: Alternate Process 39"/>
          <p:cNvSpPr/>
          <p:nvPr/>
        </p:nvSpPr>
        <p:spPr>
          <a:xfrm>
            <a:off x="3874393" y="5401403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Flowchart: Connector 40"/>
          <p:cNvSpPr/>
          <p:nvPr/>
        </p:nvSpPr>
        <p:spPr>
          <a:xfrm>
            <a:off x="3873218" y="5353451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Flowchart: Alternate Process 41"/>
          <p:cNvSpPr/>
          <p:nvPr/>
        </p:nvSpPr>
        <p:spPr>
          <a:xfrm>
            <a:off x="3991415" y="5401403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Flowchart: Connector 42"/>
          <p:cNvSpPr/>
          <p:nvPr/>
        </p:nvSpPr>
        <p:spPr>
          <a:xfrm>
            <a:off x="3990240" y="5353451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Flowchart: Alternate Process 43"/>
          <p:cNvSpPr/>
          <p:nvPr/>
        </p:nvSpPr>
        <p:spPr>
          <a:xfrm>
            <a:off x="4112249" y="5401403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lowchart: Connector 44"/>
          <p:cNvSpPr/>
          <p:nvPr/>
        </p:nvSpPr>
        <p:spPr>
          <a:xfrm>
            <a:off x="4111074" y="5353451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lowchart: Alternate Process 45"/>
          <p:cNvSpPr/>
          <p:nvPr/>
        </p:nvSpPr>
        <p:spPr>
          <a:xfrm>
            <a:off x="4229271" y="5401403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lowchart: Connector 46"/>
          <p:cNvSpPr/>
          <p:nvPr/>
        </p:nvSpPr>
        <p:spPr>
          <a:xfrm>
            <a:off x="4228096" y="5353451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Flowchart: Alternate Process 47"/>
          <p:cNvSpPr/>
          <p:nvPr/>
        </p:nvSpPr>
        <p:spPr>
          <a:xfrm>
            <a:off x="3524347" y="5401403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Flowchart: Connector 48"/>
          <p:cNvSpPr/>
          <p:nvPr/>
        </p:nvSpPr>
        <p:spPr>
          <a:xfrm>
            <a:off x="3523172" y="5353451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Flowchart: Alternate Process 66"/>
          <p:cNvSpPr/>
          <p:nvPr/>
        </p:nvSpPr>
        <p:spPr>
          <a:xfrm>
            <a:off x="5243628" y="5401403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Flowchart: Connector 67"/>
          <p:cNvSpPr/>
          <p:nvPr/>
        </p:nvSpPr>
        <p:spPr>
          <a:xfrm>
            <a:off x="5242453" y="5353451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Flowchart: Alternate Process 68"/>
          <p:cNvSpPr/>
          <p:nvPr/>
        </p:nvSpPr>
        <p:spPr>
          <a:xfrm>
            <a:off x="5360650" y="5401403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Flowchart: Connector 69"/>
          <p:cNvSpPr/>
          <p:nvPr/>
        </p:nvSpPr>
        <p:spPr>
          <a:xfrm>
            <a:off x="5359475" y="6032771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Flowchart: Alternate Process 70"/>
          <p:cNvSpPr/>
          <p:nvPr/>
        </p:nvSpPr>
        <p:spPr>
          <a:xfrm>
            <a:off x="5480662" y="5401403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Flowchart: Connector 71"/>
          <p:cNvSpPr/>
          <p:nvPr/>
        </p:nvSpPr>
        <p:spPr>
          <a:xfrm>
            <a:off x="5479487" y="6032771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Flowchart: Alternate Process 72"/>
          <p:cNvSpPr/>
          <p:nvPr/>
        </p:nvSpPr>
        <p:spPr>
          <a:xfrm>
            <a:off x="5597684" y="5401403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Flowchart: Connector 73"/>
          <p:cNvSpPr/>
          <p:nvPr/>
        </p:nvSpPr>
        <p:spPr>
          <a:xfrm>
            <a:off x="5596509" y="5353451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Flowchart: Alternate Process 74"/>
          <p:cNvSpPr/>
          <p:nvPr/>
        </p:nvSpPr>
        <p:spPr>
          <a:xfrm>
            <a:off x="5718518" y="5401403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Flowchart: Connector 75"/>
          <p:cNvSpPr/>
          <p:nvPr/>
        </p:nvSpPr>
        <p:spPr>
          <a:xfrm>
            <a:off x="5717343" y="6032771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Flowchart: Alternate Process 76"/>
          <p:cNvSpPr/>
          <p:nvPr/>
        </p:nvSpPr>
        <p:spPr>
          <a:xfrm>
            <a:off x="5835540" y="5401403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Flowchart: Connector 77"/>
          <p:cNvSpPr/>
          <p:nvPr/>
        </p:nvSpPr>
        <p:spPr>
          <a:xfrm>
            <a:off x="5834365" y="5353451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Flowchart: Alternate Process 78"/>
          <p:cNvSpPr/>
          <p:nvPr/>
        </p:nvSpPr>
        <p:spPr>
          <a:xfrm>
            <a:off x="5130616" y="5401403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Flowchart: Connector 79"/>
          <p:cNvSpPr/>
          <p:nvPr/>
        </p:nvSpPr>
        <p:spPr>
          <a:xfrm>
            <a:off x="5129441" y="5353451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Flowchart: Alternate Process 94"/>
          <p:cNvSpPr/>
          <p:nvPr/>
        </p:nvSpPr>
        <p:spPr>
          <a:xfrm>
            <a:off x="7015260" y="5367033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Flowchart: Connector 95"/>
          <p:cNvSpPr/>
          <p:nvPr/>
        </p:nvSpPr>
        <p:spPr>
          <a:xfrm>
            <a:off x="7010273" y="6016184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Flowchart: Alternate Process 96"/>
          <p:cNvSpPr/>
          <p:nvPr/>
        </p:nvSpPr>
        <p:spPr>
          <a:xfrm>
            <a:off x="7132282" y="5367033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Flowchart: Connector 97"/>
          <p:cNvSpPr/>
          <p:nvPr/>
        </p:nvSpPr>
        <p:spPr>
          <a:xfrm>
            <a:off x="7131107" y="6016184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Flowchart: Alternate Process 98"/>
          <p:cNvSpPr/>
          <p:nvPr/>
        </p:nvSpPr>
        <p:spPr>
          <a:xfrm>
            <a:off x="7252294" y="5367033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Flowchart: Connector 99"/>
          <p:cNvSpPr/>
          <p:nvPr/>
        </p:nvSpPr>
        <p:spPr>
          <a:xfrm>
            <a:off x="7251119" y="6016184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Flowchart: Alternate Process 100"/>
          <p:cNvSpPr/>
          <p:nvPr/>
        </p:nvSpPr>
        <p:spPr>
          <a:xfrm>
            <a:off x="7369316" y="5367033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Flowchart: Connector 101"/>
          <p:cNvSpPr/>
          <p:nvPr/>
        </p:nvSpPr>
        <p:spPr>
          <a:xfrm>
            <a:off x="7368141" y="5336864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Flowchart: Alternate Process 102"/>
          <p:cNvSpPr/>
          <p:nvPr/>
        </p:nvSpPr>
        <p:spPr>
          <a:xfrm>
            <a:off x="7490150" y="5367033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Flowchart: Connector 103"/>
          <p:cNvSpPr/>
          <p:nvPr/>
        </p:nvSpPr>
        <p:spPr>
          <a:xfrm>
            <a:off x="7488975" y="6016184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Flowchart: Alternate Process 104"/>
          <p:cNvSpPr/>
          <p:nvPr/>
        </p:nvSpPr>
        <p:spPr>
          <a:xfrm>
            <a:off x="7607172" y="5367033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Flowchart: Connector 105"/>
          <p:cNvSpPr/>
          <p:nvPr/>
        </p:nvSpPr>
        <p:spPr>
          <a:xfrm>
            <a:off x="7617569" y="6016184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Flowchart: Alternate Process 106"/>
          <p:cNvSpPr/>
          <p:nvPr/>
        </p:nvSpPr>
        <p:spPr>
          <a:xfrm>
            <a:off x="6902248" y="5367033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Flowchart: Connector 107"/>
          <p:cNvSpPr/>
          <p:nvPr/>
        </p:nvSpPr>
        <p:spPr>
          <a:xfrm>
            <a:off x="6901073" y="5336864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Flowchart: Alternate Process 108"/>
          <p:cNvSpPr/>
          <p:nvPr/>
        </p:nvSpPr>
        <p:spPr>
          <a:xfrm>
            <a:off x="7019987" y="4471972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Flowchart: Connector 109"/>
          <p:cNvSpPr/>
          <p:nvPr/>
        </p:nvSpPr>
        <p:spPr>
          <a:xfrm>
            <a:off x="7015000" y="5121123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Flowchart: Alternate Process 110"/>
          <p:cNvSpPr/>
          <p:nvPr/>
        </p:nvSpPr>
        <p:spPr>
          <a:xfrm>
            <a:off x="7137009" y="4471972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Flowchart: Connector 111"/>
          <p:cNvSpPr/>
          <p:nvPr/>
        </p:nvSpPr>
        <p:spPr>
          <a:xfrm>
            <a:off x="7139641" y="4441803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Flowchart: Alternate Process 112"/>
          <p:cNvSpPr/>
          <p:nvPr/>
        </p:nvSpPr>
        <p:spPr>
          <a:xfrm>
            <a:off x="7257021" y="4471972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Flowchart: Connector 113"/>
          <p:cNvSpPr/>
          <p:nvPr/>
        </p:nvSpPr>
        <p:spPr>
          <a:xfrm>
            <a:off x="7259653" y="4441803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Flowchart: Alternate Process 114"/>
          <p:cNvSpPr/>
          <p:nvPr/>
        </p:nvSpPr>
        <p:spPr>
          <a:xfrm>
            <a:off x="7374043" y="4471972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Flowchart: Connector 115"/>
          <p:cNvSpPr/>
          <p:nvPr/>
        </p:nvSpPr>
        <p:spPr>
          <a:xfrm>
            <a:off x="7372868" y="4441803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Flowchart: Alternate Process 116"/>
          <p:cNvSpPr/>
          <p:nvPr/>
        </p:nvSpPr>
        <p:spPr>
          <a:xfrm>
            <a:off x="7494877" y="4471972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Flowchart: Connector 117"/>
          <p:cNvSpPr/>
          <p:nvPr/>
        </p:nvSpPr>
        <p:spPr>
          <a:xfrm>
            <a:off x="7493702" y="5121123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Flowchart: Alternate Process 118"/>
          <p:cNvSpPr/>
          <p:nvPr/>
        </p:nvSpPr>
        <p:spPr>
          <a:xfrm>
            <a:off x="7611899" y="4471972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Flowchart: Connector 119"/>
          <p:cNvSpPr/>
          <p:nvPr/>
        </p:nvSpPr>
        <p:spPr>
          <a:xfrm>
            <a:off x="7622296" y="5121123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Flowchart: Alternate Process 120"/>
          <p:cNvSpPr/>
          <p:nvPr/>
        </p:nvSpPr>
        <p:spPr>
          <a:xfrm>
            <a:off x="6906975" y="4471972"/>
            <a:ext cx="90111" cy="713788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Flowchart: Connector 121"/>
          <p:cNvSpPr/>
          <p:nvPr/>
        </p:nvSpPr>
        <p:spPr>
          <a:xfrm>
            <a:off x="6905800" y="4441803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5" name="Group 124"/>
          <p:cNvGrpSpPr/>
          <p:nvPr/>
        </p:nvGrpSpPr>
        <p:grpSpPr>
          <a:xfrm>
            <a:off x="6381538" y="4622431"/>
            <a:ext cx="379779" cy="415983"/>
            <a:chOff x="6647717" y="4156017"/>
            <a:chExt cx="1025491" cy="1012575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47717" y="4559068"/>
              <a:ext cx="609524" cy="609524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63684" y="4156017"/>
              <a:ext cx="609524" cy="609524"/>
            </a:xfrm>
            <a:prstGeom prst="rect">
              <a:avLst/>
            </a:prstGeom>
          </p:spPr>
        </p:pic>
      </p:grpSp>
      <p:sp>
        <p:nvSpPr>
          <p:cNvPr id="126" name="TextBox 125"/>
          <p:cNvSpPr txBox="1"/>
          <p:nvPr/>
        </p:nvSpPr>
        <p:spPr>
          <a:xfrm>
            <a:off x="7747083" y="4557178"/>
            <a:ext cx="198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sym typeface="Webdings" panose="05030102010509060703" pitchFamily="18" charset="2"/>
              </a:rPr>
              <a:t>Set of users with custom feature exposure</a:t>
            </a:r>
            <a:endParaRPr lang="en-CA" sz="12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718077" y="5453754"/>
            <a:ext cx="198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sym typeface="Webdings" panose="05030102010509060703" pitchFamily="18" charset="2"/>
              </a:rPr>
              <a:t>Default feature exposure</a:t>
            </a:r>
            <a:endParaRPr lang="en-CA" sz="12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8" name="Left Brace 127"/>
          <p:cNvSpPr/>
          <p:nvPr/>
        </p:nvSpPr>
        <p:spPr>
          <a:xfrm rot="10800000">
            <a:off x="8437028" y="3010455"/>
            <a:ext cx="192750" cy="83708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630196" y="3095502"/>
            <a:ext cx="124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sym typeface="Webdings" panose="05030102010509060703" pitchFamily="18" charset="2"/>
              </a:rPr>
              <a:t>Exposed feature set is smaller in production</a:t>
            </a:r>
            <a:endParaRPr lang="en-CA" sz="12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99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2D46F-A3A2-4D4A-A0EE-74FE8172BFEE}"/>
              </a:ext>
            </a:extLst>
          </p:cNvPr>
          <p:cNvSpPr/>
          <p:nvPr/>
        </p:nvSpPr>
        <p:spPr>
          <a:xfrm>
            <a:off x="1810421" y="2384328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802CFF-083D-4294-8316-63D9E29F2845}"/>
              </a:ext>
            </a:extLst>
          </p:cNvPr>
          <p:cNvSpPr/>
          <p:nvPr/>
        </p:nvSpPr>
        <p:spPr>
          <a:xfrm>
            <a:off x="4761160" y="2384328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E682A0-D644-4090-A5B9-90007FD33DA8}"/>
              </a:ext>
            </a:extLst>
          </p:cNvPr>
          <p:cNvSpPr/>
          <p:nvPr/>
        </p:nvSpPr>
        <p:spPr>
          <a:xfrm>
            <a:off x="7692797" y="2384328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96A9-8A40-481F-9789-F01637F8963B}"/>
              </a:ext>
            </a:extLst>
          </p:cNvPr>
          <p:cNvSpPr txBox="1"/>
          <p:nvPr/>
        </p:nvSpPr>
        <p:spPr>
          <a:xfrm>
            <a:off x="2044190" y="2053489"/>
            <a:ext cx="23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PRESENTATION LAYER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F2DEF-880C-419C-A46C-9ED5ACA3C1DA}"/>
              </a:ext>
            </a:extLst>
          </p:cNvPr>
          <p:cNvSpPr txBox="1"/>
          <p:nvPr/>
        </p:nvSpPr>
        <p:spPr>
          <a:xfrm>
            <a:off x="5378366" y="2042565"/>
            <a:ext cx="14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LOGIC LAYER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A99FE-A56B-4D90-8DF4-2ABD59368CD4}"/>
              </a:ext>
            </a:extLst>
          </p:cNvPr>
          <p:cNvSpPr txBox="1"/>
          <p:nvPr/>
        </p:nvSpPr>
        <p:spPr>
          <a:xfrm>
            <a:off x="8059820" y="2042565"/>
            <a:ext cx="219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PERSISTENCE LAYER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2FE91D78-EEFC-4B7F-9EB4-F30DBA81D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2226" y="2679928"/>
            <a:ext cx="914400" cy="914400"/>
          </a:xfrm>
          <a:prstGeom prst="rect">
            <a:avLst/>
          </a:prstGeom>
        </p:spPr>
      </p:pic>
      <p:pic>
        <p:nvPicPr>
          <p:cNvPr id="10" name="Graphic 9" descr="Blackboard">
            <a:extLst>
              <a:ext uri="{FF2B5EF4-FFF2-40B4-BE49-F238E27FC236}">
                <a16:creationId xmlns:a16="http://schemas.microsoft.com/office/drawing/2014/main" id="{93889903-91BD-442E-AFD0-8262CED05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8061" y="2679928"/>
            <a:ext cx="914400" cy="9144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3FF513-A8B3-45AD-B974-C8D7EFCF22CB}"/>
              </a:ext>
            </a:extLst>
          </p:cNvPr>
          <p:cNvSpPr/>
          <p:nvPr/>
        </p:nvSpPr>
        <p:spPr>
          <a:xfrm>
            <a:off x="6505475" y="2510294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E85CF-953E-4C24-9189-CCF3D0F0EC41}"/>
              </a:ext>
            </a:extLst>
          </p:cNvPr>
          <p:cNvSpPr/>
          <p:nvPr/>
        </p:nvSpPr>
        <p:spPr>
          <a:xfrm>
            <a:off x="6333527" y="2605568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EA47A-7981-4E8E-B613-0BB1B106FF92}"/>
              </a:ext>
            </a:extLst>
          </p:cNvPr>
          <p:cNvSpPr/>
          <p:nvPr/>
        </p:nvSpPr>
        <p:spPr>
          <a:xfrm>
            <a:off x="6333527" y="2802499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64FD86-E98E-4AE0-8790-E94D9147B77F}"/>
              </a:ext>
            </a:extLst>
          </p:cNvPr>
          <p:cNvSpPr/>
          <p:nvPr/>
        </p:nvSpPr>
        <p:spPr>
          <a:xfrm>
            <a:off x="6505475" y="3111015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127E8-77FA-4CAA-8EEC-786D319F7D99}"/>
              </a:ext>
            </a:extLst>
          </p:cNvPr>
          <p:cNvSpPr/>
          <p:nvPr/>
        </p:nvSpPr>
        <p:spPr>
          <a:xfrm>
            <a:off x="6333527" y="3206289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F7BFC-8832-47E4-9E62-9922EAB9E432}"/>
              </a:ext>
            </a:extLst>
          </p:cNvPr>
          <p:cNvSpPr/>
          <p:nvPr/>
        </p:nvSpPr>
        <p:spPr>
          <a:xfrm>
            <a:off x="6333527" y="3403220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D0E24F-1402-4FE9-BF53-198F546F7D9F}"/>
              </a:ext>
            </a:extLst>
          </p:cNvPr>
          <p:cNvSpPr/>
          <p:nvPr/>
        </p:nvSpPr>
        <p:spPr>
          <a:xfrm>
            <a:off x="6505475" y="3716383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A7625C-00D1-449C-8D38-8CC7BC4D1024}"/>
              </a:ext>
            </a:extLst>
          </p:cNvPr>
          <p:cNvSpPr/>
          <p:nvPr/>
        </p:nvSpPr>
        <p:spPr>
          <a:xfrm>
            <a:off x="6333527" y="3811657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6281D-4CC6-425E-8F7B-88B8DE0D704E}"/>
              </a:ext>
            </a:extLst>
          </p:cNvPr>
          <p:cNvSpPr/>
          <p:nvPr/>
        </p:nvSpPr>
        <p:spPr>
          <a:xfrm>
            <a:off x="6333527" y="4008588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F9C20-9ECD-4323-8440-61500FA83614}"/>
              </a:ext>
            </a:extLst>
          </p:cNvPr>
          <p:cNvSpPr txBox="1"/>
          <p:nvPr/>
        </p:nvSpPr>
        <p:spPr>
          <a:xfrm>
            <a:off x="2299884" y="3594328"/>
            <a:ext cx="1825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Web Application</a:t>
            </a:r>
            <a:b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Extension Point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38518-788C-41FE-8955-03DD721477CB}"/>
              </a:ext>
            </a:extLst>
          </p:cNvPr>
          <p:cNvSpPr txBox="1"/>
          <p:nvPr/>
        </p:nvSpPr>
        <p:spPr>
          <a:xfrm>
            <a:off x="7818299" y="3576449"/>
            <a:ext cx="2418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Database</a:t>
            </a:r>
          </a:p>
          <a:p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Extension Data Service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F791EF-3E56-4711-8184-4A17CF63FD5E}"/>
              </a:ext>
            </a:extLst>
          </p:cNvPr>
          <p:cNvSpPr txBox="1"/>
          <p:nvPr/>
        </p:nvSpPr>
        <p:spPr>
          <a:xfrm>
            <a:off x="5016623" y="2411897"/>
            <a:ext cx="1281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Core Client</a:t>
            </a:r>
            <a:b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API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B76B5-1A70-4E53-8710-8A2C818ACA65}"/>
              </a:ext>
            </a:extLst>
          </p:cNvPr>
          <p:cNvSpPr txBox="1"/>
          <p:nvPr/>
        </p:nvSpPr>
        <p:spPr>
          <a:xfrm>
            <a:off x="4997655" y="3020321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REST Client</a:t>
            </a:r>
            <a:b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API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FA64AA-2F99-4FB3-83A0-62D228213DD5}"/>
              </a:ext>
            </a:extLst>
          </p:cNvPr>
          <p:cNvSpPr txBox="1"/>
          <p:nvPr/>
        </p:nvSpPr>
        <p:spPr>
          <a:xfrm>
            <a:off x="5642987" y="3645223"/>
            <a:ext cx="671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REST</a:t>
            </a:r>
            <a:b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API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31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erge 1"/>
          <p:cNvSpPr/>
          <p:nvPr/>
        </p:nvSpPr>
        <p:spPr>
          <a:xfrm rot="16200000">
            <a:off x="3388338" y="2202312"/>
            <a:ext cx="4217541" cy="309297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lowchart: Merge 2"/>
          <p:cNvSpPr/>
          <p:nvPr/>
        </p:nvSpPr>
        <p:spPr>
          <a:xfrm rot="16200000">
            <a:off x="5061087" y="1857501"/>
            <a:ext cx="2832239" cy="3782604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Merge 3"/>
          <p:cNvSpPr/>
          <p:nvPr/>
        </p:nvSpPr>
        <p:spPr>
          <a:xfrm rot="16200000">
            <a:off x="6052445" y="2555385"/>
            <a:ext cx="1905859" cy="2386836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7198235" y="3326082"/>
            <a:ext cx="2018297" cy="837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7544008" y="938090"/>
            <a:ext cx="206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Production users </a:t>
            </a:r>
            <a:r>
              <a:rPr lang="en-CA" dirty="0">
                <a:sym typeface="Webdings" panose="05030102010509060703" pitchFamily="18" charset="2"/>
              </a:rPr>
              <a:t></a:t>
            </a:r>
          </a:p>
          <a:p>
            <a:pPr algn="r"/>
            <a:r>
              <a:rPr lang="en-CA" dirty="0">
                <a:solidFill>
                  <a:srgbClr val="00B050"/>
                </a:solidFill>
                <a:sym typeface="Webdings" panose="05030102010509060703" pitchFamily="18" charset="2"/>
              </a:rPr>
              <a:t>Stability </a:t>
            </a:r>
            <a:endParaRPr lang="en-CA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721854" y="2917435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45742" y="2061211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5720" y="938091"/>
            <a:ext cx="322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ym typeface="Webdings" panose="05030102010509060703" pitchFamily="18" charset="2"/>
              </a:rPr>
              <a:t></a:t>
            </a:r>
            <a:r>
              <a:rPr lang="en-CA" dirty="0"/>
              <a:t>Early Adopters</a:t>
            </a:r>
            <a:endParaRPr lang="en-CA" dirty="0">
              <a:solidFill>
                <a:srgbClr val="C00000"/>
              </a:solidFill>
            </a:endParaRPr>
          </a:p>
          <a:p>
            <a:r>
              <a:rPr lang="en-CA" dirty="0">
                <a:solidFill>
                  <a:srgbClr val="C00000"/>
                </a:solidFill>
                <a:sym typeface="Webdings" panose="05030102010509060703" pitchFamily="18" charset="2"/>
              </a:rPr>
              <a:t>Volatility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46924" y="2334832"/>
            <a:ext cx="8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Rings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8132882" y="1884302"/>
            <a:ext cx="198115" cy="197434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633947" y="1640032"/>
            <a:ext cx="130883" cy="4217542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2306090" y="3502360"/>
            <a:ext cx="221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</a:t>
            </a:r>
            <a:endParaRPr lang="en-CA" dirty="0">
              <a:solidFill>
                <a:srgbClr val="0070C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477185" y="1110914"/>
            <a:ext cx="211990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926665" y="1387052"/>
            <a:ext cx="344184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455175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5445678" y="5564138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ON</a:t>
            </a:r>
            <a:endParaRPr lang="en-CA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485697" y="5909421"/>
            <a:ext cx="90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Feature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1515" y="6242446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OFF</a:t>
            </a:r>
            <a:endParaRPr lang="en-CA" sz="14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455058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lowchart: Alternate Process 37"/>
          <p:cNvSpPr/>
          <p:nvPr/>
        </p:nvSpPr>
        <p:spPr>
          <a:xfrm>
            <a:off x="466878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lowchart: Connector 38"/>
          <p:cNvSpPr/>
          <p:nvPr/>
        </p:nvSpPr>
        <p:spPr>
          <a:xfrm>
            <a:off x="466760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Flowchart: Alternate Process 39"/>
          <p:cNvSpPr/>
          <p:nvPr/>
        </p:nvSpPr>
        <p:spPr>
          <a:xfrm>
            <a:off x="4788793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Flowchart: Connector 40"/>
          <p:cNvSpPr/>
          <p:nvPr/>
        </p:nvSpPr>
        <p:spPr>
          <a:xfrm>
            <a:off x="4787618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Flowchart: Alternate Process 41"/>
          <p:cNvSpPr/>
          <p:nvPr/>
        </p:nvSpPr>
        <p:spPr>
          <a:xfrm>
            <a:off x="4905815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Flowchart: Connector 42"/>
          <p:cNvSpPr/>
          <p:nvPr/>
        </p:nvSpPr>
        <p:spPr>
          <a:xfrm>
            <a:off x="4904640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Flowchart: Alternate Process 43"/>
          <p:cNvSpPr/>
          <p:nvPr/>
        </p:nvSpPr>
        <p:spPr>
          <a:xfrm>
            <a:off x="502664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lowchart: Connector 44"/>
          <p:cNvSpPr/>
          <p:nvPr/>
        </p:nvSpPr>
        <p:spPr>
          <a:xfrm>
            <a:off x="502547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lowchart: Alternate Process 45"/>
          <p:cNvSpPr/>
          <p:nvPr/>
        </p:nvSpPr>
        <p:spPr>
          <a:xfrm>
            <a:off x="514367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lowchart: Connector 46"/>
          <p:cNvSpPr/>
          <p:nvPr/>
        </p:nvSpPr>
        <p:spPr>
          <a:xfrm>
            <a:off x="514249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Flowchart: Alternate Process 47"/>
          <p:cNvSpPr/>
          <p:nvPr/>
        </p:nvSpPr>
        <p:spPr>
          <a:xfrm>
            <a:off x="4438747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Flowchart: Connector 48"/>
          <p:cNvSpPr/>
          <p:nvPr/>
        </p:nvSpPr>
        <p:spPr>
          <a:xfrm>
            <a:off x="4437572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Flowchart: Alternate Process 66"/>
          <p:cNvSpPr/>
          <p:nvPr/>
        </p:nvSpPr>
        <p:spPr>
          <a:xfrm>
            <a:off x="615802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Flowchart: Connector 67"/>
          <p:cNvSpPr/>
          <p:nvPr/>
        </p:nvSpPr>
        <p:spPr>
          <a:xfrm>
            <a:off x="6156853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Flowchart: Alternate Process 68"/>
          <p:cNvSpPr/>
          <p:nvPr/>
        </p:nvSpPr>
        <p:spPr>
          <a:xfrm>
            <a:off x="627505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Flowchart: Connector 69"/>
          <p:cNvSpPr/>
          <p:nvPr/>
        </p:nvSpPr>
        <p:spPr>
          <a:xfrm>
            <a:off x="6273875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Flowchart: Alternate Process 70"/>
          <p:cNvSpPr/>
          <p:nvPr/>
        </p:nvSpPr>
        <p:spPr>
          <a:xfrm>
            <a:off x="6395062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Flowchart: Connector 71"/>
          <p:cNvSpPr/>
          <p:nvPr/>
        </p:nvSpPr>
        <p:spPr>
          <a:xfrm>
            <a:off x="6393887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Flowchart: Alternate Process 72"/>
          <p:cNvSpPr/>
          <p:nvPr/>
        </p:nvSpPr>
        <p:spPr>
          <a:xfrm>
            <a:off x="6512084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Flowchart: Connector 73"/>
          <p:cNvSpPr/>
          <p:nvPr/>
        </p:nvSpPr>
        <p:spPr>
          <a:xfrm>
            <a:off x="6510909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Flowchart: Alternate Process 74"/>
          <p:cNvSpPr/>
          <p:nvPr/>
        </p:nvSpPr>
        <p:spPr>
          <a:xfrm>
            <a:off x="663291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Flowchart: Connector 75"/>
          <p:cNvSpPr/>
          <p:nvPr/>
        </p:nvSpPr>
        <p:spPr>
          <a:xfrm>
            <a:off x="6631743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Flowchart: Alternate Process 76"/>
          <p:cNvSpPr/>
          <p:nvPr/>
        </p:nvSpPr>
        <p:spPr>
          <a:xfrm>
            <a:off x="674994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Flowchart: Connector 77"/>
          <p:cNvSpPr/>
          <p:nvPr/>
        </p:nvSpPr>
        <p:spPr>
          <a:xfrm>
            <a:off x="6748765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Flowchart: Alternate Process 78"/>
          <p:cNvSpPr/>
          <p:nvPr/>
        </p:nvSpPr>
        <p:spPr>
          <a:xfrm>
            <a:off x="6045016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Flowchart: Connector 79"/>
          <p:cNvSpPr/>
          <p:nvPr/>
        </p:nvSpPr>
        <p:spPr>
          <a:xfrm>
            <a:off x="6043841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Flowchart: Alternate Process 94"/>
          <p:cNvSpPr/>
          <p:nvPr/>
        </p:nvSpPr>
        <p:spPr>
          <a:xfrm>
            <a:off x="792966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Flowchart: Connector 95"/>
          <p:cNvSpPr/>
          <p:nvPr/>
        </p:nvSpPr>
        <p:spPr>
          <a:xfrm>
            <a:off x="7924673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Flowchart: Alternate Process 96"/>
          <p:cNvSpPr/>
          <p:nvPr/>
        </p:nvSpPr>
        <p:spPr>
          <a:xfrm>
            <a:off x="804668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Flowchart: Connector 97"/>
          <p:cNvSpPr/>
          <p:nvPr/>
        </p:nvSpPr>
        <p:spPr>
          <a:xfrm>
            <a:off x="8045507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Flowchart: Alternate Process 98"/>
          <p:cNvSpPr/>
          <p:nvPr/>
        </p:nvSpPr>
        <p:spPr>
          <a:xfrm>
            <a:off x="8166694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Flowchart: Connector 99"/>
          <p:cNvSpPr/>
          <p:nvPr/>
        </p:nvSpPr>
        <p:spPr>
          <a:xfrm>
            <a:off x="816551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Flowchart: Alternate Process 100"/>
          <p:cNvSpPr/>
          <p:nvPr/>
        </p:nvSpPr>
        <p:spPr>
          <a:xfrm>
            <a:off x="8283716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Flowchart: Connector 101"/>
          <p:cNvSpPr/>
          <p:nvPr/>
        </p:nvSpPr>
        <p:spPr>
          <a:xfrm>
            <a:off x="8282541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Flowchart: Alternate Process 102"/>
          <p:cNvSpPr/>
          <p:nvPr/>
        </p:nvSpPr>
        <p:spPr>
          <a:xfrm>
            <a:off x="840455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Flowchart: Connector 103"/>
          <p:cNvSpPr/>
          <p:nvPr/>
        </p:nvSpPr>
        <p:spPr>
          <a:xfrm>
            <a:off x="8403375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Flowchart: Alternate Process 104"/>
          <p:cNvSpPr/>
          <p:nvPr/>
        </p:nvSpPr>
        <p:spPr>
          <a:xfrm>
            <a:off x="852157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Flowchart: Connector 105"/>
          <p:cNvSpPr/>
          <p:nvPr/>
        </p:nvSpPr>
        <p:spPr>
          <a:xfrm>
            <a:off x="853196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Flowchart: Alternate Process 106"/>
          <p:cNvSpPr/>
          <p:nvPr/>
        </p:nvSpPr>
        <p:spPr>
          <a:xfrm>
            <a:off x="7816648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Flowchart: Connector 107"/>
          <p:cNvSpPr/>
          <p:nvPr/>
        </p:nvSpPr>
        <p:spPr>
          <a:xfrm>
            <a:off x="7815473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Flowchart: Alternate Process 108"/>
          <p:cNvSpPr/>
          <p:nvPr/>
        </p:nvSpPr>
        <p:spPr>
          <a:xfrm>
            <a:off x="793438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Flowchart: Connector 109"/>
          <p:cNvSpPr/>
          <p:nvPr/>
        </p:nvSpPr>
        <p:spPr>
          <a:xfrm>
            <a:off x="7929400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Flowchart: Alternate Process 110"/>
          <p:cNvSpPr/>
          <p:nvPr/>
        </p:nvSpPr>
        <p:spPr>
          <a:xfrm>
            <a:off x="805140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Flowchart: Connector 111"/>
          <p:cNvSpPr/>
          <p:nvPr/>
        </p:nvSpPr>
        <p:spPr>
          <a:xfrm>
            <a:off x="8054041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Flowchart: Alternate Process 112"/>
          <p:cNvSpPr/>
          <p:nvPr/>
        </p:nvSpPr>
        <p:spPr>
          <a:xfrm>
            <a:off x="8171421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Flowchart: Connector 113"/>
          <p:cNvSpPr/>
          <p:nvPr/>
        </p:nvSpPr>
        <p:spPr>
          <a:xfrm>
            <a:off x="8174053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Flowchart: Alternate Process 114"/>
          <p:cNvSpPr/>
          <p:nvPr/>
        </p:nvSpPr>
        <p:spPr>
          <a:xfrm>
            <a:off x="8288443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Flowchart: Connector 115"/>
          <p:cNvSpPr/>
          <p:nvPr/>
        </p:nvSpPr>
        <p:spPr>
          <a:xfrm>
            <a:off x="8287268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Flowchart: Alternate Process 116"/>
          <p:cNvSpPr/>
          <p:nvPr/>
        </p:nvSpPr>
        <p:spPr>
          <a:xfrm>
            <a:off x="840927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Flowchart: Connector 117"/>
          <p:cNvSpPr/>
          <p:nvPr/>
        </p:nvSpPr>
        <p:spPr>
          <a:xfrm>
            <a:off x="8408102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Flowchart: Alternate Process 118"/>
          <p:cNvSpPr/>
          <p:nvPr/>
        </p:nvSpPr>
        <p:spPr>
          <a:xfrm>
            <a:off x="852629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Flowchart: Connector 119"/>
          <p:cNvSpPr/>
          <p:nvPr/>
        </p:nvSpPr>
        <p:spPr>
          <a:xfrm>
            <a:off x="8536696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Flowchart: Alternate Process 120"/>
          <p:cNvSpPr/>
          <p:nvPr/>
        </p:nvSpPr>
        <p:spPr>
          <a:xfrm>
            <a:off x="7821375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Flowchart: Connector 121"/>
          <p:cNvSpPr/>
          <p:nvPr/>
        </p:nvSpPr>
        <p:spPr>
          <a:xfrm>
            <a:off x="7820200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5" name="Group 124"/>
          <p:cNvGrpSpPr/>
          <p:nvPr/>
        </p:nvGrpSpPr>
        <p:grpSpPr>
          <a:xfrm>
            <a:off x="7295938" y="4938057"/>
            <a:ext cx="379779" cy="415983"/>
            <a:chOff x="6647717" y="4156017"/>
            <a:chExt cx="1025491" cy="1012575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647717" y="4559068"/>
              <a:ext cx="609524" cy="609524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63684" y="4156017"/>
              <a:ext cx="609524" cy="609524"/>
            </a:xfrm>
            <a:prstGeom prst="rect">
              <a:avLst/>
            </a:prstGeom>
          </p:spPr>
        </p:pic>
      </p:grpSp>
      <p:sp>
        <p:nvSpPr>
          <p:cNvPr id="126" name="TextBox 125"/>
          <p:cNvSpPr txBox="1"/>
          <p:nvPr/>
        </p:nvSpPr>
        <p:spPr>
          <a:xfrm>
            <a:off x="8661483" y="4872804"/>
            <a:ext cx="198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Set of users with custom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632477" y="5769380"/>
            <a:ext cx="198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Default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8" name="Left Brace 127"/>
          <p:cNvSpPr/>
          <p:nvPr/>
        </p:nvSpPr>
        <p:spPr>
          <a:xfrm rot="10800000">
            <a:off x="9351428" y="3326081"/>
            <a:ext cx="192750" cy="83708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402764" y="3517970"/>
            <a:ext cx="18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 is smaller in production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3519283-D226-4692-9DDE-8019990B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features with feature flags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4515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C9CA0-F0FF-4E25-ABB0-A0F5043B9485}"/>
              </a:ext>
            </a:extLst>
          </p:cNvPr>
          <p:cNvSpPr/>
          <p:nvPr/>
        </p:nvSpPr>
        <p:spPr>
          <a:xfrm>
            <a:off x="4640180" y="2233326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0AC4D6-F075-498A-AC25-50F533838E2D}"/>
              </a:ext>
            </a:extLst>
          </p:cNvPr>
          <p:cNvSpPr/>
          <p:nvPr/>
        </p:nvSpPr>
        <p:spPr>
          <a:xfrm>
            <a:off x="1678726" y="2233326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4FB48B-8070-48FE-8517-4FA845943568}"/>
              </a:ext>
            </a:extLst>
          </p:cNvPr>
          <p:cNvSpPr/>
          <p:nvPr/>
        </p:nvSpPr>
        <p:spPr>
          <a:xfrm>
            <a:off x="7612601" y="2227240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2270D-EBAE-4C27-86EC-0651A8FF5204}"/>
              </a:ext>
            </a:extLst>
          </p:cNvPr>
          <p:cNvSpPr txBox="1"/>
          <p:nvPr/>
        </p:nvSpPr>
        <p:spPr>
          <a:xfrm>
            <a:off x="1912495" y="1902487"/>
            <a:ext cx="23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PRESENTATION LAYER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7A482-788E-4E1F-A9E1-F2BE834B3C59}"/>
              </a:ext>
            </a:extLst>
          </p:cNvPr>
          <p:cNvSpPr txBox="1"/>
          <p:nvPr/>
        </p:nvSpPr>
        <p:spPr>
          <a:xfrm>
            <a:off x="5318181" y="1899422"/>
            <a:ext cx="14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LOGIC LAYER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9C746-8BC9-45AF-A8D2-22A426FBDEBA}"/>
              </a:ext>
            </a:extLst>
          </p:cNvPr>
          <p:cNvSpPr txBox="1"/>
          <p:nvPr/>
        </p:nvSpPr>
        <p:spPr>
          <a:xfrm>
            <a:off x="7928125" y="1891563"/>
            <a:ext cx="219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PERSISTENCE LAYER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4F74A9E3-E14B-435B-A1D3-F090A2CD2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0241" y="252498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68311-57FA-4E54-B698-B6C6B1AB5D1D}"/>
              </a:ext>
            </a:extLst>
          </p:cNvPr>
          <p:cNvSpPr txBox="1"/>
          <p:nvPr/>
        </p:nvSpPr>
        <p:spPr>
          <a:xfrm>
            <a:off x="7738103" y="3361163"/>
            <a:ext cx="2418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SQL Azure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Extension Data Service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2" name="Graphic 11" descr="Television">
            <a:extLst>
              <a:ext uri="{FF2B5EF4-FFF2-40B4-BE49-F238E27FC236}">
                <a16:creationId xmlns:a16="http://schemas.microsoft.com/office/drawing/2014/main" id="{FAD9FABB-53A6-42BA-B654-2E9B6655A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6366" y="2651811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7822ABC-AE99-4D21-9E02-1DBB7392883A}"/>
              </a:ext>
            </a:extLst>
          </p:cNvPr>
          <p:cNvSpPr txBox="1"/>
          <p:nvPr/>
        </p:nvSpPr>
        <p:spPr>
          <a:xfrm>
            <a:off x="5189993" y="3597106"/>
            <a:ext cx="178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Extension Points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91A24B-7C2A-42B3-9514-0B0737D5FB07}"/>
              </a:ext>
            </a:extLst>
          </p:cNvPr>
          <p:cNvSpPr txBox="1"/>
          <p:nvPr/>
        </p:nvSpPr>
        <p:spPr>
          <a:xfrm>
            <a:off x="2255892" y="3523479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VSTS Extension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F7702B4-D5AC-47B4-B274-7F7B6BDB0E4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02233" y="2816282"/>
            <a:ext cx="2377646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0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446418D-9E1C-4C8D-B2A6-C1112DDD8E55}"/>
              </a:ext>
            </a:extLst>
          </p:cNvPr>
          <p:cNvSpPr txBox="1"/>
          <p:nvPr/>
        </p:nvSpPr>
        <p:spPr>
          <a:xfrm>
            <a:off x="1751808" y="2469653"/>
            <a:ext cx="3574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flag )</a:t>
            </a:r>
          </a:p>
          <a:p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CA" sz="3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endParaRPr lang="en-CA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" name="Graphic 17" descr="Printer">
            <a:extLst>
              <a:ext uri="{FF2B5EF4-FFF2-40B4-BE49-F238E27FC236}">
                <a16:creationId xmlns:a16="http://schemas.microsoft.com/office/drawing/2014/main" id="{14898509-E21A-470C-AC38-900D73EA4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7981" y="2942556"/>
            <a:ext cx="1106794" cy="1106794"/>
          </a:xfrm>
          <a:prstGeom prst="rect">
            <a:avLst/>
          </a:prstGeom>
        </p:spPr>
      </p:pic>
      <p:pic>
        <p:nvPicPr>
          <p:cNvPr id="19" name="Graphic 18" descr="Open envelope">
            <a:extLst>
              <a:ext uri="{FF2B5EF4-FFF2-40B4-BE49-F238E27FC236}">
                <a16:creationId xmlns:a16="http://schemas.microsoft.com/office/drawing/2014/main" id="{0371E5C6-2A2D-45FA-A91D-4C22B509F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5395" y="1901878"/>
            <a:ext cx="974562" cy="97456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9E3C86-D299-4874-99EE-A31529134FA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914900" y="2389159"/>
            <a:ext cx="1710495" cy="443180"/>
          </a:xfrm>
          <a:prstGeom prst="straightConnector1">
            <a:avLst/>
          </a:prstGeom>
          <a:ln w="25400">
            <a:prstDash val="sysDash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678427-651E-44C8-B043-07761E632EC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155950" y="3365500"/>
            <a:ext cx="3462031" cy="130453"/>
          </a:xfrm>
          <a:prstGeom prst="straightConnector1">
            <a:avLst/>
          </a:prstGeom>
          <a:ln w="25400">
            <a:prstDash val="sysDash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63D31D-79AC-44F4-81AB-173B298FF20E}"/>
              </a:ext>
            </a:extLst>
          </p:cNvPr>
          <p:cNvGrpSpPr/>
          <p:nvPr/>
        </p:nvGrpSpPr>
        <p:grpSpPr>
          <a:xfrm>
            <a:off x="8727400" y="2354594"/>
            <a:ext cx="1166103" cy="560190"/>
            <a:chOff x="4080004" y="3699708"/>
            <a:chExt cx="1316565" cy="571957"/>
          </a:xfrm>
        </p:grpSpPr>
        <p:pic>
          <p:nvPicPr>
            <p:cNvPr id="23" name="Graphic 22" descr="Group">
              <a:extLst>
                <a:ext uri="{FF2B5EF4-FFF2-40B4-BE49-F238E27FC236}">
                  <a16:creationId xmlns:a16="http://schemas.microsoft.com/office/drawing/2014/main" id="{C5C657B5-9AAD-4958-B59A-DDC3FABCC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81099" y="3699708"/>
              <a:ext cx="715470" cy="564144"/>
            </a:xfrm>
            <a:prstGeom prst="rect">
              <a:avLst/>
            </a:prstGeom>
          </p:spPr>
        </p:pic>
        <p:pic>
          <p:nvPicPr>
            <p:cNvPr id="24" name="Graphic 23" descr="Group">
              <a:extLst>
                <a:ext uri="{FF2B5EF4-FFF2-40B4-BE49-F238E27FC236}">
                  <a16:creationId xmlns:a16="http://schemas.microsoft.com/office/drawing/2014/main" id="{915E68DC-C909-4901-854B-414251ABA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80004" y="3707521"/>
              <a:ext cx="715470" cy="56414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4090174-CF82-454A-87AD-7B28E8E3DD92}"/>
              </a:ext>
            </a:extLst>
          </p:cNvPr>
          <p:cNvSpPr txBox="1"/>
          <p:nvPr/>
        </p:nvSpPr>
        <p:spPr>
          <a:xfrm>
            <a:off x="7724775" y="1742227"/>
            <a:ext cx="982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A</a:t>
            </a:r>
          </a:p>
          <a:p>
            <a:r>
              <a:rPr lang="en-US" sz="3600" dirty="0">
                <a:solidFill>
                  <a:srgbClr val="0070C0"/>
                </a:solidFill>
              </a:rPr>
              <a:t>67%</a:t>
            </a:r>
            <a:endParaRPr lang="en-CA" sz="3600" dirty="0">
              <a:solidFill>
                <a:srgbClr val="0070C0"/>
              </a:solidFill>
            </a:endParaRPr>
          </a:p>
        </p:txBody>
      </p:sp>
      <p:pic>
        <p:nvPicPr>
          <p:cNvPr id="26" name="Graphic 25" descr="Thumbs Up Sign">
            <a:extLst>
              <a:ext uri="{FF2B5EF4-FFF2-40B4-BE49-F238E27FC236}">
                <a16:creationId xmlns:a16="http://schemas.microsoft.com/office/drawing/2014/main" id="{67C5E4A3-B784-4497-A837-06624EE449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7680" y="1925429"/>
            <a:ext cx="346720" cy="346720"/>
          </a:xfrm>
          <a:prstGeom prst="rect">
            <a:avLst/>
          </a:prstGeom>
        </p:spPr>
      </p:pic>
      <p:pic>
        <p:nvPicPr>
          <p:cNvPr id="27" name="Graphic 26" descr="Group">
            <a:extLst>
              <a:ext uri="{FF2B5EF4-FFF2-40B4-BE49-F238E27FC236}">
                <a16:creationId xmlns:a16="http://schemas.microsoft.com/office/drawing/2014/main" id="{A39A7DC5-DC50-4DAE-9C92-4F7113CEC7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27399" y="3580110"/>
            <a:ext cx="633703" cy="4692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0A615D3-ABB4-4650-BADB-733E17966BF3}"/>
              </a:ext>
            </a:extLst>
          </p:cNvPr>
          <p:cNvSpPr txBox="1"/>
          <p:nvPr/>
        </p:nvSpPr>
        <p:spPr>
          <a:xfrm>
            <a:off x="7724775" y="2942556"/>
            <a:ext cx="982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B</a:t>
            </a:r>
          </a:p>
          <a:p>
            <a:r>
              <a:rPr lang="en-US" sz="3600" dirty="0">
                <a:solidFill>
                  <a:srgbClr val="0070C0"/>
                </a:solidFill>
              </a:rPr>
              <a:t>33%</a:t>
            </a:r>
            <a:endParaRPr lang="en-CA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444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1F9351-AB36-4F5F-9BF7-3844C8DC8097}"/>
              </a:ext>
            </a:extLst>
          </p:cNvPr>
          <p:cNvSpPr/>
          <p:nvPr/>
        </p:nvSpPr>
        <p:spPr>
          <a:xfrm>
            <a:off x="2734079" y="1888006"/>
            <a:ext cx="1656945" cy="2269313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26BE2-3128-44D2-9C38-6F7138250ACC}"/>
              </a:ext>
            </a:extLst>
          </p:cNvPr>
          <p:cNvSpPr txBox="1"/>
          <p:nvPr/>
        </p:nvSpPr>
        <p:spPr>
          <a:xfrm>
            <a:off x="2806188" y="2216280"/>
            <a:ext cx="97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1B65C-F812-4A90-B6BB-C11C7C9E7038}"/>
              </a:ext>
            </a:extLst>
          </p:cNvPr>
          <p:cNvSpPr txBox="1"/>
          <p:nvPr/>
        </p:nvSpPr>
        <p:spPr>
          <a:xfrm>
            <a:off x="2806188" y="3433627"/>
            <a:ext cx="113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F4F301D2-3EF1-418A-A5FD-1E070DA6F7F5}"/>
              </a:ext>
            </a:extLst>
          </p:cNvPr>
          <p:cNvSpPr/>
          <p:nvPr/>
        </p:nvSpPr>
        <p:spPr>
          <a:xfrm>
            <a:off x="3773159" y="2425257"/>
            <a:ext cx="283624" cy="125969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3278072-8CC1-4ABC-B8EE-687290217529}"/>
              </a:ext>
            </a:extLst>
          </p:cNvPr>
          <p:cNvSpPr/>
          <p:nvPr/>
        </p:nvSpPr>
        <p:spPr>
          <a:xfrm>
            <a:off x="3680090" y="2199945"/>
            <a:ext cx="469761" cy="492972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c 6" descr="Earth Globe Europe-Africa">
            <a:extLst>
              <a:ext uri="{FF2B5EF4-FFF2-40B4-BE49-F238E27FC236}">
                <a16:creationId xmlns:a16="http://schemas.microsoft.com/office/drawing/2014/main" id="{4A60A142-6748-4BC9-9CE1-34E97442F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8630" y="1888006"/>
            <a:ext cx="2273420" cy="22734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D032FD-CCA8-477C-BA33-4DA769CAF7A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4391024" y="3022663"/>
            <a:ext cx="2117606" cy="2053"/>
          </a:xfrm>
          <a:prstGeom prst="straightConnector1">
            <a:avLst/>
          </a:prstGeom>
          <a:ln w="349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075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1F9351-AB36-4F5F-9BF7-3844C8DC8097}"/>
              </a:ext>
            </a:extLst>
          </p:cNvPr>
          <p:cNvSpPr/>
          <p:nvPr/>
        </p:nvSpPr>
        <p:spPr>
          <a:xfrm>
            <a:off x="2734079" y="1888006"/>
            <a:ext cx="1656945" cy="2269313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26BE2-3128-44D2-9C38-6F7138250ACC}"/>
              </a:ext>
            </a:extLst>
          </p:cNvPr>
          <p:cNvSpPr txBox="1"/>
          <p:nvPr/>
        </p:nvSpPr>
        <p:spPr>
          <a:xfrm>
            <a:off x="2806188" y="2216280"/>
            <a:ext cx="97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1B65C-F812-4A90-B6BB-C11C7C9E7038}"/>
              </a:ext>
            </a:extLst>
          </p:cNvPr>
          <p:cNvSpPr txBox="1"/>
          <p:nvPr/>
        </p:nvSpPr>
        <p:spPr>
          <a:xfrm>
            <a:off x="2806188" y="3433627"/>
            <a:ext cx="113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F4F301D2-3EF1-418A-A5FD-1E070DA6F7F5}"/>
              </a:ext>
            </a:extLst>
          </p:cNvPr>
          <p:cNvSpPr/>
          <p:nvPr/>
        </p:nvSpPr>
        <p:spPr>
          <a:xfrm>
            <a:off x="3773159" y="2425257"/>
            <a:ext cx="283624" cy="125969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3278072-8CC1-4ABC-B8EE-687290217529}"/>
              </a:ext>
            </a:extLst>
          </p:cNvPr>
          <p:cNvSpPr/>
          <p:nvPr/>
        </p:nvSpPr>
        <p:spPr>
          <a:xfrm>
            <a:off x="3680090" y="2199945"/>
            <a:ext cx="469761" cy="492972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D032FD-CCA8-477C-BA33-4DA769CAF7A4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391024" y="3022663"/>
            <a:ext cx="2117605" cy="2709"/>
          </a:xfrm>
          <a:prstGeom prst="straightConnector1">
            <a:avLst/>
          </a:prstGeom>
          <a:ln w="349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Call center">
            <a:extLst>
              <a:ext uri="{FF2B5EF4-FFF2-40B4-BE49-F238E27FC236}">
                <a16:creationId xmlns:a16="http://schemas.microsoft.com/office/drawing/2014/main" id="{D9878D4A-768E-4DE6-90E2-0D9BF7B78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8629" y="1893424"/>
            <a:ext cx="2263895" cy="226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25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1F9351-AB36-4F5F-9BF7-3844C8DC8097}"/>
              </a:ext>
            </a:extLst>
          </p:cNvPr>
          <p:cNvSpPr/>
          <p:nvPr/>
        </p:nvSpPr>
        <p:spPr>
          <a:xfrm>
            <a:off x="2734079" y="1888006"/>
            <a:ext cx="1656945" cy="2269313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26BE2-3128-44D2-9C38-6F7138250ACC}"/>
              </a:ext>
            </a:extLst>
          </p:cNvPr>
          <p:cNvSpPr txBox="1"/>
          <p:nvPr/>
        </p:nvSpPr>
        <p:spPr>
          <a:xfrm>
            <a:off x="2806188" y="2216280"/>
            <a:ext cx="97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1B65C-F812-4A90-B6BB-C11C7C9E7038}"/>
              </a:ext>
            </a:extLst>
          </p:cNvPr>
          <p:cNvSpPr txBox="1"/>
          <p:nvPr/>
        </p:nvSpPr>
        <p:spPr>
          <a:xfrm>
            <a:off x="2806188" y="3433627"/>
            <a:ext cx="113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F4F301D2-3EF1-418A-A5FD-1E070DA6F7F5}"/>
              </a:ext>
            </a:extLst>
          </p:cNvPr>
          <p:cNvSpPr/>
          <p:nvPr/>
        </p:nvSpPr>
        <p:spPr>
          <a:xfrm>
            <a:off x="3773159" y="2425257"/>
            <a:ext cx="283624" cy="125969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3278072-8CC1-4ABC-B8EE-687290217529}"/>
              </a:ext>
            </a:extLst>
          </p:cNvPr>
          <p:cNvSpPr/>
          <p:nvPr/>
        </p:nvSpPr>
        <p:spPr>
          <a:xfrm>
            <a:off x="3680090" y="2199945"/>
            <a:ext cx="469761" cy="492972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D032FD-CCA8-477C-BA33-4DA769CAF7A4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391024" y="2524125"/>
            <a:ext cx="2117606" cy="498538"/>
          </a:xfrm>
          <a:prstGeom prst="straightConnector1">
            <a:avLst/>
          </a:prstGeom>
          <a:ln w="349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A152142E-951C-479E-815A-E328C1086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0303" y="1751409"/>
            <a:ext cx="1176665" cy="1176665"/>
          </a:xfrm>
          <a:prstGeom prst="rect">
            <a:avLst/>
          </a:prstGeom>
        </p:spPr>
      </p:pic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7D6A313D-F9E2-4DFF-BBAD-01D0C8BF9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8630" y="2691218"/>
            <a:ext cx="1740020" cy="174002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756E4E-4153-4454-AE0C-F4559F5F061F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4391024" y="3022663"/>
            <a:ext cx="2117606" cy="538565"/>
          </a:xfrm>
          <a:prstGeom prst="straightConnector1">
            <a:avLst/>
          </a:prstGeom>
          <a:ln w="349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412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D2AAA0-38DB-4841-B27C-82FFE769852E}"/>
              </a:ext>
            </a:extLst>
          </p:cNvPr>
          <p:cNvSpPr txBox="1"/>
          <p:nvPr/>
        </p:nvSpPr>
        <p:spPr>
          <a:xfrm>
            <a:off x="6096000" y="2283649"/>
            <a:ext cx="3574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flag )</a:t>
            </a:r>
          </a:p>
          <a:p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CA" sz="3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endParaRPr lang="en-CA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Graphic 2" descr="Printer">
            <a:extLst>
              <a:ext uri="{FF2B5EF4-FFF2-40B4-BE49-F238E27FC236}">
                <a16:creationId xmlns:a16="http://schemas.microsoft.com/office/drawing/2014/main" id="{607E1260-F1FF-4054-AA17-39F649786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325" y="3194702"/>
            <a:ext cx="1106794" cy="1106794"/>
          </a:xfrm>
          <a:prstGeom prst="rect">
            <a:avLst/>
          </a:prstGeom>
        </p:spPr>
      </p:pic>
      <p:pic>
        <p:nvPicPr>
          <p:cNvPr id="4" name="Graphic 3" descr="Open envelope">
            <a:extLst>
              <a:ext uri="{FF2B5EF4-FFF2-40B4-BE49-F238E27FC236}">
                <a16:creationId xmlns:a16="http://schemas.microsoft.com/office/drawing/2014/main" id="{487DED7E-BBBC-4CC9-A882-1FAD0B586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739" y="2154024"/>
            <a:ext cx="974562" cy="97456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2E8B67-294F-4F3A-ABA5-21279CD840C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335292" y="2641305"/>
            <a:ext cx="775447" cy="0"/>
          </a:xfrm>
          <a:prstGeom prst="straightConnector1">
            <a:avLst/>
          </a:prstGeom>
          <a:ln w="25400">
            <a:prstDash val="sysDash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DAB8B9-702C-4582-9259-CFE0C03C331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430292" y="3194702"/>
            <a:ext cx="2673033" cy="553397"/>
          </a:xfrm>
          <a:prstGeom prst="straightConnector1">
            <a:avLst/>
          </a:prstGeom>
          <a:ln w="25400">
            <a:prstDash val="sysDash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5874BB-7522-4886-AD5D-A39B7E24A6A6}"/>
              </a:ext>
            </a:extLst>
          </p:cNvPr>
          <p:cNvSpPr/>
          <p:nvPr/>
        </p:nvSpPr>
        <p:spPr>
          <a:xfrm>
            <a:off x="1305329" y="1764181"/>
            <a:ext cx="1656945" cy="2269313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A4D8D8-7880-4907-8212-A50E16871759}"/>
              </a:ext>
            </a:extLst>
          </p:cNvPr>
          <p:cNvSpPr txBox="1"/>
          <p:nvPr/>
        </p:nvSpPr>
        <p:spPr>
          <a:xfrm>
            <a:off x="1377438" y="2092455"/>
            <a:ext cx="97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16E4CA-1E35-4930-8617-AF3F8AEC75C0}"/>
              </a:ext>
            </a:extLst>
          </p:cNvPr>
          <p:cNvSpPr txBox="1"/>
          <p:nvPr/>
        </p:nvSpPr>
        <p:spPr>
          <a:xfrm>
            <a:off x="1377438" y="3309802"/>
            <a:ext cx="113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F7506C6B-DAC0-4292-83A1-3A0A2A57589F}"/>
              </a:ext>
            </a:extLst>
          </p:cNvPr>
          <p:cNvSpPr/>
          <p:nvPr/>
        </p:nvSpPr>
        <p:spPr>
          <a:xfrm>
            <a:off x="2344409" y="2301432"/>
            <a:ext cx="283624" cy="125969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FD464C9-DCF9-4F6E-B212-FAA261AAC6FA}"/>
              </a:ext>
            </a:extLst>
          </p:cNvPr>
          <p:cNvSpPr/>
          <p:nvPr/>
        </p:nvSpPr>
        <p:spPr>
          <a:xfrm>
            <a:off x="2251340" y="2076120"/>
            <a:ext cx="469761" cy="492972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6B754-DFAF-47A9-A1CF-B026E64B4F2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962274" y="2898838"/>
            <a:ext cx="3133726" cy="0"/>
          </a:xfrm>
          <a:prstGeom prst="straightConnector1">
            <a:avLst/>
          </a:prstGeom>
          <a:ln w="349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D567AEF-C886-464A-8ECD-90E567BF74D6}"/>
              </a:ext>
            </a:extLst>
          </p:cNvPr>
          <p:cNvSpPr txBox="1"/>
          <p:nvPr/>
        </p:nvSpPr>
        <p:spPr>
          <a:xfrm>
            <a:off x="3224216" y="1883358"/>
            <a:ext cx="2706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Call to feature flag service to query value</a:t>
            </a:r>
            <a:endParaRPr lang="en-CA" sz="20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6D7EB9-623C-487C-BCD7-5EBE7B042156}"/>
              </a:ext>
            </a:extLst>
          </p:cNvPr>
          <p:cNvCxnSpPr>
            <a:cxnSpLocks/>
          </p:cNvCxnSpPr>
          <p:nvPr/>
        </p:nvCxnSpPr>
        <p:spPr>
          <a:xfrm flipH="1">
            <a:off x="2962274" y="2682643"/>
            <a:ext cx="3057525" cy="0"/>
          </a:xfrm>
          <a:prstGeom prst="straightConnector1">
            <a:avLst/>
          </a:prstGeom>
          <a:ln w="349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2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4EE48-8C04-4EB7-98BC-B7F6E110E714}"/>
              </a:ext>
            </a:extLst>
          </p:cNvPr>
          <p:cNvSpPr txBox="1"/>
          <p:nvPr/>
        </p:nvSpPr>
        <p:spPr>
          <a:xfrm>
            <a:off x="7668496" y="2374341"/>
            <a:ext cx="179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phic 3" descr="Printer">
            <a:extLst>
              <a:ext uri="{FF2B5EF4-FFF2-40B4-BE49-F238E27FC236}">
                <a16:creationId xmlns:a16="http://schemas.microsoft.com/office/drawing/2014/main" id="{5ABF159D-0F3B-4A97-B381-58D73714C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8356" y="2732183"/>
            <a:ext cx="689587" cy="689587"/>
          </a:xfrm>
          <a:prstGeom prst="rect">
            <a:avLst/>
          </a:prstGeom>
        </p:spPr>
      </p:pic>
      <p:pic>
        <p:nvPicPr>
          <p:cNvPr id="5" name="Graphic 4" descr="Open envelope">
            <a:extLst>
              <a:ext uri="{FF2B5EF4-FFF2-40B4-BE49-F238E27FC236}">
                <a16:creationId xmlns:a16="http://schemas.microsoft.com/office/drawing/2014/main" id="{8704EB2E-2A54-4D10-AE12-B9A46E014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8356" y="2124983"/>
            <a:ext cx="607200" cy="6072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555573-67D6-49CE-80C5-DBEAD6A68C58}"/>
              </a:ext>
            </a:extLst>
          </p:cNvPr>
          <p:cNvSpPr/>
          <p:nvPr/>
        </p:nvSpPr>
        <p:spPr>
          <a:xfrm>
            <a:off x="4867985" y="1995086"/>
            <a:ext cx="1623679" cy="1434584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LaunchDarkly SDK</a:t>
            </a:r>
            <a:endParaRPr lang="en-C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F057B7-5450-4828-BAA9-1CB601541B87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3702688" y="2712378"/>
            <a:ext cx="1165297" cy="0"/>
          </a:xfrm>
          <a:prstGeom prst="straightConnector1">
            <a:avLst/>
          </a:prstGeom>
          <a:ln w="254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644CD1-C81C-48C8-98CA-11070C089A25}"/>
              </a:ext>
            </a:extLst>
          </p:cNvPr>
          <p:cNvSpPr/>
          <p:nvPr/>
        </p:nvSpPr>
        <p:spPr>
          <a:xfrm>
            <a:off x="1642279" y="1995086"/>
            <a:ext cx="2060409" cy="143458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A9BFDC-111B-46EB-9DDB-6F1C45BC9946}"/>
              </a:ext>
            </a:extLst>
          </p:cNvPr>
          <p:cNvSpPr/>
          <p:nvPr/>
        </p:nvSpPr>
        <p:spPr>
          <a:xfrm>
            <a:off x="7639049" y="1847107"/>
            <a:ext cx="2748517" cy="1616013"/>
          </a:xfrm>
          <a:prstGeom prst="roundRect">
            <a:avLst>
              <a:gd name="adj" fmla="val 6295"/>
            </a:avLst>
          </a:prstGeom>
          <a:noFill/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1A5D7F-05D6-47B2-B049-62ECFA450AC5}"/>
              </a:ext>
            </a:extLst>
          </p:cNvPr>
          <p:cNvSpPr txBox="1"/>
          <p:nvPr/>
        </p:nvSpPr>
        <p:spPr>
          <a:xfrm>
            <a:off x="7796021" y="1839011"/>
            <a:ext cx="210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VSTS Extension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D04673-1730-4BAD-819F-9EB17DE45336}"/>
              </a:ext>
            </a:extLst>
          </p:cNvPr>
          <p:cNvSpPr txBox="1"/>
          <p:nvPr/>
        </p:nvSpPr>
        <p:spPr>
          <a:xfrm>
            <a:off x="3864842" y="2356792"/>
            <a:ext cx="2104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query flag</a:t>
            </a:r>
            <a:endParaRPr lang="en-CA" sz="1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70AE6A-0B9F-48E8-85C5-E4D8074E4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5937" y="1810006"/>
            <a:ext cx="1403460" cy="36933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9A55E2-6CE9-4565-93DA-0CC5BAC1F728}"/>
              </a:ext>
            </a:extLst>
          </p:cNvPr>
          <p:cNvCxnSpPr>
            <a:cxnSpLocks/>
          </p:cNvCxnSpPr>
          <p:nvPr/>
        </p:nvCxnSpPr>
        <p:spPr>
          <a:xfrm flipH="1">
            <a:off x="6473752" y="2697507"/>
            <a:ext cx="1165297" cy="0"/>
          </a:xfrm>
          <a:prstGeom prst="straightConnector1">
            <a:avLst/>
          </a:prstGeom>
          <a:ln w="254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0C6528C-5F33-47CE-859F-C8997DEC35C9}"/>
              </a:ext>
            </a:extLst>
          </p:cNvPr>
          <p:cNvSpPr txBox="1"/>
          <p:nvPr/>
        </p:nvSpPr>
        <p:spPr>
          <a:xfrm>
            <a:off x="6743772" y="2341921"/>
            <a:ext cx="2104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get flag</a:t>
            </a:r>
            <a:endParaRPr lang="en-CA" sz="1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058E079-9643-4535-9F04-D5C19B626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707" y="2776841"/>
            <a:ext cx="524626" cy="58935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04732F-980A-4B45-B2E1-A29F478B4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5354" y="2769335"/>
            <a:ext cx="524626" cy="5893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0430180-1A1B-4980-B5D6-3FF2ADC89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7981" y="2776841"/>
            <a:ext cx="524626" cy="5893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F6866E5-2CDF-4EBD-B165-F95303DA8316}"/>
              </a:ext>
            </a:extLst>
          </p:cNvPr>
          <p:cNvSpPr txBox="1"/>
          <p:nvPr/>
        </p:nvSpPr>
        <p:spPr>
          <a:xfrm>
            <a:off x="1663323" y="2242813"/>
            <a:ext cx="210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SaaS Management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EC9084-1BAA-4D14-B0A6-325E28EE1D26}"/>
              </a:ext>
            </a:extLst>
          </p:cNvPr>
          <p:cNvCxnSpPr>
            <a:cxnSpLocks/>
          </p:cNvCxnSpPr>
          <p:nvPr/>
        </p:nvCxnSpPr>
        <p:spPr>
          <a:xfrm flipV="1">
            <a:off x="9302750" y="2542919"/>
            <a:ext cx="314325" cy="31971"/>
          </a:xfrm>
          <a:prstGeom prst="straightConnector1">
            <a:avLst/>
          </a:prstGeom>
          <a:ln w="254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A09FD1-8FEA-46F1-9AA1-807103D495C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426450" y="2865761"/>
            <a:ext cx="1161906" cy="211216"/>
          </a:xfrm>
          <a:prstGeom prst="straightConnector1">
            <a:avLst/>
          </a:prstGeom>
          <a:ln w="254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89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E36BF2-4D3A-4B90-AC73-AB3AE2B6F1AD}"/>
              </a:ext>
            </a:extLst>
          </p:cNvPr>
          <p:cNvSpPr txBox="1"/>
          <p:nvPr/>
        </p:nvSpPr>
        <p:spPr>
          <a:xfrm>
            <a:off x="8994376" y="2412441"/>
            <a:ext cx="179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Graphic 2" descr="Printer">
            <a:extLst>
              <a:ext uri="{FF2B5EF4-FFF2-40B4-BE49-F238E27FC236}">
                <a16:creationId xmlns:a16="http://schemas.microsoft.com/office/drawing/2014/main" id="{5182778B-0A9A-4407-BD7F-0C44A4BA8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4236" y="2770283"/>
            <a:ext cx="689587" cy="689587"/>
          </a:xfrm>
          <a:prstGeom prst="rect">
            <a:avLst/>
          </a:prstGeom>
        </p:spPr>
      </p:pic>
      <p:pic>
        <p:nvPicPr>
          <p:cNvPr id="4" name="Graphic 3" descr="Open envelope">
            <a:extLst>
              <a:ext uri="{FF2B5EF4-FFF2-40B4-BE49-F238E27FC236}">
                <a16:creationId xmlns:a16="http://schemas.microsoft.com/office/drawing/2014/main" id="{1D41C872-A55E-4678-9EC1-F1896E7520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4236" y="2163083"/>
            <a:ext cx="607200" cy="6072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E1560E-2B1A-4F21-B005-8E0306854ED1}"/>
              </a:ext>
            </a:extLst>
          </p:cNvPr>
          <p:cNvSpPr/>
          <p:nvPr/>
        </p:nvSpPr>
        <p:spPr>
          <a:xfrm>
            <a:off x="3709745" y="1995086"/>
            <a:ext cx="1623679" cy="1434584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LaunchDarkly SDK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2098AA-B220-41D6-89DB-6EE9C1197A14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2811148" y="2712378"/>
            <a:ext cx="898597" cy="0"/>
          </a:xfrm>
          <a:prstGeom prst="straightConnector1">
            <a:avLst/>
          </a:prstGeom>
          <a:ln w="254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774796-85CE-4FDE-98A4-14C79E884F59}"/>
              </a:ext>
            </a:extLst>
          </p:cNvPr>
          <p:cNvSpPr/>
          <p:nvPr/>
        </p:nvSpPr>
        <p:spPr>
          <a:xfrm>
            <a:off x="750739" y="1995086"/>
            <a:ext cx="2060409" cy="143458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543010-C026-4327-BCC0-FF226306C69B}"/>
              </a:ext>
            </a:extLst>
          </p:cNvPr>
          <p:cNvSpPr/>
          <p:nvPr/>
        </p:nvSpPr>
        <p:spPr>
          <a:xfrm>
            <a:off x="8964929" y="1885207"/>
            <a:ext cx="2748517" cy="1616013"/>
          </a:xfrm>
          <a:prstGeom prst="roundRect">
            <a:avLst>
              <a:gd name="adj" fmla="val 6295"/>
            </a:avLst>
          </a:prstGeom>
          <a:noFill/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E772-387F-4C3B-9F84-8302705B3963}"/>
              </a:ext>
            </a:extLst>
          </p:cNvPr>
          <p:cNvSpPr txBox="1"/>
          <p:nvPr/>
        </p:nvSpPr>
        <p:spPr>
          <a:xfrm>
            <a:off x="9121901" y="1877111"/>
            <a:ext cx="210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VSTS Extension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A73E2-2064-4C45-AF38-54F11E7BF992}"/>
              </a:ext>
            </a:extLst>
          </p:cNvPr>
          <p:cNvSpPr txBox="1"/>
          <p:nvPr/>
        </p:nvSpPr>
        <p:spPr>
          <a:xfrm>
            <a:off x="2847189" y="2356792"/>
            <a:ext cx="938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get / set</a:t>
            </a:r>
          </a:p>
          <a:p>
            <a:pPr algn="ctr"/>
            <a:endParaRPr lang="en-US" sz="1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flag</a:t>
            </a:r>
            <a:endParaRPr lang="en-CA" sz="1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7B2AE-B518-4CD2-B3B9-21D447F50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397" y="1810006"/>
            <a:ext cx="1403460" cy="3693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C2F482-7BA8-4029-8347-803A9A6A8C30}"/>
              </a:ext>
            </a:extLst>
          </p:cNvPr>
          <p:cNvCxnSpPr>
            <a:cxnSpLocks/>
            <a:stCxn id="8" idx="1"/>
            <a:endCxn id="43" idx="3"/>
          </p:cNvCxnSpPr>
          <p:nvPr/>
        </p:nvCxnSpPr>
        <p:spPr>
          <a:xfrm flipH="1">
            <a:off x="8177249" y="2693214"/>
            <a:ext cx="787680" cy="5317"/>
          </a:xfrm>
          <a:prstGeom prst="straightConnector1">
            <a:avLst/>
          </a:prstGeom>
          <a:ln w="254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516744-3DE2-4603-8160-8000A8AD5B96}"/>
              </a:ext>
            </a:extLst>
          </p:cNvPr>
          <p:cNvSpPr txBox="1"/>
          <p:nvPr/>
        </p:nvSpPr>
        <p:spPr>
          <a:xfrm>
            <a:off x="8144275" y="2307261"/>
            <a:ext cx="767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get/set</a:t>
            </a:r>
          </a:p>
          <a:p>
            <a:pPr algn="ctr"/>
            <a:endParaRPr lang="en-US" sz="1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flag</a:t>
            </a:r>
            <a:endParaRPr lang="en-CA" sz="1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13F42-54CF-4EC8-8056-D1CC7437C3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167" y="2776841"/>
            <a:ext cx="524626" cy="5893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C410CB-ABEC-4E8F-8F7B-97A295226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3814" y="2769335"/>
            <a:ext cx="524626" cy="5893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3A841C-2FAF-494D-A631-6D8E77A018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441" y="2776841"/>
            <a:ext cx="524626" cy="5893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A7D31E-3B81-4D72-98D2-D032E622F7F9}"/>
              </a:ext>
            </a:extLst>
          </p:cNvPr>
          <p:cNvSpPr txBox="1"/>
          <p:nvPr/>
        </p:nvSpPr>
        <p:spPr>
          <a:xfrm>
            <a:off x="771783" y="2242813"/>
            <a:ext cx="210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SaaS Management</a:t>
            </a:r>
            <a:endParaRPr lang="en-CA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C75FAC-1325-495D-BCB4-87313B00C13A}"/>
              </a:ext>
            </a:extLst>
          </p:cNvPr>
          <p:cNvCxnSpPr>
            <a:cxnSpLocks/>
          </p:cNvCxnSpPr>
          <p:nvPr/>
        </p:nvCxnSpPr>
        <p:spPr>
          <a:xfrm flipV="1">
            <a:off x="10628630" y="2581019"/>
            <a:ext cx="314325" cy="31971"/>
          </a:xfrm>
          <a:prstGeom prst="straightConnector1">
            <a:avLst/>
          </a:prstGeom>
          <a:ln w="254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CE3AEA-0609-47CF-89EE-CE3335C2065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752330" y="2903861"/>
            <a:ext cx="1161906" cy="211216"/>
          </a:xfrm>
          <a:prstGeom prst="straightConnector1">
            <a:avLst/>
          </a:prstGeom>
          <a:ln w="254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4063252-9036-46E0-AECB-E15DF17C376C}"/>
              </a:ext>
            </a:extLst>
          </p:cNvPr>
          <p:cNvSpPr/>
          <p:nvPr/>
        </p:nvSpPr>
        <p:spPr>
          <a:xfrm>
            <a:off x="6246113" y="1995476"/>
            <a:ext cx="1623679" cy="1434584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Functions</a:t>
            </a:r>
            <a:endParaRPr lang="en-CA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59C5E1-32B6-42A2-8B08-EB5161AA1F00}"/>
              </a:ext>
            </a:extLst>
          </p:cNvPr>
          <p:cNvCxnSpPr>
            <a:cxnSpLocks/>
            <a:stCxn id="38" idx="1"/>
            <a:endCxn id="5" idx="3"/>
          </p:cNvCxnSpPr>
          <p:nvPr/>
        </p:nvCxnSpPr>
        <p:spPr>
          <a:xfrm flipH="1" flipV="1">
            <a:off x="5333424" y="2712378"/>
            <a:ext cx="912689" cy="390"/>
          </a:xfrm>
          <a:prstGeom prst="straightConnector1">
            <a:avLst/>
          </a:prstGeom>
          <a:ln w="254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CC7C35-BB87-44D9-9B67-ABFFB66743FC}"/>
              </a:ext>
            </a:extLst>
          </p:cNvPr>
          <p:cNvSpPr txBox="1"/>
          <p:nvPr/>
        </p:nvSpPr>
        <p:spPr>
          <a:xfrm>
            <a:off x="5399538" y="2307261"/>
            <a:ext cx="876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get / set</a:t>
            </a:r>
          </a:p>
          <a:p>
            <a:pPr algn="ctr"/>
            <a:endParaRPr lang="en-US" sz="1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flag</a:t>
            </a:r>
            <a:endParaRPr lang="en-CA" sz="1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4E84C5B-DFA9-4D5A-BDBD-ABA6F93DC8F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8402" y="2394838"/>
            <a:ext cx="668847" cy="60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5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7EEC47FB-05CD-4B35-9AE0-C2A61A013DBF}"/>
              </a:ext>
            </a:extLst>
          </p:cNvPr>
          <p:cNvSpPr/>
          <p:nvPr/>
        </p:nvSpPr>
        <p:spPr>
          <a:xfrm flipH="1">
            <a:off x="1722681" y="2670841"/>
            <a:ext cx="8744672" cy="2153378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E57009-F88B-412B-890D-C7F6065077AE}"/>
              </a:ext>
            </a:extLst>
          </p:cNvPr>
          <p:cNvCxnSpPr>
            <a:cxnSpLocks/>
          </p:cNvCxnSpPr>
          <p:nvPr/>
        </p:nvCxnSpPr>
        <p:spPr>
          <a:xfrm flipH="1" flipV="1">
            <a:off x="1769065" y="4268769"/>
            <a:ext cx="8698289" cy="2293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C56B326-4519-482A-9F9A-93BC826B9AB3}"/>
              </a:ext>
            </a:extLst>
          </p:cNvPr>
          <p:cNvCxnSpPr>
            <a:cxnSpLocks/>
          </p:cNvCxnSpPr>
          <p:nvPr/>
        </p:nvCxnSpPr>
        <p:spPr>
          <a:xfrm flipH="1">
            <a:off x="1757191" y="3707844"/>
            <a:ext cx="8710162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EF3E87-77F2-46B0-A6F1-45E6F71A5D57}"/>
              </a:ext>
            </a:extLst>
          </p:cNvPr>
          <p:cNvCxnSpPr>
            <a:cxnSpLocks/>
          </p:cNvCxnSpPr>
          <p:nvPr/>
        </p:nvCxnSpPr>
        <p:spPr>
          <a:xfrm flipH="1">
            <a:off x="1770603" y="3194481"/>
            <a:ext cx="8696750" cy="247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0A931D9-88CF-4930-847D-B2F1926D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20" y="3199535"/>
            <a:ext cx="2986192" cy="2986192"/>
          </a:xfrm>
          <a:prstGeom prst="rect">
            <a:avLst/>
          </a:prstGeom>
        </p:spPr>
      </p:pic>
      <p:sp>
        <p:nvSpPr>
          <p:cNvPr id="94" name="Cylinder 93">
            <a:extLst>
              <a:ext uri="{FF2B5EF4-FFF2-40B4-BE49-F238E27FC236}">
                <a16:creationId xmlns:a16="http://schemas.microsoft.com/office/drawing/2014/main" id="{A0958864-8217-4156-8404-E313E3BD06F2}"/>
              </a:ext>
            </a:extLst>
          </p:cNvPr>
          <p:cNvSpPr/>
          <p:nvPr/>
        </p:nvSpPr>
        <p:spPr>
          <a:xfrm rot="16200000">
            <a:off x="4568496" y="-3523256"/>
            <a:ext cx="1519649" cy="10369964"/>
          </a:xfrm>
          <a:prstGeom prst="can">
            <a:avLst>
              <a:gd name="adj" fmla="val 135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Team Services Pipeline with DEV, BETA, and PROD environments</a:t>
            </a:r>
            <a:endParaRPr lang="en-CA" sz="3200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0510" y="1466819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012" y="1466819"/>
            <a:ext cx="914400" cy="91440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1947" y="1466819"/>
            <a:ext cx="914400" cy="91440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5737" y="1466819"/>
            <a:ext cx="914400" cy="9144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1204" y="1466819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676412" y="1924019"/>
            <a:ext cx="784098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374910" y="1924019"/>
            <a:ext cx="95703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246347" y="1924019"/>
            <a:ext cx="1124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7285604" y="1924019"/>
            <a:ext cx="11201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27298" y="1429967"/>
            <a:ext cx="562954" cy="56295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09882" y="1429967"/>
            <a:ext cx="562954" cy="5629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769811" y="901903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Integration (CI)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4225151" y="937759"/>
            <a:ext cx="456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Delivery (CD)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6427137" y="-1437961"/>
            <a:ext cx="157704" cy="56783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079092" y="-8048"/>
            <a:ext cx="154129" cy="28282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1719053" y="192401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138594" y="1965011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auto 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5375773" y="1965011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7347798" y="1965011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56" idx="0"/>
          </p:cNvCxnSpPr>
          <p:nvPr/>
        </p:nvCxnSpPr>
        <p:spPr>
          <a:xfrm>
            <a:off x="8862937" y="2381219"/>
            <a:ext cx="11159" cy="813261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>
            <a:off x="6828404" y="2381219"/>
            <a:ext cx="13108" cy="1326625"/>
          </a:xfrm>
          <a:prstGeom prst="straightConnector1">
            <a:avLst/>
          </a:prstGeom>
          <a:ln w="25400">
            <a:solidFill>
              <a:srgbClr val="3366CC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  <a:stCxn id="10" idx="2"/>
            <a:endCxn id="55" idx="0"/>
          </p:cNvCxnSpPr>
          <p:nvPr/>
        </p:nvCxnSpPr>
        <p:spPr>
          <a:xfrm>
            <a:off x="4789147" y="2381219"/>
            <a:ext cx="12172" cy="188755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52796" y="2431120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PIPELINE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C5E88E7-C695-4FB5-A7D9-97F0FC51FB29}"/>
              </a:ext>
            </a:extLst>
          </p:cNvPr>
          <p:cNvSpPr/>
          <p:nvPr/>
        </p:nvSpPr>
        <p:spPr>
          <a:xfrm>
            <a:off x="6199666" y="3707844"/>
            <a:ext cx="1283691" cy="1121851"/>
          </a:xfrm>
          <a:prstGeom prst="roundRect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Early Adopters</a:t>
            </a:r>
            <a:endParaRPr lang="en-CA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88E7A8A-C49F-4AB8-B6C8-BEEF8A4FC830}"/>
              </a:ext>
            </a:extLst>
          </p:cNvPr>
          <p:cNvSpPr/>
          <p:nvPr/>
        </p:nvSpPr>
        <p:spPr>
          <a:xfrm>
            <a:off x="4159473" y="4268769"/>
            <a:ext cx="1283691" cy="5554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Canaries</a:t>
            </a:r>
            <a:endParaRPr lang="en-CA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682599B-F71F-4935-8D54-65112F594AC7}"/>
              </a:ext>
            </a:extLst>
          </p:cNvPr>
          <p:cNvSpPr/>
          <p:nvPr/>
        </p:nvSpPr>
        <p:spPr>
          <a:xfrm>
            <a:off x="8232250" y="3194480"/>
            <a:ext cx="1283691" cy="164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  <a:endParaRPr lang="en-CA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01D007F-B636-4968-956F-E7E0899B39AC}"/>
              </a:ext>
            </a:extLst>
          </p:cNvPr>
          <p:cNvSpPr/>
          <p:nvPr/>
        </p:nvSpPr>
        <p:spPr>
          <a:xfrm>
            <a:off x="5606958" y="4398678"/>
            <a:ext cx="436523" cy="33083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2D7D67BC-E51A-4BF7-975B-0950EF02E4AC}"/>
              </a:ext>
            </a:extLst>
          </p:cNvPr>
          <p:cNvSpPr/>
          <p:nvPr/>
        </p:nvSpPr>
        <p:spPr>
          <a:xfrm>
            <a:off x="7672334" y="4402847"/>
            <a:ext cx="436523" cy="33083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E00C7DC-E618-4BC7-9320-DC58F1FFD931}"/>
              </a:ext>
            </a:extLst>
          </p:cNvPr>
          <p:cNvSpPr/>
          <p:nvPr/>
        </p:nvSpPr>
        <p:spPr>
          <a:xfrm>
            <a:off x="3850589" y="2787849"/>
            <a:ext cx="6033202" cy="2133369"/>
          </a:xfrm>
          <a:prstGeom prst="roundRect">
            <a:avLst>
              <a:gd name="adj" fmla="val 397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E76E01-13D9-46C7-94CB-E064263B7654}"/>
              </a:ext>
            </a:extLst>
          </p:cNvPr>
          <p:cNvSpPr txBox="1"/>
          <p:nvPr/>
        </p:nvSpPr>
        <p:spPr>
          <a:xfrm>
            <a:off x="6085707" y="4918529"/>
            <a:ext cx="156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PRODUCTION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EBE17CC5-8068-4094-9C19-A80C42D31655}"/>
              </a:ext>
            </a:extLst>
          </p:cNvPr>
          <p:cNvSpPr/>
          <p:nvPr/>
        </p:nvSpPr>
        <p:spPr>
          <a:xfrm>
            <a:off x="10571790" y="2670841"/>
            <a:ext cx="51792" cy="21666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8DAC43-CA3B-4540-9A63-D2064FB521AE}"/>
              </a:ext>
            </a:extLst>
          </p:cNvPr>
          <p:cNvSpPr txBox="1"/>
          <p:nvPr/>
        </p:nvSpPr>
        <p:spPr>
          <a:xfrm rot="16200000">
            <a:off x="9911910" y="3510267"/>
            <a:ext cx="185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IMPACT RADIUS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16D823-0B55-454F-A33D-CC568DAAD096}"/>
              </a:ext>
            </a:extLst>
          </p:cNvPr>
          <p:cNvSpPr/>
          <p:nvPr/>
        </p:nvSpPr>
        <p:spPr>
          <a:xfrm>
            <a:off x="81144" y="4831393"/>
            <a:ext cx="3582521" cy="1757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66B829-BAF5-47A7-88EE-09F6A035853E}"/>
              </a:ext>
            </a:extLst>
          </p:cNvPr>
          <p:cNvSpPr txBox="1"/>
          <p:nvPr/>
        </p:nvSpPr>
        <p:spPr>
          <a:xfrm>
            <a:off x="987582" y="4888843"/>
            <a:ext cx="156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RINGS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One build in VSTS or TFS</a:t>
            </a:r>
            <a:endParaRPr lang="en-CA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EF798D0-E516-49CD-BBAC-7D90422CE95E}"/>
              </a:ext>
            </a:extLst>
          </p:cNvPr>
          <p:cNvSpPr/>
          <p:nvPr/>
        </p:nvSpPr>
        <p:spPr>
          <a:xfrm rot="16200000">
            <a:off x="5960825" y="-2571971"/>
            <a:ext cx="1360113" cy="965300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BAF5B1C1-FB1D-4DAA-BE8A-0B67BB766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1633" y="1696060"/>
            <a:ext cx="914400" cy="914400"/>
          </a:xfrm>
          <a:prstGeom prst="rect">
            <a:avLst/>
          </a:prstGeom>
        </p:spPr>
      </p:pic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F010E153-41F4-4476-BCA6-9E2A26696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302" y="1696060"/>
            <a:ext cx="914400" cy="914400"/>
          </a:xfrm>
          <a:prstGeom prst="rect">
            <a:avLst/>
          </a:prstGeom>
        </p:spPr>
      </p:pic>
      <p:pic>
        <p:nvPicPr>
          <p:cNvPr id="6" name="Graphic 5" descr="Box">
            <a:extLst>
              <a:ext uri="{FF2B5EF4-FFF2-40B4-BE49-F238E27FC236}">
                <a16:creationId xmlns:a16="http://schemas.microsoft.com/office/drawing/2014/main" id="{24B21F91-5521-4769-92A6-89D978D055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34349" y="1696060"/>
            <a:ext cx="914400" cy="914400"/>
          </a:xfrm>
          <a:prstGeom prst="rect">
            <a:avLst/>
          </a:prstGeom>
        </p:spPr>
      </p:pic>
      <p:pic>
        <p:nvPicPr>
          <p:cNvPr id="7" name="Graphic 6" descr="Box trolley">
            <a:extLst>
              <a:ext uri="{FF2B5EF4-FFF2-40B4-BE49-F238E27FC236}">
                <a16:creationId xmlns:a16="http://schemas.microsoft.com/office/drawing/2014/main" id="{2DD4F4B5-3D89-4B86-A0E7-CA21055DCB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84181" y="169606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EEC17-A2B1-4E5B-9425-828CD43D2E7F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3996033" y="2153260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0AE007-3F41-4C4D-94AA-771BF83CB15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7048749" y="2153260"/>
            <a:ext cx="74417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98DBFA-E4AA-40AE-9BAC-B6828C49FA9D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8707324" y="2153260"/>
            <a:ext cx="876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4CBBF6-6B38-4737-816D-126810E729C1}"/>
              </a:ext>
            </a:extLst>
          </p:cNvPr>
          <p:cNvSpPr txBox="1"/>
          <p:nvPr/>
        </p:nvSpPr>
        <p:spPr>
          <a:xfrm>
            <a:off x="1912700" y="1870715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B73B6-230A-422F-9C06-99A2CFE4513A}"/>
              </a:ext>
            </a:extLst>
          </p:cNvPr>
          <p:cNvSpPr txBox="1"/>
          <p:nvPr/>
        </p:nvSpPr>
        <p:spPr>
          <a:xfrm>
            <a:off x="3225051" y="253847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C81C98-FC1E-4002-9D4A-D6C70CD13D4F}"/>
              </a:ext>
            </a:extLst>
          </p:cNvPr>
          <p:cNvSpPr txBox="1"/>
          <p:nvPr/>
        </p:nvSpPr>
        <p:spPr>
          <a:xfrm>
            <a:off x="7509663" y="2538035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6267DF-4FE7-4B6A-BC43-CD881802B354}"/>
              </a:ext>
            </a:extLst>
          </p:cNvPr>
          <p:cNvSpPr txBox="1"/>
          <p:nvPr/>
        </p:nvSpPr>
        <p:spPr>
          <a:xfrm>
            <a:off x="9246920" y="2545310"/>
            <a:ext cx="21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to production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B2F8-23D7-4911-B11A-E5B17F235506}"/>
              </a:ext>
            </a:extLst>
          </p:cNvPr>
          <p:cNvSpPr txBox="1"/>
          <p:nvPr/>
        </p:nvSpPr>
        <p:spPr>
          <a:xfrm>
            <a:off x="1814381" y="2917812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</a:t>
            </a:r>
            <a:endParaRPr lang="en-CA" dirty="0"/>
          </a:p>
        </p:txBody>
      </p:sp>
      <p:pic>
        <p:nvPicPr>
          <p:cNvPr id="30" name="Graphic 29" descr="Beaker">
            <a:extLst>
              <a:ext uri="{FF2B5EF4-FFF2-40B4-BE49-F238E27FC236}">
                <a16:creationId xmlns:a16="http://schemas.microsoft.com/office/drawing/2014/main" id="{035FE0E5-B492-4763-8EE6-94F0AD741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3226" y="1696060"/>
            <a:ext cx="914400" cy="914400"/>
          </a:xfrm>
          <a:prstGeom prst="rect">
            <a:avLst/>
          </a:prstGeom>
        </p:spPr>
      </p:pic>
      <p:pic>
        <p:nvPicPr>
          <p:cNvPr id="32" name="Graphic 31" descr="Flask">
            <a:extLst>
              <a:ext uri="{FF2B5EF4-FFF2-40B4-BE49-F238E27FC236}">
                <a16:creationId xmlns:a16="http://schemas.microsoft.com/office/drawing/2014/main" id="{B47436F5-CEB9-489F-AD83-130F9E8A27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92924" y="169606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411DFFC-0F5C-419E-BFDB-8AF59267C771}"/>
              </a:ext>
            </a:extLst>
          </p:cNvPr>
          <p:cNvSpPr txBox="1"/>
          <p:nvPr/>
        </p:nvSpPr>
        <p:spPr>
          <a:xfrm>
            <a:off x="4499596" y="2548480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14B9F6-2586-4ACD-A1B2-C96CCD03601D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5487626" y="2153260"/>
            <a:ext cx="64672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780649-0BA1-4D3E-9332-EBB960E35FE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593702" y="2153260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0F1153E-3D1E-46AC-8535-C8928B7CF472}"/>
              </a:ext>
            </a:extLst>
          </p:cNvPr>
          <p:cNvSpPr txBox="1"/>
          <p:nvPr/>
        </p:nvSpPr>
        <p:spPr>
          <a:xfrm>
            <a:off x="5988067" y="253309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9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ylinder 47">
            <a:extLst>
              <a:ext uri="{FF2B5EF4-FFF2-40B4-BE49-F238E27FC236}">
                <a16:creationId xmlns:a16="http://schemas.microsoft.com/office/drawing/2014/main" id="{2B70B387-35FE-46B8-98C8-27AE82AF33FE}"/>
              </a:ext>
            </a:extLst>
          </p:cNvPr>
          <p:cNvSpPr/>
          <p:nvPr/>
        </p:nvSpPr>
        <p:spPr>
          <a:xfrm rot="16200000">
            <a:off x="5644529" y="425318"/>
            <a:ext cx="1371600" cy="9008893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Multiple environments</a:t>
            </a:r>
            <a:endParaRPr lang="en-CA" dirty="0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DA430F9C-78CB-4869-B71D-07A097B78BC0}"/>
              </a:ext>
            </a:extLst>
          </p:cNvPr>
          <p:cNvSpPr/>
          <p:nvPr/>
        </p:nvSpPr>
        <p:spPr>
          <a:xfrm rot="16200000">
            <a:off x="4997549" y="-2102286"/>
            <a:ext cx="1371600" cy="77379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9E0AA363-D6F0-4091-9E6F-BD5763EA6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1633" y="1225459"/>
            <a:ext cx="914400" cy="914400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86534D9B-7364-488D-8919-C166F326F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302" y="1225459"/>
            <a:ext cx="914400" cy="914400"/>
          </a:xfrm>
          <a:prstGeom prst="rect">
            <a:avLst/>
          </a:prstGeom>
        </p:spPr>
      </p:pic>
      <p:pic>
        <p:nvPicPr>
          <p:cNvPr id="27" name="Graphic 26" descr="Box">
            <a:extLst>
              <a:ext uri="{FF2B5EF4-FFF2-40B4-BE49-F238E27FC236}">
                <a16:creationId xmlns:a16="http://schemas.microsoft.com/office/drawing/2014/main" id="{A837005D-3F32-4474-9E89-DD11490E9F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0049" y="1224261"/>
            <a:ext cx="914400" cy="914400"/>
          </a:xfrm>
          <a:prstGeom prst="rect">
            <a:avLst/>
          </a:prstGeom>
        </p:spPr>
      </p:pic>
      <p:pic>
        <p:nvPicPr>
          <p:cNvPr id="28" name="Graphic 27" descr="Box trolley">
            <a:extLst>
              <a:ext uri="{FF2B5EF4-FFF2-40B4-BE49-F238E27FC236}">
                <a16:creationId xmlns:a16="http://schemas.microsoft.com/office/drawing/2014/main" id="{618288F7-42B3-4F8D-8DF8-BEF51809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23837" y="4311908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48E4EA-8D17-4CED-8C4A-4865CA5904AA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3996033" y="1682659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DE8DBE-BD1D-491D-A1EB-D0FD0094DA26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7104449" y="1677113"/>
            <a:ext cx="816375" cy="434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645255-F38A-498A-A461-C22B35B2564C}"/>
              </a:ext>
            </a:extLst>
          </p:cNvPr>
          <p:cNvSpPr txBox="1"/>
          <p:nvPr/>
        </p:nvSpPr>
        <p:spPr>
          <a:xfrm>
            <a:off x="1912700" y="1400114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953D5D-662C-4BE4-9E39-637DBB411779}"/>
              </a:ext>
            </a:extLst>
          </p:cNvPr>
          <p:cNvSpPr txBox="1"/>
          <p:nvPr/>
        </p:nvSpPr>
        <p:spPr>
          <a:xfrm>
            <a:off x="3225051" y="20563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6DCD0-92A7-4FF0-A6DC-A2CCF7A62BC5}"/>
              </a:ext>
            </a:extLst>
          </p:cNvPr>
          <p:cNvSpPr txBox="1"/>
          <p:nvPr/>
        </p:nvSpPr>
        <p:spPr>
          <a:xfrm>
            <a:off x="7463624" y="2073179"/>
            <a:ext cx="178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sampling of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FC59DB-246B-4D86-9D5A-53D33BAC12B0}"/>
              </a:ext>
            </a:extLst>
          </p:cNvPr>
          <p:cNvSpPr txBox="1"/>
          <p:nvPr/>
        </p:nvSpPr>
        <p:spPr>
          <a:xfrm>
            <a:off x="1825882" y="2411573"/>
            <a:ext cx="176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BUILD</a:t>
            </a:r>
            <a:r>
              <a:rPr lang="en-US" dirty="0"/>
              <a:t> PIPELINE</a:t>
            </a:r>
            <a:endParaRPr lang="en-CA" dirty="0"/>
          </a:p>
        </p:txBody>
      </p:sp>
      <p:pic>
        <p:nvPicPr>
          <p:cNvPr id="41" name="Graphic 40" descr="Beaker">
            <a:extLst>
              <a:ext uri="{FF2B5EF4-FFF2-40B4-BE49-F238E27FC236}">
                <a16:creationId xmlns:a16="http://schemas.microsoft.com/office/drawing/2014/main" id="{23D78819-A494-44EF-A829-A31F54C591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3226" y="1225459"/>
            <a:ext cx="914400" cy="914400"/>
          </a:xfrm>
          <a:prstGeom prst="rect">
            <a:avLst/>
          </a:prstGeom>
        </p:spPr>
      </p:pic>
      <p:pic>
        <p:nvPicPr>
          <p:cNvPr id="42" name="Graphic 41" descr="Flask">
            <a:extLst>
              <a:ext uri="{FF2B5EF4-FFF2-40B4-BE49-F238E27FC236}">
                <a16:creationId xmlns:a16="http://schemas.microsoft.com/office/drawing/2014/main" id="{520A78DF-E241-41FF-BCB9-C1162A90B3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26958" y="4303351"/>
            <a:ext cx="923544" cy="92354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3CCF6E8-74BE-4594-903D-C1277359CA4E}"/>
              </a:ext>
            </a:extLst>
          </p:cNvPr>
          <p:cNvSpPr txBox="1"/>
          <p:nvPr/>
        </p:nvSpPr>
        <p:spPr>
          <a:xfrm>
            <a:off x="4499596" y="2066377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B886BB-5E89-4E5F-8199-DC8F8BDFB095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 flipV="1">
            <a:off x="5487626" y="1681461"/>
            <a:ext cx="702423" cy="119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84EF5A-9F34-4CD9-82B2-02937E82F193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1593702" y="1682659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8DD3583-5293-4673-9C9E-9705A5FFD4CB}"/>
              </a:ext>
            </a:extLst>
          </p:cNvPr>
          <p:cNvSpPr txBox="1"/>
          <p:nvPr/>
        </p:nvSpPr>
        <p:spPr>
          <a:xfrm>
            <a:off x="5988067" y="2050993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7E3DDE49-F232-4CF3-8BEB-CEF0356BFE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20824" y="1219913"/>
            <a:ext cx="914400" cy="914400"/>
          </a:xfrm>
          <a:prstGeom prst="rect">
            <a:avLst/>
          </a:prstGeom>
        </p:spPr>
      </p:pic>
      <p:pic>
        <p:nvPicPr>
          <p:cNvPr id="50" name="Graphic 49" descr="Box">
            <a:extLst>
              <a:ext uri="{FF2B5EF4-FFF2-40B4-BE49-F238E27FC236}">
                <a16:creationId xmlns:a16="http://schemas.microsoft.com/office/drawing/2014/main" id="{961172B1-54BF-449F-ABC4-18E3C8B963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6283" y="4311908"/>
            <a:ext cx="914400" cy="9144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1B90E5-DFE5-4D32-9743-D38A90C99608}"/>
              </a:ext>
            </a:extLst>
          </p:cNvPr>
          <p:cNvCxnSpPr>
            <a:cxnSpLocks/>
            <a:stCxn id="50" idx="3"/>
            <a:endCxn id="90" idx="1"/>
          </p:cNvCxnSpPr>
          <p:nvPr/>
        </p:nvCxnSpPr>
        <p:spPr>
          <a:xfrm>
            <a:off x="6680683" y="4769108"/>
            <a:ext cx="803526" cy="17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058766-AA38-424A-874E-D8E88121EAAB}"/>
              </a:ext>
            </a:extLst>
          </p:cNvPr>
          <p:cNvSpPr txBox="1"/>
          <p:nvPr/>
        </p:nvSpPr>
        <p:spPr>
          <a:xfrm>
            <a:off x="2549994" y="5147292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60FD0F-D646-4EFA-BD02-2BCB4E7A4799}"/>
              </a:ext>
            </a:extLst>
          </p:cNvPr>
          <p:cNvSpPr txBox="1"/>
          <p:nvPr/>
        </p:nvSpPr>
        <p:spPr>
          <a:xfrm>
            <a:off x="7116721" y="5169298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integration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7EF58-1DC9-4D4D-ADF1-C5F15415117F}"/>
              </a:ext>
            </a:extLst>
          </p:cNvPr>
          <p:cNvSpPr txBox="1"/>
          <p:nvPr/>
        </p:nvSpPr>
        <p:spPr>
          <a:xfrm>
            <a:off x="1837383" y="5584359"/>
            <a:ext cx="190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RELEASE</a:t>
            </a:r>
            <a:r>
              <a:rPr lang="en-US" dirty="0"/>
              <a:t> PIPELINE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E6756A-8606-4075-A388-ACF516B1D4AB}"/>
              </a:ext>
            </a:extLst>
          </p:cNvPr>
          <p:cNvSpPr txBox="1"/>
          <p:nvPr/>
        </p:nvSpPr>
        <p:spPr>
          <a:xfrm>
            <a:off x="3837851" y="5165417"/>
            <a:ext cx="163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8E3459B-802B-465B-8772-A6B063D036B0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>
            <a:off x="5050502" y="4765123"/>
            <a:ext cx="715781" cy="398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C257372-DECB-4078-8557-D23C61A329D3}"/>
              </a:ext>
            </a:extLst>
          </p:cNvPr>
          <p:cNvSpPr txBox="1"/>
          <p:nvPr/>
        </p:nvSpPr>
        <p:spPr>
          <a:xfrm>
            <a:off x="5620001" y="516044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2403FE5-A59C-4A57-A1E3-DAB2AEAB05F6}"/>
              </a:ext>
            </a:extLst>
          </p:cNvPr>
          <p:cNvCxnSpPr>
            <a:cxnSpLocks/>
            <a:stCxn id="13" idx="3"/>
            <a:endCxn id="71" idx="1"/>
          </p:cNvCxnSpPr>
          <p:nvPr/>
        </p:nvCxnSpPr>
        <p:spPr>
          <a:xfrm flipH="1">
            <a:off x="2723115" y="1677113"/>
            <a:ext cx="6112109" cy="3093923"/>
          </a:xfrm>
          <a:prstGeom prst="bentConnector5">
            <a:avLst>
              <a:gd name="adj1" fmla="val -21900"/>
              <a:gd name="adj2" fmla="val 50000"/>
              <a:gd name="adj3" fmla="val 118983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 descr="Box">
            <a:extLst>
              <a:ext uri="{FF2B5EF4-FFF2-40B4-BE49-F238E27FC236}">
                <a16:creationId xmlns:a16="http://schemas.microsoft.com/office/drawing/2014/main" id="{DBD95557-9CB3-41B4-9134-7D57860F5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23115" y="4313836"/>
            <a:ext cx="914400" cy="9144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F9C132E-A97C-45EB-B804-BCE3CD43938A}"/>
              </a:ext>
            </a:extLst>
          </p:cNvPr>
          <p:cNvCxnSpPr>
            <a:cxnSpLocks/>
            <a:stCxn id="71" idx="3"/>
            <a:endCxn id="42" idx="1"/>
          </p:cNvCxnSpPr>
          <p:nvPr/>
        </p:nvCxnSpPr>
        <p:spPr>
          <a:xfrm flipV="1">
            <a:off x="3637515" y="4765123"/>
            <a:ext cx="489443" cy="591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 descr="Network">
            <a:extLst>
              <a:ext uri="{FF2B5EF4-FFF2-40B4-BE49-F238E27FC236}">
                <a16:creationId xmlns:a16="http://schemas.microsoft.com/office/drawing/2014/main" id="{52DBFB17-2702-4B2F-A05B-4E4A66AFD1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84209" y="4307511"/>
            <a:ext cx="923544" cy="923544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D497FF-EA8C-4FC7-86A4-AA319E02AF3D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8407753" y="4765125"/>
            <a:ext cx="916084" cy="415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36D00EA-8273-46AC-B77A-FDDE4DDA2931}"/>
              </a:ext>
            </a:extLst>
          </p:cNvPr>
          <p:cNvSpPr txBox="1"/>
          <p:nvPr/>
        </p:nvSpPr>
        <p:spPr>
          <a:xfrm>
            <a:off x="9463027" y="5160446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348714E-7D53-42DC-800D-94695E530BBF}"/>
              </a:ext>
            </a:extLst>
          </p:cNvPr>
          <p:cNvSpPr txBox="1"/>
          <p:nvPr/>
        </p:nvSpPr>
        <p:spPr>
          <a:xfrm>
            <a:off x="1924201" y="4433887"/>
            <a:ext cx="62376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B4DE27-C139-43FC-BD85-6B40D391A3BB}"/>
              </a:ext>
            </a:extLst>
          </p:cNvPr>
          <p:cNvSpPr txBox="1"/>
          <p:nvPr/>
        </p:nvSpPr>
        <p:spPr>
          <a:xfrm>
            <a:off x="2452666" y="3586244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DEV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673D5019-B51F-499A-8EEF-99A8B67809FA}"/>
              </a:ext>
            </a:extLst>
          </p:cNvPr>
          <p:cNvSpPr/>
          <p:nvPr/>
        </p:nvSpPr>
        <p:spPr>
          <a:xfrm rot="16200000">
            <a:off x="3790691" y="2737730"/>
            <a:ext cx="204466" cy="2646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9A9094-C781-4024-96F2-ACBDECE075A3}"/>
              </a:ext>
            </a:extLst>
          </p:cNvPr>
          <p:cNvSpPr txBox="1"/>
          <p:nvPr/>
        </p:nvSpPr>
        <p:spPr>
          <a:xfrm>
            <a:off x="5895962" y="3562009"/>
            <a:ext cx="21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Q&amp;A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9A192B46-92A4-4A69-AA23-6F9AC333388D}"/>
              </a:ext>
            </a:extLst>
          </p:cNvPr>
          <p:cNvSpPr/>
          <p:nvPr/>
        </p:nvSpPr>
        <p:spPr>
          <a:xfrm rot="16200000">
            <a:off x="6936050" y="2482411"/>
            <a:ext cx="216736" cy="3152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C5A746-0F06-465F-AA0F-53347F23417F}"/>
              </a:ext>
            </a:extLst>
          </p:cNvPr>
          <p:cNvSpPr txBox="1"/>
          <p:nvPr/>
        </p:nvSpPr>
        <p:spPr>
          <a:xfrm>
            <a:off x="8224688" y="3569591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PROD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11" name="Right Brace 110">
            <a:extLst>
              <a:ext uri="{FF2B5EF4-FFF2-40B4-BE49-F238E27FC236}">
                <a16:creationId xmlns:a16="http://schemas.microsoft.com/office/drawing/2014/main" id="{7DF862B3-65D3-4153-92E1-BAA9D1F19419}"/>
              </a:ext>
            </a:extLst>
          </p:cNvPr>
          <p:cNvSpPr/>
          <p:nvPr/>
        </p:nvSpPr>
        <p:spPr>
          <a:xfrm rot="16200000">
            <a:off x="9596238" y="3143861"/>
            <a:ext cx="272438" cy="18259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22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1861465" y="929452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Microservices</a:t>
            </a:r>
            <a:endParaRPr lang="en-CA" sz="3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093670" y="2347465"/>
            <a:ext cx="266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User Interface (UI) 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59964B1-D69A-4651-8621-8DAAB130DD5B}"/>
              </a:ext>
            </a:extLst>
          </p:cNvPr>
          <p:cNvSpPr/>
          <p:nvPr/>
        </p:nvSpPr>
        <p:spPr>
          <a:xfrm rot="16200000">
            <a:off x="5622292" y="899024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C01762-B234-4275-B62B-78DF2462879C}"/>
              </a:ext>
            </a:extLst>
          </p:cNvPr>
          <p:cNvSpPr txBox="1"/>
          <p:nvPr/>
        </p:nvSpPr>
        <p:spPr>
          <a:xfrm>
            <a:off x="4972078" y="2235153"/>
            <a:ext cx="237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Mocked Dependencies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73FC18E3-CCBF-45FF-9B3C-D763DBC2A085}"/>
              </a:ext>
            </a:extLst>
          </p:cNvPr>
          <p:cNvSpPr/>
          <p:nvPr/>
        </p:nvSpPr>
        <p:spPr>
          <a:xfrm rot="16200000">
            <a:off x="1861466" y="2520754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98F0FD-2AE6-41E3-9DD9-9D03FDB850A5}"/>
              </a:ext>
            </a:extLst>
          </p:cNvPr>
          <p:cNvSpPr txBox="1"/>
          <p:nvPr/>
        </p:nvSpPr>
        <p:spPr>
          <a:xfrm>
            <a:off x="1030552" y="3945359"/>
            <a:ext cx="266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Back-end 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C334D8AA-6AFD-44AB-8426-859EE7673D9D}"/>
              </a:ext>
            </a:extLst>
          </p:cNvPr>
          <p:cNvSpPr/>
          <p:nvPr/>
        </p:nvSpPr>
        <p:spPr>
          <a:xfrm rot="16200000">
            <a:off x="5622292" y="2501157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48E2F5-DEA6-478F-990F-B5773850E0D8}"/>
              </a:ext>
            </a:extLst>
          </p:cNvPr>
          <p:cNvSpPr txBox="1"/>
          <p:nvPr/>
        </p:nvSpPr>
        <p:spPr>
          <a:xfrm>
            <a:off x="4898878" y="3826455"/>
            <a:ext cx="251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Mocked Dependencies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3F41D3A1-0422-4171-8A03-79933EAC1A8A}"/>
              </a:ext>
            </a:extLst>
          </p:cNvPr>
          <p:cNvSpPr/>
          <p:nvPr/>
        </p:nvSpPr>
        <p:spPr>
          <a:xfrm rot="16200000">
            <a:off x="9688772" y="1749961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136B5-BA09-4165-8B24-3DD391A8A456}"/>
              </a:ext>
            </a:extLst>
          </p:cNvPr>
          <p:cNvSpPr txBox="1"/>
          <p:nvPr/>
        </p:nvSpPr>
        <p:spPr>
          <a:xfrm>
            <a:off x="8875836" y="3055662"/>
            <a:ext cx="266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Integration CI Build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(UI + Back-end)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33948A-27C4-46DD-8C4F-69FBD22E94C0}"/>
              </a:ext>
            </a:extLst>
          </p:cNvPr>
          <p:cNvCxnSpPr>
            <a:cxnSpLocks/>
          </p:cNvCxnSpPr>
          <p:nvPr/>
        </p:nvCxnSpPr>
        <p:spPr>
          <a:xfrm>
            <a:off x="3947533" y="2527891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060A582-D987-41D9-B26A-977951FCD55B}"/>
              </a:ext>
            </a:extLst>
          </p:cNvPr>
          <p:cNvCxnSpPr>
            <a:cxnSpLocks/>
            <a:stCxn id="28" idx="3"/>
            <a:endCxn id="11" idx="2"/>
          </p:cNvCxnSpPr>
          <p:nvPr/>
        </p:nvCxnSpPr>
        <p:spPr>
          <a:xfrm>
            <a:off x="7708360" y="2527892"/>
            <a:ext cx="933909" cy="8512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41F71FD-F410-41DF-9DEE-577E049BE3CF}"/>
              </a:ext>
            </a:extLst>
          </p:cNvPr>
          <p:cNvSpPr/>
          <p:nvPr/>
        </p:nvSpPr>
        <p:spPr>
          <a:xfrm>
            <a:off x="8642269" y="3264433"/>
            <a:ext cx="188427" cy="229485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F275E45-E5C2-4669-BB45-08E2D8244E10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 flipV="1">
            <a:off x="7708360" y="3379176"/>
            <a:ext cx="933909" cy="7508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A0597D-B741-4488-92C7-2C81CC3BB9BD}"/>
              </a:ext>
            </a:extLst>
          </p:cNvPr>
          <p:cNvCxnSpPr>
            <a:cxnSpLocks/>
          </p:cNvCxnSpPr>
          <p:nvPr/>
        </p:nvCxnSpPr>
        <p:spPr>
          <a:xfrm>
            <a:off x="3947533" y="4149825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4751734" y="-2760069"/>
            <a:ext cx="1713652" cy="9837526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Manage database upgrades</a:t>
            </a:r>
            <a:endParaRPr lang="en-CA" sz="3200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492" y="1967671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3409" y="1967671"/>
            <a:ext cx="914400" cy="91440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1209" y="1967671"/>
            <a:ext cx="914400" cy="91440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4999" y="1967671"/>
            <a:ext cx="914400" cy="9144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0466" y="1967671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227809" y="2424871"/>
            <a:ext cx="9816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123892" y="2424871"/>
            <a:ext cx="106731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105609" y="2424871"/>
            <a:ext cx="1124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144866" y="2424871"/>
            <a:ext cx="11201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86560" y="1930819"/>
            <a:ext cx="562954" cy="56295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69144" y="1930819"/>
            <a:ext cx="562954" cy="5629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1687928" y="1379310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Integration (CI)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5191209" y="1366039"/>
            <a:ext cx="456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Delivery (CD)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7300329" y="-819540"/>
            <a:ext cx="151061" cy="54366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858295" y="264998"/>
            <a:ext cx="144418" cy="32741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2270450" y="242487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975743" y="2465863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auto 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6235035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8207060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9722199" y="2882071"/>
            <a:ext cx="0" cy="399627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967663" y="2794203"/>
            <a:ext cx="18453" cy="48749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67400" y="2767138"/>
            <a:ext cx="0" cy="51456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787024" y="3038854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PIPELINE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7625CF66-7E9F-4B09-B8B9-AC8F5FC0C3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10200" y="3281698"/>
            <a:ext cx="914400" cy="914400"/>
          </a:xfrm>
          <a:prstGeom prst="rect">
            <a:avLst/>
          </a:prstGeom>
        </p:spPr>
      </p:pic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85D44198-F327-4F80-8CAB-F68143BC97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8916" y="3281698"/>
            <a:ext cx="914400" cy="914400"/>
          </a:xfrm>
          <a:prstGeom prst="rect">
            <a:avLst/>
          </a:prstGeom>
        </p:spPr>
      </p:pic>
      <p:pic>
        <p:nvPicPr>
          <p:cNvPr id="38" name="Graphic 37" descr="Database">
            <a:extLst>
              <a:ext uri="{FF2B5EF4-FFF2-40B4-BE49-F238E27FC236}">
                <a16:creationId xmlns:a16="http://schemas.microsoft.com/office/drawing/2014/main" id="{DA7E7334-962A-483E-BE02-65DD943EC0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64999" y="3281698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852B1F6-25CE-4EE5-9965-DA489E750387}"/>
              </a:ext>
            </a:extLst>
          </p:cNvPr>
          <p:cNvSpPr txBox="1"/>
          <p:nvPr/>
        </p:nvSpPr>
        <p:spPr>
          <a:xfrm>
            <a:off x="6206999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DB1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C517D8-6F4A-4F3F-82EA-2F05306311FF}"/>
              </a:ext>
            </a:extLst>
          </p:cNvPr>
          <p:cNvSpPr txBox="1"/>
          <p:nvPr/>
        </p:nvSpPr>
        <p:spPr>
          <a:xfrm>
            <a:off x="8284770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DB2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196958-CA6A-4073-8DA5-9F81391417BF}"/>
              </a:ext>
            </a:extLst>
          </p:cNvPr>
          <p:cNvSpPr txBox="1"/>
          <p:nvPr/>
        </p:nvSpPr>
        <p:spPr>
          <a:xfrm>
            <a:off x="10030306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DB2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9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B274-93EB-4309-A51E-70CD7C98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636"/>
          </a:xfrm>
        </p:spPr>
        <p:txBody>
          <a:bodyPr/>
          <a:lstStyle/>
          <a:p>
            <a:r>
              <a:rPr lang="en-US" dirty="0"/>
              <a:t>APPLICATION LEVEL – HYPOTHETICAL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880F2E-D969-4198-BC72-555CAA77A01E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544B88-7B5A-40E9-9975-B4A437C48A81}"/>
              </a:ext>
            </a:extLst>
          </p:cNvPr>
          <p:cNvSpPr/>
          <p:nvPr/>
        </p:nvSpPr>
        <p:spPr>
          <a:xfrm>
            <a:off x="3538896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7CD88B-079C-4E7B-B745-674084D1482F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E2897-8156-46EA-A6B3-A11BA318BF8C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D118B-2B86-4430-A7F5-ACF09B7D1F49}"/>
              </a:ext>
            </a:extLst>
          </p:cNvPr>
          <p:cNvSpPr txBox="1"/>
          <p:nvPr/>
        </p:nvSpPr>
        <p:spPr>
          <a:xfrm>
            <a:off x="4227612" y="849535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68F1D-7207-423C-BE6C-CA8F59AFFC39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9FFF4485-FCBE-4B59-9D17-FE75CFA1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pic>
        <p:nvPicPr>
          <p:cNvPr id="13" name="Graphic 12" descr="Blackboard">
            <a:extLst>
              <a:ext uri="{FF2B5EF4-FFF2-40B4-BE49-F238E27FC236}">
                <a16:creationId xmlns:a16="http://schemas.microsoft.com/office/drawing/2014/main" id="{029474F9-8CF1-4012-93F0-4B7752FE2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5796" y="1597120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96710C-88B6-48D7-A747-13B513DF34CE}"/>
              </a:ext>
            </a:extLst>
          </p:cNvPr>
          <p:cNvSpPr/>
          <p:nvPr/>
        </p:nvSpPr>
        <p:spPr>
          <a:xfrm>
            <a:off x="5283211" y="1302280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CE24F-F348-43BC-888F-51D64043FDF5}"/>
              </a:ext>
            </a:extLst>
          </p:cNvPr>
          <p:cNvSpPr/>
          <p:nvPr/>
        </p:nvSpPr>
        <p:spPr>
          <a:xfrm>
            <a:off x="5111263" y="139755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35755A-2B86-426B-A056-3ACA33F46367}"/>
              </a:ext>
            </a:extLst>
          </p:cNvPr>
          <p:cNvSpPr/>
          <p:nvPr/>
        </p:nvSpPr>
        <p:spPr>
          <a:xfrm>
            <a:off x="5111263" y="159448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2C15E3-6F8E-4A75-864A-3D3F2D073161}"/>
              </a:ext>
            </a:extLst>
          </p:cNvPr>
          <p:cNvSpPr/>
          <p:nvPr/>
        </p:nvSpPr>
        <p:spPr>
          <a:xfrm>
            <a:off x="5283211" y="1903001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C11FBC-BCC8-4E5B-A570-B8348DE1D131}"/>
              </a:ext>
            </a:extLst>
          </p:cNvPr>
          <p:cNvSpPr/>
          <p:nvPr/>
        </p:nvSpPr>
        <p:spPr>
          <a:xfrm>
            <a:off x="5111263" y="199827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E46553-4597-44A7-9DBB-1559AE68526E}"/>
              </a:ext>
            </a:extLst>
          </p:cNvPr>
          <p:cNvSpPr/>
          <p:nvPr/>
        </p:nvSpPr>
        <p:spPr>
          <a:xfrm>
            <a:off x="5111263" y="2195206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CC22CA-D0EC-4C1C-80D1-F25B8970E42F}"/>
              </a:ext>
            </a:extLst>
          </p:cNvPr>
          <p:cNvSpPr/>
          <p:nvPr/>
        </p:nvSpPr>
        <p:spPr>
          <a:xfrm>
            <a:off x="5283211" y="2508369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0DC265-8A3D-4366-82B8-ECFC0B6CDEDB}"/>
              </a:ext>
            </a:extLst>
          </p:cNvPr>
          <p:cNvSpPr/>
          <p:nvPr/>
        </p:nvSpPr>
        <p:spPr>
          <a:xfrm>
            <a:off x="5111263" y="2603643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5D2F11-C382-40C9-9C6F-39E953E433FC}"/>
              </a:ext>
            </a:extLst>
          </p:cNvPr>
          <p:cNvSpPr/>
          <p:nvPr/>
        </p:nvSpPr>
        <p:spPr>
          <a:xfrm>
            <a:off x="5111263" y="280057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C3BD1-C993-41D1-8A5C-C9F29A11BE49}"/>
              </a:ext>
            </a:extLst>
          </p:cNvPr>
          <p:cNvSpPr txBox="1"/>
          <p:nvPr/>
        </p:nvSpPr>
        <p:spPr>
          <a:xfrm>
            <a:off x="725969" y="2341179"/>
            <a:ext cx="23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Page Application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03121E-7ABD-482C-8734-4722B2E66A8E}"/>
              </a:ext>
            </a:extLst>
          </p:cNvPr>
          <p:cNvSpPr txBox="1"/>
          <p:nvPr/>
        </p:nvSpPr>
        <p:spPr>
          <a:xfrm>
            <a:off x="7386378" y="234018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A9C54A-4FD5-42E4-AF30-BE364ECB1452}"/>
              </a:ext>
            </a:extLst>
          </p:cNvPr>
          <p:cNvSpPr txBox="1"/>
          <p:nvPr/>
        </p:nvSpPr>
        <p:spPr>
          <a:xfrm>
            <a:off x="3996209" y="1203883"/>
            <a:ext cx="1079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Inventory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42D40B-404A-4E72-B62B-4995B79E201D}"/>
              </a:ext>
            </a:extLst>
          </p:cNvPr>
          <p:cNvSpPr txBox="1"/>
          <p:nvPr/>
        </p:nvSpPr>
        <p:spPr>
          <a:xfrm>
            <a:off x="3980575" y="181230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Customer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91BE9-235B-49D7-887A-684D693B80ED}"/>
              </a:ext>
            </a:extLst>
          </p:cNvPr>
          <p:cNvSpPr txBox="1"/>
          <p:nvPr/>
        </p:nvSpPr>
        <p:spPr>
          <a:xfrm>
            <a:off x="4361348" y="2437209"/>
            <a:ext cx="73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Order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929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B274-93EB-4309-A51E-70CD7C98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LEVEL – VSTS EXTENSIONS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2D46F-A3A2-4D4A-A0EE-74FE8172BFEE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802CFF-083D-4294-8316-63D9E29F2845}"/>
              </a:ext>
            </a:extLst>
          </p:cNvPr>
          <p:cNvSpPr/>
          <p:nvPr/>
        </p:nvSpPr>
        <p:spPr>
          <a:xfrm>
            <a:off x="3538896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E682A0-D644-4090-A5B9-90007FD33DA8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96A9-8A40-481F-9789-F01637F8963B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F2DEF-880C-419C-A46C-9ED5ACA3C1DA}"/>
              </a:ext>
            </a:extLst>
          </p:cNvPr>
          <p:cNvSpPr txBox="1"/>
          <p:nvPr/>
        </p:nvSpPr>
        <p:spPr>
          <a:xfrm>
            <a:off x="4156102" y="834551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A99FE-A56B-4D90-8DF4-2ABD59368CD4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2FE91D78-EEFC-4B7F-9EB4-F30DBA81D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8685" y="1501736"/>
            <a:ext cx="914400" cy="914400"/>
          </a:xfrm>
          <a:prstGeom prst="rect">
            <a:avLst/>
          </a:prstGeom>
        </p:spPr>
      </p:pic>
      <p:pic>
        <p:nvPicPr>
          <p:cNvPr id="10" name="Graphic 9" descr="Blackboard">
            <a:extLst>
              <a:ext uri="{FF2B5EF4-FFF2-40B4-BE49-F238E27FC236}">
                <a16:creationId xmlns:a16="http://schemas.microsoft.com/office/drawing/2014/main" id="{93889903-91BD-442E-AFD0-8262CED05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5796" y="1597120"/>
            <a:ext cx="914400" cy="9144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3FF513-A8B3-45AD-B974-C8D7EFCF22CB}"/>
              </a:ext>
            </a:extLst>
          </p:cNvPr>
          <p:cNvSpPr/>
          <p:nvPr/>
        </p:nvSpPr>
        <p:spPr>
          <a:xfrm>
            <a:off x="5283211" y="1302280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E85CF-953E-4C24-9189-CCF3D0F0EC41}"/>
              </a:ext>
            </a:extLst>
          </p:cNvPr>
          <p:cNvSpPr/>
          <p:nvPr/>
        </p:nvSpPr>
        <p:spPr>
          <a:xfrm>
            <a:off x="5111263" y="139755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EA47A-7981-4E8E-B613-0BB1B106FF92}"/>
              </a:ext>
            </a:extLst>
          </p:cNvPr>
          <p:cNvSpPr/>
          <p:nvPr/>
        </p:nvSpPr>
        <p:spPr>
          <a:xfrm>
            <a:off x="5111263" y="159448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64FD86-E98E-4AE0-8790-E94D9147B77F}"/>
              </a:ext>
            </a:extLst>
          </p:cNvPr>
          <p:cNvSpPr/>
          <p:nvPr/>
        </p:nvSpPr>
        <p:spPr>
          <a:xfrm>
            <a:off x="5283211" y="1903001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127E8-77FA-4CAA-8EEC-786D319F7D99}"/>
              </a:ext>
            </a:extLst>
          </p:cNvPr>
          <p:cNvSpPr/>
          <p:nvPr/>
        </p:nvSpPr>
        <p:spPr>
          <a:xfrm>
            <a:off x="5111263" y="199827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F7BFC-8832-47E4-9E62-9922EAB9E432}"/>
              </a:ext>
            </a:extLst>
          </p:cNvPr>
          <p:cNvSpPr/>
          <p:nvPr/>
        </p:nvSpPr>
        <p:spPr>
          <a:xfrm>
            <a:off x="5111263" y="2195206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D0E24F-1402-4FE9-BF53-198F546F7D9F}"/>
              </a:ext>
            </a:extLst>
          </p:cNvPr>
          <p:cNvSpPr/>
          <p:nvPr/>
        </p:nvSpPr>
        <p:spPr>
          <a:xfrm>
            <a:off x="5283211" y="2508369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A7625C-00D1-449C-8D38-8CC7BC4D1024}"/>
              </a:ext>
            </a:extLst>
          </p:cNvPr>
          <p:cNvSpPr/>
          <p:nvPr/>
        </p:nvSpPr>
        <p:spPr>
          <a:xfrm>
            <a:off x="5111263" y="2603643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6281D-4CC6-425E-8F7B-88B8DE0D704E}"/>
              </a:ext>
            </a:extLst>
          </p:cNvPr>
          <p:cNvSpPr/>
          <p:nvPr/>
        </p:nvSpPr>
        <p:spPr>
          <a:xfrm>
            <a:off x="5111263" y="280057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F9C20-9ECD-4323-8440-61500FA83614}"/>
              </a:ext>
            </a:extLst>
          </p:cNvPr>
          <p:cNvSpPr txBox="1"/>
          <p:nvPr/>
        </p:nvSpPr>
        <p:spPr>
          <a:xfrm>
            <a:off x="1192363" y="2340181"/>
            <a:ext cx="173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</a:t>
            </a:r>
            <a:br>
              <a:rPr lang="en-US" dirty="0"/>
            </a:br>
            <a:r>
              <a:rPr lang="en-US" dirty="0"/>
              <a:t>Extension Point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38518-788C-41FE-8955-03DD721477CB}"/>
              </a:ext>
            </a:extLst>
          </p:cNvPr>
          <p:cNvSpPr txBox="1"/>
          <p:nvPr/>
        </p:nvSpPr>
        <p:spPr>
          <a:xfrm>
            <a:off x="6821335" y="2343166"/>
            <a:ext cx="23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/>
              <a:t>Extension Data Service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F791EF-3E56-4711-8184-4A17CF63FD5E}"/>
              </a:ext>
            </a:extLst>
          </p:cNvPr>
          <p:cNvSpPr txBox="1"/>
          <p:nvPr/>
        </p:nvSpPr>
        <p:spPr>
          <a:xfrm>
            <a:off x="3858992" y="1203883"/>
            <a:ext cx="121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Core Client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B76B5-1A70-4E53-8710-8A2C818ACA65}"/>
              </a:ext>
            </a:extLst>
          </p:cNvPr>
          <p:cNvSpPr txBox="1"/>
          <p:nvPr/>
        </p:nvSpPr>
        <p:spPr>
          <a:xfrm>
            <a:off x="3843871" y="1812307"/>
            <a:ext cx="123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REST Client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FA64AA-2F99-4FB3-83A0-62D228213DD5}"/>
              </a:ext>
            </a:extLst>
          </p:cNvPr>
          <p:cNvSpPr txBox="1"/>
          <p:nvPr/>
        </p:nvSpPr>
        <p:spPr>
          <a:xfrm>
            <a:off x="4456630" y="2437209"/>
            <a:ext cx="636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6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5862</TotalTime>
  <Words>597</Words>
  <Application>Microsoft Office PowerPoint</Application>
  <PresentationFormat>Widescreen</PresentationFormat>
  <Paragraphs>295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Segoe UI</vt:lpstr>
      <vt:lpstr>Segoe UI Light</vt:lpstr>
      <vt:lpstr>Segoe UI Semilight</vt:lpstr>
      <vt:lpstr>Webdings</vt:lpstr>
      <vt:lpstr>Wingdings 3</vt:lpstr>
      <vt:lpstr>Office Theme</vt:lpstr>
      <vt:lpstr>Minimize blast zone by deploying ring, by ring</vt:lpstr>
      <vt:lpstr>Funnel features with feature flags</vt:lpstr>
      <vt:lpstr>Team Services Pipeline with DEV, BETA, and PROD environments</vt:lpstr>
      <vt:lpstr>One build in VSTS or TFS</vt:lpstr>
      <vt:lpstr>Multiple environments</vt:lpstr>
      <vt:lpstr>Microservices</vt:lpstr>
      <vt:lpstr>Manage database upgrades</vt:lpstr>
      <vt:lpstr>APPLICATION LEVEL – HYPOTHETICAL</vt:lpstr>
      <vt:lpstr>APPLICATION LEVEL – VSTS EXTENSIONS</vt:lpstr>
      <vt:lpstr>INFRASTRUCTURE LEVEL - HYPOTHETICAL</vt:lpstr>
      <vt:lpstr>INFRASTRUCTURE LEVEL – VSTS EXTENSIONS</vt:lpstr>
      <vt:lpstr>PowerPoint Presentation</vt:lpstr>
      <vt:lpstr>Feature Flag</vt:lpstr>
      <vt:lpstr>A|B Testing with Feature Flag</vt:lpstr>
      <vt:lpstr>Extension | FF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Willy-Peter Schaub</dc:creator>
  <cp:lastModifiedBy>Willy-Peter Schaub</cp:lastModifiedBy>
  <cp:revision>316</cp:revision>
  <dcterms:created xsi:type="dcterms:W3CDTF">2014-01-15T04:59:06Z</dcterms:created>
  <dcterms:modified xsi:type="dcterms:W3CDTF">2018-04-26T21:22:27Z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willys@microsoft.com</vt:lpwstr>
  </property>
  <property fmtid="{D5CDD505-2E9C-101B-9397-08002B2CF9AE}" pid="6" name="MSIP_Label_f42aa342-8706-4288-bd11-ebb85995028c_SetDate">
    <vt:lpwstr>2017-05-24T07:47:45.5383947-07:00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