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1" r:id="rId4"/>
    <p:sldId id="257" r:id="rId5"/>
    <p:sldId id="268" r:id="rId6"/>
    <p:sldId id="267" r:id="rId7"/>
    <p:sldId id="259" r:id="rId8"/>
    <p:sldId id="270" r:id="rId9"/>
    <p:sldId id="271" r:id="rId10"/>
    <p:sldId id="262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1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3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04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7582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0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07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8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21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5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1003-D25F-438A-B75F-2326FCAC45A1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5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56808" y="2948599"/>
            <a:ext cx="419968" cy="510629"/>
            <a:chOff x="5923520" y="3118957"/>
            <a:chExt cx="419968" cy="510629"/>
          </a:xfrm>
        </p:grpSpPr>
        <p:sp>
          <p:nvSpPr>
            <p:cNvPr id="62" name="Oval 61"/>
            <p:cNvSpPr/>
            <p:nvPr/>
          </p:nvSpPr>
          <p:spPr bwMode="auto">
            <a:xfrm>
              <a:off x="6025504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923520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stCxn id="67" idx="6"/>
          </p:cNvCxnSpPr>
          <p:nvPr/>
        </p:nvCxnSpPr>
        <p:spPr>
          <a:xfrm flipV="1">
            <a:off x="9077419" y="3351227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1341" y="2948599"/>
            <a:ext cx="419968" cy="21580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49085" y="3197339"/>
            <a:ext cx="5890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38086" y="3351228"/>
            <a:ext cx="64523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34235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6756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759435" y="2948599"/>
            <a:ext cx="419968" cy="510629"/>
            <a:chOff x="7858478" y="3118957"/>
            <a:chExt cx="419968" cy="510629"/>
          </a:xfrm>
        </p:grpSpPr>
        <p:sp>
          <p:nvSpPr>
            <p:cNvPr id="67" name="Oval 66"/>
            <p:cNvSpPr/>
            <p:nvPr/>
          </p:nvSpPr>
          <p:spPr bwMode="auto">
            <a:xfrm>
              <a:off x="7960462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858478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58359" y="3351228"/>
            <a:ext cx="130306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02047" y="3673312"/>
            <a:ext cx="2653777" cy="1429468"/>
            <a:chOff x="4502047" y="3673312"/>
            <a:chExt cx="2653777" cy="1429468"/>
          </a:xfrm>
        </p:grpSpPr>
        <p:cxnSp>
          <p:nvCxnSpPr>
            <p:cNvPr id="33" name="Straight Arrow Connector 32"/>
            <p:cNvCxnSpPr>
              <a:stCxn id="50" idx="6"/>
              <a:endCxn id="34" idx="2"/>
            </p:cNvCxnSpPr>
            <p:nvPr/>
          </p:nvCxnSpPr>
          <p:spPr>
            <a:xfrm flipV="1">
              <a:off x="4502047" y="3781312"/>
              <a:ext cx="2322975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687662" y="3673312"/>
              <a:ext cx="1468162" cy="1429468"/>
              <a:chOff x="5687662" y="3673312"/>
              <a:chExt cx="1468162" cy="142946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687662" y="367331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5" name="Curved Connector 34"/>
                <p:cNvCxnSpPr>
                  <a:stCxn id="34" idx="2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Isosceles Triangle 35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899011" y="408920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3327" y="4393220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66" idx="6"/>
          </p:cNvCxnSpPr>
          <p:nvPr/>
        </p:nvCxnSpPr>
        <p:spPr>
          <a:xfrm>
            <a:off x="8811879" y="2486613"/>
            <a:ext cx="2099961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" idx="6"/>
          </p:cNvCxnSpPr>
          <p:nvPr/>
        </p:nvCxnSpPr>
        <p:spPr>
          <a:xfrm flipV="1">
            <a:off x="5687662" y="5083081"/>
            <a:ext cx="1467273" cy="196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304658" y="2385180"/>
            <a:ext cx="1820950" cy="216000"/>
            <a:chOff x="2304658" y="2385180"/>
            <a:chExt cx="1820950" cy="216000"/>
          </a:xfrm>
        </p:grpSpPr>
        <p:sp>
          <p:nvSpPr>
            <p:cNvPr id="41" name="Oval 40"/>
            <p:cNvSpPr/>
            <p:nvPr/>
          </p:nvSpPr>
          <p:spPr bwMode="auto">
            <a:xfrm>
              <a:off x="3909608" y="23851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2" name="Straight Arrow Connector 41"/>
            <p:cNvCxnSpPr>
              <a:stCxn id="43" idx="6"/>
              <a:endCxn id="41" idx="2"/>
            </p:cNvCxnSpPr>
            <p:nvPr/>
          </p:nvCxnSpPr>
          <p:spPr>
            <a:xfrm flipV="1">
              <a:off x="2304658" y="24931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48338" y="2392252"/>
            <a:ext cx="2080677" cy="1570224"/>
            <a:chOff x="1148338" y="2392252"/>
            <a:chExt cx="2080677" cy="1570224"/>
          </a:xfrm>
        </p:grpSpPr>
        <p:sp>
          <p:nvSpPr>
            <p:cNvPr id="43" name="Oval 42"/>
            <p:cNvSpPr/>
            <p:nvPr/>
          </p:nvSpPr>
          <p:spPr bwMode="auto">
            <a:xfrm>
              <a:off x="2088658" y="23922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13015" y="36935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5" name="Curved Connector 44"/>
            <p:cNvCxnSpPr>
              <a:stCxn id="43" idx="6"/>
              <a:endCxn id="44" idx="2"/>
            </p:cNvCxnSpPr>
            <p:nvPr/>
          </p:nvCxnSpPr>
          <p:spPr>
            <a:xfrm>
              <a:off x="2304658" y="25002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48338" y="3654699"/>
              <a:ext cx="15881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 r1.sp1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5054" y="2346363"/>
            <a:ext cx="1253604" cy="307777"/>
            <a:chOff x="835054" y="2346363"/>
            <a:chExt cx="125360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835054" y="23463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0" name="Straight Arrow Connector 39"/>
            <p:cNvCxnSpPr>
              <a:stCxn id="43" idx="2"/>
              <a:endCxn id="39" idx="3"/>
            </p:cNvCxnSpPr>
            <p:nvPr/>
          </p:nvCxnSpPr>
          <p:spPr>
            <a:xfrm flipH="1">
              <a:off x="1438083" y="25002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25608" y="2385180"/>
            <a:ext cx="1028887" cy="216000"/>
            <a:chOff x="4125608" y="2385180"/>
            <a:chExt cx="1028887" cy="216000"/>
          </a:xfrm>
        </p:grpSpPr>
        <p:sp>
          <p:nvSpPr>
            <p:cNvPr id="37" name="Oval 36"/>
            <p:cNvSpPr/>
            <p:nvPr/>
          </p:nvSpPr>
          <p:spPr bwMode="auto">
            <a:xfrm>
              <a:off x="4933348" y="23851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8" name="Straight Arrow Connector 37"/>
            <p:cNvCxnSpPr>
              <a:stCxn id="41" idx="6"/>
              <a:endCxn id="37" idx="2"/>
            </p:cNvCxnSpPr>
            <p:nvPr/>
          </p:nvCxnSpPr>
          <p:spPr>
            <a:xfrm>
              <a:off x="4125608" y="24931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54495" y="2378613"/>
            <a:ext cx="1830545" cy="216000"/>
            <a:chOff x="5154495" y="2378613"/>
            <a:chExt cx="1830545" cy="216000"/>
          </a:xfrm>
        </p:grpSpPr>
        <p:cxnSp>
          <p:nvCxnSpPr>
            <p:cNvPr id="29" name="Straight Arrow Connector 28"/>
            <p:cNvCxnSpPr>
              <a:stCxn id="37" idx="6"/>
              <a:endCxn id="30" idx="2"/>
            </p:cNvCxnSpPr>
            <p:nvPr/>
          </p:nvCxnSpPr>
          <p:spPr>
            <a:xfrm flipV="1">
              <a:off x="5154495" y="2486613"/>
              <a:ext cx="161454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 bwMode="auto">
            <a:xfrm>
              <a:off x="6769040" y="23786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29015" y="3693516"/>
            <a:ext cx="2458647" cy="1553302"/>
            <a:chOff x="3229015" y="3693516"/>
            <a:chExt cx="2458647" cy="1553302"/>
          </a:xfrm>
        </p:grpSpPr>
        <p:cxnSp>
          <p:nvCxnSpPr>
            <p:cNvPr id="20" name="Straight Arrow Connector 19"/>
            <p:cNvCxnSpPr>
              <a:stCxn id="44" idx="6"/>
              <a:endCxn id="50" idx="2"/>
            </p:cNvCxnSpPr>
            <p:nvPr/>
          </p:nvCxnSpPr>
          <p:spPr>
            <a:xfrm>
              <a:off x="3229015" y="3801516"/>
              <a:ext cx="105703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038856" y="3693516"/>
              <a:ext cx="1648806" cy="1553302"/>
              <a:chOff x="1700506" y="3669637"/>
              <a:chExt cx="1648806" cy="1553302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52" name="Curved Connector 51"/>
              <p:cNvCxnSpPr>
                <a:stCxn id="50" idx="6"/>
                <a:endCxn id="51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700506" y="4915162"/>
                <a:ext cx="1027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v1</a:t>
                </a:r>
              </a:p>
            </p:txBody>
          </p:sp>
        </p:grpSp>
      </p:grpSp>
      <p:cxnSp>
        <p:nvCxnSpPr>
          <p:cNvPr id="60" name="Straight Arrow Connector 59"/>
          <p:cNvCxnSpPr>
            <a:stCxn id="34" idx="6"/>
          </p:cNvCxnSpPr>
          <p:nvPr/>
        </p:nvCxnSpPr>
        <p:spPr>
          <a:xfrm>
            <a:off x="7041022" y="3781312"/>
            <a:ext cx="2174098" cy="22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85040" y="2378613"/>
            <a:ext cx="1826839" cy="1402698"/>
            <a:chOff x="6985040" y="2378613"/>
            <a:chExt cx="1826839" cy="1402698"/>
          </a:xfrm>
        </p:grpSpPr>
        <p:grpSp>
          <p:nvGrpSpPr>
            <p:cNvPr id="4" name="Group 3"/>
            <p:cNvGrpSpPr/>
            <p:nvPr/>
          </p:nvGrpSpPr>
          <p:grpSpPr>
            <a:xfrm>
              <a:off x="7041023" y="2378613"/>
              <a:ext cx="1770856" cy="1402698"/>
              <a:chOff x="7041023" y="2378613"/>
              <a:chExt cx="1770856" cy="140269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041023" y="2378613"/>
                <a:ext cx="1770856" cy="1402698"/>
                <a:chOff x="5573310" y="1884541"/>
                <a:chExt cx="1770856" cy="1402698"/>
              </a:xfrm>
            </p:grpSpPr>
            <p:sp>
              <p:nvSpPr>
                <p:cNvPr id="66" name="Oval 65"/>
                <p:cNvSpPr/>
                <p:nvPr/>
              </p:nvSpPr>
              <p:spPr bwMode="auto">
                <a:xfrm>
                  <a:off x="7128166" y="188454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67" name="Curved Connector 66"/>
                <p:cNvCxnSpPr>
                  <a:stCxn id="66" idx="2"/>
                  <a:endCxn id="34" idx="6"/>
                </p:cNvCxnSpPr>
                <p:nvPr/>
              </p:nvCxnSpPr>
              <p:spPr>
                <a:xfrm rot="10800000" flipV="1">
                  <a:off x="5573310" y="1992540"/>
                  <a:ext cx="1554857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Isosceles Triangle 67"/>
                <p:cNvSpPr/>
                <p:nvPr/>
              </p:nvSpPr>
              <p:spPr>
                <a:xfrm>
                  <a:off x="6259672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7850747" y="29131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65" name="Straight Arrow Connector 64"/>
            <p:cNvCxnSpPr>
              <a:stCxn id="30" idx="6"/>
              <a:endCxn id="66" idx="2"/>
            </p:cNvCxnSpPr>
            <p:nvPr/>
          </p:nvCxnSpPr>
          <p:spPr>
            <a:xfrm>
              <a:off x="6985040" y="2486613"/>
              <a:ext cx="161083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762001" y="2198927"/>
            <a:ext cx="10231120" cy="313507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483952" y="4073815"/>
            <a:ext cx="2062185" cy="1556079"/>
            <a:chOff x="5081178" y="4073815"/>
            <a:chExt cx="2062185" cy="1556079"/>
          </a:xfrm>
        </p:grpSpPr>
        <p:grpSp>
          <p:nvGrpSpPr>
            <p:cNvPr id="66" name="Group 65"/>
            <p:cNvGrpSpPr/>
            <p:nvPr/>
          </p:nvGrpSpPr>
          <p:grpSpPr>
            <a:xfrm>
              <a:off x="5081178" y="4073815"/>
              <a:ext cx="2062185" cy="1556079"/>
              <a:chOff x="1287127" y="3669637"/>
              <a:chExt cx="2062185" cy="1556079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0" name="Curved Connector 69"/>
              <p:cNvCxnSpPr>
                <a:stCxn id="67" idx="6"/>
                <a:endCxn id="69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287127" y="4917939"/>
                <a:ext cx="1387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r1.sp1</a:t>
                </a:r>
              </a:p>
            </p:txBody>
          </p:sp>
        </p:grpSp>
        <p:cxnSp>
          <p:nvCxnSpPr>
            <p:cNvPr id="73" name="Straight Arrow Connector 72"/>
            <p:cNvCxnSpPr>
              <a:stCxn id="35" idx="6"/>
              <a:endCxn id="67" idx="2"/>
            </p:cNvCxnSpPr>
            <p:nvPr/>
          </p:nvCxnSpPr>
          <p:spPr>
            <a:xfrm flipV="1">
              <a:off x="5129592" y="4181815"/>
              <a:ext cx="612156" cy="65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Service, Hot-Fix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1" y="1324577"/>
            <a:ext cx="10231120" cy="442910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>
            <a:off x="10229850" y="1572213"/>
            <a:ext cx="560070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304658" y="1470780"/>
            <a:ext cx="1820950" cy="216000"/>
            <a:chOff x="2304658" y="1470780"/>
            <a:chExt cx="1820950" cy="216000"/>
          </a:xfrm>
        </p:grpSpPr>
        <p:sp>
          <p:nvSpPr>
            <p:cNvPr id="12" name="Oval 11"/>
            <p:cNvSpPr/>
            <p:nvPr/>
          </p:nvSpPr>
          <p:spPr bwMode="auto">
            <a:xfrm>
              <a:off x="3909608" y="14707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stCxn id="41" idx="6"/>
              <a:endCxn id="12" idx="2"/>
            </p:cNvCxnSpPr>
            <p:nvPr/>
          </p:nvCxnSpPr>
          <p:spPr>
            <a:xfrm flipV="1">
              <a:off x="2304658" y="15787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802113" y="1477852"/>
            <a:ext cx="1426902" cy="1548969"/>
            <a:chOff x="1802113" y="1477852"/>
            <a:chExt cx="1426902" cy="1548969"/>
          </a:xfrm>
        </p:grpSpPr>
        <p:sp>
          <p:nvSpPr>
            <p:cNvPr id="41" name="Oval 40"/>
            <p:cNvSpPr/>
            <p:nvPr/>
          </p:nvSpPr>
          <p:spPr bwMode="auto">
            <a:xfrm>
              <a:off x="2088658" y="14778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013015" y="27791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3" name="Curved Connector 42"/>
            <p:cNvCxnSpPr>
              <a:stCxn id="41" idx="6"/>
              <a:endCxn id="42" idx="2"/>
            </p:cNvCxnSpPr>
            <p:nvPr/>
          </p:nvCxnSpPr>
          <p:spPr>
            <a:xfrm>
              <a:off x="2304658" y="15858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02113" y="2719044"/>
              <a:ext cx="94859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5054" y="1431963"/>
            <a:ext cx="1253604" cy="307777"/>
            <a:chOff x="835054" y="1431963"/>
            <a:chExt cx="1253604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835054" y="14319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5" name="Straight Arrow Connector 44"/>
            <p:cNvCxnSpPr>
              <a:stCxn id="41" idx="2"/>
              <a:endCxn id="14" idx="3"/>
            </p:cNvCxnSpPr>
            <p:nvPr/>
          </p:nvCxnSpPr>
          <p:spPr>
            <a:xfrm flipH="1">
              <a:off x="1438083" y="15858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125608" y="1470780"/>
            <a:ext cx="1028887" cy="216000"/>
            <a:chOff x="4125608" y="1470780"/>
            <a:chExt cx="1028887" cy="216000"/>
          </a:xfrm>
        </p:grpSpPr>
        <p:sp>
          <p:nvSpPr>
            <p:cNvPr id="16" name="Oval 15"/>
            <p:cNvSpPr/>
            <p:nvPr/>
          </p:nvSpPr>
          <p:spPr bwMode="auto">
            <a:xfrm>
              <a:off x="4933348" y="14707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7" name="Straight Arrow Connector 16"/>
            <p:cNvCxnSpPr>
              <a:stCxn id="12" idx="6"/>
              <a:endCxn id="16" idx="2"/>
            </p:cNvCxnSpPr>
            <p:nvPr/>
          </p:nvCxnSpPr>
          <p:spPr>
            <a:xfrm>
              <a:off x="4125608" y="15787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154495" y="1464213"/>
            <a:ext cx="2297905" cy="216000"/>
            <a:chOff x="5154495" y="1464213"/>
            <a:chExt cx="2297905" cy="216000"/>
          </a:xfrm>
        </p:grpSpPr>
        <p:cxnSp>
          <p:nvCxnSpPr>
            <p:cNvPr id="21" name="Straight Arrow Connector 20"/>
            <p:cNvCxnSpPr>
              <a:stCxn id="16" idx="6"/>
              <a:endCxn id="22" idx="2"/>
            </p:cNvCxnSpPr>
            <p:nvPr/>
          </p:nvCxnSpPr>
          <p:spPr>
            <a:xfrm flipV="1">
              <a:off x="5154495" y="1572213"/>
              <a:ext cx="208190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7236400" y="14642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9015" y="2779116"/>
            <a:ext cx="2303351" cy="1556292"/>
            <a:chOff x="3229015" y="2779116"/>
            <a:chExt cx="2303351" cy="1556292"/>
          </a:xfrm>
        </p:grpSpPr>
        <p:cxnSp>
          <p:nvCxnSpPr>
            <p:cNvPr id="24" name="Straight Arrow Connector 23"/>
            <p:cNvCxnSpPr>
              <a:stCxn id="42" idx="6"/>
              <a:endCxn id="34" idx="2"/>
            </p:cNvCxnSpPr>
            <p:nvPr/>
          </p:nvCxnSpPr>
          <p:spPr>
            <a:xfrm>
              <a:off x="3229015" y="2887116"/>
              <a:ext cx="90173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733311" y="2779116"/>
              <a:ext cx="1799055" cy="1556292"/>
              <a:chOff x="1550257" y="3669637"/>
              <a:chExt cx="1799055" cy="1556292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36" name="Curved Connector 35"/>
              <p:cNvCxnSpPr>
                <a:stCxn id="34" idx="6"/>
                <a:endCxn id="35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550257" y="4918152"/>
                <a:ext cx="126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hotfix r1.sp1</a:t>
                </a:r>
              </a:p>
            </p:txBody>
          </p:sp>
        </p:grpSp>
      </p:grpSp>
      <p:cxnSp>
        <p:nvCxnSpPr>
          <p:cNvPr id="26" name="Straight Arrow Connector 25"/>
          <p:cNvCxnSpPr>
            <a:stCxn id="38" idx="6"/>
          </p:cNvCxnSpPr>
          <p:nvPr/>
        </p:nvCxnSpPr>
        <p:spPr>
          <a:xfrm flipV="1">
            <a:off x="8839342" y="2866911"/>
            <a:ext cx="1175424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452400" y="1464213"/>
            <a:ext cx="2777452" cy="1402698"/>
            <a:chOff x="7452400" y="1464213"/>
            <a:chExt cx="2777452" cy="1402698"/>
          </a:xfrm>
        </p:grpSpPr>
        <p:grpSp>
          <p:nvGrpSpPr>
            <p:cNvPr id="46" name="Group 45"/>
            <p:cNvGrpSpPr/>
            <p:nvPr/>
          </p:nvGrpSpPr>
          <p:grpSpPr>
            <a:xfrm>
              <a:off x="8839345" y="1464213"/>
              <a:ext cx="1390507" cy="1402698"/>
              <a:chOff x="8558228" y="1464213"/>
              <a:chExt cx="1679131" cy="14026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558228" y="1464213"/>
                <a:ext cx="1679131" cy="1402698"/>
                <a:chOff x="5708755" y="1884541"/>
                <a:chExt cx="1679131" cy="1402698"/>
              </a:xfrm>
            </p:grpSpPr>
            <p:sp>
              <p:nvSpPr>
                <p:cNvPr id="31" name="Oval 30"/>
                <p:cNvSpPr/>
                <p:nvPr/>
              </p:nvSpPr>
              <p:spPr bwMode="auto">
                <a:xfrm>
                  <a:off x="7128161" y="1884541"/>
                  <a:ext cx="259725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2" name="Curved Connector 31"/>
                <p:cNvCxnSpPr>
                  <a:stCxn id="31" idx="2"/>
                  <a:endCxn id="38" idx="6"/>
                </p:cNvCxnSpPr>
                <p:nvPr/>
              </p:nvCxnSpPr>
              <p:spPr>
                <a:xfrm rot="10800000" flipV="1">
                  <a:off x="5708755" y="1992540"/>
                  <a:ext cx="1419408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Isosceles Triangle 32"/>
                <p:cNvSpPr/>
                <p:nvPr/>
              </p:nvSpPr>
              <p:spPr>
                <a:xfrm>
                  <a:off x="6326958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8772217" y="199149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29" name="Straight Arrow Connector 28"/>
            <p:cNvCxnSpPr>
              <a:stCxn id="22" idx="6"/>
              <a:endCxn id="31" idx="2"/>
            </p:cNvCxnSpPr>
            <p:nvPr/>
          </p:nvCxnSpPr>
          <p:spPr>
            <a:xfrm>
              <a:off x="7452400" y="1572213"/>
              <a:ext cx="256236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stCxn id="69" idx="6"/>
          </p:cNvCxnSpPr>
          <p:nvPr/>
        </p:nvCxnSpPr>
        <p:spPr>
          <a:xfrm flipV="1">
            <a:off x="7546137" y="5462368"/>
            <a:ext cx="936150" cy="207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6"/>
          </p:cNvCxnSpPr>
          <p:nvPr/>
        </p:nvCxnSpPr>
        <p:spPr>
          <a:xfrm flipV="1">
            <a:off x="7806655" y="4181519"/>
            <a:ext cx="1362024" cy="31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346751" y="2758912"/>
            <a:ext cx="4669794" cy="1533718"/>
            <a:chOff x="4346751" y="2758912"/>
            <a:chExt cx="4669794" cy="1533718"/>
          </a:xfrm>
        </p:grpSpPr>
        <p:cxnSp>
          <p:nvCxnSpPr>
            <p:cNvPr id="20" name="Straight Arrow Connector 19"/>
            <p:cNvCxnSpPr>
              <a:stCxn id="34" idx="6"/>
              <a:endCxn id="38" idx="2"/>
            </p:cNvCxnSpPr>
            <p:nvPr/>
          </p:nvCxnSpPr>
          <p:spPr>
            <a:xfrm flipV="1">
              <a:off x="4346751" y="2866912"/>
              <a:ext cx="4276591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7692567" y="2758912"/>
              <a:ext cx="1323978" cy="1415830"/>
              <a:chOff x="7276007" y="2758912"/>
              <a:chExt cx="1323978" cy="141583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379342" y="2758912"/>
                <a:ext cx="1043440" cy="1415830"/>
                <a:chOff x="6748368" y="1869683"/>
                <a:chExt cx="1043440" cy="1415830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9" name="Curved Connector 38"/>
                <p:cNvCxnSpPr>
                  <a:stCxn id="38" idx="2"/>
                  <a:endCxn id="59" idx="6"/>
                </p:cNvCxnSpPr>
                <p:nvPr/>
              </p:nvCxnSpPr>
              <p:spPr>
                <a:xfrm rot="10800000" flipV="1">
                  <a:off x="6748368" y="1977683"/>
                  <a:ext cx="827440" cy="1307830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Isosceles Triangle 39"/>
                <p:cNvSpPr/>
                <p:nvPr/>
              </p:nvSpPr>
              <p:spPr>
                <a:xfrm>
                  <a:off x="7054088" y="2566073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76007" y="327063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07488" y="3620194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360522" y="4076630"/>
              <a:ext cx="1446133" cy="216000"/>
              <a:chOff x="6360522" y="4076630"/>
              <a:chExt cx="1446133" cy="216000"/>
            </a:xfrm>
          </p:grpSpPr>
          <p:cxnSp>
            <p:nvCxnSpPr>
              <p:cNvPr id="11" name="Straight Arrow Connector 10"/>
              <p:cNvCxnSpPr>
                <a:stCxn id="67" idx="6"/>
                <a:endCxn id="62" idx="2"/>
              </p:cNvCxnSpPr>
              <p:nvPr/>
            </p:nvCxnSpPr>
            <p:spPr>
              <a:xfrm>
                <a:off x="6360522" y="4181815"/>
                <a:ext cx="1230133" cy="2815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 bwMode="auto">
              <a:xfrm>
                <a:off x="7590655" y="407663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8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78686" y="2606808"/>
            <a:ext cx="1103702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2001" y="995363"/>
            <a:ext cx="10231120" cy="1090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762001" y="3216169"/>
            <a:ext cx="10231120" cy="19271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8" name="Straight Arrow Connector 147"/>
          <p:cNvCxnSpPr>
            <a:stCxn id="111" idx="6"/>
          </p:cNvCxnSpPr>
          <p:nvPr/>
        </p:nvCxnSpPr>
        <p:spPr>
          <a:xfrm>
            <a:off x="5181469" y="3931427"/>
            <a:ext cx="11668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Forking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 bwMode="auto">
          <a:xfrm>
            <a:off x="5224607" y="17312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</a:t>
            </a:r>
          </a:p>
        </p:txBody>
      </p:sp>
      <p:cxnSp>
        <p:nvCxnSpPr>
          <p:cNvPr id="55" name="Straight Arrow Connector 54"/>
          <p:cNvCxnSpPr>
            <a:stCxn id="67" idx="6"/>
            <a:endCxn id="56" idx="2"/>
          </p:cNvCxnSpPr>
          <p:nvPr/>
        </p:nvCxnSpPr>
        <p:spPr>
          <a:xfrm flipV="1">
            <a:off x="3945245" y="1839248"/>
            <a:ext cx="1279362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5" idx="6"/>
          </p:cNvCxnSpPr>
          <p:nvPr/>
        </p:nvCxnSpPr>
        <p:spPr>
          <a:xfrm flipV="1">
            <a:off x="8168219" y="1851011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2345270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72420" y="1677358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67722" y="1851011"/>
            <a:ext cx="282311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3729245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8" name="Straight Arrow Connector 67"/>
          <p:cNvCxnSpPr>
            <a:stCxn id="61" idx="6"/>
            <a:endCxn id="67" idx="2"/>
          </p:cNvCxnSpPr>
          <p:nvPr/>
        </p:nvCxnSpPr>
        <p:spPr>
          <a:xfrm>
            <a:off x="2561270" y="1851012"/>
            <a:ext cx="116797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 bwMode="auto">
          <a:xfrm>
            <a:off x="6660543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</a:p>
        </p:txBody>
      </p:sp>
      <p:cxnSp>
        <p:nvCxnSpPr>
          <p:cNvPr id="71" name="Straight Arrow Connector 70"/>
          <p:cNvCxnSpPr>
            <a:stCxn id="56" idx="6"/>
            <a:endCxn id="70" idx="2"/>
          </p:cNvCxnSpPr>
          <p:nvPr/>
        </p:nvCxnSpPr>
        <p:spPr>
          <a:xfrm>
            <a:off x="5440607" y="1839248"/>
            <a:ext cx="1219936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 bwMode="auto">
          <a:xfrm>
            <a:off x="7952219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CA" sz="1000" spc="-5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5" idx="2"/>
          </p:cNvCxnSpPr>
          <p:nvPr/>
        </p:nvCxnSpPr>
        <p:spPr>
          <a:xfrm>
            <a:off x="6876543" y="1851012"/>
            <a:ext cx="107567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62305" y="1067227"/>
            <a:ext cx="17617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ORIGINAL</a:t>
            </a:r>
            <a:r>
              <a:rPr lang="en-CA" sz="2000" b="1" dirty="0">
                <a:solidFill>
                  <a:srgbClr val="002060"/>
                </a:solidFill>
                <a:latin typeface="Segoe UI Light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755780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</a:p>
        </p:txBody>
      </p:sp>
      <p:cxnSp>
        <p:nvCxnSpPr>
          <p:cNvPr id="81" name="Straight Arrow Connector 80"/>
          <p:cNvCxnSpPr>
            <a:stCxn id="87" idx="6"/>
            <a:endCxn id="78" idx="2"/>
          </p:cNvCxnSpPr>
          <p:nvPr/>
        </p:nvCxnSpPr>
        <p:spPr>
          <a:xfrm>
            <a:off x="3578527" y="4460896"/>
            <a:ext cx="397928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6"/>
          </p:cNvCxnSpPr>
          <p:nvPr/>
        </p:nvCxnSpPr>
        <p:spPr>
          <a:xfrm>
            <a:off x="7773807" y="4460896"/>
            <a:ext cx="127968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37269" y="4303233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336252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2305" y="4770200"/>
            <a:ext cx="15241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COPIED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cxnSp>
        <p:nvCxnSpPr>
          <p:cNvPr id="100" name="Curved Connector 99"/>
          <p:cNvCxnSpPr>
            <a:stCxn id="109" idx="2"/>
            <a:endCxn id="87" idx="6"/>
          </p:cNvCxnSpPr>
          <p:nvPr/>
        </p:nvCxnSpPr>
        <p:spPr>
          <a:xfrm rot="10800000" flipV="1">
            <a:off x="3578528" y="3931428"/>
            <a:ext cx="541943" cy="529468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 rot="1208203">
            <a:off x="3765688" y="4044923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Curved Connector 101"/>
          <p:cNvCxnSpPr>
            <a:stCxn id="87" idx="2"/>
            <a:endCxn id="61" idx="4"/>
          </p:cNvCxnSpPr>
          <p:nvPr/>
        </p:nvCxnSpPr>
        <p:spPr>
          <a:xfrm rot="10800000">
            <a:off x="2453271" y="1959012"/>
            <a:ext cx="909257" cy="250188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 rot="9774081">
            <a:off x="2442975" y="288073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 bwMode="auto">
          <a:xfrm>
            <a:off x="4120470" y="38234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4965469" y="3823427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</a:p>
        </p:txBody>
      </p:sp>
      <p:cxnSp>
        <p:nvCxnSpPr>
          <p:cNvPr id="112" name="Straight Arrow Connector 111"/>
          <p:cNvCxnSpPr>
            <a:stCxn id="109" idx="6"/>
            <a:endCxn id="111" idx="2"/>
          </p:cNvCxnSpPr>
          <p:nvPr/>
        </p:nvCxnSpPr>
        <p:spPr>
          <a:xfrm flipV="1">
            <a:off x="4336470" y="3931427"/>
            <a:ext cx="628999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70" idx="4"/>
            <a:endCxn id="111" idx="6"/>
          </p:cNvCxnSpPr>
          <p:nvPr/>
        </p:nvCxnSpPr>
        <p:spPr>
          <a:xfrm rot="5400000">
            <a:off x="4988799" y="2151682"/>
            <a:ext cx="1972415" cy="158707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 rot="1945359">
            <a:off x="6362660" y="2930015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6" name="Curved Connector 135"/>
          <p:cNvCxnSpPr>
            <a:stCxn id="78" idx="2"/>
            <a:endCxn id="70" idx="6"/>
          </p:cNvCxnSpPr>
          <p:nvPr/>
        </p:nvCxnSpPr>
        <p:spPr>
          <a:xfrm rot="10800000">
            <a:off x="6876543" y="1851012"/>
            <a:ext cx="681264" cy="26098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10621404">
            <a:off x="7110344" y="2968631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TextBox 151"/>
          <p:cNvSpPr txBox="1"/>
          <p:nvPr/>
        </p:nvSpPr>
        <p:spPr>
          <a:xfrm>
            <a:off x="2578383" y="2448744"/>
            <a:ext cx="81272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fork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38920" y="2448709"/>
            <a:ext cx="78707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pull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507033" y="2448744"/>
            <a:ext cx="173444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PR + squash</a:t>
            </a:r>
          </a:p>
        </p:txBody>
      </p:sp>
      <p:sp>
        <p:nvSpPr>
          <p:cNvPr id="156" name="Oval 155"/>
          <p:cNvSpPr/>
          <p:nvPr/>
        </p:nvSpPr>
        <p:spPr bwMode="auto">
          <a:xfrm>
            <a:off x="8558503" y="3857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</a:t>
            </a:r>
          </a:p>
        </p:txBody>
      </p:sp>
      <p:cxnSp>
        <p:nvCxnSpPr>
          <p:cNvPr id="161" name="Curved Connector 160"/>
          <p:cNvCxnSpPr>
            <a:stCxn id="156" idx="2"/>
            <a:endCxn id="78" idx="6"/>
          </p:cNvCxnSpPr>
          <p:nvPr/>
        </p:nvCxnSpPr>
        <p:spPr>
          <a:xfrm rot="10800000" flipV="1">
            <a:off x="7773807" y="3965470"/>
            <a:ext cx="784696" cy="49542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rot="3668410">
            <a:off x="8208842" y="3939912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TextBox 168"/>
          <p:cNvSpPr txBox="1"/>
          <p:nvPr/>
        </p:nvSpPr>
        <p:spPr>
          <a:xfrm>
            <a:off x="8003104" y="3429937"/>
            <a:ext cx="17472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❺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362527" y="3429937"/>
            <a:ext cx="19445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45159" y="2140155"/>
            <a:ext cx="217194" cy="646411"/>
            <a:chOff x="6283240" y="2159207"/>
            <a:chExt cx="217194" cy="646411"/>
          </a:xfrm>
        </p:grpSpPr>
        <p:sp>
          <p:nvSpPr>
            <p:cNvPr id="62" name="Freeform 253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254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255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6305708" y="2296542"/>
              <a:ext cx="172257" cy="202767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6370118" y="2296542"/>
              <a:ext cx="44188" cy="8916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6322185" y="2499310"/>
              <a:ext cx="140053" cy="2531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Freeform 260"/>
            <p:cNvSpPr>
              <a:spLocks/>
            </p:cNvSpPr>
            <p:nvPr/>
          </p:nvSpPr>
          <p:spPr bwMode="auto">
            <a:xfrm>
              <a:off x="6361879" y="2559709"/>
              <a:ext cx="29958" cy="192701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6448008" y="2499310"/>
              <a:ext cx="14230" cy="2531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6391837" y="2558990"/>
              <a:ext cx="29958" cy="193420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6321436" y="2499310"/>
              <a:ext cx="14230" cy="2531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6417301" y="2344718"/>
              <a:ext cx="40443" cy="40985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265"/>
            <p:cNvSpPr>
              <a:spLocks noEditPoints="1"/>
            </p:cNvSpPr>
            <p:nvPr/>
          </p:nvSpPr>
          <p:spPr bwMode="auto">
            <a:xfrm>
              <a:off x="6437522" y="2383545"/>
              <a:ext cx="3745" cy="2157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6419548" y="2350470"/>
              <a:ext cx="32954" cy="35233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Rectangle 267"/>
            <p:cNvSpPr>
              <a:spLocks noChangeArrowheads="1"/>
            </p:cNvSpPr>
            <p:nvPr/>
          </p:nvSpPr>
          <p:spPr bwMode="auto">
            <a:xfrm>
              <a:off x="6332670" y="2499310"/>
              <a:ext cx="118333" cy="15100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268"/>
            <p:cNvSpPr>
              <a:spLocks/>
            </p:cNvSpPr>
            <p:nvPr/>
          </p:nvSpPr>
          <p:spPr bwMode="auto">
            <a:xfrm>
              <a:off x="6313947" y="2795552"/>
              <a:ext cx="54673" cy="10066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269"/>
            <p:cNvSpPr>
              <a:spLocks/>
            </p:cNvSpPr>
            <p:nvPr/>
          </p:nvSpPr>
          <p:spPr bwMode="auto">
            <a:xfrm>
              <a:off x="6313198" y="2727962"/>
              <a:ext cx="55422" cy="7262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270"/>
            <p:cNvSpPr>
              <a:spLocks/>
            </p:cNvSpPr>
            <p:nvPr/>
          </p:nvSpPr>
          <p:spPr bwMode="auto">
            <a:xfrm>
              <a:off x="6338662" y="2727962"/>
              <a:ext cx="29958" cy="7262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Freeform 271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Freeform 272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273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274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275"/>
            <p:cNvSpPr>
              <a:spLocks/>
            </p:cNvSpPr>
            <p:nvPr/>
          </p:nvSpPr>
          <p:spPr bwMode="auto">
            <a:xfrm>
              <a:off x="6361130" y="2266343"/>
              <a:ext cx="62163" cy="48175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Freeform 276"/>
            <p:cNvSpPr>
              <a:spLocks/>
            </p:cNvSpPr>
            <p:nvPr/>
          </p:nvSpPr>
          <p:spPr bwMode="auto">
            <a:xfrm>
              <a:off x="6371615" y="2269219"/>
              <a:ext cx="51677" cy="4242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Oval 277"/>
            <p:cNvSpPr>
              <a:spLocks noChangeArrowheads="1"/>
            </p:cNvSpPr>
            <p:nvPr/>
          </p:nvSpPr>
          <p:spPr bwMode="auto">
            <a:xfrm>
              <a:off x="6330423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Oval 278"/>
            <p:cNvSpPr>
              <a:spLocks noChangeArrowheads="1"/>
            </p:cNvSpPr>
            <p:nvPr/>
          </p:nvSpPr>
          <p:spPr bwMode="auto">
            <a:xfrm>
              <a:off x="6431531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279"/>
            <p:cNvSpPr>
              <a:spLocks/>
            </p:cNvSpPr>
            <p:nvPr/>
          </p:nvSpPr>
          <p:spPr bwMode="auto">
            <a:xfrm>
              <a:off x="6341658" y="2175745"/>
              <a:ext cx="101108" cy="120079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280"/>
            <p:cNvSpPr>
              <a:spLocks/>
            </p:cNvSpPr>
            <p:nvPr/>
          </p:nvSpPr>
          <p:spPr bwMode="auto">
            <a:xfrm>
              <a:off x="6381351" y="2215292"/>
              <a:ext cx="60665" cy="80532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Freeform 281"/>
            <p:cNvSpPr>
              <a:spLocks/>
            </p:cNvSpPr>
            <p:nvPr/>
          </p:nvSpPr>
          <p:spPr bwMode="auto">
            <a:xfrm>
              <a:off x="6378356" y="2274971"/>
              <a:ext cx="27711" cy="4314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Freeform 282"/>
            <p:cNvSpPr>
              <a:spLocks/>
            </p:cNvSpPr>
            <p:nvPr/>
          </p:nvSpPr>
          <p:spPr bwMode="auto">
            <a:xfrm>
              <a:off x="6355139" y="2222482"/>
              <a:ext cx="74146" cy="2804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283"/>
            <p:cNvSpPr>
              <a:spLocks/>
            </p:cNvSpPr>
            <p:nvPr/>
          </p:nvSpPr>
          <p:spPr bwMode="auto">
            <a:xfrm>
              <a:off x="6338662" y="2203787"/>
              <a:ext cx="8987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284"/>
            <p:cNvSpPr>
              <a:spLocks/>
            </p:cNvSpPr>
            <p:nvPr/>
          </p:nvSpPr>
          <p:spPr bwMode="auto">
            <a:xfrm>
              <a:off x="6436773" y="2203787"/>
              <a:ext cx="8239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Freeform 285"/>
            <p:cNvSpPr>
              <a:spLocks/>
            </p:cNvSpPr>
            <p:nvPr/>
          </p:nvSpPr>
          <p:spPr bwMode="auto">
            <a:xfrm>
              <a:off x="6305708" y="2159207"/>
              <a:ext cx="172257" cy="71903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Freeform 286"/>
            <p:cNvSpPr>
              <a:spLocks/>
            </p:cNvSpPr>
            <p:nvPr/>
          </p:nvSpPr>
          <p:spPr bwMode="auto">
            <a:xfrm>
              <a:off x="6305708" y="2159207"/>
              <a:ext cx="92120" cy="71903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Freeform 287"/>
            <p:cNvSpPr>
              <a:spLocks/>
            </p:cNvSpPr>
            <p:nvPr/>
          </p:nvSpPr>
          <p:spPr bwMode="auto">
            <a:xfrm>
              <a:off x="6386594" y="2159207"/>
              <a:ext cx="91371" cy="71903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288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Freeform 289"/>
            <p:cNvSpPr>
              <a:spLocks/>
            </p:cNvSpPr>
            <p:nvPr/>
          </p:nvSpPr>
          <p:spPr bwMode="auto">
            <a:xfrm>
              <a:off x="6336415" y="2206663"/>
              <a:ext cx="2247" cy="8628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Freeform 290"/>
            <p:cNvSpPr>
              <a:spLocks/>
            </p:cNvSpPr>
            <p:nvPr/>
          </p:nvSpPr>
          <p:spPr bwMode="auto">
            <a:xfrm>
              <a:off x="6338662" y="22152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Freeform 291"/>
            <p:cNvSpPr>
              <a:spLocks/>
            </p:cNvSpPr>
            <p:nvPr/>
          </p:nvSpPr>
          <p:spPr bwMode="auto">
            <a:xfrm>
              <a:off x="6336415" y="2204506"/>
              <a:ext cx="10485" cy="2157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Freeform 292"/>
            <p:cNvSpPr>
              <a:spLocks/>
            </p:cNvSpPr>
            <p:nvPr/>
          </p:nvSpPr>
          <p:spPr bwMode="auto">
            <a:xfrm>
              <a:off x="6437522" y="2204506"/>
              <a:ext cx="7489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Freeform 293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Rectangle 294"/>
            <p:cNvSpPr>
              <a:spLocks noChangeArrowheads="1"/>
            </p:cNvSpPr>
            <p:nvPr/>
          </p:nvSpPr>
          <p:spPr bwMode="auto">
            <a:xfrm>
              <a:off x="6386594" y="2305890"/>
              <a:ext cx="11234" cy="13949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>
              <a:off x="6359632" y="2289352"/>
              <a:ext cx="65158" cy="25166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9678304" y="2294820"/>
            <a:ext cx="129227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TRUST </a:t>
            </a:r>
          </a:p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BOUNDARY</a:t>
            </a:r>
            <a:endParaRPr lang="en-CA" sz="2000" dirty="0">
              <a:solidFill>
                <a:srgbClr val="C0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7444608" y="1096170"/>
            <a:ext cx="3925888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443020" y="3612357"/>
            <a:ext cx="3921126" cy="417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9709971" y="2218532"/>
            <a:ext cx="611188" cy="1443037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9767121" y="2297907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10113196" y="2336007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9767121" y="2464595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10113196" y="250428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9767121" y="2631282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10113196" y="2670969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9767121" y="2797969"/>
            <a:ext cx="484188" cy="115887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10113196" y="2837657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9767121" y="2966244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10113196" y="300434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9767121" y="3132932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10113196" y="317103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9767121" y="3299619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10113196" y="3337719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9767121" y="3466307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9800458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9836971" y="2321720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9871896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9906821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9944921" y="2321720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9800458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9836971" y="248840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9871896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9906821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944921" y="248840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9800458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9836971" y="265668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9871896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9906821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9944921" y="265668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9800458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9836971" y="2823369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9871896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9906821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9944921" y="2823369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9800458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9836971" y="2990057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9871896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9906821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9944921" y="2990057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9800458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9836971" y="315515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9871896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9906821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9944921" y="315515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9800458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9836971" y="332343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9871896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9906821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9944921" y="332343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9800458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9836971" y="3490119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9871896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9906821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9944921" y="3490119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5" name="Oval 70"/>
          <p:cNvSpPr>
            <a:spLocks noChangeArrowheads="1"/>
          </p:cNvSpPr>
          <p:nvPr/>
        </p:nvSpPr>
        <p:spPr bwMode="auto">
          <a:xfrm>
            <a:off x="10113196" y="350599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Oval 71"/>
          <p:cNvSpPr>
            <a:spLocks noChangeArrowheads="1"/>
          </p:cNvSpPr>
          <p:nvPr/>
        </p:nvSpPr>
        <p:spPr bwMode="auto">
          <a:xfrm>
            <a:off x="10181458" y="2336007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Oval 72"/>
          <p:cNvSpPr>
            <a:spLocks noChangeArrowheads="1"/>
          </p:cNvSpPr>
          <p:nvPr/>
        </p:nvSpPr>
        <p:spPr bwMode="auto">
          <a:xfrm>
            <a:off x="10181458" y="250428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73"/>
          <p:cNvSpPr>
            <a:spLocks noChangeArrowheads="1"/>
          </p:cNvSpPr>
          <p:nvPr/>
        </p:nvSpPr>
        <p:spPr bwMode="auto">
          <a:xfrm>
            <a:off x="10181458" y="2670969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9" name="Oval 74"/>
          <p:cNvSpPr>
            <a:spLocks noChangeArrowheads="1"/>
          </p:cNvSpPr>
          <p:nvPr/>
        </p:nvSpPr>
        <p:spPr bwMode="auto">
          <a:xfrm>
            <a:off x="10181458" y="2837657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0" name="Oval 75"/>
          <p:cNvSpPr>
            <a:spLocks noChangeArrowheads="1"/>
          </p:cNvSpPr>
          <p:nvPr/>
        </p:nvSpPr>
        <p:spPr bwMode="auto">
          <a:xfrm>
            <a:off x="10181458" y="300434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1" name="Oval 76"/>
          <p:cNvSpPr>
            <a:spLocks noChangeArrowheads="1"/>
          </p:cNvSpPr>
          <p:nvPr/>
        </p:nvSpPr>
        <p:spPr bwMode="auto">
          <a:xfrm>
            <a:off x="10181458" y="317103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2" name="Oval 77"/>
          <p:cNvSpPr>
            <a:spLocks noChangeArrowheads="1"/>
          </p:cNvSpPr>
          <p:nvPr/>
        </p:nvSpPr>
        <p:spPr bwMode="auto">
          <a:xfrm>
            <a:off x="10181458" y="3337719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3" name="Oval 78"/>
          <p:cNvSpPr>
            <a:spLocks noChangeArrowheads="1"/>
          </p:cNvSpPr>
          <p:nvPr/>
        </p:nvSpPr>
        <p:spPr bwMode="auto">
          <a:xfrm>
            <a:off x="10181458" y="350599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8" name="AutoShape 150"/>
          <p:cNvSpPr>
            <a:spLocks noChangeAspect="1" noChangeArrowheads="1" noTextEdit="1"/>
          </p:cNvSpPr>
          <p:nvPr/>
        </p:nvSpPr>
        <p:spPr bwMode="auto">
          <a:xfrm>
            <a:off x="965200" y="1112838"/>
            <a:ext cx="39243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9" name="Rectangle 152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0" name="Rectangle 153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1" name="Rectangle 154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Rectangle 155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Rectangle 156"/>
          <p:cNvSpPr>
            <a:spLocks noChangeArrowheads="1"/>
          </p:cNvSpPr>
          <p:nvPr/>
        </p:nvSpPr>
        <p:spPr bwMode="auto">
          <a:xfrm>
            <a:off x="963613" y="3627438"/>
            <a:ext cx="3919538" cy="417513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2751138" y="1589088"/>
            <a:ext cx="1746250" cy="2038350"/>
          </a:xfrm>
          <a:custGeom>
            <a:avLst/>
            <a:gdLst>
              <a:gd name="T0" fmla="*/ 705 w 1100"/>
              <a:gd name="T1" fmla="*/ 0 h 1284"/>
              <a:gd name="T2" fmla="*/ 395 w 1100"/>
              <a:gd name="T3" fmla="*/ 0 h 1284"/>
              <a:gd name="T4" fmla="*/ 0 w 1100"/>
              <a:gd name="T5" fmla="*/ 1284 h 1284"/>
              <a:gd name="T6" fmla="*/ 1100 w 1100"/>
              <a:gd name="T7" fmla="*/ 1284 h 1284"/>
              <a:gd name="T8" fmla="*/ 705 w 1100"/>
              <a:gd name="T9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1284">
                <a:moveTo>
                  <a:pt x="705" y="0"/>
                </a:moveTo>
                <a:lnTo>
                  <a:pt x="395" y="0"/>
                </a:lnTo>
                <a:lnTo>
                  <a:pt x="0" y="1284"/>
                </a:lnTo>
                <a:lnTo>
                  <a:pt x="1100" y="1284"/>
                </a:lnTo>
                <a:lnTo>
                  <a:pt x="705" y="0"/>
                </a:lnTo>
                <a:close/>
              </a:path>
            </a:pathLst>
          </a:custGeom>
          <a:solidFill>
            <a:srgbClr val="40A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5" name="Freeform 158"/>
          <p:cNvSpPr>
            <a:spLocks/>
          </p:cNvSpPr>
          <p:nvPr/>
        </p:nvSpPr>
        <p:spPr bwMode="auto">
          <a:xfrm>
            <a:off x="2751138" y="3627438"/>
            <a:ext cx="1746250" cy="193675"/>
          </a:xfrm>
          <a:custGeom>
            <a:avLst/>
            <a:gdLst>
              <a:gd name="T0" fmla="*/ 713 w 1426"/>
              <a:gd name="T1" fmla="*/ 158 h 158"/>
              <a:gd name="T2" fmla="*/ 1426 w 1426"/>
              <a:gd name="T3" fmla="*/ 0 h 158"/>
              <a:gd name="T4" fmla="*/ 0 w 1426"/>
              <a:gd name="T5" fmla="*/ 0 h 158"/>
              <a:gd name="T6" fmla="*/ 713 w 1426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6" h="158">
                <a:moveTo>
                  <a:pt x="713" y="158"/>
                </a:moveTo>
                <a:cubicBezTo>
                  <a:pt x="1107" y="158"/>
                  <a:pt x="1426" y="88"/>
                  <a:pt x="142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8"/>
                  <a:pt x="319" y="158"/>
                  <a:pt x="713" y="158"/>
                </a:cubicBez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7" name="Freeform 160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3230563" y="2235201"/>
            <a:ext cx="611188" cy="1441450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9" name="Freeform 162"/>
          <p:cNvSpPr>
            <a:spLocks/>
          </p:cNvSpPr>
          <p:nvPr/>
        </p:nvSpPr>
        <p:spPr bwMode="auto">
          <a:xfrm>
            <a:off x="3286125" y="2314576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0" name="Oval 163"/>
          <p:cNvSpPr>
            <a:spLocks noChangeArrowheads="1"/>
          </p:cNvSpPr>
          <p:nvPr/>
        </p:nvSpPr>
        <p:spPr bwMode="auto">
          <a:xfrm>
            <a:off x="3632200" y="23526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1" name="Freeform 164"/>
          <p:cNvSpPr>
            <a:spLocks/>
          </p:cNvSpPr>
          <p:nvPr/>
        </p:nvSpPr>
        <p:spPr bwMode="auto">
          <a:xfrm>
            <a:off x="3286125" y="2481263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2" name="Oval 165"/>
          <p:cNvSpPr>
            <a:spLocks noChangeArrowheads="1"/>
          </p:cNvSpPr>
          <p:nvPr/>
        </p:nvSpPr>
        <p:spPr bwMode="auto">
          <a:xfrm>
            <a:off x="3632200" y="251936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3" name="Freeform 166"/>
          <p:cNvSpPr>
            <a:spLocks/>
          </p:cNvSpPr>
          <p:nvPr/>
        </p:nvSpPr>
        <p:spPr bwMode="auto">
          <a:xfrm>
            <a:off x="3286125" y="2647951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4" name="Oval 167"/>
          <p:cNvSpPr>
            <a:spLocks noChangeArrowheads="1"/>
          </p:cNvSpPr>
          <p:nvPr/>
        </p:nvSpPr>
        <p:spPr bwMode="auto">
          <a:xfrm>
            <a:off x="3632200" y="268605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5" name="Freeform 168"/>
          <p:cNvSpPr>
            <a:spLocks/>
          </p:cNvSpPr>
          <p:nvPr/>
        </p:nvSpPr>
        <p:spPr bwMode="auto">
          <a:xfrm>
            <a:off x="3286125" y="2814638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6" name="Oval 169"/>
          <p:cNvSpPr>
            <a:spLocks noChangeArrowheads="1"/>
          </p:cNvSpPr>
          <p:nvPr/>
        </p:nvSpPr>
        <p:spPr bwMode="auto">
          <a:xfrm>
            <a:off x="3632200" y="285273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7" name="Freeform 170"/>
          <p:cNvSpPr>
            <a:spLocks/>
          </p:cNvSpPr>
          <p:nvPr/>
        </p:nvSpPr>
        <p:spPr bwMode="auto">
          <a:xfrm>
            <a:off x="3286125" y="2981326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8" name="Oval 171"/>
          <p:cNvSpPr>
            <a:spLocks noChangeArrowheads="1"/>
          </p:cNvSpPr>
          <p:nvPr/>
        </p:nvSpPr>
        <p:spPr bwMode="auto">
          <a:xfrm>
            <a:off x="3632200" y="302101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Freeform 172"/>
          <p:cNvSpPr>
            <a:spLocks/>
          </p:cNvSpPr>
          <p:nvPr/>
        </p:nvSpPr>
        <p:spPr bwMode="auto">
          <a:xfrm>
            <a:off x="3286125" y="3148013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Oval 173"/>
          <p:cNvSpPr>
            <a:spLocks noChangeArrowheads="1"/>
          </p:cNvSpPr>
          <p:nvPr/>
        </p:nvSpPr>
        <p:spPr bwMode="auto">
          <a:xfrm>
            <a:off x="3632200" y="318770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Freeform 174"/>
          <p:cNvSpPr>
            <a:spLocks/>
          </p:cNvSpPr>
          <p:nvPr/>
        </p:nvSpPr>
        <p:spPr bwMode="auto">
          <a:xfrm>
            <a:off x="3286125" y="3314701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Oval 175"/>
          <p:cNvSpPr>
            <a:spLocks noChangeArrowheads="1"/>
          </p:cNvSpPr>
          <p:nvPr/>
        </p:nvSpPr>
        <p:spPr bwMode="auto">
          <a:xfrm>
            <a:off x="3632200" y="335438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76"/>
          <p:cNvSpPr>
            <a:spLocks/>
          </p:cNvSpPr>
          <p:nvPr/>
        </p:nvSpPr>
        <p:spPr bwMode="auto">
          <a:xfrm>
            <a:off x="3286125" y="3481388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Rectangle 177"/>
          <p:cNvSpPr>
            <a:spLocks noChangeArrowheads="1"/>
          </p:cNvSpPr>
          <p:nvPr/>
        </p:nvSpPr>
        <p:spPr bwMode="auto">
          <a:xfrm>
            <a:off x="3321050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Rectangle 178"/>
          <p:cNvSpPr>
            <a:spLocks noChangeArrowheads="1"/>
          </p:cNvSpPr>
          <p:nvPr/>
        </p:nvSpPr>
        <p:spPr bwMode="auto">
          <a:xfrm>
            <a:off x="3355975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Rectangle 179"/>
          <p:cNvSpPr>
            <a:spLocks noChangeArrowheads="1"/>
          </p:cNvSpPr>
          <p:nvPr/>
        </p:nvSpPr>
        <p:spPr bwMode="auto">
          <a:xfrm>
            <a:off x="3390900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Rectangle 180"/>
          <p:cNvSpPr>
            <a:spLocks noChangeArrowheads="1"/>
          </p:cNvSpPr>
          <p:nvPr/>
        </p:nvSpPr>
        <p:spPr bwMode="auto">
          <a:xfrm>
            <a:off x="3427413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8" name="Rectangle 181"/>
          <p:cNvSpPr>
            <a:spLocks noChangeArrowheads="1"/>
          </p:cNvSpPr>
          <p:nvPr/>
        </p:nvSpPr>
        <p:spPr bwMode="auto">
          <a:xfrm>
            <a:off x="3463925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9" name="Rectangle 182"/>
          <p:cNvSpPr>
            <a:spLocks noChangeArrowheads="1"/>
          </p:cNvSpPr>
          <p:nvPr/>
        </p:nvSpPr>
        <p:spPr bwMode="auto">
          <a:xfrm>
            <a:off x="3321050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0" name="Rectangle 183"/>
          <p:cNvSpPr>
            <a:spLocks noChangeArrowheads="1"/>
          </p:cNvSpPr>
          <p:nvPr/>
        </p:nvSpPr>
        <p:spPr bwMode="auto">
          <a:xfrm>
            <a:off x="3355975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1" name="Rectangle 184"/>
          <p:cNvSpPr>
            <a:spLocks noChangeArrowheads="1"/>
          </p:cNvSpPr>
          <p:nvPr/>
        </p:nvSpPr>
        <p:spPr bwMode="auto">
          <a:xfrm>
            <a:off x="3390900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2" name="Rectangle 185"/>
          <p:cNvSpPr>
            <a:spLocks noChangeArrowheads="1"/>
          </p:cNvSpPr>
          <p:nvPr/>
        </p:nvSpPr>
        <p:spPr bwMode="auto">
          <a:xfrm>
            <a:off x="3427413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3" name="Rectangle 186"/>
          <p:cNvSpPr>
            <a:spLocks noChangeArrowheads="1"/>
          </p:cNvSpPr>
          <p:nvPr/>
        </p:nvSpPr>
        <p:spPr bwMode="auto">
          <a:xfrm>
            <a:off x="3463925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4" name="Rectangle 187"/>
          <p:cNvSpPr>
            <a:spLocks noChangeArrowheads="1"/>
          </p:cNvSpPr>
          <p:nvPr/>
        </p:nvSpPr>
        <p:spPr bwMode="auto">
          <a:xfrm>
            <a:off x="3321050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5" name="Rectangle 188"/>
          <p:cNvSpPr>
            <a:spLocks noChangeArrowheads="1"/>
          </p:cNvSpPr>
          <p:nvPr/>
        </p:nvSpPr>
        <p:spPr bwMode="auto">
          <a:xfrm>
            <a:off x="3355975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6" name="Rectangle 189"/>
          <p:cNvSpPr>
            <a:spLocks noChangeArrowheads="1"/>
          </p:cNvSpPr>
          <p:nvPr/>
        </p:nvSpPr>
        <p:spPr bwMode="auto">
          <a:xfrm>
            <a:off x="3390900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7" name="Rectangle 190"/>
          <p:cNvSpPr>
            <a:spLocks noChangeArrowheads="1"/>
          </p:cNvSpPr>
          <p:nvPr/>
        </p:nvSpPr>
        <p:spPr bwMode="auto">
          <a:xfrm>
            <a:off x="3427413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8" name="Rectangle 191"/>
          <p:cNvSpPr>
            <a:spLocks noChangeArrowheads="1"/>
          </p:cNvSpPr>
          <p:nvPr/>
        </p:nvSpPr>
        <p:spPr bwMode="auto">
          <a:xfrm>
            <a:off x="3463925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9" name="Rectangle 192"/>
          <p:cNvSpPr>
            <a:spLocks noChangeArrowheads="1"/>
          </p:cNvSpPr>
          <p:nvPr/>
        </p:nvSpPr>
        <p:spPr bwMode="auto">
          <a:xfrm>
            <a:off x="3321050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0" name="Rectangle 193"/>
          <p:cNvSpPr>
            <a:spLocks noChangeArrowheads="1"/>
          </p:cNvSpPr>
          <p:nvPr/>
        </p:nvSpPr>
        <p:spPr bwMode="auto">
          <a:xfrm>
            <a:off x="3355975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1" name="Rectangle 194"/>
          <p:cNvSpPr>
            <a:spLocks noChangeArrowheads="1"/>
          </p:cNvSpPr>
          <p:nvPr/>
        </p:nvSpPr>
        <p:spPr bwMode="auto">
          <a:xfrm>
            <a:off x="3390900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2" name="Rectangle 195"/>
          <p:cNvSpPr>
            <a:spLocks noChangeArrowheads="1"/>
          </p:cNvSpPr>
          <p:nvPr/>
        </p:nvSpPr>
        <p:spPr bwMode="auto">
          <a:xfrm>
            <a:off x="3427413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3" name="Rectangle 196"/>
          <p:cNvSpPr>
            <a:spLocks noChangeArrowheads="1"/>
          </p:cNvSpPr>
          <p:nvPr/>
        </p:nvSpPr>
        <p:spPr bwMode="auto">
          <a:xfrm>
            <a:off x="3463925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" name="Rectangle 197"/>
          <p:cNvSpPr>
            <a:spLocks noChangeArrowheads="1"/>
          </p:cNvSpPr>
          <p:nvPr/>
        </p:nvSpPr>
        <p:spPr bwMode="auto">
          <a:xfrm>
            <a:off x="3321050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" name="Rectangle 198"/>
          <p:cNvSpPr>
            <a:spLocks noChangeArrowheads="1"/>
          </p:cNvSpPr>
          <p:nvPr/>
        </p:nvSpPr>
        <p:spPr bwMode="auto">
          <a:xfrm>
            <a:off x="3355975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" name="Rectangle 199"/>
          <p:cNvSpPr>
            <a:spLocks noChangeArrowheads="1"/>
          </p:cNvSpPr>
          <p:nvPr/>
        </p:nvSpPr>
        <p:spPr bwMode="auto">
          <a:xfrm>
            <a:off x="3390900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7" name="Rectangle 200"/>
          <p:cNvSpPr>
            <a:spLocks noChangeArrowheads="1"/>
          </p:cNvSpPr>
          <p:nvPr/>
        </p:nvSpPr>
        <p:spPr bwMode="auto">
          <a:xfrm>
            <a:off x="3427413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8" name="Rectangle 201"/>
          <p:cNvSpPr>
            <a:spLocks noChangeArrowheads="1"/>
          </p:cNvSpPr>
          <p:nvPr/>
        </p:nvSpPr>
        <p:spPr bwMode="auto">
          <a:xfrm>
            <a:off x="3463925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9" name="Rectangle 202"/>
          <p:cNvSpPr>
            <a:spLocks noChangeArrowheads="1"/>
          </p:cNvSpPr>
          <p:nvPr/>
        </p:nvSpPr>
        <p:spPr bwMode="auto">
          <a:xfrm>
            <a:off x="3321050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0" name="Rectangle 203"/>
          <p:cNvSpPr>
            <a:spLocks noChangeArrowheads="1"/>
          </p:cNvSpPr>
          <p:nvPr/>
        </p:nvSpPr>
        <p:spPr bwMode="auto">
          <a:xfrm>
            <a:off x="3355975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Rectangle 204"/>
          <p:cNvSpPr>
            <a:spLocks noChangeArrowheads="1"/>
          </p:cNvSpPr>
          <p:nvPr/>
        </p:nvSpPr>
        <p:spPr bwMode="auto">
          <a:xfrm>
            <a:off x="3390900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Rectangle 205"/>
          <p:cNvSpPr>
            <a:spLocks noChangeArrowheads="1"/>
          </p:cNvSpPr>
          <p:nvPr/>
        </p:nvSpPr>
        <p:spPr bwMode="auto">
          <a:xfrm>
            <a:off x="3427413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3" name="Rectangle 206"/>
          <p:cNvSpPr>
            <a:spLocks noChangeArrowheads="1"/>
          </p:cNvSpPr>
          <p:nvPr/>
        </p:nvSpPr>
        <p:spPr bwMode="auto">
          <a:xfrm>
            <a:off x="3463925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4" name="Rectangle 207"/>
          <p:cNvSpPr>
            <a:spLocks noChangeArrowheads="1"/>
          </p:cNvSpPr>
          <p:nvPr/>
        </p:nvSpPr>
        <p:spPr bwMode="auto">
          <a:xfrm>
            <a:off x="3321050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5" name="Rectangle 208"/>
          <p:cNvSpPr>
            <a:spLocks noChangeArrowheads="1"/>
          </p:cNvSpPr>
          <p:nvPr/>
        </p:nvSpPr>
        <p:spPr bwMode="auto">
          <a:xfrm>
            <a:off x="3355975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6" name="Rectangle 209"/>
          <p:cNvSpPr>
            <a:spLocks noChangeArrowheads="1"/>
          </p:cNvSpPr>
          <p:nvPr/>
        </p:nvSpPr>
        <p:spPr bwMode="auto">
          <a:xfrm>
            <a:off x="3390900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7" name="Rectangle 210"/>
          <p:cNvSpPr>
            <a:spLocks noChangeArrowheads="1"/>
          </p:cNvSpPr>
          <p:nvPr/>
        </p:nvSpPr>
        <p:spPr bwMode="auto">
          <a:xfrm>
            <a:off x="3427413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8" name="Rectangle 211"/>
          <p:cNvSpPr>
            <a:spLocks noChangeArrowheads="1"/>
          </p:cNvSpPr>
          <p:nvPr/>
        </p:nvSpPr>
        <p:spPr bwMode="auto">
          <a:xfrm>
            <a:off x="3463925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9" name="Rectangle 212"/>
          <p:cNvSpPr>
            <a:spLocks noChangeArrowheads="1"/>
          </p:cNvSpPr>
          <p:nvPr/>
        </p:nvSpPr>
        <p:spPr bwMode="auto">
          <a:xfrm>
            <a:off x="3321050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0" name="Rectangle 213"/>
          <p:cNvSpPr>
            <a:spLocks noChangeArrowheads="1"/>
          </p:cNvSpPr>
          <p:nvPr/>
        </p:nvSpPr>
        <p:spPr bwMode="auto">
          <a:xfrm>
            <a:off x="3355975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1" name="Rectangle 214"/>
          <p:cNvSpPr>
            <a:spLocks noChangeArrowheads="1"/>
          </p:cNvSpPr>
          <p:nvPr/>
        </p:nvSpPr>
        <p:spPr bwMode="auto">
          <a:xfrm>
            <a:off x="3390900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2" name="Rectangle 215"/>
          <p:cNvSpPr>
            <a:spLocks noChangeArrowheads="1"/>
          </p:cNvSpPr>
          <p:nvPr/>
        </p:nvSpPr>
        <p:spPr bwMode="auto">
          <a:xfrm>
            <a:off x="3427413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3" name="Rectangle 216"/>
          <p:cNvSpPr>
            <a:spLocks noChangeArrowheads="1"/>
          </p:cNvSpPr>
          <p:nvPr/>
        </p:nvSpPr>
        <p:spPr bwMode="auto">
          <a:xfrm>
            <a:off x="3463925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4" name="Oval 217"/>
          <p:cNvSpPr>
            <a:spLocks noChangeArrowheads="1"/>
          </p:cNvSpPr>
          <p:nvPr/>
        </p:nvSpPr>
        <p:spPr bwMode="auto">
          <a:xfrm>
            <a:off x="3632200" y="35210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Oval 218"/>
          <p:cNvSpPr>
            <a:spLocks noChangeArrowheads="1"/>
          </p:cNvSpPr>
          <p:nvPr/>
        </p:nvSpPr>
        <p:spPr bwMode="auto">
          <a:xfrm>
            <a:off x="3700463" y="23526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6" name="Oval 219"/>
          <p:cNvSpPr>
            <a:spLocks noChangeArrowheads="1"/>
          </p:cNvSpPr>
          <p:nvPr/>
        </p:nvSpPr>
        <p:spPr bwMode="auto">
          <a:xfrm>
            <a:off x="3700463" y="251936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7" name="Oval 220"/>
          <p:cNvSpPr>
            <a:spLocks noChangeArrowheads="1"/>
          </p:cNvSpPr>
          <p:nvPr/>
        </p:nvSpPr>
        <p:spPr bwMode="auto">
          <a:xfrm>
            <a:off x="3700463" y="268605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8" name="Oval 221"/>
          <p:cNvSpPr>
            <a:spLocks noChangeArrowheads="1"/>
          </p:cNvSpPr>
          <p:nvPr/>
        </p:nvSpPr>
        <p:spPr bwMode="auto">
          <a:xfrm>
            <a:off x="3700463" y="285273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9" name="Oval 222"/>
          <p:cNvSpPr>
            <a:spLocks noChangeArrowheads="1"/>
          </p:cNvSpPr>
          <p:nvPr/>
        </p:nvSpPr>
        <p:spPr bwMode="auto">
          <a:xfrm>
            <a:off x="3700463" y="302101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0" name="Oval 223"/>
          <p:cNvSpPr>
            <a:spLocks noChangeArrowheads="1"/>
          </p:cNvSpPr>
          <p:nvPr/>
        </p:nvSpPr>
        <p:spPr bwMode="auto">
          <a:xfrm>
            <a:off x="3700463" y="318770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Oval 224"/>
          <p:cNvSpPr>
            <a:spLocks noChangeArrowheads="1"/>
          </p:cNvSpPr>
          <p:nvPr/>
        </p:nvSpPr>
        <p:spPr bwMode="auto">
          <a:xfrm>
            <a:off x="3700463" y="335438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Oval 225"/>
          <p:cNvSpPr>
            <a:spLocks noChangeArrowheads="1"/>
          </p:cNvSpPr>
          <p:nvPr/>
        </p:nvSpPr>
        <p:spPr bwMode="auto">
          <a:xfrm>
            <a:off x="3700463" y="35210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3" name="Freeform 226"/>
          <p:cNvSpPr>
            <a:spLocks/>
          </p:cNvSpPr>
          <p:nvPr/>
        </p:nvSpPr>
        <p:spPr bwMode="auto">
          <a:xfrm>
            <a:off x="4146550" y="2827338"/>
            <a:ext cx="244475" cy="857250"/>
          </a:xfrm>
          <a:custGeom>
            <a:avLst/>
            <a:gdLst>
              <a:gd name="T0" fmla="*/ 0 w 199"/>
              <a:gd name="T1" fmla="*/ 703 h 703"/>
              <a:gd name="T2" fmla="*/ 199 w 199"/>
              <a:gd name="T3" fmla="*/ 703 h 703"/>
              <a:gd name="T4" fmla="*/ 117 w 199"/>
              <a:gd name="T5" fmla="*/ 668 h 703"/>
              <a:gd name="T6" fmla="*/ 117 w 199"/>
              <a:gd name="T7" fmla="*/ 103 h 703"/>
              <a:gd name="T8" fmla="*/ 144 w 199"/>
              <a:gd name="T9" fmla="*/ 103 h 703"/>
              <a:gd name="T10" fmla="*/ 152 w 199"/>
              <a:gd name="T11" fmla="*/ 95 h 703"/>
              <a:gd name="T12" fmla="*/ 144 w 199"/>
              <a:gd name="T13" fmla="*/ 87 h 703"/>
              <a:gd name="T14" fmla="*/ 117 w 199"/>
              <a:gd name="T15" fmla="*/ 87 h 703"/>
              <a:gd name="T16" fmla="*/ 117 w 199"/>
              <a:gd name="T17" fmla="*/ 67 h 703"/>
              <a:gd name="T18" fmla="*/ 136 w 199"/>
              <a:gd name="T19" fmla="*/ 36 h 703"/>
              <a:gd name="T20" fmla="*/ 100 w 199"/>
              <a:gd name="T21" fmla="*/ 0 h 703"/>
              <a:gd name="T22" fmla="*/ 64 w 199"/>
              <a:gd name="T23" fmla="*/ 36 h 703"/>
              <a:gd name="T24" fmla="*/ 83 w 199"/>
              <a:gd name="T25" fmla="*/ 67 h 703"/>
              <a:gd name="T26" fmla="*/ 83 w 199"/>
              <a:gd name="T27" fmla="*/ 87 h 703"/>
              <a:gd name="T28" fmla="*/ 56 w 199"/>
              <a:gd name="T29" fmla="*/ 87 h 703"/>
              <a:gd name="T30" fmla="*/ 48 w 199"/>
              <a:gd name="T31" fmla="*/ 95 h 703"/>
              <a:gd name="T32" fmla="*/ 56 w 199"/>
              <a:gd name="T33" fmla="*/ 103 h 703"/>
              <a:gd name="T34" fmla="*/ 83 w 199"/>
              <a:gd name="T35" fmla="*/ 103 h 703"/>
              <a:gd name="T36" fmla="*/ 83 w 199"/>
              <a:gd name="T37" fmla="*/ 668 h 703"/>
              <a:gd name="T38" fmla="*/ 0 w 199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703">
                <a:moveTo>
                  <a:pt x="0" y="703"/>
                </a:moveTo>
                <a:cubicBezTo>
                  <a:pt x="199" y="703"/>
                  <a:pt x="199" y="703"/>
                  <a:pt x="199" y="703"/>
                </a:cubicBezTo>
                <a:cubicBezTo>
                  <a:pt x="177" y="684"/>
                  <a:pt x="148" y="672"/>
                  <a:pt x="117" y="668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8" y="103"/>
                  <a:pt x="152" y="99"/>
                  <a:pt x="152" y="95"/>
                </a:cubicBezTo>
                <a:cubicBezTo>
                  <a:pt x="152" y="90"/>
                  <a:pt x="148" y="87"/>
                  <a:pt x="144" y="87"/>
                </a:cubicBezTo>
                <a:cubicBezTo>
                  <a:pt x="117" y="87"/>
                  <a:pt x="117" y="87"/>
                  <a:pt x="117" y="8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28" y="61"/>
                  <a:pt x="136" y="50"/>
                  <a:pt x="136" y="36"/>
                </a:cubicBezTo>
                <a:cubicBezTo>
                  <a:pt x="136" y="16"/>
                  <a:pt x="120" y="0"/>
                  <a:pt x="100" y="0"/>
                </a:cubicBezTo>
                <a:cubicBezTo>
                  <a:pt x="80" y="0"/>
                  <a:pt x="64" y="16"/>
                  <a:pt x="64" y="36"/>
                </a:cubicBezTo>
                <a:cubicBezTo>
                  <a:pt x="64" y="50"/>
                  <a:pt x="72" y="61"/>
                  <a:pt x="83" y="67"/>
                </a:cubicBezTo>
                <a:cubicBezTo>
                  <a:pt x="83" y="87"/>
                  <a:pt x="83" y="87"/>
                  <a:pt x="83" y="87"/>
                </a:cubicBezTo>
                <a:cubicBezTo>
                  <a:pt x="56" y="87"/>
                  <a:pt x="56" y="87"/>
                  <a:pt x="56" y="87"/>
                </a:cubicBezTo>
                <a:cubicBezTo>
                  <a:pt x="52" y="87"/>
                  <a:pt x="48" y="90"/>
                  <a:pt x="48" y="95"/>
                </a:cubicBezTo>
                <a:cubicBezTo>
                  <a:pt x="48" y="99"/>
                  <a:pt x="52" y="103"/>
                  <a:pt x="56" y="103"/>
                </a:cubicBezTo>
                <a:cubicBezTo>
                  <a:pt x="83" y="103"/>
                  <a:pt x="83" y="103"/>
                  <a:pt x="83" y="103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52" y="672"/>
                  <a:pt x="23" y="684"/>
                  <a:pt x="0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4" name="Freeform 227"/>
          <p:cNvSpPr>
            <a:spLocks/>
          </p:cNvSpPr>
          <p:nvPr/>
        </p:nvSpPr>
        <p:spPr bwMode="auto">
          <a:xfrm>
            <a:off x="4259263" y="2827338"/>
            <a:ext cx="53975" cy="106363"/>
          </a:xfrm>
          <a:custGeom>
            <a:avLst/>
            <a:gdLst>
              <a:gd name="T0" fmla="*/ 28 w 44"/>
              <a:gd name="T1" fmla="*/ 36 h 87"/>
              <a:gd name="T2" fmla="*/ 9 w 44"/>
              <a:gd name="T3" fmla="*/ 67 h 87"/>
              <a:gd name="T4" fmla="*/ 9 w 44"/>
              <a:gd name="T5" fmla="*/ 87 h 87"/>
              <a:gd name="T6" fmla="*/ 25 w 44"/>
              <a:gd name="T7" fmla="*/ 87 h 87"/>
              <a:gd name="T8" fmla="*/ 25 w 44"/>
              <a:gd name="T9" fmla="*/ 67 h 87"/>
              <a:gd name="T10" fmla="*/ 44 w 44"/>
              <a:gd name="T11" fmla="*/ 36 h 87"/>
              <a:gd name="T12" fmla="*/ 8 w 44"/>
              <a:gd name="T13" fmla="*/ 0 h 87"/>
              <a:gd name="T14" fmla="*/ 0 w 44"/>
              <a:gd name="T15" fmla="*/ 1 h 87"/>
              <a:gd name="T16" fmla="*/ 28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28" y="36"/>
                </a:moveTo>
                <a:cubicBezTo>
                  <a:pt x="28" y="50"/>
                  <a:pt x="20" y="61"/>
                  <a:pt x="9" y="67"/>
                </a:cubicBezTo>
                <a:cubicBezTo>
                  <a:pt x="9" y="87"/>
                  <a:pt x="9" y="87"/>
                  <a:pt x="9" y="87"/>
                </a:cubicBezTo>
                <a:cubicBezTo>
                  <a:pt x="25" y="87"/>
                  <a:pt x="25" y="87"/>
                  <a:pt x="25" y="87"/>
                </a:cubicBezTo>
                <a:cubicBezTo>
                  <a:pt x="25" y="67"/>
                  <a:pt x="25" y="67"/>
                  <a:pt x="25" y="67"/>
                </a:cubicBezTo>
                <a:cubicBezTo>
                  <a:pt x="36" y="61"/>
                  <a:pt x="44" y="50"/>
                  <a:pt x="44" y="36"/>
                </a:cubicBezTo>
                <a:cubicBezTo>
                  <a:pt x="44" y="16"/>
                  <a:pt x="28" y="0"/>
                  <a:pt x="8" y="0"/>
                </a:cubicBezTo>
                <a:cubicBezTo>
                  <a:pt x="5" y="0"/>
                  <a:pt x="2" y="0"/>
                  <a:pt x="0" y="1"/>
                </a:cubicBezTo>
                <a:cubicBezTo>
                  <a:pt x="16" y="5"/>
                  <a:pt x="28" y="19"/>
                  <a:pt x="28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5" name="Freeform 228"/>
          <p:cNvSpPr>
            <a:spLocks/>
          </p:cNvSpPr>
          <p:nvPr/>
        </p:nvSpPr>
        <p:spPr bwMode="auto">
          <a:xfrm>
            <a:off x="4303713" y="2933701"/>
            <a:ext cx="30163" cy="19050"/>
          </a:xfrm>
          <a:custGeom>
            <a:avLst/>
            <a:gdLst>
              <a:gd name="T0" fmla="*/ 8 w 24"/>
              <a:gd name="T1" fmla="*/ 8 h 16"/>
              <a:gd name="T2" fmla="*/ 0 w 24"/>
              <a:gd name="T3" fmla="*/ 16 h 16"/>
              <a:gd name="T4" fmla="*/ 16 w 24"/>
              <a:gd name="T5" fmla="*/ 16 h 16"/>
              <a:gd name="T6" fmla="*/ 24 w 24"/>
              <a:gd name="T7" fmla="*/ 8 h 16"/>
              <a:gd name="T8" fmla="*/ 16 w 24"/>
              <a:gd name="T9" fmla="*/ 0 h 16"/>
              <a:gd name="T10" fmla="*/ 0 w 24"/>
              <a:gd name="T11" fmla="*/ 0 h 16"/>
              <a:gd name="T12" fmla="*/ 8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8" y="8"/>
                </a:moveTo>
                <a:cubicBezTo>
                  <a:pt x="8" y="12"/>
                  <a:pt x="4" y="16"/>
                  <a:pt x="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0" y="16"/>
                  <a:pt x="24" y="12"/>
                  <a:pt x="24" y="8"/>
                </a:cubicBezTo>
                <a:cubicBezTo>
                  <a:pt x="24" y="3"/>
                  <a:pt x="20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8" y="3"/>
                  <a:pt x="8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6" name="Freeform 229"/>
          <p:cNvSpPr>
            <a:spLocks/>
          </p:cNvSpPr>
          <p:nvPr/>
        </p:nvSpPr>
        <p:spPr bwMode="auto">
          <a:xfrm>
            <a:off x="4270375" y="2952751"/>
            <a:ext cx="120650" cy="731838"/>
          </a:xfrm>
          <a:custGeom>
            <a:avLst/>
            <a:gdLst>
              <a:gd name="T0" fmla="*/ 16 w 98"/>
              <a:gd name="T1" fmla="*/ 565 h 600"/>
              <a:gd name="T2" fmla="*/ 16 w 98"/>
              <a:gd name="T3" fmla="*/ 0 h 600"/>
              <a:gd name="T4" fmla="*/ 0 w 98"/>
              <a:gd name="T5" fmla="*/ 0 h 600"/>
              <a:gd name="T6" fmla="*/ 0 w 98"/>
              <a:gd name="T7" fmla="*/ 565 h 600"/>
              <a:gd name="T8" fmla="*/ 82 w 98"/>
              <a:gd name="T9" fmla="*/ 600 h 600"/>
              <a:gd name="T10" fmla="*/ 98 w 98"/>
              <a:gd name="T11" fmla="*/ 600 h 600"/>
              <a:gd name="T12" fmla="*/ 16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16" y="565"/>
                </a:move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5"/>
                  <a:pt x="0" y="565"/>
                  <a:pt x="0" y="565"/>
                </a:cubicBezTo>
                <a:cubicBezTo>
                  <a:pt x="31" y="569"/>
                  <a:pt x="60" y="581"/>
                  <a:pt x="82" y="600"/>
                </a:cubicBezTo>
                <a:cubicBezTo>
                  <a:pt x="98" y="600"/>
                  <a:pt x="98" y="600"/>
                  <a:pt x="98" y="600"/>
                </a:cubicBezTo>
                <a:cubicBezTo>
                  <a:pt x="76" y="581"/>
                  <a:pt x="47" y="569"/>
                  <a:pt x="16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7" name="Freeform 230"/>
          <p:cNvSpPr>
            <a:spLocks/>
          </p:cNvSpPr>
          <p:nvPr/>
        </p:nvSpPr>
        <p:spPr bwMode="auto">
          <a:xfrm>
            <a:off x="2813050" y="2827338"/>
            <a:ext cx="241300" cy="857250"/>
          </a:xfrm>
          <a:custGeom>
            <a:avLst/>
            <a:gdLst>
              <a:gd name="T0" fmla="*/ 198 w 198"/>
              <a:gd name="T1" fmla="*/ 703 h 703"/>
              <a:gd name="T2" fmla="*/ 0 w 198"/>
              <a:gd name="T3" fmla="*/ 703 h 703"/>
              <a:gd name="T4" fmla="*/ 82 w 198"/>
              <a:gd name="T5" fmla="*/ 668 h 703"/>
              <a:gd name="T6" fmla="*/ 82 w 198"/>
              <a:gd name="T7" fmla="*/ 103 h 703"/>
              <a:gd name="T8" fmla="*/ 55 w 198"/>
              <a:gd name="T9" fmla="*/ 103 h 703"/>
              <a:gd name="T10" fmla="*/ 47 w 198"/>
              <a:gd name="T11" fmla="*/ 95 h 703"/>
              <a:gd name="T12" fmla="*/ 55 w 198"/>
              <a:gd name="T13" fmla="*/ 87 h 703"/>
              <a:gd name="T14" fmla="*/ 82 w 198"/>
              <a:gd name="T15" fmla="*/ 87 h 703"/>
              <a:gd name="T16" fmla="*/ 82 w 198"/>
              <a:gd name="T17" fmla="*/ 67 h 703"/>
              <a:gd name="T18" fmla="*/ 63 w 198"/>
              <a:gd name="T19" fmla="*/ 36 h 703"/>
              <a:gd name="T20" fmla="*/ 99 w 198"/>
              <a:gd name="T21" fmla="*/ 0 h 703"/>
              <a:gd name="T22" fmla="*/ 135 w 198"/>
              <a:gd name="T23" fmla="*/ 36 h 703"/>
              <a:gd name="T24" fmla="*/ 116 w 198"/>
              <a:gd name="T25" fmla="*/ 67 h 703"/>
              <a:gd name="T26" fmla="*/ 116 w 198"/>
              <a:gd name="T27" fmla="*/ 87 h 703"/>
              <a:gd name="T28" fmla="*/ 143 w 198"/>
              <a:gd name="T29" fmla="*/ 87 h 703"/>
              <a:gd name="T30" fmla="*/ 151 w 198"/>
              <a:gd name="T31" fmla="*/ 95 h 703"/>
              <a:gd name="T32" fmla="*/ 143 w 198"/>
              <a:gd name="T33" fmla="*/ 103 h 703"/>
              <a:gd name="T34" fmla="*/ 116 w 198"/>
              <a:gd name="T35" fmla="*/ 103 h 703"/>
              <a:gd name="T36" fmla="*/ 116 w 198"/>
              <a:gd name="T37" fmla="*/ 668 h 703"/>
              <a:gd name="T38" fmla="*/ 198 w 198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" h="703">
                <a:moveTo>
                  <a:pt x="198" y="703"/>
                </a:moveTo>
                <a:cubicBezTo>
                  <a:pt x="0" y="703"/>
                  <a:pt x="0" y="703"/>
                  <a:pt x="0" y="703"/>
                </a:cubicBezTo>
                <a:cubicBezTo>
                  <a:pt x="22" y="684"/>
                  <a:pt x="51" y="672"/>
                  <a:pt x="82" y="668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1" y="103"/>
                  <a:pt x="47" y="99"/>
                  <a:pt x="47" y="95"/>
                </a:cubicBezTo>
                <a:cubicBezTo>
                  <a:pt x="47" y="90"/>
                  <a:pt x="51" y="87"/>
                  <a:pt x="55" y="87"/>
                </a:cubicBezTo>
                <a:cubicBezTo>
                  <a:pt x="82" y="87"/>
                  <a:pt x="82" y="87"/>
                  <a:pt x="82" y="87"/>
                </a:cubicBezTo>
                <a:cubicBezTo>
                  <a:pt x="82" y="67"/>
                  <a:pt x="82" y="67"/>
                  <a:pt x="82" y="67"/>
                </a:cubicBezTo>
                <a:cubicBezTo>
                  <a:pt x="71" y="61"/>
                  <a:pt x="63" y="50"/>
                  <a:pt x="63" y="36"/>
                </a:cubicBezTo>
                <a:cubicBezTo>
                  <a:pt x="63" y="16"/>
                  <a:pt x="79" y="0"/>
                  <a:pt x="99" y="0"/>
                </a:cubicBezTo>
                <a:cubicBezTo>
                  <a:pt x="119" y="0"/>
                  <a:pt x="135" y="16"/>
                  <a:pt x="135" y="36"/>
                </a:cubicBezTo>
                <a:cubicBezTo>
                  <a:pt x="135" y="50"/>
                  <a:pt x="127" y="61"/>
                  <a:pt x="116" y="67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43" y="87"/>
                  <a:pt x="143" y="87"/>
                  <a:pt x="143" y="87"/>
                </a:cubicBezTo>
                <a:cubicBezTo>
                  <a:pt x="147" y="87"/>
                  <a:pt x="151" y="90"/>
                  <a:pt x="151" y="95"/>
                </a:cubicBezTo>
                <a:cubicBezTo>
                  <a:pt x="151" y="99"/>
                  <a:pt x="147" y="103"/>
                  <a:pt x="143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668"/>
                  <a:pt x="116" y="668"/>
                  <a:pt x="116" y="668"/>
                </a:cubicBezTo>
                <a:cubicBezTo>
                  <a:pt x="147" y="672"/>
                  <a:pt x="176" y="684"/>
                  <a:pt x="198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8" name="Freeform 231"/>
          <p:cNvSpPr>
            <a:spLocks/>
          </p:cNvSpPr>
          <p:nvPr/>
        </p:nvSpPr>
        <p:spPr bwMode="auto">
          <a:xfrm>
            <a:off x="2889250" y="2827338"/>
            <a:ext cx="53975" cy="106363"/>
          </a:xfrm>
          <a:custGeom>
            <a:avLst/>
            <a:gdLst>
              <a:gd name="T0" fmla="*/ 16 w 44"/>
              <a:gd name="T1" fmla="*/ 36 h 87"/>
              <a:gd name="T2" fmla="*/ 35 w 44"/>
              <a:gd name="T3" fmla="*/ 67 h 87"/>
              <a:gd name="T4" fmla="*/ 35 w 44"/>
              <a:gd name="T5" fmla="*/ 87 h 87"/>
              <a:gd name="T6" fmla="*/ 19 w 44"/>
              <a:gd name="T7" fmla="*/ 87 h 87"/>
              <a:gd name="T8" fmla="*/ 19 w 44"/>
              <a:gd name="T9" fmla="*/ 67 h 87"/>
              <a:gd name="T10" fmla="*/ 0 w 44"/>
              <a:gd name="T11" fmla="*/ 36 h 87"/>
              <a:gd name="T12" fmla="*/ 36 w 44"/>
              <a:gd name="T13" fmla="*/ 0 h 87"/>
              <a:gd name="T14" fmla="*/ 44 w 44"/>
              <a:gd name="T15" fmla="*/ 1 h 87"/>
              <a:gd name="T16" fmla="*/ 16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16" y="36"/>
                </a:moveTo>
                <a:cubicBezTo>
                  <a:pt x="16" y="50"/>
                  <a:pt x="24" y="61"/>
                  <a:pt x="35" y="67"/>
                </a:cubicBezTo>
                <a:cubicBezTo>
                  <a:pt x="35" y="87"/>
                  <a:pt x="35" y="87"/>
                  <a:pt x="35" y="87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67"/>
                  <a:pt x="19" y="67"/>
                  <a:pt x="19" y="67"/>
                </a:cubicBezTo>
                <a:cubicBezTo>
                  <a:pt x="8" y="61"/>
                  <a:pt x="0" y="50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39" y="0"/>
                  <a:pt x="41" y="0"/>
                  <a:pt x="44" y="1"/>
                </a:cubicBezTo>
                <a:cubicBezTo>
                  <a:pt x="28" y="5"/>
                  <a:pt x="16" y="19"/>
                  <a:pt x="16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9" name="Freeform 232"/>
          <p:cNvSpPr>
            <a:spLocks/>
          </p:cNvSpPr>
          <p:nvPr/>
        </p:nvSpPr>
        <p:spPr bwMode="auto">
          <a:xfrm>
            <a:off x="2870200" y="2933701"/>
            <a:ext cx="28575" cy="19050"/>
          </a:xfrm>
          <a:custGeom>
            <a:avLst/>
            <a:gdLst>
              <a:gd name="T0" fmla="*/ 16 w 24"/>
              <a:gd name="T1" fmla="*/ 8 h 16"/>
              <a:gd name="T2" fmla="*/ 24 w 24"/>
              <a:gd name="T3" fmla="*/ 16 h 16"/>
              <a:gd name="T4" fmla="*/ 8 w 24"/>
              <a:gd name="T5" fmla="*/ 16 h 16"/>
              <a:gd name="T6" fmla="*/ 0 w 24"/>
              <a:gd name="T7" fmla="*/ 8 h 16"/>
              <a:gd name="T8" fmla="*/ 8 w 24"/>
              <a:gd name="T9" fmla="*/ 0 h 16"/>
              <a:gd name="T10" fmla="*/ 24 w 24"/>
              <a:gd name="T11" fmla="*/ 0 h 16"/>
              <a:gd name="T12" fmla="*/ 16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16" y="8"/>
                </a:moveTo>
                <a:cubicBezTo>
                  <a:pt x="16" y="12"/>
                  <a:pt x="20" y="16"/>
                  <a:pt x="24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3"/>
                  <a:pt x="16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0" name="Freeform 233"/>
          <p:cNvSpPr>
            <a:spLocks/>
          </p:cNvSpPr>
          <p:nvPr/>
        </p:nvSpPr>
        <p:spPr bwMode="auto">
          <a:xfrm>
            <a:off x="2813050" y="2952751"/>
            <a:ext cx="119063" cy="731838"/>
          </a:xfrm>
          <a:custGeom>
            <a:avLst/>
            <a:gdLst>
              <a:gd name="T0" fmla="*/ 82 w 98"/>
              <a:gd name="T1" fmla="*/ 565 h 600"/>
              <a:gd name="T2" fmla="*/ 82 w 98"/>
              <a:gd name="T3" fmla="*/ 0 h 600"/>
              <a:gd name="T4" fmla="*/ 98 w 98"/>
              <a:gd name="T5" fmla="*/ 0 h 600"/>
              <a:gd name="T6" fmla="*/ 98 w 98"/>
              <a:gd name="T7" fmla="*/ 565 h 600"/>
              <a:gd name="T8" fmla="*/ 16 w 98"/>
              <a:gd name="T9" fmla="*/ 600 h 600"/>
              <a:gd name="T10" fmla="*/ 0 w 98"/>
              <a:gd name="T11" fmla="*/ 600 h 600"/>
              <a:gd name="T12" fmla="*/ 82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82" y="565"/>
                </a:moveTo>
                <a:cubicBezTo>
                  <a:pt x="82" y="0"/>
                  <a:pt x="82" y="0"/>
                  <a:pt x="82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5"/>
                  <a:pt x="98" y="565"/>
                  <a:pt x="98" y="565"/>
                </a:cubicBezTo>
                <a:cubicBezTo>
                  <a:pt x="67" y="569"/>
                  <a:pt x="38" y="581"/>
                  <a:pt x="16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22" y="581"/>
                  <a:pt x="51" y="569"/>
                  <a:pt x="82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1" name="Freeform 234"/>
          <p:cNvSpPr>
            <a:spLocks/>
          </p:cNvSpPr>
          <p:nvPr/>
        </p:nvSpPr>
        <p:spPr bwMode="auto">
          <a:xfrm>
            <a:off x="2976563" y="2913063"/>
            <a:ext cx="98425" cy="80963"/>
          </a:xfrm>
          <a:custGeom>
            <a:avLst/>
            <a:gdLst>
              <a:gd name="T0" fmla="*/ 1 w 81"/>
              <a:gd name="T1" fmla="*/ 19 h 67"/>
              <a:gd name="T2" fmla="*/ 18 w 81"/>
              <a:gd name="T3" fmla="*/ 9 h 67"/>
              <a:gd name="T4" fmla="*/ 32 w 81"/>
              <a:gd name="T5" fmla="*/ 14 h 67"/>
              <a:gd name="T6" fmla="*/ 69 w 81"/>
              <a:gd name="T7" fmla="*/ 6 h 67"/>
              <a:gd name="T8" fmla="*/ 81 w 81"/>
              <a:gd name="T9" fmla="*/ 12 h 67"/>
              <a:gd name="T10" fmla="*/ 54 w 81"/>
              <a:gd name="T11" fmla="*/ 67 h 67"/>
              <a:gd name="T12" fmla="*/ 42 w 81"/>
              <a:gd name="T13" fmla="*/ 61 h 67"/>
              <a:gd name="T14" fmla="*/ 28 w 81"/>
              <a:gd name="T15" fmla="*/ 21 h 67"/>
              <a:gd name="T16" fmla="*/ 18 w 81"/>
              <a:gd name="T17" fmla="*/ 17 h 67"/>
              <a:gd name="T18" fmla="*/ 8 w 81"/>
              <a:gd name="T19" fmla="*/ 23 h 67"/>
              <a:gd name="T20" fmla="*/ 2 w 81"/>
              <a:gd name="T21" fmla="*/ 25 h 67"/>
              <a:gd name="T22" fmla="*/ 1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1" y="19"/>
                </a:moveTo>
                <a:cubicBezTo>
                  <a:pt x="4" y="13"/>
                  <a:pt x="11" y="9"/>
                  <a:pt x="18" y="9"/>
                </a:cubicBezTo>
                <a:cubicBezTo>
                  <a:pt x="24" y="9"/>
                  <a:pt x="29" y="11"/>
                  <a:pt x="32" y="14"/>
                </a:cubicBezTo>
                <a:cubicBezTo>
                  <a:pt x="41" y="4"/>
                  <a:pt x="56" y="0"/>
                  <a:pt x="69" y="6"/>
                </a:cubicBezTo>
                <a:cubicBezTo>
                  <a:pt x="81" y="12"/>
                  <a:pt x="81" y="12"/>
                  <a:pt x="81" y="12"/>
                </a:cubicBezTo>
                <a:cubicBezTo>
                  <a:pt x="54" y="67"/>
                  <a:pt x="54" y="67"/>
                  <a:pt x="54" y="67"/>
                </a:cubicBezTo>
                <a:cubicBezTo>
                  <a:pt x="42" y="61"/>
                  <a:pt x="42" y="61"/>
                  <a:pt x="42" y="61"/>
                </a:cubicBezTo>
                <a:cubicBezTo>
                  <a:pt x="27" y="54"/>
                  <a:pt x="21" y="36"/>
                  <a:pt x="28" y="21"/>
                </a:cubicBezTo>
                <a:cubicBezTo>
                  <a:pt x="26" y="18"/>
                  <a:pt x="22" y="17"/>
                  <a:pt x="18" y="17"/>
                </a:cubicBezTo>
                <a:cubicBezTo>
                  <a:pt x="14" y="17"/>
                  <a:pt x="10" y="19"/>
                  <a:pt x="8" y="23"/>
                </a:cubicBezTo>
                <a:cubicBezTo>
                  <a:pt x="7" y="25"/>
                  <a:pt x="4" y="26"/>
                  <a:pt x="2" y="25"/>
                </a:cubicBezTo>
                <a:cubicBezTo>
                  <a:pt x="0" y="24"/>
                  <a:pt x="0" y="21"/>
                  <a:pt x="1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2" name="Freeform 235"/>
          <p:cNvSpPr>
            <a:spLocks/>
          </p:cNvSpPr>
          <p:nvPr/>
        </p:nvSpPr>
        <p:spPr bwMode="auto">
          <a:xfrm>
            <a:off x="4129088" y="2913063"/>
            <a:ext cx="98425" cy="80963"/>
          </a:xfrm>
          <a:custGeom>
            <a:avLst/>
            <a:gdLst>
              <a:gd name="T0" fmla="*/ 80 w 81"/>
              <a:gd name="T1" fmla="*/ 19 h 67"/>
              <a:gd name="T2" fmla="*/ 62 w 81"/>
              <a:gd name="T3" fmla="*/ 9 h 67"/>
              <a:gd name="T4" fmla="*/ 48 w 81"/>
              <a:gd name="T5" fmla="*/ 14 h 67"/>
              <a:gd name="T6" fmla="*/ 11 w 81"/>
              <a:gd name="T7" fmla="*/ 6 h 67"/>
              <a:gd name="T8" fmla="*/ 0 w 81"/>
              <a:gd name="T9" fmla="*/ 12 h 67"/>
              <a:gd name="T10" fmla="*/ 27 w 81"/>
              <a:gd name="T11" fmla="*/ 67 h 67"/>
              <a:gd name="T12" fmla="*/ 38 w 81"/>
              <a:gd name="T13" fmla="*/ 61 h 67"/>
              <a:gd name="T14" fmla="*/ 53 w 81"/>
              <a:gd name="T15" fmla="*/ 21 h 67"/>
              <a:gd name="T16" fmla="*/ 62 w 81"/>
              <a:gd name="T17" fmla="*/ 17 h 67"/>
              <a:gd name="T18" fmla="*/ 73 w 81"/>
              <a:gd name="T19" fmla="*/ 23 h 67"/>
              <a:gd name="T20" fmla="*/ 78 w 81"/>
              <a:gd name="T21" fmla="*/ 25 h 67"/>
              <a:gd name="T22" fmla="*/ 80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80" y="19"/>
                </a:moveTo>
                <a:cubicBezTo>
                  <a:pt x="76" y="13"/>
                  <a:pt x="69" y="9"/>
                  <a:pt x="62" y="9"/>
                </a:cubicBezTo>
                <a:cubicBezTo>
                  <a:pt x="57" y="9"/>
                  <a:pt x="52" y="11"/>
                  <a:pt x="48" y="14"/>
                </a:cubicBezTo>
                <a:cubicBezTo>
                  <a:pt x="39" y="4"/>
                  <a:pt x="24" y="0"/>
                  <a:pt x="11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27" y="67"/>
                  <a:pt x="27" y="67"/>
                  <a:pt x="27" y="67"/>
                </a:cubicBezTo>
                <a:cubicBezTo>
                  <a:pt x="38" y="61"/>
                  <a:pt x="38" y="61"/>
                  <a:pt x="38" y="61"/>
                </a:cubicBezTo>
                <a:cubicBezTo>
                  <a:pt x="53" y="54"/>
                  <a:pt x="59" y="36"/>
                  <a:pt x="53" y="21"/>
                </a:cubicBezTo>
                <a:cubicBezTo>
                  <a:pt x="55" y="18"/>
                  <a:pt x="58" y="17"/>
                  <a:pt x="62" y="17"/>
                </a:cubicBezTo>
                <a:cubicBezTo>
                  <a:pt x="66" y="17"/>
                  <a:pt x="70" y="19"/>
                  <a:pt x="73" y="23"/>
                </a:cubicBezTo>
                <a:cubicBezTo>
                  <a:pt x="74" y="25"/>
                  <a:pt x="76" y="26"/>
                  <a:pt x="78" y="25"/>
                </a:cubicBezTo>
                <a:cubicBezTo>
                  <a:pt x="80" y="24"/>
                  <a:pt x="81" y="21"/>
                  <a:pt x="80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3" name="Freeform 236"/>
          <p:cNvSpPr>
            <a:spLocks/>
          </p:cNvSpPr>
          <p:nvPr/>
        </p:nvSpPr>
        <p:spPr bwMode="auto">
          <a:xfrm>
            <a:off x="3044825" y="2933701"/>
            <a:ext cx="1114425" cy="176213"/>
          </a:xfrm>
          <a:custGeom>
            <a:avLst/>
            <a:gdLst>
              <a:gd name="T0" fmla="*/ 455 w 910"/>
              <a:gd name="T1" fmla="*/ 145 h 145"/>
              <a:gd name="T2" fmla="*/ 0 w 910"/>
              <a:gd name="T3" fmla="*/ 46 h 145"/>
              <a:gd name="T4" fmla="*/ 22 w 910"/>
              <a:gd name="T5" fmla="*/ 0 h 145"/>
              <a:gd name="T6" fmla="*/ 455 w 910"/>
              <a:gd name="T7" fmla="*/ 93 h 145"/>
              <a:gd name="T8" fmla="*/ 887 w 910"/>
              <a:gd name="T9" fmla="*/ 0 h 145"/>
              <a:gd name="T10" fmla="*/ 910 w 910"/>
              <a:gd name="T11" fmla="*/ 46 h 145"/>
              <a:gd name="T12" fmla="*/ 455 w 910"/>
              <a:gd name="T13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45">
                <a:moveTo>
                  <a:pt x="455" y="145"/>
                </a:moveTo>
                <a:cubicBezTo>
                  <a:pt x="282" y="145"/>
                  <a:pt x="138" y="114"/>
                  <a:pt x="0" y="46"/>
                </a:cubicBezTo>
                <a:cubicBezTo>
                  <a:pt x="22" y="0"/>
                  <a:pt x="22" y="0"/>
                  <a:pt x="22" y="0"/>
                </a:cubicBezTo>
                <a:cubicBezTo>
                  <a:pt x="194" y="84"/>
                  <a:pt x="351" y="93"/>
                  <a:pt x="455" y="93"/>
                </a:cubicBezTo>
                <a:cubicBezTo>
                  <a:pt x="670" y="93"/>
                  <a:pt x="805" y="40"/>
                  <a:pt x="887" y="0"/>
                </a:cubicBezTo>
                <a:cubicBezTo>
                  <a:pt x="910" y="46"/>
                  <a:pt x="910" y="46"/>
                  <a:pt x="910" y="46"/>
                </a:cubicBezTo>
                <a:cubicBezTo>
                  <a:pt x="772" y="114"/>
                  <a:pt x="627" y="145"/>
                  <a:pt x="455" y="145"/>
                </a:cubicBezTo>
              </a:path>
            </a:pathLst>
          </a:custGeom>
          <a:solidFill>
            <a:srgbClr val="FFF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4" name="Freeform 237"/>
          <p:cNvSpPr>
            <a:spLocks/>
          </p:cNvSpPr>
          <p:nvPr/>
        </p:nvSpPr>
        <p:spPr bwMode="auto">
          <a:xfrm>
            <a:off x="4146550" y="2940051"/>
            <a:ext cx="53975" cy="53975"/>
          </a:xfrm>
          <a:custGeom>
            <a:avLst/>
            <a:gdLst>
              <a:gd name="T0" fmla="*/ 38 w 44"/>
              <a:gd name="T1" fmla="*/ 0 h 45"/>
              <a:gd name="T2" fmla="*/ 0 w 44"/>
              <a:gd name="T3" fmla="*/ 21 h 45"/>
              <a:gd name="T4" fmla="*/ 9 w 44"/>
              <a:gd name="T5" fmla="*/ 39 h 45"/>
              <a:gd name="T6" fmla="*/ 9 w 44"/>
              <a:gd name="T7" fmla="*/ 39 h 45"/>
              <a:gd name="T8" fmla="*/ 9 w 44"/>
              <a:gd name="T9" fmla="*/ 39 h 45"/>
              <a:gd name="T10" fmla="*/ 12 w 44"/>
              <a:gd name="T11" fmla="*/ 45 h 45"/>
              <a:gd name="T12" fmla="*/ 23 w 44"/>
              <a:gd name="T13" fmla="*/ 39 h 45"/>
              <a:gd name="T14" fmla="*/ 38 w 44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">
                <a:moveTo>
                  <a:pt x="38" y="0"/>
                </a:moveTo>
                <a:cubicBezTo>
                  <a:pt x="26" y="7"/>
                  <a:pt x="13" y="14"/>
                  <a:pt x="0" y="21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12" y="45"/>
                  <a:pt x="12" y="45"/>
                  <a:pt x="12" y="45"/>
                </a:cubicBezTo>
                <a:cubicBezTo>
                  <a:pt x="23" y="39"/>
                  <a:pt x="23" y="39"/>
                  <a:pt x="23" y="39"/>
                </a:cubicBezTo>
                <a:cubicBezTo>
                  <a:pt x="38" y="32"/>
                  <a:pt x="44" y="15"/>
                  <a:pt x="38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5" name="Freeform 238"/>
          <p:cNvSpPr>
            <a:spLocks/>
          </p:cNvSpPr>
          <p:nvPr/>
        </p:nvSpPr>
        <p:spPr bwMode="auto">
          <a:xfrm>
            <a:off x="3005138" y="2940051"/>
            <a:ext cx="52388" cy="53975"/>
          </a:xfrm>
          <a:custGeom>
            <a:avLst/>
            <a:gdLst>
              <a:gd name="T0" fmla="*/ 4 w 43"/>
              <a:gd name="T1" fmla="*/ 0 h 45"/>
              <a:gd name="T2" fmla="*/ 7 w 43"/>
              <a:gd name="T3" fmla="*/ 29 h 45"/>
              <a:gd name="T4" fmla="*/ 7 w 43"/>
              <a:gd name="T5" fmla="*/ 29 h 45"/>
              <a:gd name="T6" fmla="*/ 7 w 43"/>
              <a:gd name="T7" fmla="*/ 29 h 45"/>
              <a:gd name="T8" fmla="*/ 7 w 43"/>
              <a:gd name="T9" fmla="*/ 29 h 45"/>
              <a:gd name="T10" fmla="*/ 7 w 43"/>
              <a:gd name="T11" fmla="*/ 29 h 45"/>
              <a:gd name="T12" fmla="*/ 7 w 43"/>
              <a:gd name="T13" fmla="*/ 29 h 45"/>
              <a:gd name="T14" fmla="*/ 7 w 43"/>
              <a:gd name="T15" fmla="*/ 29 h 45"/>
              <a:gd name="T16" fmla="*/ 7 w 43"/>
              <a:gd name="T17" fmla="*/ 29 h 45"/>
              <a:gd name="T18" fmla="*/ 7 w 43"/>
              <a:gd name="T19" fmla="*/ 29 h 45"/>
              <a:gd name="T20" fmla="*/ 7 w 43"/>
              <a:gd name="T21" fmla="*/ 29 h 45"/>
              <a:gd name="T22" fmla="*/ 7 w 43"/>
              <a:gd name="T23" fmla="*/ 29 h 45"/>
              <a:gd name="T24" fmla="*/ 8 w 43"/>
              <a:gd name="T25" fmla="*/ 29 h 45"/>
              <a:gd name="T26" fmla="*/ 8 w 43"/>
              <a:gd name="T27" fmla="*/ 29 h 45"/>
              <a:gd name="T28" fmla="*/ 8 w 43"/>
              <a:gd name="T29" fmla="*/ 29 h 45"/>
              <a:gd name="T30" fmla="*/ 8 w 43"/>
              <a:gd name="T31" fmla="*/ 30 h 45"/>
              <a:gd name="T32" fmla="*/ 8 w 43"/>
              <a:gd name="T33" fmla="*/ 30 h 45"/>
              <a:gd name="T34" fmla="*/ 8 w 43"/>
              <a:gd name="T35" fmla="*/ 30 h 45"/>
              <a:gd name="T36" fmla="*/ 8 w 43"/>
              <a:gd name="T37" fmla="*/ 30 h 45"/>
              <a:gd name="T38" fmla="*/ 19 w 43"/>
              <a:gd name="T39" fmla="*/ 39 h 45"/>
              <a:gd name="T40" fmla="*/ 31 w 43"/>
              <a:gd name="T41" fmla="*/ 45 h 45"/>
              <a:gd name="T42" fmla="*/ 34 w 43"/>
              <a:gd name="T43" fmla="*/ 39 h 45"/>
              <a:gd name="T44" fmla="*/ 43 w 43"/>
              <a:gd name="T45" fmla="*/ 21 h 45"/>
              <a:gd name="T46" fmla="*/ 4 w 43"/>
              <a:gd name="T4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" h="45">
                <a:moveTo>
                  <a:pt x="4" y="0"/>
                </a:moveTo>
                <a:cubicBezTo>
                  <a:pt x="0" y="10"/>
                  <a:pt x="2" y="20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11" y="34"/>
                  <a:pt x="14" y="37"/>
                  <a:pt x="19" y="39"/>
                </a:cubicBezTo>
                <a:cubicBezTo>
                  <a:pt x="31" y="45"/>
                  <a:pt x="31" y="45"/>
                  <a:pt x="31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43" y="21"/>
                  <a:pt x="43" y="21"/>
                  <a:pt x="43" y="21"/>
                </a:cubicBezTo>
                <a:cubicBezTo>
                  <a:pt x="29" y="14"/>
                  <a:pt x="17" y="7"/>
                  <a:pt x="4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6" name="Freeform 239"/>
          <p:cNvSpPr>
            <a:spLocks/>
          </p:cNvSpPr>
          <p:nvPr/>
        </p:nvSpPr>
        <p:spPr bwMode="auto">
          <a:xfrm>
            <a:off x="3044825" y="2965451"/>
            <a:ext cx="1114425" cy="144463"/>
          </a:xfrm>
          <a:custGeom>
            <a:avLst/>
            <a:gdLst>
              <a:gd name="T0" fmla="*/ 900 w 910"/>
              <a:gd name="T1" fmla="*/ 0 h 119"/>
              <a:gd name="T2" fmla="*/ 454 w 910"/>
              <a:gd name="T3" fmla="*/ 94 h 119"/>
              <a:gd name="T4" fmla="*/ 10 w 910"/>
              <a:gd name="T5" fmla="*/ 0 h 119"/>
              <a:gd name="T6" fmla="*/ 1 w 910"/>
              <a:gd name="T7" fmla="*/ 18 h 119"/>
              <a:gd name="T8" fmla="*/ 0 w 910"/>
              <a:gd name="T9" fmla="*/ 20 h 119"/>
              <a:gd name="T10" fmla="*/ 455 w 910"/>
              <a:gd name="T11" fmla="*/ 119 h 119"/>
              <a:gd name="T12" fmla="*/ 910 w 910"/>
              <a:gd name="T13" fmla="*/ 20 h 119"/>
              <a:gd name="T14" fmla="*/ 909 w 910"/>
              <a:gd name="T15" fmla="*/ 18 h 119"/>
              <a:gd name="T16" fmla="*/ 900 w 910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0" h="119">
                <a:moveTo>
                  <a:pt x="900" y="0"/>
                </a:moveTo>
                <a:cubicBezTo>
                  <a:pt x="783" y="58"/>
                  <a:pt x="626" y="94"/>
                  <a:pt x="454" y="94"/>
                </a:cubicBezTo>
                <a:cubicBezTo>
                  <a:pt x="283" y="94"/>
                  <a:pt x="126" y="58"/>
                  <a:pt x="10" y="0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38" y="88"/>
                  <a:pt x="282" y="119"/>
                  <a:pt x="455" y="119"/>
                </a:cubicBezTo>
                <a:cubicBezTo>
                  <a:pt x="627" y="119"/>
                  <a:pt x="772" y="88"/>
                  <a:pt x="910" y="20"/>
                </a:cubicBezTo>
                <a:cubicBezTo>
                  <a:pt x="909" y="18"/>
                  <a:pt x="909" y="18"/>
                  <a:pt x="909" y="18"/>
                </a:cubicBezTo>
                <a:cubicBezTo>
                  <a:pt x="900" y="0"/>
                  <a:pt x="900" y="0"/>
                  <a:pt x="900" y="0"/>
                </a:cubicBezTo>
              </a:path>
            </a:pathLst>
          </a:custGeom>
          <a:solidFill>
            <a:srgbClr val="D6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7" name="Freeform 240"/>
          <p:cNvSpPr>
            <a:spLocks/>
          </p:cNvSpPr>
          <p:nvPr/>
        </p:nvSpPr>
        <p:spPr bwMode="auto">
          <a:xfrm>
            <a:off x="4210050" y="2012951"/>
            <a:ext cx="66675" cy="80963"/>
          </a:xfrm>
          <a:custGeom>
            <a:avLst/>
            <a:gdLst>
              <a:gd name="T0" fmla="*/ 22 w 55"/>
              <a:gd name="T1" fmla="*/ 61 h 67"/>
              <a:gd name="T2" fmla="*/ 34 w 55"/>
              <a:gd name="T3" fmla="*/ 65 h 67"/>
              <a:gd name="T4" fmla="*/ 49 w 55"/>
              <a:gd name="T5" fmla="*/ 57 h 67"/>
              <a:gd name="T6" fmla="*/ 53 w 55"/>
              <a:gd name="T7" fmla="*/ 45 h 67"/>
              <a:gd name="T8" fmla="*/ 33 w 55"/>
              <a:gd name="T9" fmla="*/ 6 h 67"/>
              <a:gd name="T10" fmla="*/ 21 w 55"/>
              <a:gd name="T11" fmla="*/ 2 h 67"/>
              <a:gd name="T12" fmla="*/ 6 w 55"/>
              <a:gd name="T13" fmla="*/ 10 h 67"/>
              <a:gd name="T14" fmla="*/ 2 w 55"/>
              <a:gd name="T15" fmla="*/ 22 h 67"/>
              <a:gd name="T16" fmla="*/ 22 w 55"/>
              <a:gd name="T17" fmla="*/ 6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67">
                <a:moveTo>
                  <a:pt x="22" y="61"/>
                </a:moveTo>
                <a:cubicBezTo>
                  <a:pt x="24" y="65"/>
                  <a:pt x="29" y="67"/>
                  <a:pt x="34" y="65"/>
                </a:cubicBezTo>
                <a:cubicBezTo>
                  <a:pt x="49" y="57"/>
                  <a:pt x="49" y="57"/>
                  <a:pt x="49" y="57"/>
                </a:cubicBezTo>
                <a:cubicBezTo>
                  <a:pt x="53" y="55"/>
                  <a:pt x="55" y="50"/>
                  <a:pt x="53" y="45"/>
                </a:cubicBezTo>
                <a:cubicBezTo>
                  <a:pt x="33" y="6"/>
                  <a:pt x="33" y="6"/>
                  <a:pt x="33" y="6"/>
                </a:cubicBezTo>
                <a:cubicBezTo>
                  <a:pt x="31" y="2"/>
                  <a:pt x="26" y="0"/>
                  <a:pt x="21" y="2"/>
                </a:cubicBezTo>
                <a:cubicBezTo>
                  <a:pt x="6" y="10"/>
                  <a:pt x="6" y="10"/>
                  <a:pt x="6" y="10"/>
                </a:cubicBezTo>
                <a:cubicBezTo>
                  <a:pt x="2" y="12"/>
                  <a:pt x="0" y="17"/>
                  <a:pt x="2" y="22"/>
                </a:cubicBezTo>
                <a:lnTo>
                  <a:pt x="22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8" name="Freeform 241"/>
          <p:cNvSpPr>
            <a:spLocks/>
          </p:cNvSpPr>
          <p:nvPr/>
        </p:nvSpPr>
        <p:spPr bwMode="auto">
          <a:xfrm>
            <a:off x="4532313" y="2003426"/>
            <a:ext cx="306388" cy="231775"/>
          </a:xfrm>
          <a:custGeom>
            <a:avLst/>
            <a:gdLst>
              <a:gd name="T0" fmla="*/ 250 w 250"/>
              <a:gd name="T1" fmla="*/ 190 h 190"/>
              <a:gd name="T2" fmla="*/ 85 w 250"/>
              <a:gd name="T3" fmla="*/ 190 h 190"/>
              <a:gd name="T4" fmla="*/ 74 w 250"/>
              <a:gd name="T5" fmla="*/ 183 h 190"/>
              <a:gd name="T6" fmla="*/ 0 w 250"/>
              <a:gd name="T7" fmla="*/ 10 h 190"/>
              <a:gd name="T8" fmla="*/ 22 w 250"/>
              <a:gd name="T9" fmla="*/ 0 h 190"/>
              <a:gd name="T10" fmla="*/ 93 w 250"/>
              <a:gd name="T11" fmla="*/ 166 h 190"/>
              <a:gd name="T12" fmla="*/ 250 w 250"/>
              <a:gd name="T13" fmla="*/ 166 h 190"/>
              <a:gd name="T14" fmla="*/ 250 w 250"/>
              <a:gd name="T15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190">
                <a:moveTo>
                  <a:pt x="250" y="190"/>
                </a:moveTo>
                <a:cubicBezTo>
                  <a:pt x="85" y="190"/>
                  <a:pt x="85" y="190"/>
                  <a:pt x="85" y="190"/>
                </a:cubicBezTo>
                <a:cubicBezTo>
                  <a:pt x="81" y="190"/>
                  <a:pt x="76" y="187"/>
                  <a:pt x="74" y="183"/>
                </a:cubicBezTo>
                <a:cubicBezTo>
                  <a:pt x="0" y="10"/>
                  <a:pt x="0" y="10"/>
                  <a:pt x="0" y="10"/>
                </a:cubicBezTo>
                <a:cubicBezTo>
                  <a:pt x="22" y="0"/>
                  <a:pt x="22" y="0"/>
                  <a:pt x="22" y="0"/>
                </a:cubicBezTo>
                <a:cubicBezTo>
                  <a:pt x="93" y="166"/>
                  <a:pt x="93" y="166"/>
                  <a:pt x="93" y="166"/>
                </a:cubicBezTo>
                <a:cubicBezTo>
                  <a:pt x="250" y="166"/>
                  <a:pt x="250" y="166"/>
                  <a:pt x="250" y="166"/>
                </a:cubicBezTo>
                <a:lnTo>
                  <a:pt x="250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9" name="Oval 242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0" name="Oval 243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1" name="Freeform 244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2" name="Freeform 245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3" name="Freeform 246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4" name="Freeform 247"/>
          <p:cNvSpPr>
            <a:spLocks/>
          </p:cNvSpPr>
          <p:nvPr/>
        </p:nvSpPr>
        <p:spPr bwMode="auto">
          <a:xfrm>
            <a:off x="4225925" y="1966913"/>
            <a:ext cx="109538" cy="133350"/>
          </a:xfrm>
          <a:custGeom>
            <a:avLst/>
            <a:gdLst>
              <a:gd name="T0" fmla="*/ 36 w 90"/>
              <a:gd name="T1" fmla="*/ 99 h 109"/>
              <a:gd name="T2" fmla="*/ 55 w 90"/>
              <a:gd name="T3" fmla="*/ 106 h 109"/>
              <a:gd name="T4" fmla="*/ 80 w 90"/>
              <a:gd name="T5" fmla="*/ 93 h 109"/>
              <a:gd name="T6" fmla="*/ 86 w 90"/>
              <a:gd name="T7" fmla="*/ 74 h 109"/>
              <a:gd name="T8" fmla="*/ 54 w 90"/>
              <a:gd name="T9" fmla="*/ 10 h 109"/>
              <a:gd name="T10" fmla="*/ 35 w 90"/>
              <a:gd name="T11" fmla="*/ 4 h 109"/>
              <a:gd name="T12" fmla="*/ 10 w 90"/>
              <a:gd name="T13" fmla="*/ 16 h 109"/>
              <a:gd name="T14" fmla="*/ 4 w 90"/>
              <a:gd name="T15" fmla="*/ 35 h 109"/>
              <a:gd name="T16" fmla="*/ 36 w 90"/>
              <a:gd name="T17" fmla="*/ 9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09">
                <a:moveTo>
                  <a:pt x="36" y="99"/>
                </a:moveTo>
                <a:cubicBezTo>
                  <a:pt x="39" y="106"/>
                  <a:pt x="48" y="109"/>
                  <a:pt x="55" y="106"/>
                </a:cubicBezTo>
                <a:cubicBezTo>
                  <a:pt x="80" y="93"/>
                  <a:pt x="80" y="93"/>
                  <a:pt x="80" y="93"/>
                </a:cubicBezTo>
                <a:cubicBezTo>
                  <a:pt x="87" y="90"/>
                  <a:pt x="90" y="81"/>
                  <a:pt x="86" y="74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3"/>
                  <a:pt x="42" y="0"/>
                  <a:pt x="35" y="4"/>
                </a:cubicBezTo>
                <a:cubicBezTo>
                  <a:pt x="10" y="16"/>
                  <a:pt x="10" y="16"/>
                  <a:pt x="10" y="16"/>
                </a:cubicBezTo>
                <a:cubicBezTo>
                  <a:pt x="3" y="20"/>
                  <a:pt x="0" y="28"/>
                  <a:pt x="4" y="35"/>
                </a:cubicBezTo>
                <a:lnTo>
                  <a:pt x="36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5" name="Freeform 248"/>
          <p:cNvSpPr>
            <a:spLocks/>
          </p:cNvSpPr>
          <p:nvPr/>
        </p:nvSpPr>
        <p:spPr bwMode="auto">
          <a:xfrm>
            <a:off x="4246563" y="1746251"/>
            <a:ext cx="490538" cy="366713"/>
          </a:xfrm>
          <a:custGeom>
            <a:avLst/>
            <a:gdLst>
              <a:gd name="T0" fmla="*/ 373 w 401"/>
              <a:gd name="T1" fmla="*/ 156 h 301"/>
              <a:gd name="T2" fmla="*/ 391 w 401"/>
              <a:gd name="T3" fmla="*/ 102 h 301"/>
              <a:gd name="T4" fmla="*/ 354 w 401"/>
              <a:gd name="T5" fmla="*/ 28 h 301"/>
              <a:gd name="T6" fmla="*/ 300 w 401"/>
              <a:gd name="T7" fmla="*/ 10 h 301"/>
              <a:gd name="T8" fmla="*/ 27 w 401"/>
              <a:gd name="T9" fmla="*/ 146 h 301"/>
              <a:gd name="T10" fmla="*/ 9 w 401"/>
              <a:gd name="T11" fmla="*/ 200 h 301"/>
              <a:gd name="T12" fmla="*/ 46 w 401"/>
              <a:gd name="T13" fmla="*/ 274 h 301"/>
              <a:gd name="T14" fmla="*/ 100 w 401"/>
              <a:gd name="T15" fmla="*/ 291 h 301"/>
              <a:gd name="T16" fmla="*/ 373 w 401"/>
              <a:gd name="T17" fmla="*/ 15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301">
                <a:moveTo>
                  <a:pt x="373" y="156"/>
                </a:moveTo>
                <a:cubicBezTo>
                  <a:pt x="392" y="146"/>
                  <a:pt x="401" y="122"/>
                  <a:pt x="391" y="102"/>
                </a:cubicBezTo>
                <a:cubicBezTo>
                  <a:pt x="354" y="28"/>
                  <a:pt x="354" y="28"/>
                  <a:pt x="354" y="28"/>
                </a:cubicBezTo>
                <a:cubicBezTo>
                  <a:pt x="344" y="9"/>
                  <a:pt x="320" y="0"/>
                  <a:pt x="300" y="10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8" y="156"/>
                  <a:pt x="0" y="180"/>
                  <a:pt x="9" y="200"/>
                </a:cubicBezTo>
                <a:cubicBezTo>
                  <a:pt x="46" y="274"/>
                  <a:pt x="46" y="274"/>
                  <a:pt x="46" y="274"/>
                </a:cubicBezTo>
                <a:cubicBezTo>
                  <a:pt x="56" y="293"/>
                  <a:pt x="80" y="301"/>
                  <a:pt x="100" y="291"/>
                </a:cubicBezTo>
                <a:lnTo>
                  <a:pt x="373" y="156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6" name="Oval 249"/>
          <p:cNvSpPr>
            <a:spLocks noChangeArrowheads="1"/>
          </p:cNvSpPr>
          <p:nvPr/>
        </p:nvSpPr>
        <p:spPr bwMode="auto">
          <a:xfrm>
            <a:off x="4605338" y="2185988"/>
            <a:ext cx="65088" cy="65088"/>
          </a:xfrm>
          <a:prstGeom prst="ellipse">
            <a:avLst/>
          </a:pr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7" name="Oval 250"/>
          <p:cNvSpPr>
            <a:spLocks noChangeArrowheads="1"/>
          </p:cNvSpPr>
          <p:nvPr/>
        </p:nvSpPr>
        <p:spPr bwMode="auto">
          <a:xfrm>
            <a:off x="4625975" y="2206626"/>
            <a:ext cx="23813" cy="238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8" name="Freeform 251"/>
          <p:cNvSpPr>
            <a:spLocks/>
          </p:cNvSpPr>
          <p:nvPr/>
        </p:nvSpPr>
        <p:spPr bwMode="auto">
          <a:xfrm>
            <a:off x="4803775" y="2136776"/>
            <a:ext cx="85725" cy="166688"/>
          </a:xfrm>
          <a:custGeom>
            <a:avLst/>
            <a:gdLst>
              <a:gd name="T0" fmla="*/ 70 w 70"/>
              <a:gd name="T1" fmla="*/ 0 h 136"/>
              <a:gd name="T2" fmla="*/ 14 w 70"/>
              <a:gd name="T3" fmla="*/ 0 h 136"/>
              <a:gd name="T4" fmla="*/ 0 w 70"/>
              <a:gd name="T5" fmla="*/ 15 h 136"/>
              <a:gd name="T6" fmla="*/ 0 w 70"/>
              <a:gd name="T7" fmla="*/ 121 h 136"/>
              <a:gd name="T8" fmla="*/ 14 w 70"/>
              <a:gd name="T9" fmla="*/ 136 h 136"/>
              <a:gd name="T10" fmla="*/ 70 w 70"/>
              <a:gd name="T11" fmla="*/ 136 h 136"/>
              <a:gd name="T12" fmla="*/ 70 w 70"/>
              <a:gd name="T1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136">
                <a:moveTo>
                  <a:pt x="7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9"/>
                  <a:pt x="6" y="136"/>
                  <a:pt x="14" y="136"/>
                </a:cubicBezTo>
                <a:cubicBezTo>
                  <a:pt x="70" y="136"/>
                  <a:pt x="70" y="136"/>
                  <a:pt x="70" y="136"/>
                </a:cubicBezTo>
                <a:lnTo>
                  <a:pt x="70" y="0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1" y="1880173"/>
            <a:ext cx="518397" cy="176415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96" y="1839329"/>
            <a:ext cx="571842" cy="181083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661" y="1974186"/>
            <a:ext cx="558047" cy="1681785"/>
          </a:xfrm>
          <a:prstGeom prst="rect">
            <a:avLst/>
          </a:prstGeom>
        </p:spPr>
      </p:pic>
      <p:cxnSp>
        <p:nvCxnSpPr>
          <p:cNvPr id="311" name="Elbow Connector 310"/>
          <p:cNvCxnSpPr/>
          <p:nvPr/>
        </p:nvCxnSpPr>
        <p:spPr>
          <a:xfrm rot="5400000" flipH="1" flipV="1">
            <a:off x="6848093" y="-1041013"/>
            <a:ext cx="23811" cy="6538145"/>
          </a:xfrm>
          <a:prstGeom prst="bentConnector3">
            <a:avLst>
              <a:gd name="adj1" fmla="val 7000437"/>
            </a:avLst>
          </a:prstGeom>
          <a:ln w="50800">
            <a:solidFill>
              <a:schemeClr val="bg1">
                <a:lumMod val="8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 rot="10800000">
            <a:off x="3862615" y="2489997"/>
            <a:ext cx="5847356" cy="2379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5087937" y="1835944"/>
            <a:ext cx="627063" cy="1463675"/>
            <a:chOff x="5470549" y="2295526"/>
            <a:chExt cx="627063" cy="1463675"/>
          </a:xfrm>
        </p:grpSpPr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470549" y="3686176"/>
              <a:ext cx="627063" cy="73025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5600724" y="2598738"/>
              <a:ext cx="365125" cy="4476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5737249" y="2598738"/>
              <a:ext cx="93663" cy="19685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5635649" y="3046413"/>
              <a:ext cx="296863" cy="5588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5719786" y="3179763"/>
              <a:ext cx="63500" cy="425450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5902349" y="3046413"/>
              <a:ext cx="30163" cy="5588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5783286" y="3178176"/>
              <a:ext cx="63500" cy="4270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5634061" y="3046413"/>
              <a:ext cx="30163" cy="5588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837261" y="2705101"/>
              <a:ext cx="85725" cy="9048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Freeform 265"/>
            <p:cNvSpPr>
              <a:spLocks noEditPoints="1"/>
            </p:cNvSpPr>
            <p:nvPr/>
          </p:nvSpPr>
          <p:spPr bwMode="auto">
            <a:xfrm>
              <a:off x="5880124" y="2790826"/>
              <a:ext cx="7938" cy="4763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5842024" y="2717801"/>
              <a:ext cx="69850" cy="77788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4" name="Rectangle 267"/>
            <p:cNvSpPr>
              <a:spLocks noChangeArrowheads="1"/>
            </p:cNvSpPr>
            <p:nvPr/>
          </p:nvSpPr>
          <p:spPr bwMode="auto">
            <a:xfrm>
              <a:off x="5657874" y="3046413"/>
              <a:ext cx="250825" cy="333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Freeform 268"/>
            <p:cNvSpPr>
              <a:spLocks/>
            </p:cNvSpPr>
            <p:nvPr/>
          </p:nvSpPr>
          <p:spPr bwMode="auto">
            <a:xfrm>
              <a:off x="5618186" y="3700463"/>
              <a:ext cx="115888" cy="2222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69"/>
            <p:cNvSpPr>
              <a:spLocks/>
            </p:cNvSpPr>
            <p:nvPr/>
          </p:nvSpPr>
          <p:spPr bwMode="auto">
            <a:xfrm>
              <a:off x="5616599" y="3551238"/>
              <a:ext cx="117475" cy="160338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70"/>
            <p:cNvSpPr>
              <a:spLocks/>
            </p:cNvSpPr>
            <p:nvPr/>
          </p:nvSpPr>
          <p:spPr bwMode="auto">
            <a:xfrm>
              <a:off x="5670574" y="3551238"/>
              <a:ext cx="63500" cy="160338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71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72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73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74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75"/>
            <p:cNvSpPr>
              <a:spLocks/>
            </p:cNvSpPr>
            <p:nvPr/>
          </p:nvSpPr>
          <p:spPr bwMode="auto">
            <a:xfrm>
              <a:off x="5718199" y="2532063"/>
              <a:ext cx="131763" cy="106363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76"/>
            <p:cNvSpPr>
              <a:spLocks/>
            </p:cNvSpPr>
            <p:nvPr/>
          </p:nvSpPr>
          <p:spPr bwMode="auto">
            <a:xfrm>
              <a:off x="5740424" y="2538413"/>
              <a:ext cx="109538" cy="9366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Oval 277"/>
            <p:cNvSpPr>
              <a:spLocks noChangeArrowheads="1"/>
            </p:cNvSpPr>
            <p:nvPr/>
          </p:nvSpPr>
          <p:spPr bwMode="auto">
            <a:xfrm>
              <a:off x="5653111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Oval 278"/>
            <p:cNvSpPr>
              <a:spLocks noChangeArrowheads="1"/>
            </p:cNvSpPr>
            <p:nvPr/>
          </p:nvSpPr>
          <p:spPr bwMode="auto">
            <a:xfrm>
              <a:off x="5867424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79"/>
            <p:cNvSpPr>
              <a:spLocks/>
            </p:cNvSpPr>
            <p:nvPr/>
          </p:nvSpPr>
          <p:spPr bwMode="auto">
            <a:xfrm>
              <a:off x="5676924" y="2332038"/>
              <a:ext cx="214313" cy="265113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80"/>
            <p:cNvSpPr>
              <a:spLocks/>
            </p:cNvSpPr>
            <p:nvPr/>
          </p:nvSpPr>
          <p:spPr bwMode="auto">
            <a:xfrm>
              <a:off x="5761061" y="2419351"/>
              <a:ext cx="128588" cy="177800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81"/>
            <p:cNvSpPr>
              <a:spLocks/>
            </p:cNvSpPr>
            <p:nvPr/>
          </p:nvSpPr>
          <p:spPr bwMode="auto">
            <a:xfrm>
              <a:off x="5754711" y="2551113"/>
              <a:ext cx="58738" cy="9525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82"/>
            <p:cNvSpPr>
              <a:spLocks/>
            </p:cNvSpPr>
            <p:nvPr/>
          </p:nvSpPr>
          <p:spPr bwMode="auto">
            <a:xfrm>
              <a:off x="5705499" y="2435226"/>
              <a:ext cx="157163" cy="6191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83"/>
            <p:cNvSpPr>
              <a:spLocks/>
            </p:cNvSpPr>
            <p:nvPr/>
          </p:nvSpPr>
          <p:spPr bwMode="auto">
            <a:xfrm>
              <a:off x="5670574" y="2393951"/>
              <a:ext cx="19050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84"/>
            <p:cNvSpPr>
              <a:spLocks/>
            </p:cNvSpPr>
            <p:nvPr/>
          </p:nvSpPr>
          <p:spPr bwMode="auto">
            <a:xfrm>
              <a:off x="5878536" y="2393951"/>
              <a:ext cx="17463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85"/>
            <p:cNvSpPr>
              <a:spLocks/>
            </p:cNvSpPr>
            <p:nvPr/>
          </p:nvSpPr>
          <p:spPr bwMode="auto">
            <a:xfrm>
              <a:off x="5600724" y="2295526"/>
              <a:ext cx="365125" cy="158750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86"/>
            <p:cNvSpPr>
              <a:spLocks/>
            </p:cNvSpPr>
            <p:nvPr/>
          </p:nvSpPr>
          <p:spPr bwMode="auto">
            <a:xfrm>
              <a:off x="5600724" y="2295526"/>
              <a:ext cx="195263" cy="158750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87"/>
            <p:cNvSpPr>
              <a:spLocks/>
            </p:cNvSpPr>
            <p:nvPr/>
          </p:nvSpPr>
          <p:spPr bwMode="auto">
            <a:xfrm>
              <a:off x="5772174" y="2295526"/>
              <a:ext cx="193675" cy="158750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88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89"/>
            <p:cNvSpPr>
              <a:spLocks/>
            </p:cNvSpPr>
            <p:nvPr/>
          </p:nvSpPr>
          <p:spPr bwMode="auto">
            <a:xfrm>
              <a:off x="5665811" y="2400301"/>
              <a:ext cx="4763" cy="19050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90"/>
            <p:cNvSpPr>
              <a:spLocks/>
            </p:cNvSpPr>
            <p:nvPr/>
          </p:nvSpPr>
          <p:spPr bwMode="auto">
            <a:xfrm>
              <a:off x="5670574" y="2419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91"/>
            <p:cNvSpPr>
              <a:spLocks/>
            </p:cNvSpPr>
            <p:nvPr/>
          </p:nvSpPr>
          <p:spPr bwMode="auto">
            <a:xfrm>
              <a:off x="5665811" y="2395538"/>
              <a:ext cx="22225" cy="4763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92"/>
            <p:cNvSpPr>
              <a:spLocks/>
            </p:cNvSpPr>
            <p:nvPr/>
          </p:nvSpPr>
          <p:spPr bwMode="auto">
            <a:xfrm>
              <a:off x="5880124" y="2395538"/>
              <a:ext cx="15875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93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Rectangle 294"/>
            <p:cNvSpPr>
              <a:spLocks noChangeArrowheads="1"/>
            </p:cNvSpPr>
            <p:nvPr/>
          </p:nvSpPr>
          <p:spPr bwMode="auto">
            <a:xfrm>
              <a:off x="5772174" y="2619376"/>
              <a:ext cx="23813" cy="30797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95"/>
            <p:cNvSpPr>
              <a:spLocks/>
            </p:cNvSpPr>
            <p:nvPr/>
          </p:nvSpPr>
          <p:spPr bwMode="auto">
            <a:xfrm>
              <a:off x="5715024" y="2582863"/>
              <a:ext cx="138113" cy="55563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pic>
        <p:nvPicPr>
          <p:cNvPr id="304" name="Picture 3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038" y="1832255"/>
            <a:ext cx="637225" cy="1812366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5774394" y="571725"/>
            <a:ext cx="835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fork</a:t>
            </a:r>
            <a:endParaRPr lang="en-CA" sz="3200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303724" y="1660238"/>
            <a:ext cx="962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copy</a:t>
            </a:r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774394" y="1892202"/>
            <a:ext cx="1441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pull</a:t>
            </a:r>
          </a:p>
          <a:p>
            <a:r>
              <a:rPr lang="en-US" sz="3200" dirty="0">
                <a:latin typeface="+mj-lt"/>
              </a:rPr>
              <a:t>request</a:t>
            </a:r>
            <a:endParaRPr lang="en-CA" sz="3200" dirty="0">
              <a:latin typeface="+mj-lt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965441" y="4041245"/>
            <a:ext cx="392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Teammates are people we trust.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443020" y="4053682"/>
            <a:ext cx="392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Outside contributors are people we don’t know.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5799138" y="2920538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Allows us to review changes.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793115" y="1035140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Creates an isolated copy.</a:t>
            </a:r>
          </a:p>
        </p:txBody>
      </p:sp>
    </p:spTree>
    <p:extLst>
      <p:ext uri="{BB962C8B-B14F-4D97-AF65-F5344CB8AC3E}">
        <p14:creationId xmlns:p14="http://schemas.microsoft.com/office/powerpoint/2010/main" val="31426681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Template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8200" y="0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38085" y="105513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7722" y="175915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4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 bwMode="auto">
          <a:xfrm>
            <a:off x="5558792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7" name="Straight Arrow Connector 26"/>
          <p:cNvCxnSpPr>
            <a:stCxn id="54" idx="6"/>
            <a:endCxn id="62" idx="2"/>
          </p:cNvCxnSpPr>
          <p:nvPr/>
        </p:nvCxnSpPr>
        <p:spPr>
          <a:xfrm>
            <a:off x="3945245" y="3351228"/>
            <a:ext cx="16135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62001" y="2864968"/>
            <a:ext cx="10231120" cy="87645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cxnSpLocks/>
            <a:stCxn id="67" idx="6"/>
            <a:endCxn id="25" idx="1"/>
          </p:cNvCxnSpPr>
          <p:nvPr/>
        </p:nvCxnSpPr>
        <p:spPr>
          <a:xfrm flipV="1">
            <a:off x="9077419" y="3351227"/>
            <a:ext cx="126556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 bwMode="auto">
          <a:xfrm>
            <a:off x="208332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4992" y="2965783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2002" y="3197339"/>
            <a:ext cx="5979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 </a:t>
            </a:r>
          </a:p>
        </p:txBody>
      </p:sp>
      <p:cxnSp>
        <p:nvCxnSpPr>
          <p:cNvPr id="20" name="Straight Arrow Connector 19"/>
          <p:cNvCxnSpPr>
            <a:stCxn id="115" idx="3"/>
            <a:endCxn id="113" idx="2"/>
          </p:cNvCxnSpPr>
          <p:nvPr/>
        </p:nvCxnSpPr>
        <p:spPr>
          <a:xfrm>
            <a:off x="1429923" y="3351228"/>
            <a:ext cx="653402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3729245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24" name="Straight Arrow Connector 23"/>
          <p:cNvCxnSpPr>
            <a:stCxn id="113" idx="6"/>
            <a:endCxn id="54" idx="2"/>
          </p:cNvCxnSpPr>
          <p:nvPr/>
        </p:nvCxnSpPr>
        <p:spPr>
          <a:xfrm>
            <a:off x="2299325" y="3351228"/>
            <a:ext cx="142992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7292936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0" name="Straight Arrow Connector 29"/>
          <p:cNvCxnSpPr>
            <a:stCxn id="62" idx="6"/>
            <a:endCxn id="64" idx="2"/>
          </p:cNvCxnSpPr>
          <p:nvPr/>
        </p:nvCxnSpPr>
        <p:spPr>
          <a:xfrm>
            <a:off x="5774792" y="3351228"/>
            <a:ext cx="1518144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8861419" y="32432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3" name="Straight Arrow Connector 32"/>
          <p:cNvCxnSpPr>
            <a:stCxn id="64" idx="6"/>
            <a:endCxn id="67" idx="2"/>
          </p:cNvCxnSpPr>
          <p:nvPr/>
        </p:nvCxnSpPr>
        <p:spPr>
          <a:xfrm>
            <a:off x="7508936" y="3351228"/>
            <a:ext cx="1352483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5F0894CC-0C32-4955-A4B6-E2941444D751}"/>
              </a:ext>
            </a:extLst>
          </p:cNvPr>
          <p:cNvSpPr/>
          <p:nvPr/>
        </p:nvSpPr>
        <p:spPr>
          <a:xfrm>
            <a:off x="3475365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Iteration1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CF3F6347-2534-475D-B7EC-1A3230D908EB}"/>
              </a:ext>
            </a:extLst>
          </p:cNvPr>
          <p:cNvSpPr/>
          <p:nvPr/>
        </p:nvSpPr>
        <p:spPr>
          <a:xfrm>
            <a:off x="5300413" y="296894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Iteration2</a:t>
            </a:r>
          </a:p>
        </p:txBody>
      </p: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DE380B04-EA29-4FE0-8BA0-6F0B3E3AAC21}"/>
              </a:ext>
            </a:extLst>
          </p:cNvPr>
          <p:cNvSpPr/>
          <p:nvPr/>
        </p:nvSpPr>
        <p:spPr>
          <a:xfrm>
            <a:off x="7039056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Iteration3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18CD8F29-4628-4C42-820C-6562219809A1}"/>
              </a:ext>
            </a:extLst>
          </p:cNvPr>
          <p:cNvSpPr/>
          <p:nvPr/>
        </p:nvSpPr>
        <p:spPr>
          <a:xfrm>
            <a:off x="8607539" y="2973459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FF450B-2DCC-4C04-8095-A519B20A104D}"/>
              </a:ext>
            </a:extLst>
          </p:cNvPr>
          <p:cNvSpPr txBox="1"/>
          <p:nvPr/>
        </p:nvSpPr>
        <p:spPr>
          <a:xfrm>
            <a:off x="10342980" y="3197338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03472" y="2373906"/>
            <a:ext cx="1532157" cy="1651902"/>
            <a:chOff x="5584391" y="2116720"/>
            <a:chExt cx="1532157" cy="1651902"/>
          </a:xfrm>
        </p:grpSpPr>
        <p:grpSp>
          <p:nvGrpSpPr>
            <p:cNvPr id="63" name="Group 62"/>
            <p:cNvGrpSpPr/>
            <p:nvPr/>
          </p:nvGrpSpPr>
          <p:grpSpPr>
            <a:xfrm>
              <a:off x="5983442" y="2116720"/>
              <a:ext cx="1133106" cy="1651902"/>
              <a:chOff x="6658702" y="1869683"/>
              <a:chExt cx="1133106" cy="1651902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7575808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</a:t>
                </a:r>
              </a:p>
            </p:txBody>
          </p:sp>
          <p:cxnSp>
            <p:nvCxnSpPr>
              <p:cNvPr id="61" name="Curved Connector 60"/>
              <p:cNvCxnSpPr>
                <a:stCxn id="48" idx="2"/>
                <a:endCxn id="46" idx="6"/>
              </p:cNvCxnSpPr>
              <p:nvPr/>
            </p:nvCxnSpPr>
            <p:spPr>
              <a:xfrm rot="10800000" flipV="1">
                <a:off x="6658702" y="1977683"/>
                <a:ext cx="917107" cy="154390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>
                <a:off x="7009255" y="2628596"/>
                <a:ext cx="216000" cy="164892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434567" y="26711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FI</a:t>
              </a:r>
            </a:p>
          </p:txBody>
        </p:sp>
        <p:cxnSp>
          <p:nvCxnSpPr>
            <p:cNvPr id="68" name="Straight Arrow Connector 67"/>
            <p:cNvCxnSpPr>
              <a:stCxn id="67" idx="6"/>
              <a:endCxn id="48" idx="2"/>
            </p:cNvCxnSpPr>
            <p:nvPr/>
          </p:nvCxnSpPr>
          <p:spPr>
            <a:xfrm flipV="1">
              <a:off x="5584391" y="2224720"/>
              <a:ext cx="1316157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62001" y="2261057"/>
            <a:ext cx="10231120" cy="200614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Developer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50" idx="6"/>
          </p:cNvCxnSpPr>
          <p:nvPr/>
        </p:nvCxnSpPr>
        <p:spPr>
          <a:xfrm flipV="1">
            <a:off x="8776737" y="4023654"/>
            <a:ext cx="2089617" cy="84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92626" y="2274018"/>
            <a:ext cx="1282547" cy="1868805"/>
            <a:chOff x="2938645" y="1769795"/>
            <a:chExt cx="1282547" cy="1868805"/>
          </a:xfrm>
        </p:grpSpPr>
        <p:sp>
          <p:nvSpPr>
            <p:cNvPr id="31" name="Oval 30"/>
            <p:cNvSpPr/>
            <p:nvPr/>
          </p:nvSpPr>
          <p:spPr bwMode="auto">
            <a:xfrm>
              <a:off x="2938645" y="342260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54645" y="1869683"/>
              <a:ext cx="1066547" cy="1660917"/>
              <a:chOff x="3154645" y="1869683"/>
              <a:chExt cx="1066547" cy="1660917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4005192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41" name="Curved Connector 40"/>
              <p:cNvCxnSpPr>
                <a:stCxn id="31" idx="6"/>
                <a:endCxn id="40" idx="2"/>
              </p:cNvCxnSpPr>
              <p:nvPr/>
            </p:nvCxnSpPr>
            <p:spPr>
              <a:xfrm flipV="1">
                <a:off x="3154645" y="1977683"/>
                <a:ext cx="850547" cy="155291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110662" y="1769795"/>
              <a:ext cx="3911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dev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5173" y="2378939"/>
            <a:ext cx="807729" cy="216000"/>
            <a:chOff x="3556092" y="2121753"/>
            <a:chExt cx="807729" cy="216000"/>
          </a:xfrm>
        </p:grpSpPr>
        <p:cxnSp>
          <p:nvCxnSpPr>
            <p:cNvPr id="43" name="Straight Arrow Connector 42"/>
            <p:cNvCxnSpPr>
              <a:stCxn id="40" idx="6"/>
              <a:endCxn id="47" idx="2"/>
            </p:cNvCxnSpPr>
            <p:nvPr/>
          </p:nvCxnSpPr>
          <p:spPr>
            <a:xfrm>
              <a:off x="3556092" y="2224720"/>
              <a:ext cx="591729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2902" y="2378939"/>
            <a:ext cx="1220570" cy="216000"/>
            <a:chOff x="4363821" y="2121753"/>
            <a:chExt cx="1220570" cy="216000"/>
          </a:xfrm>
        </p:grpSpPr>
        <p:sp>
          <p:nvSpPr>
            <p:cNvPr id="67" name="Oval 66"/>
            <p:cNvSpPr/>
            <p:nvPr/>
          </p:nvSpPr>
          <p:spPr bwMode="auto">
            <a:xfrm>
              <a:off x="536839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59" name="Straight Arrow Connector 58"/>
            <p:cNvCxnSpPr>
              <a:stCxn id="47" idx="6"/>
              <a:endCxn id="67" idx="2"/>
            </p:cNvCxnSpPr>
            <p:nvPr/>
          </p:nvCxnSpPr>
          <p:spPr>
            <a:xfrm>
              <a:off x="4363821" y="2229753"/>
              <a:ext cx="100457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35629" y="2378939"/>
            <a:ext cx="450440" cy="216000"/>
            <a:chOff x="7116548" y="2121753"/>
            <a:chExt cx="450440" cy="216000"/>
          </a:xfrm>
        </p:grpSpPr>
        <p:sp>
          <p:nvSpPr>
            <p:cNvPr id="49" name="Oval 48"/>
            <p:cNvSpPr/>
            <p:nvPr/>
          </p:nvSpPr>
          <p:spPr bwMode="auto">
            <a:xfrm>
              <a:off x="7350988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69" name="Straight Arrow Connector 68"/>
            <p:cNvCxnSpPr>
              <a:stCxn id="48" idx="6"/>
              <a:endCxn id="49" idx="2"/>
            </p:cNvCxnSpPr>
            <p:nvPr/>
          </p:nvCxnSpPr>
          <p:spPr>
            <a:xfrm>
              <a:off x="7116548" y="2224720"/>
              <a:ext cx="234440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386069" y="2378939"/>
            <a:ext cx="1659142" cy="216000"/>
            <a:chOff x="7566988" y="2121753"/>
            <a:chExt cx="1659142" cy="216000"/>
          </a:xfrm>
        </p:grpSpPr>
        <p:sp>
          <p:nvSpPr>
            <p:cNvPr id="60" name="Oval 59"/>
            <p:cNvSpPr/>
            <p:nvPr/>
          </p:nvSpPr>
          <p:spPr bwMode="auto">
            <a:xfrm>
              <a:off x="9010130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1" name="Straight Arrow Connector 70"/>
            <p:cNvCxnSpPr>
              <a:stCxn id="60" idx="2"/>
              <a:endCxn id="49" idx="6"/>
            </p:cNvCxnSpPr>
            <p:nvPr/>
          </p:nvCxnSpPr>
          <p:spPr>
            <a:xfrm flipH="1">
              <a:off x="7566988" y="2229753"/>
              <a:ext cx="14431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>
            <a:stCxn id="60" idx="6"/>
          </p:cNvCxnSpPr>
          <p:nvPr/>
        </p:nvCxnSpPr>
        <p:spPr>
          <a:xfrm flipV="1">
            <a:off x="9045211" y="2481906"/>
            <a:ext cx="182114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308626" y="3917808"/>
            <a:ext cx="1636619" cy="216000"/>
            <a:chOff x="2489545" y="3662565"/>
            <a:chExt cx="1636619" cy="216000"/>
          </a:xfrm>
        </p:grpSpPr>
        <p:sp>
          <p:nvSpPr>
            <p:cNvPr id="45" name="Oval 44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5" name="Straight Arrow Connector 74"/>
            <p:cNvCxnSpPr>
              <a:stCxn id="31" idx="6"/>
              <a:endCxn id="45" idx="2"/>
            </p:cNvCxnSpPr>
            <p:nvPr/>
          </p:nvCxnSpPr>
          <p:spPr>
            <a:xfrm flipV="1">
              <a:off x="2489545" y="3770565"/>
              <a:ext cx="1420619" cy="901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49085" y="3871920"/>
            <a:ext cx="1243542" cy="307777"/>
            <a:chOff x="1030004" y="3614734"/>
            <a:chExt cx="1067972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1030004" y="3614734"/>
              <a:ext cx="5273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78" name="Straight Arrow Connector 77"/>
            <p:cNvCxnSpPr>
              <a:stCxn id="31" idx="2"/>
              <a:endCxn id="23" idx="3"/>
            </p:cNvCxnSpPr>
            <p:nvPr/>
          </p:nvCxnSpPr>
          <p:spPr>
            <a:xfrm flipH="1" flipV="1">
              <a:off x="1557392" y="3768623"/>
              <a:ext cx="540584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945245" y="3917808"/>
            <a:ext cx="1028887" cy="216000"/>
            <a:chOff x="4126164" y="3662565"/>
            <a:chExt cx="1028887" cy="216000"/>
          </a:xfrm>
        </p:grpSpPr>
        <p:sp>
          <p:nvSpPr>
            <p:cNvPr id="66" name="Oval 65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2" name="Straight Arrow Connector 81"/>
            <p:cNvCxnSpPr>
              <a:stCxn id="45" idx="6"/>
              <a:endCxn id="66" idx="2"/>
            </p:cNvCxnSpPr>
            <p:nvPr/>
          </p:nvCxnSpPr>
          <p:spPr>
            <a:xfrm>
              <a:off x="4126164" y="3770565"/>
              <a:ext cx="81288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974132" y="3917808"/>
            <a:ext cx="828390" cy="216000"/>
            <a:chOff x="5155051" y="3662565"/>
            <a:chExt cx="828390" cy="216000"/>
          </a:xfrm>
        </p:grpSpPr>
        <p:sp>
          <p:nvSpPr>
            <p:cNvPr id="46" name="Oval 45"/>
            <p:cNvSpPr/>
            <p:nvPr/>
          </p:nvSpPr>
          <p:spPr bwMode="auto">
            <a:xfrm>
              <a:off x="576744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7" name="Straight Arrow Connector 86"/>
            <p:cNvCxnSpPr>
              <a:stCxn id="66" idx="6"/>
              <a:endCxn id="46" idx="2"/>
            </p:cNvCxnSpPr>
            <p:nvPr/>
          </p:nvCxnSpPr>
          <p:spPr>
            <a:xfrm>
              <a:off x="5155051" y="3770565"/>
              <a:ext cx="61239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802522" y="2486940"/>
            <a:ext cx="2974215" cy="1655883"/>
            <a:chOff x="5983441" y="2229754"/>
            <a:chExt cx="2974215" cy="1655883"/>
          </a:xfrm>
        </p:grpSpPr>
        <p:sp>
          <p:nvSpPr>
            <p:cNvPr id="83" name="TextBox 82"/>
            <p:cNvSpPr txBox="1"/>
            <p:nvPr/>
          </p:nvSpPr>
          <p:spPr>
            <a:xfrm>
              <a:off x="8171998" y="291152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RI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983441" y="2229754"/>
              <a:ext cx="2974215" cy="1655883"/>
              <a:chOff x="5983441" y="2229754"/>
              <a:chExt cx="2974215" cy="165588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566990" y="2229754"/>
                <a:ext cx="1390666" cy="1655883"/>
                <a:chOff x="8258153" y="2024057"/>
                <a:chExt cx="1405894" cy="1614543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9448047" y="342260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56" name="Curved Connector 55"/>
                <p:cNvCxnSpPr>
                  <a:stCxn id="50" idx="2"/>
                  <a:endCxn id="49" idx="6"/>
                </p:cNvCxnSpPr>
                <p:nvPr/>
              </p:nvCxnSpPr>
              <p:spPr>
                <a:xfrm rot="10800000">
                  <a:off x="8258153" y="2024057"/>
                  <a:ext cx="1189895" cy="1506544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Isosceles Triangle 64"/>
                <p:cNvSpPr/>
                <p:nvPr/>
              </p:nvSpPr>
              <p:spPr>
                <a:xfrm rot="10800000">
                  <a:off x="8737148" y="2684257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88" name="Straight Arrow Connector 87"/>
              <p:cNvCxnSpPr>
                <a:stCxn id="46" idx="6"/>
                <a:endCxn id="50" idx="2"/>
              </p:cNvCxnSpPr>
              <p:nvPr/>
            </p:nvCxnSpPr>
            <p:spPr>
              <a:xfrm>
                <a:off x="5983441" y="3768622"/>
                <a:ext cx="2760553" cy="625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1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576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DRIFT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V="1">
              <a:off x="7451402" y="3564830"/>
              <a:ext cx="3461845" cy="16757"/>
            </a:xfrm>
            <a:prstGeom prst="straightConnector1">
              <a:avLst/>
            </a:prstGeom>
            <a:ln w="38100">
              <a:solidFill>
                <a:srgbClr val="FF9966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10899" y="260828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32947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>
            <a:cxnSpLocks/>
            <a:stCxn id="149" idx="6"/>
          </p:cNvCxnSpPr>
          <p:nvPr/>
        </p:nvCxnSpPr>
        <p:spPr>
          <a:xfrm flipV="1">
            <a:off x="7247223" y="3787036"/>
            <a:ext cx="3704758" cy="14353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NOISE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142" name="Group 141"/>
          <p:cNvGrpSpPr/>
          <p:nvPr/>
        </p:nvGrpSpPr>
        <p:grpSpPr>
          <a:xfrm>
            <a:off x="5792266" y="3688356"/>
            <a:ext cx="1133106" cy="1653842"/>
            <a:chOff x="6658702" y="1869683"/>
            <a:chExt cx="1133106" cy="1653842"/>
          </a:xfrm>
        </p:grpSpPr>
        <p:sp>
          <p:nvSpPr>
            <p:cNvPr id="145" name="Oval 144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146" name="Curved Connector 145"/>
            <p:cNvCxnSpPr>
              <a:stCxn id="145" idx="2"/>
              <a:endCxn id="165" idx="6"/>
            </p:cNvCxnSpPr>
            <p:nvPr/>
          </p:nvCxnSpPr>
          <p:spPr>
            <a:xfrm rot="10800000" flipV="1">
              <a:off x="6658702" y="1977682"/>
              <a:ext cx="917107" cy="154584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243391" y="42428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cxnSp>
        <p:nvCxnSpPr>
          <p:cNvPr id="144" name="Straight Arrow Connector 143"/>
          <p:cNvCxnSpPr>
            <a:stCxn id="139" idx="6"/>
            <a:endCxn id="145" idx="2"/>
          </p:cNvCxnSpPr>
          <p:nvPr/>
        </p:nvCxnSpPr>
        <p:spPr>
          <a:xfrm flipV="1">
            <a:off x="6326673" y="3796356"/>
            <a:ext cx="382699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154" idx="6"/>
          </p:cNvCxnSpPr>
          <p:nvPr/>
        </p:nvCxnSpPr>
        <p:spPr>
          <a:xfrm>
            <a:off x="10530532" y="5352039"/>
            <a:ext cx="4244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059871" y="524127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4466044" y="368835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34" name="Curved Connector 133"/>
          <p:cNvCxnSpPr>
            <a:stCxn id="130" idx="6"/>
            <a:endCxn id="133" idx="2"/>
          </p:cNvCxnSpPr>
          <p:nvPr/>
        </p:nvCxnSpPr>
        <p:spPr>
          <a:xfrm flipV="1">
            <a:off x="2275871" y="3796356"/>
            <a:ext cx="2190173" cy="155291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89085" y="3605660"/>
            <a:ext cx="9133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1</a:t>
            </a:r>
          </a:p>
        </p:txBody>
      </p:sp>
      <p:cxnSp>
        <p:nvCxnSpPr>
          <p:cNvPr id="136" name="Straight Arrow Connector 135"/>
          <p:cNvCxnSpPr>
            <a:stCxn id="133" idx="6"/>
            <a:endCxn id="137" idx="2"/>
          </p:cNvCxnSpPr>
          <p:nvPr/>
        </p:nvCxnSpPr>
        <p:spPr>
          <a:xfrm>
            <a:off x="4682044" y="3796356"/>
            <a:ext cx="76051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5442555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611067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stCxn id="137" idx="6"/>
            <a:endCxn id="139" idx="2"/>
          </p:cNvCxnSpPr>
          <p:nvPr/>
        </p:nvCxnSpPr>
        <p:spPr>
          <a:xfrm>
            <a:off x="5658555" y="3801389"/>
            <a:ext cx="45211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03122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stCxn id="145" idx="6"/>
            <a:endCxn id="149" idx="2"/>
          </p:cNvCxnSpPr>
          <p:nvPr/>
        </p:nvCxnSpPr>
        <p:spPr>
          <a:xfrm>
            <a:off x="6925372" y="3796356"/>
            <a:ext cx="10585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718988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stCxn id="130" idx="6"/>
            <a:endCxn id="156" idx="2"/>
          </p:cNvCxnSpPr>
          <p:nvPr/>
        </p:nvCxnSpPr>
        <p:spPr>
          <a:xfrm flipV="1">
            <a:off x="2275871" y="5342199"/>
            <a:ext cx="1443117" cy="707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10986" y="5188311"/>
            <a:ext cx="6062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stCxn id="130" idx="2"/>
            <a:endCxn id="159" idx="3"/>
          </p:cNvCxnSpPr>
          <p:nvPr/>
        </p:nvCxnSpPr>
        <p:spPr>
          <a:xfrm flipH="1" flipV="1">
            <a:off x="1417236" y="5342200"/>
            <a:ext cx="642635" cy="707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764905" y="5234199"/>
            <a:ext cx="198973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stCxn id="156" idx="6"/>
            <a:endCxn id="162" idx="2"/>
          </p:cNvCxnSpPr>
          <p:nvPr/>
        </p:nvCxnSpPr>
        <p:spPr>
          <a:xfrm>
            <a:off x="3934988" y="5342197"/>
            <a:ext cx="829915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576265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stCxn id="162" idx="6"/>
            <a:endCxn id="165" idx="2"/>
          </p:cNvCxnSpPr>
          <p:nvPr/>
        </p:nvCxnSpPr>
        <p:spPr>
          <a:xfrm>
            <a:off x="4963878" y="5342197"/>
            <a:ext cx="612387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714282" y="415895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72" name="Oval 171"/>
          <p:cNvSpPr/>
          <p:nvPr/>
        </p:nvSpPr>
        <p:spPr bwMode="auto">
          <a:xfrm>
            <a:off x="8181340" y="5235742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3" name="Curved Connector 172"/>
          <p:cNvCxnSpPr>
            <a:stCxn id="172" idx="2"/>
            <a:endCxn id="149" idx="6"/>
          </p:cNvCxnSpPr>
          <p:nvPr/>
        </p:nvCxnSpPr>
        <p:spPr>
          <a:xfrm rot="10800000">
            <a:off x="7247224" y="3801390"/>
            <a:ext cx="934117" cy="154511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10800000">
            <a:off x="7616255" y="4476204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1" name="Straight Arrow Connector 170"/>
          <p:cNvCxnSpPr>
            <a:stCxn id="165" idx="6"/>
            <a:endCxn id="172" idx="2"/>
          </p:cNvCxnSpPr>
          <p:nvPr/>
        </p:nvCxnSpPr>
        <p:spPr>
          <a:xfrm>
            <a:off x="5792265" y="5342199"/>
            <a:ext cx="2389075" cy="4309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23901" y="1104442"/>
            <a:ext cx="10334624" cy="4467048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/>
          <p:cNvCxnSpPr>
            <a:cxnSpLocks/>
            <a:stCxn id="58" idx="6"/>
            <a:endCxn id="178" idx="2"/>
          </p:cNvCxnSpPr>
          <p:nvPr/>
        </p:nvCxnSpPr>
        <p:spPr>
          <a:xfrm flipV="1">
            <a:off x="6352723" y="3143227"/>
            <a:ext cx="2805355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4096812" y="303744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67510" y="2954746"/>
            <a:ext cx="958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2</a:t>
            </a:r>
          </a:p>
        </p:txBody>
      </p:sp>
      <p:cxnSp>
        <p:nvCxnSpPr>
          <p:cNvPr id="56" name="Straight Arrow Connector 55"/>
          <p:cNvCxnSpPr>
            <a:stCxn id="54" idx="6"/>
            <a:endCxn id="57" idx="2"/>
          </p:cNvCxnSpPr>
          <p:nvPr/>
        </p:nvCxnSpPr>
        <p:spPr>
          <a:xfrm>
            <a:off x="4312812" y="3145442"/>
            <a:ext cx="22710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4539915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6136723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>
            <a:off x="4755915" y="3150475"/>
            <a:ext cx="138080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68" idx="6"/>
            <a:endCxn id="70" idx="2"/>
          </p:cNvCxnSpPr>
          <p:nvPr/>
        </p:nvCxnSpPr>
        <p:spPr>
          <a:xfrm>
            <a:off x="5740421" y="2520581"/>
            <a:ext cx="139511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3679774" y="24075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4810" y="2324852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3</a:t>
            </a:r>
          </a:p>
        </p:txBody>
      </p:sp>
      <p:cxnSp>
        <p:nvCxnSpPr>
          <p:cNvPr id="66" name="Straight Arrow Connector 65"/>
          <p:cNvCxnSpPr>
            <a:stCxn id="64" idx="6"/>
            <a:endCxn id="67" idx="2"/>
          </p:cNvCxnSpPr>
          <p:nvPr/>
        </p:nvCxnSpPr>
        <p:spPr>
          <a:xfrm>
            <a:off x="3895774" y="2515548"/>
            <a:ext cx="47951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375289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524421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9" name="Straight Arrow Connector 68"/>
          <p:cNvCxnSpPr>
            <a:stCxn id="67" idx="6"/>
            <a:endCxn id="68" idx="2"/>
          </p:cNvCxnSpPr>
          <p:nvPr/>
        </p:nvCxnSpPr>
        <p:spPr>
          <a:xfrm>
            <a:off x="4591289" y="2520581"/>
            <a:ext cx="933132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77" idx="6"/>
            <a:endCxn id="80" idx="2"/>
          </p:cNvCxnSpPr>
          <p:nvPr/>
        </p:nvCxnSpPr>
        <p:spPr>
          <a:xfrm>
            <a:off x="6635773" y="1905222"/>
            <a:ext cx="16713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 bwMode="auto">
          <a:xfrm>
            <a:off x="3455933" y="17921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64810" y="1709493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4</a:t>
            </a:r>
          </a:p>
        </p:txBody>
      </p: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3671933" y="1900189"/>
            <a:ext cx="93672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 bwMode="auto">
          <a:xfrm>
            <a:off x="4608658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19773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Straight Arrow Connector 77"/>
          <p:cNvCxnSpPr>
            <a:stCxn id="76" idx="6"/>
            <a:endCxn id="77" idx="2"/>
          </p:cNvCxnSpPr>
          <p:nvPr/>
        </p:nvCxnSpPr>
        <p:spPr>
          <a:xfrm>
            <a:off x="4824658" y="1905222"/>
            <a:ext cx="159511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87" idx="6"/>
            <a:endCxn id="89" idx="2"/>
          </p:cNvCxnSpPr>
          <p:nvPr/>
        </p:nvCxnSpPr>
        <p:spPr>
          <a:xfrm>
            <a:off x="5363653" y="1355041"/>
            <a:ext cx="241906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3102981" y="124200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59523" y="1159312"/>
            <a:ext cx="9951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…</a:t>
            </a:r>
          </a:p>
        </p:txBody>
      </p:sp>
      <p:cxnSp>
        <p:nvCxnSpPr>
          <p:cNvPr id="85" name="Straight Arrow Connector 84"/>
          <p:cNvCxnSpPr>
            <a:stCxn id="83" idx="6"/>
            <a:endCxn id="86" idx="2"/>
          </p:cNvCxnSpPr>
          <p:nvPr/>
        </p:nvCxnSpPr>
        <p:spPr>
          <a:xfrm>
            <a:off x="3318981" y="1350008"/>
            <a:ext cx="608102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 bwMode="auto">
          <a:xfrm>
            <a:off x="392708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514765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stCxn id="86" idx="6"/>
            <a:endCxn id="87" idx="2"/>
          </p:cNvCxnSpPr>
          <p:nvPr/>
        </p:nvCxnSpPr>
        <p:spPr>
          <a:xfrm>
            <a:off x="4143083" y="1355041"/>
            <a:ext cx="100457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Curved Connector 133"/>
          <p:cNvCxnSpPr>
            <a:cxnSpLocks/>
            <a:stCxn id="130" idx="6"/>
            <a:endCxn id="54" idx="2"/>
          </p:cNvCxnSpPr>
          <p:nvPr/>
        </p:nvCxnSpPr>
        <p:spPr>
          <a:xfrm flipV="1">
            <a:off x="2275871" y="3145442"/>
            <a:ext cx="1820941" cy="220383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133"/>
          <p:cNvCxnSpPr>
            <a:cxnSpLocks/>
            <a:stCxn id="130" idx="6"/>
            <a:endCxn id="64" idx="2"/>
          </p:cNvCxnSpPr>
          <p:nvPr/>
        </p:nvCxnSpPr>
        <p:spPr>
          <a:xfrm flipV="1">
            <a:off x="2275871" y="2515548"/>
            <a:ext cx="1403903" cy="283372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33"/>
          <p:cNvCxnSpPr>
            <a:cxnSpLocks/>
            <a:stCxn id="130" idx="6"/>
            <a:endCxn id="73" idx="2"/>
          </p:cNvCxnSpPr>
          <p:nvPr/>
        </p:nvCxnSpPr>
        <p:spPr>
          <a:xfrm flipV="1">
            <a:off x="2275871" y="1900189"/>
            <a:ext cx="1180062" cy="34490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33"/>
          <p:cNvCxnSpPr>
            <a:cxnSpLocks/>
            <a:stCxn id="130" idx="6"/>
            <a:endCxn id="83" idx="2"/>
          </p:cNvCxnSpPr>
          <p:nvPr/>
        </p:nvCxnSpPr>
        <p:spPr>
          <a:xfrm flipV="1">
            <a:off x="2275871" y="1350008"/>
            <a:ext cx="827110" cy="399926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60" idx="6"/>
          </p:cNvCxnSpPr>
          <p:nvPr/>
        </p:nvCxnSpPr>
        <p:spPr>
          <a:xfrm flipV="1">
            <a:off x="9678368" y="3141156"/>
            <a:ext cx="1303621" cy="9319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70" idx="6"/>
          </p:cNvCxnSpPr>
          <p:nvPr/>
        </p:nvCxnSpPr>
        <p:spPr>
          <a:xfrm flipV="1">
            <a:off x="7351537" y="2506666"/>
            <a:ext cx="3600444" cy="1391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8537914" y="1883603"/>
            <a:ext cx="2414067" cy="165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89" idx="6"/>
          </p:cNvCxnSpPr>
          <p:nvPr/>
        </p:nvCxnSpPr>
        <p:spPr>
          <a:xfrm>
            <a:off x="7998721" y="1355041"/>
            <a:ext cx="295326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9462368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7135537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8307120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782721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22" name="Curved Connector 172"/>
          <p:cNvCxnSpPr>
            <a:cxnSpLocks/>
            <a:stCxn id="154" idx="2"/>
            <a:endCxn id="60" idx="6"/>
          </p:cNvCxnSpPr>
          <p:nvPr/>
        </p:nvCxnSpPr>
        <p:spPr>
          <a:xfrm rot="10800000">
            <a:off x="9678368" y="3150475"/>
            <a:ext cx="638504" cy="220156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 bwMode="auto">
          <a:xfrm>
            <a:off x="10316872" y="5241273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6" name="Straight Arrow Connector 175"/>
          <p:cNvCxnSpPr>
            <a:cxnSpLocks/>
            <a:stCxn id="172" idx="6"/>
            <a:endCxn id="154" idx="2"/>
          </p:cNvCxnSpPr>
          <p:nvPr/>
        </p:nvCxnSpPr>
        <p:spPr>
          <a:xfrm>
            <a:off x="8395000" y="5346508"/>
            <a:ext cx="1921872" cy="553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7" name="Curved Connector 172"/>
          <p:cNvCxnSpPr>
            <a:cxnSpLocks/>
            <a:stCxn id="172" idx="6"/>
            <a:endCxn id="178" idx="2"/>
          </p:cNvCxnSpPr>
          <p:nvPr/>
        </p:nvCxnSpPr>
        <p:spPr>
          <a:xfrm flipV="1">
            <a:off x="8395000" y="3143227"/>
            <a:ext cx="763078" cy="22032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 bwMode="auto">
          <a:xfrm>
            <a:off x="9158078" y="3032461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79" name="Isosceles Triangle 178"/>
          <p:cNvSpPr/>
          <p:nvPr/>
        </p:nvSpPr>
        <p:spPr>
          <a:xfrm rot="10800000">
            <a:off x="9900729" y="445379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Isosceles Triangle 179"/>
          <p:cNvSpPr/>
          <p:nvPr/>
        </p:nvSpPr>
        <p:spPr>
          <a:xfrm>
            <a:off x="8637688" y="4447269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1" name="Straight Arrow Connector 180"/>
          <p:cNvCxnSpPr>
            <a:cxnSpLocks/>
            <a:stCxn id="178" idx="6"/>
            <a:endCxn id="60" idx="2"/>
          </p:cNvCxnSpPr>
          <p:nvPr/>
        </p:nvCxnSpPr>
        <p:spPr>
          <a:xfrm>
            <a:off x="9371738" y="3143227"/>
            <a:ext cx="90630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0051352" y="414834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743197" y="419726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80314" y="23030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NOISE</a:t>
            </a:r>
          </a:p>
        </p:txBody>
      </p:sp>
      <p:cxnSp>
        <p:nvCxnSpPr>
          <p:cNvPr id="232" name="Straight Arrow Connector 231"/>
          <p:cNvCxnSpPr>
            <a:cxnSpLocks/>
          </p:cNvCxnSpPr>
          <p:nvPr/>
        </p:nvCxnSpPr>
        <p:spPr>
          <a:xfrm flipH="1" flipV="1">
            <a:off x="1114111" y="1175660"/>
            <a:ext cx="9035" cy="1157948"/>
          </a:xfrm>
          <a:prstGeom prst="straightConnector1">
            <a:avLst/>
          </a:prstGeom>
          <a:ln w="6350">
            <a:solidFill>
              <a:srgbClr val="FF9966"/>
            </a:solidFill>
            <a:prstDash val="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29" idx="6"/>
          </p:cNvCxnSpPr>
          <p:nvPr/>
        </p:nvCxnSpPr>
        <p:spPr>
          <a:xfrm flipV="1">
            <a:off x="4563944" y="3788384"/>
            <a:ext cx="1461204" cy="131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3" idx="6"/>
          </p:cNvCxnSpPr>
          <p:nvPr/>
        </p:nvCxnSpPr>
        <p:spPr>
          <a:xfrm>
            <a:off x="9075922" y="2484823"/>
            <a:ext cx="1868359" cy="154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825713" y="2392252"/>
            <a:ext cx="1397110" cy="1724113"/>
            <a:chOff x="1952202" y="3669637"/>
            <a:chExt cx="1397110" cy="1724113"/>
          </a:xfrm>
        </p:grpSpPr>
        <p:sp>
          <p:nvSpPr>
            <p:cNvPr id="7" name="Oval 6"/>
            <p:cNvSpPr/>
            <p:nvPr/>
          </p:nvSpPr>
          <p:spPr bwMode="auto">
            <a:xfrm>
              <a:off x="2208955" y="3669637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133312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1" name="Curved Connector 10"/>
            <p:cNvCxnSpPr>
              <a:stCxn id="7" idx="6"/>
              <a:endCxn id="10" idx="2"/>
            </p:cNvCxnSpPr>
            <p:nvPr/>
          </p:nvCxnSpPr>
          <p:spPr>
            <a:xfrm>
              <a:off x="2424955" y="3777637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52202" y="5085973"/>
              <a:ext cx="102720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release v1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98466" y="2385180"/>
            <a:ext cx="1646779" cy="216000"/>
            <a:chOff x="2479385" y="3662565"/>
            <a:chExt cx="1646779" cy="216000"/>
          </a:xfrm>
        </p:grpSpPr>
        <p:sp>
          <p:nvSpPr>
            <p:cNvPr id="33" name="Oval 32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7" idx="6"/>
              <a:endCxn id="33" idx="2"/>
            </p:cNvCxnSpPr>
            <p:nvPr/>
          </p:nvCxnSpPr>
          <p:spPr>
            <a:xfrm flipV="1">
              <a:off x="2479385" y="3770565"/>
              <a:ext cx="1430779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9085" y="2337349"/>
            <a:ext cx="1233381" cy="307777"/>
            <a:chOff x="1030004" y="3614734"/>
            <a:chExt cx="123338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1030004" y="3614734"/>
              <a:ext cx="579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37" name="Straight Arrow Connector 36"/>
            <p:cNvCxnSpPr>
              <a:stCxn id="7" idx="2"/>
              <a:endCxn id="36" idx="3"/>
            </p:cNvCxnSpPr>
            <p:nvPr/>
          </p:nvCxnSpPr>
          <p:spPr>
            <a:xfrm flipH="1" flipV="1">
              <a:off x="1609070" y="3768623"/>
              <a:ext cx="654315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945247" y="2385180"/>
            <a:ext cx="1028888" cy="216000"/>
            <a:chOff x="4150108" y="3662565"/>
            <a:chExt cx="1004943" cy="216000"/>
          </a:xfrm>
        </p:grpSpPr>
        <p:sp>
          <p:nvSpPr>
            <p:cNvPr id="39" name="Oval 38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0" name="Straight Arrow Connector 39"/>
            <p:cNvCxnSpPr>
              <a:stCxn id="33" idx="6"/>
              <a:endCxn id="39" idx="2"/>
            </p:cNvCxnSpPr>
            <p:nvPr/>
          </p:nvCxnSpPr>
          <p:spPr>
            <a:xfrm>
              <a:off x="4150108" y="3770565"/>
              <a:ext cx="7889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17305" y="2378613"/>
            <a:ext cx="887372" cy="216000"/>
            <a:chOff x="3476449" y="2121753"/>
            <a:chExt cx="887372" cy="216000"/>
          </a:xfrm>
        </p:grpSpPr>
        <p:cxnSp>
          <p:nvCxnSpPr>
            <p:cNvPr id="66" name="Straight Arrow Connector 65"/>
            <p:cNvCxnSpPr>
              <a:stCxn id="22" idx="6"/>
              <a:endCxn id="67" idx="2"/>
            </p:cNvCxnSpPr>
            <p:nvPr/>
          </p:nvCxnSpPr>
          <p:spPr>
            <a:xfrm>
              <a:off x="3476449" y="2223187"/>
              <a:ext cx="671372" cy="65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58810" y="2376823"/>
            <a:ext cx="1397110" cy="1724113"/>
            <a:chOff x="6939729" y="3654208"/>
            <a:chExt cx="1397110" cy="1724113"/>
          </a:xfrm>
        </p:grpSpPr>
        <p:grpSp>
          <p:nvGrpSpPr>
            <p:cNvPr id="69" name="Group 68"/>
            <p:cNvGrpSpPr/>
            <p:nvPr/>
          </p:nvGrpSpPr>
          <p:grpSpPr>
            <a:xfrm>
              <a:off x="6939729" y="3654208"/>
              <a:ext cx="1397110" cy="1724113"/>
              <a:chOff x="1952202" y="3669637"/>
              <a:chExt cx="1397110" cy="1724113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2208955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2" name="Curved Connector 71"/>
              <p:cNvCxnSpPr>
                <a:stCxn id="70" idx="6"/>
                <a:endCxn id="71" idx="2"/>
              </p:cNvCxnSpPr>
              <p:nvPr/>
            </p:nvCxnSpPr>
            <p:spPr>
              <a:xfrm>
                <a:off x="2424955" y="3777637"/>
                <a:ext cx="708357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952202" y="5085973"/>
                <a:ext cx="10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v2</a:t>
                </a:r>
              </a:p>
            </p:txBody>
          </p:sp>
        </p:grpSp>
        <p:cxnSp>
          <p:nvCxnSpPr>
            <p:cNvPr id="74" name="Straight Arrow Connector 73"/>
            <p:cNvCxnSpPr>
              <a:stCxn id="67" idx="6"/>
              <a:endCxn id="70" idx="2"/>
            </p:cNvCxnSpPr>
            <p:nvPr/>
          </p:nvCxnSpPr>
          <p:spPr>
            <a:xfrm flipV="1">
              <a:off x="6985596" y="3762208"/>
              <a:ext cx="210886" cy="179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71" idx="6"/>
          </p:cNvCxnSpPr>
          <p:nvPr/>
        </p:nvCxnSpPr>
        <p:spPr>
          <a:xfrm>
            <a:off x="8155920" y="3786087"/>
            <a:ext cx="278836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1563" y="2376823"/>
            <a:ext cx="1844359" cy="216000"/>
            <a:chOff x="3292348" y="2121753"/>
            <a:chExt cx="1844359" cy="216000"/>
          </a:xfrm>
        </p:grpSpPr>
        <p:cxnSp>
          <p:nvCxnSpPr>
            <p:cNvPr id="82" name="Straight Arrow Connector 81"/>
            <p:cNvCxnSpPr>
              <a:stCxn id="70" idx="6"/>
              <a:endCxn id="83" idx="2"/>
            </p:cNvCxnSpPr>
            <p:nvPr/>
          </p:nvCxnSpPr>
          <p:spPr>
            <a:xfrm>
              <a:off x="3292348" y="2229753"/>
              <a:ext cx="162835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 bwMode="auto">
            <a:xfrm>
              <a:off x="4920707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2823" y="3693516"/>
            <a:ext cx="1341121" cy="216000"/>
            <a:chOff x="3403742" y="4970901"/>
            <a:chExt cx="1341121" cy="216000"/>
          </a:xfrm>
        </p:grpSpPr>
        <p:sp>
          <p:nvSpPr>
            <p:cNvPr id="29" name="Oval 28"/>
            <p:cNvSpPr/>
            <p:nvPr/>
          </p:nvSpPr>
          <p:spPr bwMode="auto">
            <a:xfrm>
              <a:off x="4528863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8" name="Straight Arrow Connector 87"/>
            <p:cNvCxnSpPr>
              <a:stCxn id="10" idx="6"/>
              <a:endCxn id="29" idx="2"/>
            </p:cNvCxnSpPr>
            <p:nvPr/>
          </p:nvCxnSpPr>
          <p:spPr>
            <a:xfrm>
              <a:off x="3403742" y="5078901"/>
              <a:ext cx="112512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63945" y="2372047"/>
            <a:ext cx="1415569" cy="1429468"/>
            <a:chOff x="4563945" y="2372047"/>
            <a:chExt cx="1415569" cy="1429468"/>
          </a:xfrm>
        </p:grpSpPr>
        <p:sp>
          <p:nvSpPr>
            <p:cNvPr id="92" name="TextBox 91"/>
            <p:cNvSpPr txBox="1"/>
            <p:nvPr/>
          </p:nvSpPr>
          <p:spPr>
            <a:xfrm>
              <a:off x="5287017" y="3106300"/>
              <a:ext cx="6924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hot-fix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563945" y="2372047"/>
              <a:ext cx="1353360" cy="1429468"/>
              <a:chOff x="4744864" y="3649432"/>
              <a:chExt cx="1353360" cy="142946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44864" y="364943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23" name="Curved Connector 22"/>
                <p:cNvCxnSpPr>
                  <a:stCxn id="22" idx="2"/>
                  <a:endCxn id="29" idx="6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937775" y="407871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cxnSp>
            <p:nvCxnSpPr>
              <p:cNvPr id="62" name="Straight Arrow Connector 61"/>
              <p:cNvCxnSpPr>
                <a:stCxn id="39" idx="6"/>
                <a:endCxn id="22" idx="2"/>
              </p:cNvCxnSpPr>
              <p:nvPr/>
            </p:nvCxnSpPr>
            <p:spPr>
              <a:xfrm flipV="1">
                <a:off x="5155051" y="3757432"/>
                <a:ext cx="727173" cy="131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762001" y="2253719"/>
            <a:ext cx="10231120" cy="1942361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3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7177604" y="3794949"/>
            <a:ext cx="179113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83" idx="6"/>
            <a:endCxn id="35" idx="1"/>
          </p:cNvCxnSpPr>
          <p:nvPr/>
        </p:nvCxnSpPr>
        <p:spPr>
          <a:xfrm flipV="1">
            <a:off x="9075922" y="2482326"/>
            <a:ext cx="1239314" cy="24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239225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15683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760751" y="2493180"/>
            <a:ext cx="1554932" cy="130833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70594" y="3647626"/>
            <a:ext cx="8688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V1.00RC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609105" y="238518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 flipV="1">
            <a:off x="2085106" y="2493180"/>
            <a:ext cx="523999" cy="707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0081" y="2347256"/>
            <a:ext cx="6563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6420" y="2500252"/>
            <a:ext cx="332686" cy="89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539604" y="2385180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stCxn id="33" idx="6"/>
            <a:endCxn id="39" idx="2"/>
          </p:cNvCxnSpPr>
          <p:nvPr/>
        </p:nvCxnSpPr>
        <p:spPr>
          <a:xfrm>
            <a:off x="2825105" y="2493180"/>
            <a:ext cx="71449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6588677" y="237861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3" idx="2"/>
          </p:cNvCxnSpPr>
          <p:nvPr/>
        </p:nvCxnSpPr>
        <p:spPr>
          <a:xfrm flipV="1">
            <a:off x="6804677" y="2484823"/>
            <a:ext cx="2055245" cy="179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8859922" y="237682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961604" y="369351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5531683" y="3801516"/>
            <a:ext cx="142992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95160" y="2996995"/>
            <a:ext cx="10643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Hot patch</a:t>
            </a:r>
          </a:p>
        </p:txBody>
      </p: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7177604" y="2484822"/>
            <a:ext cx="1682318" cy="131669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7907877" y="3060722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551420" y="2966218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 flipV="1">
            <a:off x="3760751" y="2486613"/>
            <a:ext cx="2827926" cy="6567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89826" y="1684186"/>
            <a:ext cx="10231120" cy="290321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854460-C307-41A9-A48A-5FA58DC687C7}"/>
              </a:ext>
            </a:extLst>
          </p:cNvPr>
          <p:cNvSpPr txBox="1"/>
          <p:nvPr/>
        </p:nvSpPr>
        <p:spPr>
          <a:xfrm>
            <a:off x="4755343" y="2822677"/>
            <a:ext cx="20281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Branch for support stabilization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5315683" y="4042873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3288297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355225" y="210879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6125786" y="3696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0B7C0-23E7-4BA4-95AF-42DEC001F74E}"/>
              </a:ext>
            </a:extLst>
          </p:cNvPr>
          <p:cNvSpPr txBox="1"/>
          <p:nvPr/>
        </p:nvSpPr>
        <p:spPr>
          <a:xfrm>
            <a:off x="10315236" y="2328437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cxnSpLocks/>
            <a:stCxn id="29" idx="6"/>
          </p:cNvCxnSpPr>
          <p:nvPr/>
        </p:nvCxnSpPr>
        <p:spPr>
          <a:xfrm flipV="1">
            <a:off x="5272604" y="4983363"/>
            <a:ext cx="723447" cy="68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2 Isolation – DevOps Article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47" idx="6"/>
            <a:endCxn id="35" idx="1"/>
          </p:cNvCxnSpPr>
          <p:nvPr/>
        </p:nvCxnSpPr>
        <p:spPr>
          <a:xfrm>
            <a:off x="10052069" y="3680455"/>
            <a:ext cx="26316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869106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187923" y="488223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1" name="Curved Connector 10"/>
          <p:cNvCxnSpPr>
            <a:cxnSpLocks/>
            <a:stCxn id="39" idx="6"/>
            <a:endCxn id="10" idx="2"/>
          </p:cNvCxnSpPr>
          <p:nvPr/>
        </p:nvCxnSpPr>
        <p:spPr>
          <a:xfrm>
            <a:off x="3356891" y="3680455"/>
            <a:ext cx="831032" cy="13097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2834" y="4836346"/>
            <a:ext cx="8688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V1.00RC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304305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34" name="Straight Arrow Connector 33"/>
          <p:cNvCxnSpPr>
            <a:cxnSpLocks/>
            <a:stCxn id="7" idx="6"/>
            <a:endCxn id="33" idx="2"/>
          </p:cNvCxnSpPr>
          <p:nvPr/>
        </p:nvCxnSpPr>
        <p:spPr>
          <a:xfrm>
            <a:off x="2085106" y="3680455"/>
            <a:ext cx="21919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0081" y="3526567"/>
            <a:ext cx="6563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37" name="Straight Arrow Connector 36"/>
          <p:cNvCxnSpPr>
            <a:cxnSpLocks/>
            <a:stCxn id="7" idx="2"/>
            <a:endCxn id="36" idx="3"/>
          </p:cNvCxnSpPr>
          <p:nvPr/>
        </p:nvCxnSpPr>
        <p:spPr>
          <a:xfrm flipH="1">
            <a:off x="1536420" y="3680455"/>
            <a:ext cx="332686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3135744" y="3572455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cxnSp>
        <p:nvCxnSpPr>
          <p:cNvPr id="40" name="Straight Arrow Connector 39"/>
          <p:cNvCxnSpPr>
            <a:cxnSpLocks/>
            <a:stCxn id="33" idx="6"/>
            <a:endCxn id="39" idx="2"/>
          </p:cNvCxnSpPr>
          <p:nvPr/>
        </p:nvCxnSpPr>
        <p:spPr>
          <a:xfrm>
            <a:off x="2520305" y="3680455"/>
            <a:ext cx="61543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568618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2" name="Straight Arrow Connector 81"/>
          <p:cNvCxnSpPr>
            <a:cxnSpLocks/>
            <a:stCxn id="67" idx="6"/>
            <a:endCxn id="81" idx="2"/>
          </p:cNvCxnSpPr>
          <p:nvPr/>
        </p:nvCxnSpPr>
        <p:spPr>
          <a:xfrm>
            <a:off x="4784618" y="3680455"/>
            <a:ext cx="63731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6314842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056604" y="488223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cxnSpLocks/>
            <a:stCxn id="10" idx="6"/>
            <a:endCxn id="29" idx="2"/>
          </p:cNvCxnSpPr>
          <p:nvPr/>
        </p:nvCxnSpPr>
        <p:spPr>
          <a:xfrm>
            <a:off x="4403923" y="4990236"/>
            <a:ext cx="65268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83" idx="2"/>
            <a:endCxn id="29" idx="6"/>
          </p:cNvCxnSpPr>
          <p:nvPr/>
        </p:nvCxnSpPr>
        <p:spPr>
          <a:xfrm rot="10800000" flipV="1">
            <a:off x="5272604" y="3680454"/>
            <a:ext cx="1042238" cy="13097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5682837" y="4249442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326380" y="4154938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62" name="Straight Arrow Connector 61"/>
          <p:cNvCxnSpPr>
            <a:cxnSpLocks/>
            <a:stCxn id="39" idx="6"/>
            <a:endCxn id="67" idx="2"/>
          </p:cNvCxnSpPr>
          <p:nvPr/>
        </p:nvCxnSpPr>
        <p:spPr>
          <a:xfrm>
            <a:off x="3356891" y="3680455"/>
            <a:ext cx="121172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83277" y="2316480"/>
            <a:ext cx="10231120" cy="3493846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4EC459-A3A5-42BF-994B-413EA71C58B4}"/>
              </a:ext>
            </a:extLst>
          </p:cNvPr>
          <p:cNvSpPr txBox="1"/>
          <p:nvPr/>
        </p:nvSpPr>
        <p:spPr>
          <a:xfrm>
            <a:off x="3772407" y="5209259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64" name="Rounded Rectangle 4">
            <a:extLst>
              <a:ext uri="{FF2B5EF4-FFF2-40B4-BE49-F238E27FC236}">
                <a16:creationId xmlns:a16="http://schemas.microsoft.com/office/drawing/2014/main" id="{BAEB40E4-3A3F-4F2B-8C3F-EF0B9A3FD530}"/>
              </a:ext>
            </a:extLst>
          </p:cNvPr>
          <p:cNvSpPr/>
          <p:nvPr/>
        </p:nvSpPr>
        <p:spPr>
          <a:xfrm>
            <a:off x="2884437" y="329751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sp>
        <p:nvSpPr>
          <p:cNvPr id="68" name="Rounded Rectangle 4">
            <a:extLst>
              <a:ext uri="{FF2B5EF4-FFF2-40B4-BE49-F238E27FC236}">
                <a16:creationId xmlns:a16="http://schemas.microsoft.com/office/drawing/2014/main" id="{2A909D0A-F159-440A-A1D6-E2D11FB7266E}"/>
              </a:ext>
            </a:extLst>
          </p:cNvPr>
          <p:cNvSpPr/>
          <p:nvPr/>
        </p:nvSpPr>
        <p:spPr>
          <a:xfrm>
            <a:off x="2050425" y="3297510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Iteration 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52058A-36C2-4A61-97E6-88C4249847A8}"/>
              </a:ext>
            </a:extLst>
          </p:cNvPr>
          <p:cNvSpPr/>
          <p:nvPr/>
        </p:nvSpPr>
        <p:spPr bwMode="auto">
          <a:xfrm>
            <a:off x="4632266" y="488519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0B7C0-23E7-4BA4-95AF-42DEC001F74E}"/>
              </a:ext>
            </a:extLst>
          </p:cNvPr>
          <p:cNvSpPr txBox="1"/>
          <p:nvPr/>
        </p:nvSpPr>
        <p:spPr>
          <a:xfrm>
            <a:off x="10315236" y="3526567"/>
            <a:ext cx="6395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vnext</a:t>
            </a: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FA2F02-FA2E-4CE8-8218-6C2AAA70BD30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8793831" y="4982708"/>
            <a:ext cx="738789" cy="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21AC4CB-720A-4189-AD73-D4950F26C60D}"/>
              </a:ext>
            </a:extLst>
          </p:cNvPr>
          <p:cNvSpPr/>
          <p:nvPr/>
        </p:nvSpPr>
        <p:spPr bwMode="auto">
          <a:xfrm>
            <a:off x="7709150" y="488193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2" name="Curved Connector 10">
            <a:extLst>
              <a:ext uri="{FF2B5EF4-FFF2-40B4-BE49-F238E27FC236}">
                <a16:creationId xmlns:a16="http://schemas.microsoft.com/office/drawing/2014/main" id="{D7BFCD1A-3569-41C0-B5D3-F44F93F9E15D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6878118" y="3680455"/>
            <a:ext cx="831032" cy="13094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41A8B8-4053-408E-A412-DD1D454345FD}"/>
              </a:ext>
            </a:extLst>
          </p:cNvPr>
          <p:cNvSpPr txBox="1"/>
          <p:nvPr/>
        </p:nvSpPr>
        <p:spPr>
          <a:xfrm>
            <a:off x="6497423" y="4836041"/>
            <a:ext cx="9089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V2.00RC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8E82C1-BFC0-4A20-B2A1-F73FA27497C8}"/>
              </a:ext>
            </a:extLst>
          </p:cNvPr>
          <p:cNvSpPr/>
          <p:nvPr/>
        </p:nvSpPr>
        <p:spPr bwMode="auto">
          <a:xfrm>
            <a:off x="6656971" y="3572455"/>
            <a:ext cx="221147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E72148-F401-4715-BD96-9AC0426B04E5}"/>
              </a:ext>
            </a:extLst>
          </p:cNvPr>
          <p:cNvSpPr/>
          <p:nvPr/>
        </p:nvSpPr>
        <p:spPr bwMode="auto">
          <a:xfrm>
            <a:off x="8662213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CF40B4-80ED-4512-9370-08CEB9045256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8878213" y="3680455"/>
            <a:ext cx="95785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DF27064-D9AA-4ED1-9985-64BBE0DF02B6}"/>
              </a:ext>
            </a:extLst>
          </p:cNvPr>
          <p:cNvSpPr/>
          <p:nvPr/>
        </p:nvSpPr>
        <p:spPr bwMode="auto">
          <a:xfrm>
            <a:off x="9836069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67EF17-7E23-4E5A-8A3B-5307ED0F5214}"/>
              </a:ext>
            </a:extLst>
          </p:cNvPr>
          <p:cNvSpPr/>
          <p:nvPr/>
        </p:nvSpPr>
        <p:spPr bwMode="auto">
          <a:xfrm>
            <a:off x="8577831" y="488193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440C88-B175-4F22-A21C-BE618CB43214}"/>
              </a:ext>
            </a:extLst>
          </p:cNvPr>
          <p:cNvCxnSpPr>
            <a:cxnSpLocks/>
            <a:stCxn id="41" idx="6"/>
            <a:endCxn id="48" idx="2"/>
          </p:cNvCxnSpPr>
          <p:nvPr/>
        </p:nvCxnSpPr>
        <p:spPr>
          <a:xfrm>
            <a:off x="7925150" y="4989930"/>
            <a:ext cx="652681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urved Connector 22">
            <a:extLst>
              <a:ext uri="{FF2B5EF4-FFF2-40B4-BE49-F238E27FC236}">
                <a16:creationId xmlns:a16="http://schemas.microsoft.com/office/drawing/2014/main" id="{08D7A676-22B9-40FC-9D46-449061E775B9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rot="10800000" flipV="1">
            <a:off x="8793831" y="3680454"/>
            <a:ext cx="1042238" cy="13094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3FC5274-66FE-410D-A6CF-E4557024F62F}"/>
              </a:ext>
            </a:extLst>
          </p:cNvPr>
          <p:cNvSpPr/>
          <p:nvPr/>
        </p:nvSpPr>
        <p:spPr>
          <a:xfrm>
            <a:off x="9204064" y="4249136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911F1-C269-4869-826F-7CD36BD386A4}"/>
              </a:ext>
            </a:extLst>
          </p:cNvPr>
          <p:cNvSpPr txBox="1"/>
          <p:nvPr/>
        </p:nvSpPr>
        <p:spPr>
          <a:xfrm>
            <a:off x="8847607" y="4154632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8DF2F8-B6A7-467F-82C6-A34DDD95A8B3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6878118" y="3680455"/>
            <a:ext cx="178409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34CDA5E-20AC-4063-869B-1805E4F382A3}"/>
              </a:ext>
            </a:extLst>
          </p:cNvPr>
          <p:cNvSpPr txBox="1"/>
          <p:nvPr/>
        </p:nvSpPr>
        <p:spPr>
          <a:xfrm>
            <a:off x="7293634" y="5208953"/>
            <a:ext cx="19425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Defect corrections</a:t>
            </a:r>
          </a:p>
        </p:txBody>
      </p:sp>
      <p:sp>
        <p:nvSpPr>
          <p:cNvPr id="56" name="Rounded Rectangle 4">
            <a:extLst>
              <a:ext uri="{FF2B5EF4-FFF2-40B4-BE49-F238E27FC236}">
                <a16:creationId xmlns:a16="http://schemas.microsoft.com/office/drawing/2014/main" id="{88A4F3DF-E3E1-4C76-B51E-09ED7CCFB45F}"/>
              </a:ext>
            </a:extLst>
          </p:cNvPr>
          <p:cNvSpPr/>
          <p:nvPr/>
        </p:nvSpPr>
        <p:spPr>
          <a:xfrm>
            <a:off x="6405664" y="3297204"/>
            <a:ext cx="723759" cy="18663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CA" sz="1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CA" sz="1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V1.0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50651B-02FD-423C-9B63-5F821AF00C5C}"/>
              </a:ext>
            </a:extLst>
          </p:cNvPr>
          <p:cNvCxnSpPr>
            <a:cxnSpLocks/>
            <a:stCxn id="83" idx="6"/>
            <a:endCxn id="44" idx="2"/>
          </p:cNvCxnSpPr>
          <p:nvPr/>
        </p:nvCxnSpPr>
        <p:spPr>
          <a:xfrm>
            <a:off x="6530842" y="3680455"/>
            <a:ext cx="126129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C025247-256F-462B-A1C4-71F9829B40B7}"/>
              </a:ext>
            </a:extLst>
          </p:cNvPr>
          <p:cNvSpPr/>
          <p:nvPr/>
        </p:nvSpPr>
        <p:spPr bwMode="auto">
          <a:xfrm>
            <a:off x="4295923" y="28147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Curved Connector 10">
            <a:extLst>
              <a:ext uri="{FF2B5EF4-FFF2-40B4-BE49-F238E27FC236}">
                <a16:creationId xmlns:a16="http://schemas.microsoft.com/office/drawing/2014/main" id="{267CF9EB-3E34-4023-A971-258C4144D14B}"/>
              </a:ext>
            </a:extLst>
          </p:cNvPr>
          <p:cNvCxnSpPr>
            <a:cxnSpLocks/>
            <a:stCxn id="39" idx="6"/>
            <a:endCxn id="77" idx="2"/>
          </p:cNvCxnSpPr>
          <p:nvPr/>
        </p:nvCxnSpPr>
        <p:spPr>
          <a:xfrm flipV="1">
            <a:off x="3356891" y="2922728"/>
            <a:ext cx="939032" cy="75772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B8506AC-D47C-4D8B-B035-8D23B5F7C6AD}"/>
              </a:ext>
            </a:extLst>
          </p:cNvPr>
          <p:cNvSpPr/>
          <p:nvPr/>
        </p:nvSpPr>
        <p:spPr bwMode="auto">
          <a:xfrm>
            <a:off x="5421935" y="357245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43CD200-FD60-4C96-A058-6125C5997A9C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5637935" y="3680455"/>
            <a:ext cx="67690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urved Connector 10">
            <a:extLst>
              <a:ext uri="{FF2B5EF4-FFF2-40B4-BE49-F238E27FC236}">
                <a16:creationId xmlns:a16="http://schemas.microsoft.com/office/drawing/2014/main" id="{4C1A022B-1533-4334-A991-5ABC2C0D8910}"/>
              </a:ext>
            </a:extLst>
          </p:cNvPr>
          <p:cNvCxnSpPr>
            <a:cxnSpLocks/>
            <a:stCxn id="77" idx="6"/>
            <a:endCxn id="81" idx="2"/>
          </p:cNvCxnSpPr>
          <p:nvPr/>
        </p:nvCxnSpPr>
        <p:spPr>
          <a:xfrm>
            <a:off x="4511923" y="2922728"/>
            <a:ext cx="910012" cy="75772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E36F75C-4662-4C99-B02F-D6BCAF3E3378}"/>
              </a:ext>
            </a:extLst>
          </p:cNvPr>
          <p:cNvSpPr txBox="1"/>
          <p:nvPr/>
        </p:nvSpPr>
        <p:spPr>
          <a:xfrm>
            <a:off x="3062547" y="2717737"/>
            <a:ext cx="7514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5AD345A7-7A9B-46E9-BCF4-134348DEB9A7}"/>
              </a:ext>
            </a:extLst>
          </p:cNvPr>
          <p:cNvSpPr/>
          <p:nvPr/>
        </p:nvSpPr>
        <p:spPr>
          <a:xfrm rot="10800000">
            <a:off x="4850185" y="3205973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A12982-FCC9-46EE-B129-502AA9DD9E44}"/>
              </a:ext>
            </a:extLst>
          </p:cNvPr>
          <p:cNvSpPr txBox="1"/>
          <p:nvPr/>
        </p:nvSpPr>
        <p:spPr>
          <a:xfrm>
            <a:off x="4554375" y="3077780"/>
            <a:ext cx="41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15759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330</Words>
  <Application>Microsoft Office PowerPoint</Application>
  <PresentationFormat>Widescreen</PresentationFormat>
  <Paragraphs>240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Office Theme</vt:lpstr>
      <vt:lpstr>VISUAL STUDIO READINESS  Main Only</vt:lpstr>
      <vt:lpstr>VISUAL STUDIO READINESS  Main Only – DevOps Article</vt:lpstr>
      <vt:lpstr>VISUAL STUDIO READINESS  Developer Isolation</vt:lpstr>
      <vt:lpstr>VISUAL STUDIO READINESS  Feature Isolation</vt:lpstr>
      <vt:lpstr>VISUAL STUDIO READINESS  Feature Isolation - DRIFT</vt:lpstr>
      <vt:lpstr>VISUAL STUDIO READINESS  Feature Isolation - NOISE</vt:lpstr>
      <vt:lpstr>VISUAL STUDIO READINESS  Release Isolation</vt:lpstr>
      <vt:lpstr>VISUAL STUDIO READINESS  Release Isolation – DevOps Article</vt:lpstr>
      <vt:lpstr>VISUAL STUDIO READINESS  Release 2 Isolation – DevOps Article</vt:lpstr>
      <vt:lpstr>VISUAL STUDIO READINESS  Service &amp; Release Isolation</vt:lpstr>
      <vt:lpstr>VISUAL STUDIO READINESS  Service, Hot-Fix &amp; Release Isolation</vt:lpstr>
      <vt:lpstr>VISUAL STUDIO READINESS  Forking</vt:lpstr>
      <vt:lpstr>PowerPoint Presentation</vt:lpstr>
      <vt:lpstr>VISUAL STUDIO READINESS 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READINESS  Feature Isolation</dc:title>
  <dc:creator>Willy-Peter Schaub</dc:creator>
  <cp:lastModifiedBy>Willy-Peter Schaub</cp:lastModifiedBy>
  <cp:revision>61</cp:revision>
  <dcterms:created xsi:type="dcterms:W3CDTF">2016-01-23T08:06:16Z</dcterms:created>
  <dcterms:modified xsi:type="dcterms:W3CDTF">2017-03-08T20:19:39Z</dcterms:modified>
</cp:coreProperties>
</file>