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28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17T18:31:02.5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4682 19399 1408,'13'-4'512,"-19"-2"-256,6-4-96,0 10 256,0-6-96,6 2 0,12-8-64,-6 8 0,0-8-64,0 1 32,-2 1 0,-4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17T18:31:13.5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4502 19608 2176,'12'0'864,"-12"-21"-448,13 34-288,-13-13 256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E98BD-6AE1-4307-B1DC-BAE68787EC38}" type="datetimeFigureOut">
              <a:rPr lang="en-CA" smtClean="0"/>
              <a:t>2017-06-24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75A2C-6036-4CC3-919B-29E2F0BD92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8519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75A2C-6036-4CC3-919B-29E2F0BD9283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204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75A2C-6036-4CC3-919B-29E2F0BD9283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9387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75A2C-6036-4CC3-919B-29E2F0BD9283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212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75A2C-6036-4CC3-919B-29E2F0BD9283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3911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902">
              <a:defRPr/>
            </a:pPr>
            <a:fld id="{05240458-CBDF-4242-A98F-5E1D8B45E643}" type="slidenum">
              <a:rPr lang="en-CA">
                <a:solidFill>
                  <a:prstClr val="black"/>
                </a:solidFill>
                <a:latin typeface="Calibri" panose="020F0502020204030204"/>
              </a:rPr>
              <a:pPr defTabSz="906902">
                <a:defRPr/>
              </a:pPr>
              <a:t>5</a:t>
            </a:fld>
            <a:endParaRPr lang="en-CA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2442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588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5A8E-9C53-4015-AAB0-2CFFE67F5AFD}" type="datetimeFigureOut">
              <a:rPr lang="en-CA" smtClean="0"/>
              <a:t>2017-06-24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003E-2D1A-44BD-8DB2-36D742967A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5430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95A8E-9C53-4015-AAB0-2CFFE67F5AFD}" type="datetimeFigureOut">
              <a:rPr lang="en-CA" smtClean="0"/>
              <a:t>2017-06-24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D003E-2D1A-44BD-8DB2-36D742967A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9411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2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1.png"/><Relationship Id="rId5" Type="http://schemas.openxmlformats.org/officeDocument/2006/relationships/image" Target="../media/image7.png"/><Relationship Id="rId15" Type="http://schemas.openxmlformats.org/officeDocument/2006/relationships/image" Target="../media/image15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svg"/><Relationship Id="rId3" Type="http://schemas.openxmlformats.org/officeDocument/2006/relationships/image" Target="../media/image17.png"/><Relationship Id="rId7" Type="http://schemas.openxmlformats.org/officeDocument/2006/relationships/image" Target="../media/image21.sv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image" Target="../media/image19.sv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743" y="0"/>
            <a:ext cx="10515600" cy="558800"/>
          </a:xfrm>
        </p:spPr>
        <p:txBody>
          <a:bodyPr>
            <a:normAutofit/>
          </a:bodyPr>
          <a:lstStyle/>
          <a:p>
            <a:r>
              <a:rPr lang="en-US" dirty="0"/>
              <a:t>From management-led to self-</a:t>
            </a:r>
            <a:r>
              <a:rPr lang="en-US" dirty="0" err="1"/>
              <a:t>organised</a:t>
            </a:r>
            <a:r>
              <a:rPr lang="en-US" dirty="0"/>
              <a:t> </a:t>
            </a:r>
            <a:endParaRPr lang="en-CA" dirty="0"/>
          </a:p>
        </p:txBody>
      </p:sp>
      <p:pic>
        <p:nvPicPr>
          <p:cNvPr id="3" name="Graphic 2" descr="Us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8783" y="4104814"/>
            <a:ext cx="914400" cy="914400"/>
          </a:xfrm>
          <a:prstGeom prst="rect">
            <a:avLst/>
          </a:prstGeom>
        </p:spPr>
      </p:pic>
      <p:pic>
        <p:nvPicPr>
          <p:cNvPr id="5" name="Graphic 4" descr="Us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4899" y="4104813"/>
            <a:ext cx="914400" cy="914400"/>
          </a:xfrm>
          <a:prstGeom prst="rect">
            <a:avLst/>
          </a:prstGeom>
        </p:spPr>
      </p:pic>
      <p:pic>
        <p:nvPicPr>
          <p:cNvPr id="6" name="Graphic 5" descr="Us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9903" y="4104814"/>
            <a:ext cx="914400" cy="914400"/>
          </a:xfrm>
          <a:prstGeom prst="rect">
            <a:avLst/>
          </a:prstGeom>
        </p:spPr>
      </p:pic>
      <p:pic>
        <p:nvPicPr>
          <p:cNvPr id="7" name="Graphic 6" descr="Us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2518" y="2939568"/>
            <a:ext cx="914400" cy="914400"/>
          </a:xfrm>
          <a:prstGeom prst="rect">
            <a:avLst/>
          </a:prstGeom>
        </p:spPr>
      </p:pic>
      <p:pic>
        <p:nvPicPr>
          <p:cNvPr id="8" name="Graphic 7" descr="Us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30143" y="1638738"/>
            <a:ext cx="914400" cy="914400"/>
          </a:xfrm>
          <a:prstGeom prst="rect">
            <a:avLst/>
          </a:prstGeom>
        </p:spPr>
      </p:pic>
      <p:cxnSp>
        <p:nvCxnSpPr>
          <p:cNvPr id="14" name="Connector: Elbow 13"/>
          <p:cNvCxnSpPr>
            <a:cxnSpLocks/>
            <a:stCxn id="3" idx="0"/>
            <a:endCxn id="7" idx="2"/>
          </p:cNvCxnSpPr>
          <p:nvPr/>
        </p:nvCxnSpPr>
        <p:spPr>
          <a:xfrm rot="5400000" flipH="1" flipV="1">
            <a:off x="1007427" y="3642524"/>
            <a:ext cx="250846" cy="673735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/>
          <p:cNvCxnSpPr>
            <a:cxnSpLocks/>
            <a:stCxn id="6" idx="0"/>
            <a:endCxn id="7" idx="2"/>
          </p:cNvCxnSpPr>
          <p:nvPr/>
        </p:nvCxnSpPr>
        <p:spPr>
          <a:xfrm rot="16200000" flipV="1">
            <a:off x="1677988" y="3645698"/>
            <a:ext cx="250846" cy="66738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7" idx="2"/>
            <a:endCxn id="5" idx="0"/>
          </p:cNvCxnSpPr>
          <p:nvPr/>
        </p:nvCxnSpPr>
        <p:spPr>
          <a:xfrm>
            <a:off x="1469718" y="3853968"/>
            <a:ext cx="2381" cy="2508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c 32" descr="Us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74709" y="4091141"/>
            <a:ext cx="914400" cy="914400"/>
          </a:xfrm>
          <a:prstGeom prst="rect">
            <a:avLst/>
          </a:prstGeom>
        </p:spPr>
      </p:pic>
      <p:pic>
        <p:nvPicPr>
          <p:cNvPr id="34" name="Graphic 33" descr="Us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97139" y="4104813"/>
            <a:ext cx="914400" cy="914400"/>
          </a:xfrm>
          <a:prstGeom prst="rect">
            <a:avLst/>
          </a:prstGeom>
        </p:spPr>
      </p:pic>
      <p:pic>
        <p:nvPicPr>
          <p:cNvPr id="35" name="Graphic 34" descr="Us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62143" y="4104814"/>
            <a:ext cx="914400" cy="914400"/>
          </a:xfrm>
          <a:prstGeom prst="rect">
            <a:avLst/>
          </a:prstGeom>
        </p:spPr>
      </p:pic>
      <p:pic>
        <p:nvPicPr>
          <p:cNvPr id="36" name="Graphic 35" descr="Us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94758" y="2939568"/>
            <a:ext cx="914400" cy="914400"/>
          </a:xfrm>
          <a:prstGeom prst="rect">
            <a:avLst/>
          </a:prstGeom>
        </p:spPr>
      </p:pic>
      <p:cxnSp>
        <p:nvCxnSpPr>
          <p:cNvPr id="37" name="Connector: Elbow 36"/>
          <p:cNvCxnSpPr>
            <a:cxnSpLocks/>
            <a:stCxn id="33" idx="0"/>
            <a:endCxn id="36" idx="2"/>
          </p:cNvCxnSpPr>
          <p:nvPr/>
        </p:nvCxnSpPr>
        <p:spPr>
          <a:xfrm rot="5400000" flipH="1" flipV="1">
            <a:off x="3673347" y="3612531"/>
            <a:ext cx="237173" cy="720049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/>
          <p:cNvCxnSpPr>
            <a:cxnSpLocks/>
            <a:stCxn id="35" idx="0"/>
            <a:endCxn id="36" idx="2"/>
          </p:cNvCxnSpPr>
          <p:nvPr/>
        </p:nvCxnSpPr>
        <p:spPr>
          <a:xfrm rot="16200000" flipV="1">
            <a:off x="4360228" y="3645698"/>
            <a:ext cx="250846" cy="66738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6" idx="2"/>
            <a:endCxn id="34" idx="0"/>
          </p:cNvCxnSpPr>
          <p:nvPr/>
        </p:nvCxnSpPr>
        <p:spPr>
          <a:xfrm>
            <a:off x="4151958" y="3853968"/>
            <a:ext cx="2381" cy="2508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/>
          <p:cNvCxnSpPr>
            <a:cxnSpLocks/>
            <a:stCxn id="7" idx="0"/>
            <a:endCxn id="8" idx="2"/>
          </p:cNvCxnSpPr>
          <p:nvPr/>
        </p:nvCxnSpPr>
        <p:spPr>
          <a:xfrm rot="5400000" flipH="1" flipV="1">
            <a:off x="1935315" y="2087541"/>
            <a:ext cx="386430" cy="131762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/>
          <p:cNvCxnSpPr>
            <a:cxnSpLocks/>
            <a:stCxn id="36" idx="0"/>
            <a:endCxn id="8" idx="2"/>
          </p:cNvCxnSpPr>
          <p:nvPr/>
        </p:nvCxnSpPr>
        <p:spPr>
          <a:xfrm rot="16200000" flipV="1">
            <a:off x="3276436" y="2064045"/>
            <a:ext cx="386430" cy="136461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Graphic 46" descr="Us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58083" y="2767187"/>
            <a:ext cx="914400" cy="914400"/>
          </a:xfrm>
          <a:prstGeom prst="rect">
            <a:avLst/>
          </a:prstGeom>
        </p:spPr>
      </p:pic>
      <p:pic>
        <p:nvPicPr>
          <p:cNvPr id="48" name="Graphic 47" descr="Us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6158083" y="4076251"/>
            <a:ext cx="914400" cy="914400"/>
          </a:xfrm>
          <a:prstGeom prst="rect">
            <a:avLst/>
          </a:prstGeom>
        </p:spPr>
      </p:pic>
      <p:pic>
        <p:nvPicPr>
          <p:cNvPr id="49" name="Graphic 48" descr="Us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6825467" y="3421719"/>
            <a:ext cx="914400" cy="914400"/>
          </a:xfrm>
          <a:prstGeom prst="rect">
            <a:avLst/>
          </a:prstGeom>
        </p:spPr>
      </p:pic>
      <p:pic>
        <p:nvPicPr>
          <p:cNvPr id="50" name="Graphic 49" descr="Us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5484347" y="3421719"/>
            <a:ext cx="914400" cy="914400"/>
          </a:xfrm>
          <a:prstGeom prst="rect">
            <a:avLst/>
          </a:prstGeom>
        </p:spPr>
      </p:pic>
      <p:sp>
        <p:nvSpPr>
          <p:cNvPr id="46" name="Oval 45"/>
          <p:cNvSpPr/>
          <p:nvPr/>
        </p:nvSpPr>
        <p:spPr>
          <a:xfrm>
            <a:off x="6102203" y="3378539"/>
            <a:ext cx="1026160" cy="100076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1" name="Graphic 50" descr="Us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37941" y="2767187"/>
            <a:ext cx="914400" cy="914400"/>
          </a:xfrm>
          <a:prstGeom prst="rect">
            <a:avLst/>
          </a:prstGeom>
        </p:spPr>
      </p:pic>
      <p:pic>
        <p:nvPicPr>
          <p:cNvPr id="52" name="Graphic 51" descr="Us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8837941" y="4076251"/>
            <a:ext cx="914400" cy="914400"/>
          </a:xfrm>
          <a:prstGeom prst="rect">
            <a:avLst/>
          </a:prstGeom>
        </p:spPr>
      </p:pic>
      <p:pic>
        <p:nvPicPr>
          <p:cNvPr id="53" name="Graphic 52" descr="Us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9505325" y="3421719"/>
            <a:ext cx="914400" cy="914400"/>
          </a:xfrm>
          <a:prstGeom prst="rect">
            <a:avLst/>
          </a:prstGeom>
        </p:spPr>
      </p:pic>
      <p:pic>
        <p:nvPicPr>
          <p:cNvPr id="54" name="Graphic 53" descr="Us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8164205" y="3421719"/>
            <a:ext cx="914400" cy="914400"/>
          </a:xfrm>
          <a:prstGeom prst="rect">
            <a:avLst/>
          </a:prstGeom>
        </p:spPr>
      </p:pic>
      <p:sp>
        <p:nvSpPr>
          <p:cNvPr id="55" name="Oval 54"/>
          <p:cNvSpPr/>
          <p:nvPr/>
        </p:nvSpPr>
        <p:spPr>
          <a:xfrm>
            <a:off x="8782061" y="3378539"/>
            <a:ext cx="1026160" cy="100076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6" name="Graphic 55" descr="Us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36666" y="1610176"/>
            <a:ext cx="914400" cy="914400"/>
          </a:xfrm>
          <a:prstGeom prst="rect">
            <a:avLst/>
          </a:prstGeom>
        </p:spPr>
      </p:pic>
      <p:cxnSp>
        <p:nvCxnSpPr>
          <p:cNvPr id="57" name="Straight Connector 56"/>
          <p:cNvCxnSpPr>
            <a:cxnSpLocks/>
            <a:stCxn id="56" idx="2"/>
            <a:endCxn id="46" idx="7"/>
          </p:cNvCxnSpPr>
          <p:nvPr/>
        </p:nvCxnSpPr>
        <p:spPr>
          <a:xfrm flipH="1">
            <a:off x="6978085" y="2524576"/>
            <a:ext cx="915781" cy="100052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cxnSpLocks/>
            <a:stCxn id="56" idx="2"/>
            <a:endCxn id="55" idx="1"/>
          </p:cNvCxnSpPr>
          <p:nvPr/>
        </p:nvCxnSpPr>
        <p:spPr>
          <a:xfrm>
            <a:off x="7893866" y="2524576"/>
            <a:ext cx="1038473" cy="100052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172580" y="1229697"/>
            <a:ext cx="17993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Set 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Select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Define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Monitor </a:t>
            </a:r>
            <a:endParaRPr lang="en-C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Manage </a:t>
            </a:r>
            <a:endParaRPr lang="en-US" sz="1600" dirty="0"/>
          </a:p>
        </p:txBody>
      </p:sp>
      <p:sp>
        <p:nvSpPr>
          <p:cNvPr id="65" name="TextBox 64"/>
          <p:cNvSpPr txBox="1"/>
          <p:nvPr/>
        </p:nvSpPr>
        <p:spPr>
          <a:xfrm>
            <a:off x="4497399" y="1990142"/>
            <a:ext cx="933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process</a:t>
            </a:r>
          </a:p>
        </p:txBody>
      </p:sp>
      <p:sp>
        <p:nvSpPr>
          <p:cNvPr id="66" name="Right Brace 65"/>
          <p:cNvSpPr/>
          <p:nvPr/>
        </p:nvSpPr>
        <p:spPr>
          <a:xfrm>
            <a:off x="4373891" y="1813674"/>
            <a:ext cx="123507" cy="69149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Arrow: Down 66"/>
          <p:cNvSpPr/>
          <p:nvPr/>
        </p:nvSpPr>
        <p:spPr>
          <a:xfrm>
            <a:off x="2264577" y="3026267"/>
            <a:ext cx="640080" cy="3522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TextBox 67"/>
          <p:cNvSpPr txBox="1"/>
          <p:nvPr/>
        </p:nvSpPr>
        <p:spPr>
          <a:xfrm>
            <a:off x="2193396" y="2711483"/>
            <a:ext cx="933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manage</a:t>
            </a:r>
          </a:p>
        </p:txBody>
      </p:sp>
      <p:sp>
        <p:nvSpPr>
          <p:cNvPr id="70" name="Arrow: Down 69"/>
          <p:cNvSpPr/>
          <p:nvPr/>
        </p:nvSpPr>
        <p:spPr>
          <a:xfrm>
            <a:off x="7594402" y="3167663"/>
            <a:ext cx="640080" cy="24870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1" name="TextBox 70"/>
          <p:cNvSpPr txBox="1"/>
          <p:nvPr/>
        </p:nvSpPr>
        <p:spPr>
          <a:xfrm>
            <a:off x="7444966" y="2739319"/>
            <a:ext cx="933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enable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348684" y="1693577"/>
            <a:ext cx="2117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Set 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Suggest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Initiate process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546439" y="2118758"/>
            <a:ext cx="62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PM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637350" y="2090196"/>
            <a:ext cx="62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PM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203964" y="3412236"/>
            <a:ext cx="536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PL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887200" y="3412236"/>
            <a:ext cx="536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PL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558095" y="3479432"/>
            <a:ext cx="536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PC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820230" y="3464898"/>
            <a:ext cx="536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PC</a:t>
            </a:r>
          </a:p>
        </p:txBody>
      </p:sp>
      <p:cxnSp>
        <p:nvCxnSpPr>
          <p:cNvPr id="82" name="Straight Connector 81"/>
          <p:cNvCxnSpPr>
            <a:cxnSpLocks/>
            <a:stCxn id="54" idx="0"/>
            <a:endCxn id="49" idx="0"/>
          </p:cNvCxnSpPr>
          <p:nvPr/>
        </p:nvCxnSpPr>
        <p:spPr>
          <a:xfrm flipH="1">
            <a:off x="7739867" y="3878919"/>
            <a:ext cx="424338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415003" y="3385653"/>
            <a:ext cx="1170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collaborate</a:t>
            </a:r>
          </a:p>
        </p:txBody>
      </p:sp>
      <p:sp>
        <p:nvSpPr>
          <p:cNvPr id="87" name="Arrow: Down 86"/>
          <p:cNvSpPr/>
          <p:nvPr/>
        </p:nvSpPr>
        <p:spPr>
          <a:xfrm rot="10800000">
            <a:off x="2795345" y="2982455"/>
            <a:ext cx="640080" cy="3522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8" name="TextBox 87"/>
          <p:cNvSpPr txBox="1"/>
          <p:nvPr/>
        </p:nvSpPr>
        <p:spPr>
          <a:xfrm>
            <a:off x="2770446" y="3277911"/>
            <a:ext cx="727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report</a:t>
            </a:r>
          </a:p>
        </p:txBody>
      </p:sp>
      <p:sp>
        <p:nvSpPr>
          <p:cNvPr id="91" name="Arrow: Down 90"/>
          <p:cNvSpPr/>
          <p:nvPr/>
        </p:nvSpPr>
        <p:spPr>
          <a:xfrm rot="10800000">
            <a:off x="7592280" y="3042429"/>
            <a:ext cx="640080" cy="24870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6" name="Title 3"/>
          <p:cNvSpPr txBox="1">
            <a:spLocks/>
          </p:cNvSpPr>
          <p:nvPr/>
        </p:nvSpPr>
        <p:spPr>
          <a:xfrm>
            <a:off x="1575215" y="5019212"/>
            <a:ext cx="2897078" cy="55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managed teams</a:t>
            </a:r>
            <a:endParaRPr lang="en-CA" sz="2800" dirty="0"/>
          </a:p>
        </p:txBody>
      </p:sp>
      <p:sp>
        <p:nvSpPr>
          <p:cNvPr id="97" name="Title 3"/>
          <p:cNvSpPr txBox="1">
            <a:spLocks/>
          </p:cNvSpPr>
          <p:nvPr/>
        </p:nvSpPr>
        <p:spPr>
          <a:xfrm>
            <a:off x="6242274" y="4976979"/>
            <a:ext cx="3481756" cy="558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self-</a:t>
            </a:r>
            <a:r>
              <a:rPr lang="en-US" sz="2800" dirty="0" err="1"/>
              <a:t>organised</a:t>
            </a:r>
            <a:r>
              <a:rPr lang="en-US" sz="2800" dirty="0"/>
              <a:t> teams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306381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 descr="Us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5080" y="783108"/>
            <a:ext cx="914400" cy="914400"/>
          </a:xfrm>
          <a:prstGeom prst="rect">
            <a:avLst/>
          </a:prstGeom>
        </p:spPr>
      </p:pic>
      <p:pic>
        <p:nvPicPr>
          <p:cNvPr id="14" name="Graphic 13" descr="Us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942464" y="1437640"/>
            <a:ext cx="914400" cy="914400"/>
          </a:xfrm>
          <a:prstGeom prst="rect">
            <a:avLst/>
          </a:prstGeom>
        </p:spPr>
      </p:pic>
      <p:pic>
        <p:nvPicPr>
          <p:cNvPr id="15" name="Graphic 14" descr="Us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601344" y="1437640"/>
            <a:ext cx="914400" cy="91440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219200" y="1394460"/>
            <a:ext cx="1026160" cy="100076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8" name="Graphic 17" descr="Us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92060" y="792392"/>
            <a:ext cx="914400" cy="914400"/>
          </a:xfrm>
          <a:prstGeom prst="rect">
            <a:avLst/>
          </a:prstGeom>
        </p:spPr>
      </p:pic>
      <p:pic>
        <p:nvPicPr>
          <p:cNvPr id="19" name="Graphic 18" descr="Us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8259444" y="1446924"/>
            <a:ext cx="914400" cy="914400"/>
          </a:xfrm>
          <a:prstGeom prst="rect">
            <a:avLst/>
          </a:prstGeom>
        </p:spPr>
      </p:pic>
      <p:pic>
        <p:nvPicPr>
          <p:cNvPr id="20" name="Graphic 19" descr="Us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6918324" y="1446924"/>
            <a:ext cx="914400" cy="914400"/>
          </a:xfrm>
          <a:prstGeom prst="rect">
            <a:avLst/>
          </a:prstGeom>
        </p:spPr>
      </p:pic>
      <p:sp>
        <p:nvSpPr>
          <p:cNvPr id="21" name="Oval 20"/>
          <p:cNvSpPr/>
          <p:nvPr/>
        </p:nvSpPr>
        <p:spPr>
          <a:xfrm>
            <a:off x="7536180" y="1403744"/>
            <a:ext cx="1026160" cy="100076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/>
          <p:cNvSpPr/>
          <p:nvPr/>
        </p:nvSpPr>
        <p:spPr>
          <a:xfrm>
            <a:off x="660400" y="1884680"/>
            <a:ext cx="8519160" cy="6908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SELF ORGANISED TEAMS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660400" y="4211320"/>
            <a:ext cx="8519160" cy="6908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COMMON INFRASTRUCTURE</a:t>
            </a: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Pillars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802640" y="2395220"/>
            <a:ext cx="1706880" cy="1998980"/>
          </a:xfrm>
          <a:prstGeom prst="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VISION</a:t>
            </a:r>
          </a:p>
          <a:p>
            <a:pPr algn="ctr"/>
            <a:r>
              <a:rPr lang="en-US" dirty="0"/>
              <a:t>MISSION</a:t>
            </a:r>
          </a:p>
          <a:p>
            <a:pPr algn="ctr"/>
            <a:r>
              <a:rPr lang="en-US" dirty="0"/>
              <a:t>GOAL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5120640" y="2395220"/>
            <a:ext cx="1706880" cy="1998980"/>
          </a:xfrm>
          <a:prstGeom prst="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AUTHORITY</a:t>
            </a:r>
          </a:p>
          <a:p>
            <a:pPr algn="ctr"/>
            <a:r>
              <a:rPr lang="en-US" dirty="0"/>
              <a:t>AUTONOMY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2910840" y="2395220"/>
            <a:ext cx="1706880" cy="1998980"/>
          </a:xfrm>
          <a:prstGeom prst="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FRAMEWORK</a:t>
            </a:r>
          </a:p>
          <a:p>
            <a:pPr algn="ctr"/>
            <a:r>
              <a:rPr lang="en-US" dirty="0"/>
              <a:t>WITH CLEAR BOUNDARIES</a:t>
            </a:r>
            <a:endParaRPr lang="en-C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7D6C58-6AE6-4753-A52A-0A1147CB8810}"/>
              </a:ext>
            </a:extLst>
          </p:cNvPr>
          <p:cNvSpPr/>
          <p:nvPr/>
        </p:nvSpPr>
        <p:spPr>
          <a:xfrm>
            <a:off x="7330440" y="2409495"/>
            <a:ext cx="1706880" cy="1998980"/>
          </a:xfrm>
          <a:prstGeom prst="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REFLECTION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44808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0E64F3C-706F-4736-A9A3-71D00E9A82E1}"/>
              </a:ext>
            </a:extLst>
          </p:cNvPr>
          <p:cNvCxnSpPr>
            <a:cxnSpLocks/>
          </p:cNvCxnSpPr>
          <p:nvPr/>
        </p:nvCxnSpPr>
        <p:spPr>
          <a:xfrm flipV="1">
            <a:off x="1437641" y="2299855"/>
            <a:ext cx="0" cy="2714105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34D75D-69A6-4EFC-B284-2D7F05394558}"/>
              </a:ext>
            </a:extLst>
          </p:cNvPr>
          <p:cNvCxnSpPr>
            <a:cxnSpLocks/>
          </p:cNvCxnSpPr>
          <p:nvPr/>
        </p:nvCxnSpPr>
        <p:spPr>
          <a:xfrm>
            <a:off x="1437641" y="5013960"/>
            <a:ext cx="652179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173A2DC-7A17-4ED1-A351-353F52D8542C}"/>
              </a:ext>
            </a:extLst>
          </p:cNvPr>
          <p:cNvSpPr txBox="1"/>
          <p:nvPr/>
        </p:nvSpPr>
        <p:spPr>
          <a:xfrm>
            <a:off x="7959436" y="4702233"/>
            <a:ext cx="85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time</a:t>
            </a:r>
            <a:endParaRPr lang="en-CA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3255A3-9E5D-4CD0-8190-12928763C57B}"/>
              </a:ext>
            </a:extLst>
          </p:cNvPr>
          <p:cNvSpPr txBox="1"/>
          <p:nvPr/>
        </p:nvSpPr>
        <p:spPr>
          <a:xfrm>
            <a:off x="1253134" y="4702233"/>
            <a:ext cx="369012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0</a:t>
            </a:r>
            <a:endParaRPr lang="en-CA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5EDA51C9-0511-418D-814A-897F390E9B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9335"/>
            <a:ext cx="4109651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From 0 to isolated success</a:t>
            </a:r>
            <a:endParaRPr lang="en-CA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50CCD8-D134-49FD-B611-E31EE2ECADD3}"/>
              </a:ext>
            </a:extLst>
          </p:cNvPr>
          <p:cNvSpPr/>
          <p:nvPr/>
        </p:nvSpPr>
        <p:spPr>
          <a:xfrm>
            <a:off x="1445601" y="5331923"/>
            <a:ext cx="187036" cy="2106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83DD0E-5991-4506-8D2C-734A73AE331D}"/>
              </a:ext>
            </a:extLst>
          </p:cNvPr>
          <p:cNvSpPr txBox="1"/>
          <p:nvPr/>
        </p:nvSpPr>
        <p:spPr>
          <a:xfrm>
            <a:off x="1632637" y="5175658"/>
            <a:ext cx="2479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delivered value</a:t>
            </a:r>
            <a:endParaRPr lang="en-CA" sz="2800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998011-CEA6-4317-BB59-6B9FF698E46A}"/>
              </a:ext>
            </a:extLst>
          </p:cNvPr>
          <p:cNvSpPr/>
          <p:nvPr/>
        </p:nvSpPr>
        <p:spPr>
          <a:xfrm>
            <a:off x="4248811" y="5331923"/>
            <a:ext cx="187036" cy="21069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16F4D1-DD5E-4D7E-8C92-0C8D857C0DB0}"/>
              </a:ext>
            </a:extLst>
          </p:cNvPr>
          <p:cNvSpPr txBox="1"/>
          <p:nvPr/>
        </p:nvSpPr>
        <p:spPr>
          <a:xfrm>
            <a:off x="4435847" y="5175658"/>
            <a:ext cx="1008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effort</a:t>
            </a:r>
            <a:endParaRPr lang="en-CA" sz="2800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50CBAA-050D-436A-BBDF-89C1B16C0266}"/>
              </a:ext>
            </a:extLst>
          </p:cNvPr>
          <p:cNvSpPr/>
          <p:nvPr/>
        </p:nvSpPr>
        <p:spPr>
          <a:xfrm>
            <a:off x="5755694" y="5331923"/>
            <a:ext cx="187036" cy="21069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F53E4A-5F2F-466B-AA25-887CD24126AA}"/>
              </a:ext>
            </a:extLst>
          </p:cNvPr>
          <p:cNvSpPr txBox="1"/>
          <p:nvPr/>
        </p:nvSpPr>
        <p:spPr>
          <a:xfrm>
            <a:off x="5942730" y="5175658"/>
            <a:ext cx="1309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passion</a:t>
            </a:r>
            <a:endParaRPr lang="en-CA" sz="28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8BDA403-A455-45CB-8490-2D3D1589E62A}"/>
              </a:ext>
            </a:extLst>
          </p:cNvPr>
          <p:cNvCxnSpPr>
            <a:cxnSpLocks/>
          </p:cNvCxnSpPr>
          <p:nvPr/>
        </p:nvCxnSpPr>
        <p:spPr>
          <a:xfrm>
            <a:off x="1732199" y="5698878"/>
            <a:ext cx="2188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31D13AB-90AD-4836-B8D0-D6A2301845CB}"/>
              </a:ext>
            </a:extLst>
          </p:cNvPr>
          <p:cNvCxnSpPr>
            <a:cxnSpLocks/>
          </p:cNvCxnSpPr>
          <p:nvPr/>
        </p:nvCxnSpPr>
        <p:spPr>
          <a:xfrm>
            <a:off x="4516963" y="5698878"/>
            <a:ext cx="823964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3C8B239-EE74-4901-AE8D-4AC9ECD34B14}"/>
              </a:ext>
            </a:extLst>
          </p:cNvPr>
          <p:cNvCxnSpPr>
            <a:cxnSpLocks/>
          </p:cNvCxnSpPr>
          <p:nvPr/>
        </p:nvCxnSpPr>
        <p:spPr>
          <a:xfrm>
            <a:off x="6054817" y="5698878"/>
            <a:ext cx="1107983" cy="0"/>
          </a:xfrm>
          <a:prstGeom prst="line">
            <a:avLst/>
          </a:prstGeom>
          <a:ln cmpd="dbl">
            <a:solidFill>
              <a:srgbClr val="00B05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DAAC442-9FBC-4CEA-93B4-E7854CEF88BC}"/>
                  </a:ext>
                </a:extLst>
              </p14:cNvPr>
              <p14:cNvContentPartPr/>
              <p14:nvPr/>
            </p14:nvContentPartPr>
            <p14:xfrm>
              <a:off x="1505411" y="4831675"/>
              <a:ext cx="30060" cy="322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DAAC442-9FBC-4CEA-93B4-E7854CEF88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01117" y="4827379"/>
                <a:ext cx="38649" cy="408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B47966B-C0A8-4F45-8CB7-4240E6D04B08}"/>
                  </a:ext>
                </a:extLst>
              </p14:cNvPr>
              <p14:cNvContentPartPr/>
              <p14:nvPr/>
            </p14:nvContentPartPr>
            <p14:xfrm>
              <a:off x="1440611" y="4931395"/>
              <a:ext cx="4500" cy="37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B47966B-C0A8-4F45-8CB7-4240E6D04B0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38534" y="4929333"/>
                <a:ext cx="8654" cy="790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0561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 descr="Solar system">
            <a:extLst>
              <a:ext uri="{FF2B5EF4-FFF2-40B4-BE49-F238E27FC236}">
                <a16:creationId xmlns:a16="http://schemas.microsoft.com/office/drawing/2014/main" id="{C9145FF3-6D6A-4D78-8E07-149569340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0639" y="3237160"/>
            <a:ext cx="1610161" cy="16101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41AE34-CFD4-4F9B-A8E6-96B257554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</a:t>
            </a:r>
            <a:endParaRPr lang="en-CA"/>
          </a:p>
        </p:txBody>
      </p:sp>
      <p:pic>
        <p:nvPicPr>
          <p:cNvPr id="4" name="Graphic 3" descr="Crawl">
            <a:extLst>
              <a:ext uri="{FF2B5EF4-FFF2-40B4-BE49-F238E27FC236}">
                <a16:creationId xmlns:a16="http://schemas.microsoft.com/office/drawing/2014/main" id="{00EFF889-ED4C-4FB5-ADB9-75CE7E1450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36840" y="746232"/>
            <a:ext cx="1219200" cy="1219200"/>
          </a:xfrm>
          <a:prstGeom prst="rect">
            <a:avLst/>
          </a:prstGeom>
        </p:spPr>
      </p:pic>
      <p:pic>
        <p:nvPicPr>
          <p:cNvPr id="6" name="Graphic 5" descr="Turtle">
            <a:extLst>
              <a:ext uri="{FF2B5EF4-FFF2-40B4-BE49-F238E27FC236}">
                <a16:creationId xmlns:a16="http://schemas.microsoft.com/office/drawing/2014/main" id="{F0F80CE1-3903-498C-B101-B463F26D5A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47800" y="3331420"/>
            <a:ext cx="1363560" cy="1363560"/>
          </a:xfrm>
          <a:prstGeom prst="rect">
            <a:avLst/>
          </a:prstGeom>
        </p:spPr>
      </p:pic>
      <p:pic>
        <p:nvPicPr>
          <p:cNvPr id="8" name="Graphic 7" descr="Table and chairs">
            <a:extLst>
              <a:ext uri="{FF2B5EF4-FFF2-40B4-BE49-F238E27FC236}">
                <a16:creationId xmlns:a16="http://schemas.microsoft.com/office/drawing/2014/main" id="{A1F7908C-4745-45F6-81A9-86436970D2C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27880" y="1327920"/>
            <a:ext cx="1293640" cy="1293640"/>
          </a:xfrm>
          <a:prstGeom prst="rect">
            <a:avLst/>
          </a:prstGeom>
        </p:spPr>
      </p:pic>
      <p:pic>
        <p:nvPicPr>
          <p:cNvPr id="21" name="Graphic 20" descr="User">
            <a:extLst>
              <a:ext uri="{FF2B5EF4-FFF2-40B4-BE49-F238E27FC236}">
                <a16:creationId xmlns:a16="http://schemas.microsoft.com/office/drawing/2014/main" id="{62CBCCD1-1853-4579-914A-4D773994A70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64320" y="3237160"/>
            <a:ext cx="500800" cy="500800"/>
          </a:xfrm>
          <a:prstGeom prst="rect">
            <a:avLst/>
          </a:prstGeom>
        </p:spPr>
      </p:pic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555F42B9-3F6A-4020-9FCB-E724ED1CCC1A}"/>
              </a:ext>
            </a:extLst>
          </p:cNvPr>
          <p:cNvSpPr/>
          <p:nvPr/>
        </p:nvSpPr>
        <p:spPr>
          <a:xfrm>
            <a:off x="5582080" y="3886200"/>
            <a:ext cx="265280" cy="254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91873ED-D8D0-4478-8DA1-6CC784044C37}"/>
              </a:ext>
            </a:extLst>
          </p:cNvPr>
          <p:cNvCxnSpPr>
            <a:cxnSpLocks/>
          </p:cNvCxnSpPr>
          <p:nvPr/>
        </p:nvCxnSpPr>
        <p:spPr>
          <a:xfrm>
            <a:off x="5154080" y="4013200"/>
            <a:ext cx="1149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D23D338-2A15-40F0-AD46-CC9F20C391BE}"/>
              </a:ext>
            </a:extLst>
          </p:cNvPr>
          <p:cNvCxnSpPr>
            <a:cxnSpLocks/>
          </p:cNvCxnSpPr>
          <p:nvPr/>
        </p:nvCxnSpPr>
        <p:spPr>
          <a:xfrm>
            <a:off x="5714720" y="3512319"/>
            <a:ext cx="0" cy="100176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phic 35" descr="User">
            <a:extLst>
              <a:ext uri="{FF2B5EF4-FFF2-40B4-BE49-F238E27FC236}">
                <a16:creationId xmlns:a16="http://schemas.microsoft.com/office/drawing/2014/main" id="{36ADFBB5-8B22-4801-AE92-73DAAE62FE3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64320" y="4288440"/>
            <a:ext cx="500800" cy="50080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3DB5CF8C-A99A-4617-A7AF-2D5579E8167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15639" y="3702400"/>
            <a:ext cx="500800" cy="500800"/>
          </a:xfrm>
          <a:prstGeom prst="rect">
            <a:avLst/>
          </a:prstGeom>
        </p:spPr>
      </p:pic>
      <p:pic>
        <p:nvPicPr>
          <p:cNvPr id="38" name="Graphic 37" descr="User">
            <a:extLst>
              <a:ext uri="{FF2B5EF4-FFF2-40B4-BE49-F238E27FC236}">
                <a16:creationId xmlns:a16="http://schemas.microsoft.com/office/drawing/2014/main" id="{16F3A087-0B5F-4BB4-85DC-E24AE20E6D6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30641" y="3692240"/>
            <a:ext cx="500800" cy="500800"/>
          </a:xfrm>
          <a:prstGeom prst="rect">
            <a:avLst/>
          </a:prstGeom>
        </p:spPr>
      </p:pic>
      <p:pic>
        <p:nvPicPr>
          <p:cNvPr id="16" name="Graphic 15" descr="Stopwatch">
            <a:extLst>
              <a:ext uri="{FF2B5EF4-FFF2-40B4-BE49-F238E27FC236}">
                <a16:creationId xmlns:a16="http://schemas.microsoft.com/office/drawing/2014/main" id="{C316E35B-BBF7-4633-B0DE-D2D1A599A81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173737" y="412822"/>
            <a:ext cx="666820" cy="666820"/>
          </a:xfrm>
          <a:prstGeom prst="rect">
            <a:avLst/>
          </a:prstGeom>
        </p:spPr>
      </p:pic>
      <p:pic>
        <p:nvPicPr>
          <p:cNvPr id="5" name="Graphic 4" descr="Medical">
            <a:extLst>
              <a:ext uri="{FF2B5EF4-FFF2-40B4-BE49-F238E27FC236}">
                <a16:creationId xmlns:a16="http://schemas.microsoft.com/office/drawing/2014/main" id="{6D441BD3-AB7F-4029-9866-3CC62DE41FB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72468" y="983579"/>
            <a:ext cx="1833282" cy="183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02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ight Triangle 51">
            <a:extLst>
              <a:ext uri="{FF2B5EF4-FFF2-40B4-BE49-F238E27FC236}">
                <a16:creationId xmlns:a16="http://schemas.microsoft.com/office/drawing/2014/main" id="{7EEC47FB-05CD-4B35-9AE0-C2A61A013DBF}"/>
              </a:ext>
            </a:extLst>
          </p:cNvPr>
          <p:cNvSpPr/>
          <p:nvPr/>
        </p:nvSpPr>
        <p:spPr>
          <a:xfrm flipH="1">
            <a:off x="1983928" y="2665272"/>
            <a:ext cx="8743432" cy="2153072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/>
            <a:endParaRPr lang="en-CA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2E57009-F88B-412B-890D-C7F6065077AE}"/>
              </a:ext>
            </a:extLst>
          </p:cNvPr>
          <p:cNvCxnSpPr>
            <a:cxnSpLocks/>
          </p:cNvCxnSpPr>
          <p:nvPr/>
        </p:nvCxnSpPr>
        <p:spPr>
          <a:xfrm flipH="1" flipV="1">
            <a:off x="1769680" y="4268650"/>
            <a:ext cx="8697055" cy="22935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C56B326-4519-482A-9F9A-93BC826B9AB3}"/>
              </a:ext>
            </a:extLst>
          </p:cNvPr>
          <p:cNvCxnSpPr>
            <a:cxnSpLocks/>
          </p:cNvCxnSpPr>
          <p:nvPr/>
        </p:nvCxnSpPr>
        <p:spPr>
          <a:xfrm flipH="1">
            <a:off x="1757806" y="3707804"/>
            <a:ext cx="8708927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0EF3E87-77F2-46B0-A6F1-45E6F71A5D57}"/>
              </a:ext>
            </a:extLst>
          </p:cNvPr>
          <p:cNvCxnSpPr>
            <a:cxnSpLocks/>
          </p:cNvCxnSpPr>
          <p:nvPr/>
        </p:nvCxnSpPr>
        <p:spPr>
          <a:xfrm flipH="1">
            <a:off x="1771216" y="3194515"/>
            <a:ext cx="8695517" cy="2474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0A931D9-88CF-4930-847D-B2F1926DD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49" y="3199568"/>
            <a:ext cx="2985768" cy="2985768"/>
          </a:xfrm>
          <a:prstGeom prst="rect">
            <a:avLst/>
          </a:prstGeom>
        </p:spPr>
      </p:pic>
      <p:sp>
        <p:nvSpPr>
          <p:cNvPr id="94" name="Cylinder 93">
            <a:extLst>
              <a:ext uri="{FF2B5EF4-FFF2-40B4-BE49-F238E27FC236}">
                <a16:creationId xmlns:a16="http://schemas.microsoft.com/office/drawing/2014/main" id="{A0958864-8217-4156-8404-E313E3BD06F2}"/>
              </a:ext>
            </a:extLst>
          </p:cNvPr>
          <p:cNvSpPr/>
          <p:nvPr/>
        </p:nvSpPr>
        <p:spPr>
          <a:xfrm rot="16200000">
            <a:off x="4568714" y="-3522269"/>
            <a:ext cx="1519433" cy="10368493"/>
          </a:xfrm>
          <a:prstGeom prst="can">
            <a:avLst>
              <a:gd name="adj" fmla="val 1351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225"/>
            <a:endParaRPr lang="en-CA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AF62CB-986D-4422-AD92-7948472BB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" y="487"/>
            <a:ext cx="12190271" cy="615549"/>
          </a:xfrm>
        </p:spPr>
        <p:txBody>
          <a:bodyPr/>
          <a:lstStyle/>
          <a:p>
            <a:r>
              <a:rPr lang="en-US" dirty="0"/>
              <a:t>Team Services Pipeline with DEV, BETA, and PROD environments</a:t>
            </a:r>
            <a:endParaRPr lang="en-CA" dirty="0"/>
          </a:p>
        </p:txBody>
      </p:sp>
      <p:pic>
        <p:nvPicPr>
          <p:cNvPr id="4" name="Graphic 3" descr="Gears">
            <a:extLst>
              <a:ext uri="{FF2B5EF4-FFF2-40B4-BE49-F238E27FC236}">
                <a16:creationId xmlns:a16="http://schemas.microsoft.com/office/drawing/2014/main" id="{6CE2A62B-CD7E-4252-B334-F4147CD335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1026" y="1467098"/>
            <a:ext cx="914270" cy="914270"/>
          </a:xfrm>
          <a:prstGeom prst="rect">
            <a:avLst/>
          </a:prstGeom>
        </p:spPr>
      </p:pic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42247EB7-625F-4E22-8D37-B42F0E49E1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2769" y="1467098"/>
            <a:ext cx="914270" cy="914270"/>
          </a:xfrm>
          <a:prstGeom prst="rect">
            <a:avLst/>
          </a:prstGeom>
        </p:spPr>
      </p:pic>
      <p:pic>
        <p:nvPicPr>
          <p:cNvPr id="10" name="Graphic 9" descr="Box">
            <a:extLst>
              <a:ext uri="{FF2B5EF4-FFF2-40B4-BE49-F238E27FC236}">
                <a16:creationId xmlns:a16="http://schemas.microsoft.com/office/drawing/2014/main" id="{30853494-58A6-468A-A259-3F1D9A1B56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32197" y="1467098"/>
            <a:ext cx="914270" cy="914270"/>
          </a:xfrm>
          <a:prstGeom prst="rect">
            <a:avLst/>
          </a:prstGeom>
        </p:spPr>
      </p:pic>
      <p:pic>
        <p:nvPicPr>
          <p:cNvPr id="12" name="Graphic 11" descr="Box trolley">
            <a:extLst>
              <a:ext uri="{FF2B5EF4-FFF2-40B4-BE49-F238E27FC236}">
                <a16:creationId xmlns:a16="http://schemas.microsoft.com/office/drawing/2014/main" id="{FE598C15-12F9-4167-A8EF-182D2F0218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05410" y="1467098"/>
            <a:ext cx="914270" cy="914270"/>
          </a:xfrm>
          <a:prstGeom prst="rect">
            <a:avLst/>
          </a:prstGeom>
        </p:spPr>
      </p:pic>
      <p:pic>
        <p:nvPicPr>
          <p:cNvPr id="13" name="Graphic 12" descr="Box">
            <a:extLst>
              <a:ext uri="{FF2B5EF4-FFF2-40B4-BE49-F238E27FC236}">
                <a16:creationId xmlns:a16="http://schemas.microsoft.com/office/drawing/2014/main" id="{9CD2C510-9B55-422E-B301-D8CE180E97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71166" y="1467098"/>
            <a:ext cx="914270" cy="91427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EFD71A-C902-48ED-8100-A97B5D91BE17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1677040" y="1924233"/>
            <a:ext cx="783986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F96954-50C6-4AE3-AA3F-77B20AB4E43C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3375297" y="1924233"/>
            <a:ext cx="956901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3647E5-C3EF-4852-AA98-37D36098606A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5246468" y="1924233"/>
            <a:ext cx="1124697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8311723-73D1-4020-95F3-8FB4E1EED231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7285435" y="1924233"/>
            <a:ext cx="1119974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Users">
            <a:extLst>
              <a:ext uri="{FF2B5EF4-FFF2-40B4-BE49-F238E27FC236}">
                <a16:creationId xmlns:a16="http://schemas.microsoft.com/office/drawing/2014/main" id="{33D1FEEA-A59E-4F2B-83C9-94AFA3F45EC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27380" y="1430251"/>
            <a:ext cx="562874" cy="562874"/>
          </a:xfrm>
          <a:prstGeom prst="rect">
            <a:avLst/>
          </a:prstGeom>
        </p:spPr>
      </p:pic>
      <p:pic>
        <p:nvPicPr>
          <p:cNvPr id="25" name="Graphic 24" descr="Users">
            <a:extLst>
              <a:ext uri="{FF2B5EF4-FFF2-40B4-BE49-F238E27FC236}">
                <a16:creationId xmlns:a16="http://schemas.microsoft.com/office/drawing/2014/main" id="{C2B37791-10C9-438D-9698-B07A5EFA3C6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09682" y="1430251"/>
            <a:ext cx="562874" cy="56287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0616876-95DC-42BA-B8DA-4365FFDD5FC3}"/>
              </a:ext>
            </a:extLst>
          </p:cNvPr>
          <p:cNvSpPr txBox="1"/>
          <p:nvPr/>
        </p:nvSpPr>
        <p:spPr>
          <a:xfrm>
            <a:off x="770567" y="902261"/>
            <a:ext cx="2879261" cy="374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dirty="0">
                <a:solidFill>
                  <a:srgbClr val="4472C4"/>
                </a:solidFill>
                <a:latin typeface="Calibri" panose="020F0502020204030204"/>
              </a:rPr>
              <a:t>Continuous Integration (CI)</a:t>
            </a:r>
            <a:endParaRPr lang="en-CA" dirty="0">
              <a:solidFill>
                <a:srgbClr val="4472C4"/>
              </a:solidFill>
              <a:latin typeface="Calibri" panose="020F0502020204030204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DA062A-E007-4FF0-8017-EE517FA519E6}"/>
              </a:ext>
            </a:extLst>
          </p:cNvPr>
          <p:cNvSpPr txBox="1"/>
          <p:nvPr/>
        </p:nvSpPr>
        <p:spPr>
          <a:xfrm>
            <a:off x="4225417" y="938112"/>
            <a:ext cx="4561029" cy="374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dirty="0">
                <a:solidFill>
                  <a:srgbClr val="4472C4"/>
                </a:solidFill>
                <a:latin typeface="Calibri" panose="020F0502020204030204"/>
              </a:rPr>
              <a:t>Continuous Delivery (CD)</a:t>
            </a:r>
            <a:endParaRPr lang="en-CA" dirty="0">
              <a:solidFill>
                <a:srgbClr val="4472C4"/>
              </a:solidFill>
              <a:latin typeface="Calibri" panose="020F0502020204030204"/>
            </a:endParaRP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B72D28CE-6001-4865-A640-C81827C7A958}"/>
              </a:ext>
            </a:extLst>
          </p:cNvPr>
          <p:cNvSpPr/>
          <p:nvPr/>
        </p:nvSpPr>
        <p:spPr>
          <a:xfrm rot="16200000">
            <a:off x="6427091" y="-1437269"/>
            <a:ext cx="157681" cy="567759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225"/>
            <a:endParaRPr lang="en-CA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3AADABDB-81F4-47F3-808B-65E34F10BE78}"/>
              </a:ext>
            </a:extLst>
          </p:cNvPr>
          <p:cNvSpPr/>
          <p:nvPr/>
        </p:nvSpPr>
        <p:spPr>
          <a:xfrm rot="16200000">
            <a:off x="2079662" y="-7559"/>
            <a:ext cx="154107" cy="28278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225"/>
            <a:endParaRPr lang="en-CA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94C33A-7921-463C-B96A-B643B7902577}"/>
              </a:ext>
            </a:extLst>
          </p:cNvPr>
          <p:cNvSpPr txBox="1"/>
          <p:nvPr/>
        </p:nvSpPr>
        <p:spPr>
          <a:xfrm>
            <a:off x="1719675" y="1924233"/>
            <a:ext cx="909094" cy="374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25"/>
            <a:r>
              <a:rPr lang="en-US" dirty="0" err="1">
                <a:solidFill>
                  <a:srgbClr val="4472C4"/>
                </a:solidFill>
                <a:latin typeface="Calibri" panose="020F0502020204030204"/>
              </a:rPr>
              <a:t>checkin</a:t>
            </a:r>
            <a:endParaRPr lang="en-CA" dirty="0">
              <a:solidFill>
                <a:srgbClr val="4472C4"/>
              </a:solidFill>
              <a:latin typeface="Calibri" panose="020F050202020403020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B60D12-76A5-44D8-A534-5ED7E597F5B7}"/>
              </a:ext>
            </a:extLst>
          </p:cNvPr>
          <p:cNvSpPr txBox="1"/>
          <p:nvPr/>
        </p:nvSpPr>
        <p:spPr>
          <a:xfrm>
            <a:off x="3139014" y="1965219"/>
            <a:ext cx="1307736" cy="374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25"/>
            <a:r>
              <a:rPr lang="en-US" dirty="0">
                <a:solidFill>
                  <a:srgbClr val="4472C4"/>
                </a:solidFill>
                <a:latin typeface="Calibri" panose="020F0502020204030204"/>
              </a:rPr>
              <a:t>auto trigger</a:t>
            </a:r>
            <a:endParaRPr lang="en-CA" dirty="0">
              <a:solidFill>
                <a:srgbClr val="4472C4"/>
              </a:solidFill>
              <a:latin typeface="Calibri" panose="020F050202020403020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F53E87-8BF8-456D-8571-89AD36568C0D}"/>
              </a:ext>
            </a:extLst>
          </p:cNvPr>
          <p:cNvSpPr txBox="1"/>
          <p:nvPr/>
        </p:nvSpPr>
        <p:spPr>
          <a:xfrm>
            <a:off x="5375875" y="1965219"/>
            <a:ext cx="1013018" cy="374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25"/>
            <a:r>
              <a:rPr lang="en-US" dirty="0">
                <a:solidFill>
                  <a:srgbClr val="4472C4"/>
                </a:solidFill>
                <a:latin typeface="Calibri" panose="020F0502020204030204"/>
              </a:rPr>
              <a:t>approval</a:t>
            </a:r>
            <a:endParaRPr lang="en-CA" dirty="0">
              <a:solidFill>
                <a:srgbClr val="4472C4"/>
              </a:solidFill>
              <a:latin typeface="Calibri" panose="020F0502020204030204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BBD6F1-A1BE-4C62-9F83-7CDE39CD0146}"/>
              </a:ext>
            </a:extLst>
          </p:cNvPr>
          <p:cNvSpPr txBox="1"/>
          <p:nvPr/>
        </p:nvSpPr>
        <p:spPr>
          <a:xfrm>
            <a:off x="7347621" y="1965219"/>
            <a:ext cx="1013018" cy="374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25"/>
            <a:r>
              <a:rPr lang="en-US" dirty="0">
                <a:solidFill>
                  <a:srgbClr val="4472C4"/>
                </a:solidFill>
                <a:latin typeface="Calibri" panose="020F0502020204030204"/>
              </a:rPr>
              <a:t>approval</a:t>
            </a:r>
            <a:endParaRPr lang="en-CA" dirty="0">
              <a:solidFill>
                <a:srgbClr val="4472C4"/>
              </a:solidFill>
              <a:latin typeface="Calibri" panose="020F0502020204030204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197CFFE-FF41-46D2-84B4-3AB8B1F1C865}"/>
              </a:ext>
            </a:extLst>
          </p:cNvPr>
          <p:cNvCxnSpPr>
            <a:cxnSpLocks/>
            <a:stCxn id="12" idx="2"/>
            <a:endCxn id="56" idx="0"/>
          </p:cNvCxnSpPr>
          <p:nvPr/>
        </p:nvCxnSpPr>
        <p:spPr>
          <a:xfrm>
            <a:off x="8862546" y="2381369"/>
            <a:ext cx="11157" cy="813146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headEnd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606D633-7EE9-4972-8954-D8820835F949}"/>
              </a:ext>
            </a:extLst>
          </p:cNvPr>
          <p:cNvCxnSpPr>
            <a:cxnSpLocks/>
            <a:stCxn id="13" idx="2"/>
            <a:endCxn id="50" idx="0"/>
          </p:cNvCxnSpPr>
          <p:nvPr/>
        </p:nvCxnSpPr>
        <p:spPr>
          <a:xfrm>
            <a:off x="6828300" y="2381369"/>
            <a:ext cx="13106" cy="1326437"/>
          </a:xfrm>
          <a:prstGeom prst="straightConnector1">
            <a:avLst/>
          </a:prstGeom>
          <a:ln w="25400">
            <a:solidFill>
              <a:srgbClr val="3366CC"/>
            </a:solidFill>
            <a:prstDash val="sysDash"/>
            <a:headEnd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14CB16D-F1C7-4723-96C8-92B494EE56F2}"/>
              </a:ext>
            </a:extLst>
          </p:cNvPr>
          <p:cNvCxnSpPr>
            <a:cxnSpLocks/>
            <a:stCxn id="10" idx="2"/>
            <a:endCxn id="55" idx="0"/>
          </p:cNvCxnSpPr>
          <p:nvPr/>
        </p:nvCxnSpPr>
        <p:spPr>
          <a:xfrm>
            <a:off x="4789332" y="2381368"/>
            <a:ext cx="12170" cy="188728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7CCE3B4-509D-45C3-A37B-9EB72909E972}"/>
              </a:ext>
            </a:extLst>
          </p:cNvPr>
          <p:cNvSpPr txBox="1"/>
          <p:nvPr/>
        </p:nvSpPr>
        <p:spPr>
          <a:xfrm>
            <a:off x="153639" y="2431262"/>
            <a:ext cx="1085166" cy="374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dirty="0">
                <a:solidFill>
                  <a:srgbClr val="4472C4"/>
                </a:solidFill>
                <a:latin typeface="Calibri" panose="020F0502020204030204"/>
              </a:rPr>
              <a:t>PIPELINE</a:t>
            </a:r>
            <a:endParaRPr lang="en-CA" dirty="0">
              <a:solidFill>
                <a:srgbClr val="4472C4"/>
              </a:solidFill>
              <a:latin typeface="Calibri" panose="020F0502020204030204"/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9C5E88E7-C695-4FB5-A7D9-97F0FC51FB29}"/>
              </a:ext>
            </a:extLst>
          </p:cNvPr>
          <p:cNvSpPr/>
          <p:nvPr/>
        </p:nvSpPr>
        <p:spPr>
          <a:xfrm>
            <a:off x="6199652" y="3707805"/>
            <a:ext cx="1283509" cy="1121692"/>
          </a:xfrm>
          <a:prstGeom prst="roundRect">
            <a:avLst/>
          </a:prstGeom>
          <a:solidFill>
            <a:srgbClr val="33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Early Adopters</a:t>
            </a:r>
            <a:endParaRPr lang="en-CA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88E7A8A-C49F-4AB8-B6C8-BEEF8A4FC830}"/>
              </a:ext>
            </a:extLst>
          </p:cNvPr>
          <p:cNvSpPr/>
          <p:nvPr/>
        </p:nvSpPr>
        <p:spPr>
          <a:xfrm>
            <a:off x="4159748" y="4268649"/>
            <a:ext cx="1283509" cy="55537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Canaries</a:t>
            </a:r>
            <a:endParaRPr lang="en-CA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682599B-F71F-4935-8D54-65112F594AC7}"/>
              </a:ext>
            </a:extLst>
          </p:cNvPr>
          <p:cNvSpPr/>
          <p:nvPr/>
        </p:nvSpPr>
        <p:spPr>
          <a:xfrm>
            <a:off x="8231948" y="3194514"/>
            <a:ext cx="1283509" cy="16427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Users</a:t>
            </a:r>
            <a:endParaRPr lang="en-CA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001D007F-B636-4968-956F-E7E0899B39AC}"/>
              </a:ext>
            </a:extLst>
          </p:cNvPr>
          <p:cNvSpPr/>
          <p:nvPr/>
        </p:nvSpPr>
        <p:spPr>
          <a:xfrm>
            <a:off x="5607028" y="4398541"/>
            <a:ext cx="436461" cy="330792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/>
            <a:endParaRPr lang="en-CA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2D7D67BC-E51A-4BF7-975B-0950EF02E4AC}"/>
              </a:ext>
            </a:extLst>
          </p:cNvPr>
          <p:cNvSpPr/>
          <p:nvPr/>
        </p:nvSpPr>
        <p:spPr>
          <a:xfrm>
            <a:off x="7672111" y="4402710"/>
            <a:ext cx="436461" cy="330792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/>
            <a:endParaRPr lang="en-CA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4E00C7DC-E618-4BC7-9320-DC58F1FFD931}"/>
              </a:ext>
            </a:extLst>
          </p:cNvPr>
          <p:cNvSpPr/>
          <p:nvPr/>
        </p:nvSpPr>
        <p:spPr>
          <a:xfrm>
            <a:off x="3850908" y="2787941"/>
            <a:ext cx="6032346" cy="2133067"/>
          </a:xfrm>
          <a:prstGeom prst="roundRect">
            <a:avLst>
              <a:gd name="adj" fmla="val 3973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/>
            <a:endParaRPr lang="en-CA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CE76E01-13D9-46C7-94CB-E064263B7654}"/>
              </a:ext>
            </a:extLst>
          </p:cNvPr>
          <p:cNvSpPr txBox="1"/>
          <p:nvPr/>
        </p:nvSpPr>
        <p:spPr>
          <a:xfrm>
            <a:off x="6085709" y="4918318"/>
            <a:ext cx="1562745" cy="374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dirty="0">
                <a:solidFill>
                  <a:srgbClr val="4472C4"/>
                </a:solidFill>
                <a:latin typeface="Calibri" panose="020F0502020204030204"/>
              </a:rPr>
              <a:t>PRODUCTION</a:t>
            </a:r>
            <a:endParaRPr lang="en-CA" dirty="0">
              <a:solidFill>
                <a:srgbClr val="4472C4"/>
              </a:solidFill>
              <a:latin typeface="Calibri" panose="020F0502020204030204"/>
            </a:endParaRPr>
          </a:p>
        </p:txBody>
      </p:sp>
      <p:sp>
        <p:nvSpPr>
          <p:cNvPr id="92" name="Right Brace 91">
            <a:extLst>
              <a:ext uri="{FF2B5EF4-FFF2-40B4-BE49-F238E27FC236}">
                <a16:creationId xmlns:a16="http://schemas.microsoft.com/office/drawing/2014/main" id="{EBE17CC5-8068-4094-9C19-A80C42D31655}"/>
              </a:ext>
            </a:extLst>
          </p:cNvPr>
          <p:cNvSpPr/>
          <p:nvPr/>
        </p:nvSpPr>
        <p:spPr>
          <a:xfrm>
            <a:off x="10571155" y="2670949"/>
            <a:ext cx="51785" cy="21663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225"/>
            <a:endParaRPr lang="en-CA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F8DAC43-CA3B-4540-9A63-D2064FB521AE}"/>
              </a:ext>
            </a:extLst>
          </p:cNvPr>
          <p:cNvSpPr txBox="1"/>
          <p:nvPr/>
        </p:nvSpPr>
        <p:spPr>
          <a:xfrm rot="16200000">
            <a:off x="9911370" y="3507499"/>
            <a:ext cx="1857909" cy="374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dirty="0">
                <a:solidFill>
                  <a:srgbClr val="4472C4"/>
                </a:solidFill>
                <a:latin typeface="Calibri" panose="020F0502020204030204"/>
              </a:rPr>
              <a:t>IMPACT RADIUS</a:t>
            </a:r>
            <a:endParaRPr lang="en-CA" dirty="0">
              <a:solidFill>
                <a:srgbClr val="4472C4"/>
              </a:solidFill>
              <a:latin typeface="Calibri" panose="020F050202020403020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16D823-0B55-454F-A33D-CC568DAAD096}"/>
              </a:ext>
            </a:extLst>
          </p:cNvPr>
          <p:cNvSpPr/>
          <p:nvPr/>
        </p:nvSpPr>
        <p:spPr>
          <a:xfrm>
            <a:off x="258447" y="4831196"/>
            <a:ext cx="3008979" cy="14158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/>
            <a:endParaRPr lang="en-CA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A66B829-BAF5-47A7-88EE-09F6A035853E}"/>
              </a:ext>
            </a:extLst>
          </p:cNvPr>
          <p:cNvSpPr txBox="1"/>
          <p:nvPr/>
        </p:nvSpPr>
        <p:spPr>
          <a:xfrm>
            <a:off x="988306" y="4888636"/>
            <a:ext cx="1562745" cy="374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dirty="0">
                <a:solidFill>
                  <a:srgbClr val="4472C4"/>
                </a:solidFill>
                <a:latin typeface="Calibri" panose="020F0502020204030204"/>
              </a:rPr>
              <a:t>RINGS</a:t>
            </a:r>
            <a:endParaRPr lang="en-CA" dirty="0">
              <a:solidFill>
                <a:srgbClr val="4472C4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87767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100</Words>
  <Application>Microsoft Office PowerPoint</Application>
  <PresentationFormat>Widescreen</PresentationFormat>
  <Paragraphs>59</Paragraphs>
  <Slides>5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 Light</vt:lpstr>
      <vt:lpstr>Office Theme</vt:lpstr>
      <vt:lpstr>From management-led to self-organised </vt:lpstr>
      <vt:lpstr>Pillars</vt:lpstr>
      <vt:lpstr>From 0 to isolated success</vt:lpstr>
      <vt:lpstr>P</vt:lpstr>
      <vt:lpstr>Team Services Pipeline with DEV, BETA, and PROD environments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management-led to self-organised </dc:title>
  <dc:creator>Willy-Peter Schaub</dc:creator>
  <cp:lastModifiedBy>Willy-Peter Schaub</cp:lastModifiedBy>
  <cp:revision>15</cp:revision>
  <dcterms:created xsi:type="dcterms:W3CDTF">2017-03-01T18:12:58Z</dcterms:created>
  <dcterms:modified xsi:type="dcterms:W3CDTF">2017-06-24T17:11:37Z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willys@microsoft.com</vt:lpwstr>
  </property>
  <property fmtid="{D5CDD505-2E9C-101B-9397-08002B2CF9AE}" pid="6" name="MSIP_Label_f42aa342-8706-4288-bd11-ebb85995028c_SetDate">
    <vt:lpwstr>2017-06-24T09:55:43.0541706-07:00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