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7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4" r:id="rId10"/>
    <p:sldId id="343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5050"/>
    <a:srgbClr val="3366CC"/>
    <a:srgbClr val="000066"/>
    <a:srgbClr val="336699"/>
    <a:srgbClr val="003366"/>
    <a:srgbClr val="660066"/>
    <a:srgbClr val="333399"/>
    <a:srgbClr val="CC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>
        <p:scale>
          <a:sx n="75" d="100"/>
          <a:sy n="75" d="100"/>
        </p:scale>
        <p:origin x="363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108B4-53EF-4F9E-9491-F5ABDE6A4EA7}" type="datetimeFigureOut">
              <a:rPr lang="en-CA" smtClean="0"/>
              <a:t>2017-05-11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0458-CBDF-4242-A98F-5E1D8B45E6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6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0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1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0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2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9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1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56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BF1D-DE49-4C53-B029-DA93D2E44EE4}" type="datetimeFigureOut">
              <a:rPr lang="en-CA" smtClean="0"/>
              <a:t>2017-05-11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3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2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000775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3" name="Flowchart: Connector 2"/>
          <p:cNvSpPr/>
          <p:nvPr/>
        </p:nvSpPr>
        <p:spPr>
          <a:xfrm>
            <a:off x="1731082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950732" y="301624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Adopters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812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</p:txBody>
      </p:sp>
      <p:sp>
        <p:nvSpPr>
          <p:cNvPr id="8" name="Left Arrow 7"/>
          <p:cNvSpPr/>
          <p:nvPr/>
        </p:nvSpPr>
        <p:spPr>
          <a:xfrm rot="10800000">
            <a:off x="3628251" y="3694351"/>
            <a:ext cx="1487324" cy="84550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lowchart: Connector 1"/>
          <p:cNvSpPr/>
          <p:nvPr/>
        </p:nvSpPr>
        <p:spPr>
          <a:xfrm>
            <a:off x="2374725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341472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Canaries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0923" y="3914083"/>
            <a:ext cx="100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Product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0E66AFA-0ACF-4581-ABE2-5C980700CCFF}"/>
              </a:ext>
            </a:extLst>
          </p:cNvPr>
          <p:cNvSpPr/>
          <p:nvPr/>
        </p:nvSpPr>
        <p:spPr>
          <a:xfrm>
            <a:off x="6856858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F642D59-B92E-4405-93B6-24679E0316E7}"/>
              </a:ext>
            </a:extLst>
          </p:cNvPr>
          <p:cNvSpPr/>
          <p:nvPr/>
        </p:nvSpPr>
        <p:spPr>
          <a:xfrm>
            <a:off x="7587165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EF5DB-FAE5-47D1-A065-6B4F2AF40137}"/>
              </a:ext>
            </a:extLst>
          </p:cNvPr>
          <p:cNvSpPr txBox="1"/>
          <p:nvPr/>
        </p:nvSpPr>
        <p:spPr>
          <a:xfrm>
            <a:off x="7762308" y="2945218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6E546-5EF7-44CA-B786-1C8505784034}"/>
              </a:ext>
            </a:extLst>
          </p:cNvPr>
          <p:cNvSpPr txBox="1"/>
          <p:nvPr/>
        </p:nvSpPr>
        <p:spPr>
          <a:xfrm>
            <a:off x="8489895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</a:t>
            </a:r>
          </a:p>
        </p:txBody>
      </p:sp>
      <p:sp>
        <p:nvSpPr>
          <p:cNvPr id="14" name="Left Arrow 7">
            <a:extLst>
              <a:ext uri="{FF2B5EF4-FFF2-40B4-BE49-F238E27FC236}">
                <a16:creationId xmlns:a16="http://schemas.microsoft.com/office/drawing/2014/main" id="{277FA49D-6290-45CF-B770-2E7338B37048}"/>
              </a:ext>
            </a:extLst>
          </p:cNvPr>
          <p:cNvSpPr/>
          <p:nvPr/>
        </p:nvSpPr>
        <p:spPr>
          <a:xfrm rot="10800000">
            <a:off x="9484334" y="3694351"/>
            <a:ext cx="1487324" cy="84550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9E78CC-6D7A-4B2B-8487-048B6326D625}"/>
              </a:ext>
            </a:extLst>
          </p:cNvPr>
          <p:cNvSpPr/>
          <p:nvPr/>
        </p:nvSpPr>
        <p:spPr>
          <a:xfrm>
            <a:off x="8230808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9179B-1ADD-49EB-8CEE-DB69E8D77F18}"/>
              </a:ext>
            </a:extLst>
          </p:cNvPr>
          <p:cNvSpPr txBox="1"/>
          <p:nvPr/>
        </p:nvSpPr>
        <p:spPr>
          <a:xfrm>
            <a:off x="8197555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F1C19B-F05B-410E-B74D-B33B9D00B712}"/>
              </a:ext>
            </a:extLst>
          </p:cNvPr>
          <p:cNvSpPr txBox="1"/>
          <p:nvPr/>
        </p:nvSpPr>
        <p:spPr>
          <a:xfrm>
            <a:off x="9817006" y="3914083"/>
            <a:ext cx="100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Product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6105583-B086-4107-AA39-2991E96C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601608" cy="760490"/>
          </a:xfrm>
        </p:spPr>
        <p:txBody>
          <a:bodyPr>
            <a:normAutofit/>
          </a:bodyPr>
          <a:lstStyle/>
          <a:p>
            <a:r>
              <a:rPr lang="en-US" dirty="0"/>
              <a:t>Minimize blast zone by deploying ring, by ring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8DD6D-839C-408F-BCB3-F7822C41A52B}"/>
              </a:ext>
            </a:extLst>
          </p:cNvPr>
          <p:cNvSpPr txBox="1"/>
          <p:nvPr/>
        </p:nvSpPr>
        <p:spPr>
          <a:xfrm>
            <a:off x="1333490" y="1013434"/>
            <a:ext cx="344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GENERIC MODEL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8744F-194D-4320-BDF0-E15D4ADDE380}"/>
              </a:ext>
            </a:extLst>
          </p:cNvPr>
          <p:cNvSpPr txBox="1"/>
          <p:nvPr/>
        </p:nvSpPr>
        <p:spPr>
          <a:xfrm>
            <a:off x="5794218" y="1026503"/>
            <a:ext cx="583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RANGERS EXTENSION  MODEL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4005F8-8972-4AF2-8BDE-4EE03DB61E9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-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5F52D-EB5F-4472-9581-3E7FDCC503EB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E900B-6738-4829-AA9B-AD02CAF4EC12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B3758-9AA5-4960-A9C5-5F0F6ECB981E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3E23A-505B-4519-9C2E-855F697E6485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41544-BAC1-4188-88A8-FA693C46F0D3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871DCD1-426F-4B51-9EC2-984C7B240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615B52-F628-43F3-B793-1FE5A7A685E3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pic>
        <p:nvPicPr>
          <p:cNvPr id="28" name="Graphic 27" descr="Television">
            <a:extLst>
              <a:ext uri="{FF2B5EF4-FFF2-40B4-BE49-F238E27FC236}">
                <a16:creationId xmlns:a16="http://schemas.microsoft.com/office/drawing/2014/main" id="{623E23F0-DBF0-4067-945C-241355620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66AE2A9-F05A-45B7-BA01-BAAEEFC28D2E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BE3489-7B7A-4EF9-8CBD-3893465BB73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329560D3-80B8-4567-9C8A-B0D8E16CA4D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9BC01B1A-96CE-4E26-A4BF-37E99BDD04B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29345F-D131-4D81-A546-405001EEEAB9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382977-C119-4CD8-82A5-28962F4F7C2E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EE41F810-F066-4E06-84CA-CEAB6E0A4BB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C6D21D13-D7EC-4B8B-A65A-2DF44A8F165D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9AC0B1-31C5-4FEA-93EB-A6E9A4849725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5E4A903-1F21-4D6A-B225-78A5E01A382E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3BEBDE6C-A41D-449A-9179-8F923F42598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B9CF7D6D-83AC-4799-BD81-AEDC9FF9578A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366F6DD-0FD6-4C4A-9E8E-08D5D91DE9EF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4E2176-8749-4744-8B76-0317FB131DAA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FD28C031-B882-438B-BF3B-11193DC9D387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CBEF00D6-D368-4DDC-9B4E-CD67A6E776E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DF8270-EC03-4A88-8E18-317381EF0925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191BA04-F4B5-4CBF-853B-F6422244F46C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E6A0F75E-778E-412E-9AF4-67B78EDB9256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C6B89C3-AEF2-4985-9277-75B162267B47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F71F689-F091-4862-9CE6-65B5053D6555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E993C-E214-4274-9C76-9FBF7C5D6491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BB858AF4-2AF3-4096-9A93-6B9DD681AAFD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B9DC700E-8C3B-4B69-8410-06D00CEA7A13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F8F9E4F-23B7-4943-9120-4731373CB387}"/>
              </a:ext>
            </a:extLst>
          </p:cNvPr>
          <p:cNvSpPr txBox="1"/>
          <p:nvPr/>
        </p:nvSpPr>
        <p:spPr>
          <a:xfrm>
            <a:off x="3670628" y="2539121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13D5F-3026-43C9-81E6-55DEE6D2C05D}"/>
              </a:ext>
            </a:extLst>
          </p:cNvPr>
          <p:cNvSpPr txBox="1"/>
          <p:nvPr/>
        </p:nvSpPr>
        <p:spPr>
          <a:xfrm>
            <a:off x="4344719" y="1462584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A28CA-3A93-431B-8979-7212B7DD5A63}"/>
              </a:ext>
            </a:extLst>
          </p:cNvPr>
          <p:cNvSpPr txBox="1"/>
          <p:nvPr/>
        </p:nvSpPr>
        <p:spPr>
          <a:xfrm>
            <a:off x="5050155" y="2518740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52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– VSTS EXTENSIONS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C9CA0-F0FF-4E25-ABB0-A0F5043B948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0AC4D6-F075-498A-AC25-50F533838E2D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4FB48B-8070-48FE-8517-4FA845943568}"/>
              </a:ext>
            </a:extLst>
          </p:cNvPr>
          <p:cNvSpPr/>
          <p:nvPr/>
        </p:nvSpPr>
        <p:spPr>
          <a:xfrm>
            <a:off x="6522032" y="1170228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2270D-EBAE-4C27-86EC-0651A8FF5204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7A482-788E-4E1F-A9E1-F2BE834B3C59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9C746-8BC9-45AF-A8D2-22A426FBDEBA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4F74A9E3-E14B-435B-A1D3-F090A2CD2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68311-57FA-4E54-B698-B6C6B1AB5D1D}"/>
              </a:ext>
            </a:extLst>
          </p:cNvPr>
          <p:cNvSpPr txBox="1"/>
          <p:nvPr/>
        </p:nvSpPr>
        <p:spPr>
          <a:xfrm>
            <a:off x="6701651" y="2304151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SQL Azure</a:t>
            </a:r>
          </a:p>
          <a:p>
            <a:pPr algn="ctr"/>
            <a:r>
              <a:rPr lang="en-US" dirty="0"/>
              <a:t>Extension Data Service</a:t>
            </a:r>
            <a:endParaRPr lang="en-CA" dirty="0"/>
          </a:p>
        </p:txBody>
      </p:sp>
      <p:pic>
        <p:nvPicPr>
          <p:cNvPr id="12" name="Graphic 11" descr="Television">
            <a:extLst>
              <a:ext uri="{FF2B5EF4-FFF2-40B4-BE49-F238E27FC236}">
                <a16:creationId xmlns:a16="http://schemas.microsoft.com/office/drawing/2014/main" id="{FAD9FABB-53A6-42BA-B654-2E9B6655A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01E8D-78D2-457F-BBB2-F5B1AB67F16B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33A610-D619-483F-B4F5-6D816F23E333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4AEE74C0-2586-43EE-8985-47C7BD0B674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14C77D5E-FB0C-43D6-88D4-86673F32A43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ED695D-BA4C-4135-9A34-214DEEA53F5B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1A3CF-AEF0-4D1E-9F79-EC450F2A4393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B89ACC61-E0AB-4394-BE48-6EE15BF41BDA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2ACB3A28-01F3-4B2D-8474-148A533B1C87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A427C1-8AE4-4193-BC07-9B89809E377D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AA3F95-DA0A-4BE8-973E-BFBC779EACC2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3DC08EB3-06FD-4F48-A8C5-48A712C8253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F731EC27-184C-4579-974A-D356633BBEC9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D532ECE-7798-41B8-9AAC-D90169ACE61D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2F43B9-D9D9-4483-8B69-2D5DF6B7442B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A8DCEC47-DD20-4B47-983C-56FB07F7EB7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BEBDD86-3A19-49E6-878D-D8AC8E262212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C07BE6-9D38-4A12-86CE-BF9D5D253AD7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FB7C11-C0F7-4F6D-BC30-DE9CD98A5A4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1CE2297B-C5EC-4512-B2B6-EE2D1B4C8B3E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B0B5A0D9-0F9C-49D3-8440-D991AD5F1B62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C72F4EC-0045-4C46-9714-F918C5389F4E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901DBE-7EB6-4E9F-B04D-5465C52109C9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01342C6D-1E25-4415-A250-3A0E33CDFA3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C106FA1C-8EF5-4556-B3CC-ED8076864C7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7822ABC-AE99-4D21-9E02-1DBB7392883A}"/>
              </a:ext>
            </a:extLst>
          </p:cNvPr>
          <p:cNvSpPr txBox="1"/>
          <p:nvPr/>
        </p:nvSpPr>
        <p:spPr>
          <a:xfrm>
            <a:off x="4099424" y="2540094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Points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91A24B-7C2A-42B3-9514-0B0737D5FB07}"/>
              </a:ext>
            </a:extLst>
          </p:cNvPr>
          <p:cNvSpPr txBox="1"/>
          <p:nvPr/>
        </p:nvSpPr>
        <p:spPr>
          <a:xfrm>
            <a:off x="1165323" y="2466467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VSTS Extension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7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erge 1"/>
          <p:cNvSpPr/>
          <p:nvPr/>
        </p:nvSpPr>
        <p:spPr>
          <a:xfrm rot="16200000">
            <a:off x="3388338" y="2202312"/>
            <a:ext cx="4217541" cy="309297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Merge 2"/>
          <p:cNvSpPr/>
          <p:nvPr/>
        </p:nvSpPr>
        <p:spPr>
          <a:xfrm rot="16200000">
            <a:off x="5061087" y="1857501"/>
            <a:ext cx="2832239" cy="3782604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Merge 3"/>
          <p:cNvSpPr/>
          <p:nvPr/>
        </p:nvSpPr>
        <p:spPr>
          <a:xfrm rot="16200000">
            <a:off x="6052445" y="2555385"/>
            <a:ext cx="1905859" cy="2386836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198235" y="3326082"/>
            <a:ext cx="2018297" cy="837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544008" y="938090"/>
            <a:ext cx="206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Production users </a:t>
            </a:r>
            <a:r>
              <a:rPr lang="en-CA" dirty="0">
                <a:sym typeface="Webdings" panose="05030102010509060703" pitchFamily="18" charset="2"/>
              </a:rPr>
              <a:t></a:t>
            </a:r>
          </a:p>
          <a:p>
            <a:pPr algn="r"/>
            <a:r>
              <a:rPr lang="en-CA" dirty="0">
                <a:solidFill>
                  <a:srgbClr val="00B050"/>
                </a:solidFill>
                <a:sym typeface="Webdings" panose="05030102010509060703" pitchFamily="18" charset="2"/>
              </a:rPr>
              <a:t>Stability </a:t>
            </a:r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18766" y="1640032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45742" y="2061211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5720" y="938091"/>
            <a:ext cx="322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ebdings" panose="05030102010509060703" pitchFamily="18" charset="2"/>
              </a:rPr>
              <a:t></a:t>
            </a:r>
            <a:r>
              <a:rPr lang="en-CA" dirty="0"/>
              <a:t>Early Adopters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  <a:sym typeface="Webdings" panose="05030102010509060703" pitchFamily="18" charset="2"/>
              </a:rPr>
              <a:t>Volatility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6924" y="2334832"/>
            <a:ext cx="8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Rings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8132882" y="1884302"/>
            <a:ext cx="198115" cy="197434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633947" y="1640032"/>
            <a:ext cx="130883" cy="4217542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306090" y="3502360"/>
            <a:ext cx="22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477185" y="1110914"/>
            <a:ext cx="211990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26665" y="1387052"/>
            <a:ext cx="344184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455175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445678" y="5564138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ON</a:t>
            </a:r>
            <a:endParaRPr lang="en-CA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85697" y="5909421"/>
            <a:ext cx="9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Feature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1515" y="6242446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OFF</a:t>
            </a:r>
            <a:endParaRPr lang="en-CA" sz="14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455058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owchart: Alternate Process 37"/>
          <p:cNvSpPr/>
          <p:nvPr/>
        </p:nvSpPr>
        <p:spPr>
          <a:xfrm>
            <a:off x="466878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owchart: Connector 38"/>
          <p:cNvSpPr/>
          <p:nvPr/>
        </p:nvSpPr>
        <p:spPr>
          <a:xfrm>
            <a:off x="466760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lowchart: Alternate Process 39"/>
          <p:cNvSpPr/>
          <p:nvPr/>
        </p:nvSpPr>
        <p:spPr>
          <a:xfrm>
            <a:off x="4788793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lowchart: Connector 40"/>
          <p:cNvSpPr/>
          <p:nvPr/>
        </p:nvSpPr>
        <p:spPr>
          <a:xfrm>
            <a:off x="4787618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lowchart: Alternate Process 41"/>
          <p:cNvSpPr/>
          <p:nvPr/>
        </p:nvSpPr>
        <p:spPr>
          <a:xfrm>
            <a:off x="4905815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lowchart: Connector 42"/>
          <p:cNvSpPr/>
          <p:nvPr/>
        </p:nvSpPr>
        <p:spPr>
          <a:xfrm>
            <a:off x="4904640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Alternate Process 43"/>
          <p:cNvSpPr/>
          <p:nvPr/>
        </p:nvSpPr>
        <p:spPr>
          <a:xfrm>
            <a:off x="502664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Connector 44"/>
          <p:cNvSpPr/>
          <p:nvPr/>
        </p:nvSpPr>
        <p:spPr>
          <a:xfrm>
            <a:off x="502547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Alternate Process 45"/>
          <p:cNvSpPr/>
          <p:nvPr/>
        </p:nvSpPr>
        <p:spPr>
          <a:xfrm>
            <a:off x="514367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/>
          <p:cNvSpPr/>
          <p:nvPr/>
        </p:nvSpPr>
        <p:spPr>
          <a:xfrm>
            <a:off x="514249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lowchart: Alternate Process 47"/>
          <p:cNvSpPr/>
          <p:nvPr/>
        </p:nvSpPr>
        <p:spPr>
          <a:xfrm>
            <a:off x="4438747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lowchart: Connector 48"/>
          <p:cNvSpPr/>
          <p:nvPr/>
        </p:nvSpPr>
        <p:spPr>
          <a:xfrm>
            <a:off x="4437572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Flowchart: Alternate Process 66"/>
          <p:cNvSpPr/>
          <p:nvPr/>
        </p:nvSpPr>
        <p:spPr>
          <a:xfrm>
            <a:off x="615802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lowchart: Connector 67"/>
          <p:cNvSpPr/>
          <p:nvPr/>
        </p:nvSpPr>
        <p:spPr>
          <a:xfrm>
            <a:off x="6156853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lowchart: Alternate Process 68"/>
          <p:cNvSpPr/>
          <p:nvPr/>
        </p:nvSpPr>
        <p:spPr>
          <a:xfrm>
            <a:off x="627505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Flowchart: Connector 69"/>
          <p:cNvSpPr/>
          <p:nvPr/>
        </p:nvSpPr>
        <p:spPr>
          <a:xfrm>
            <a:off x="6273875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Flowchart: Alternate Process 70"/>
          <p:cNvSpPr/>
          <p:nvPr/>
        </p:nvSpPr>
        <p:spPr>
          <a:xfrm>
            <a:off x="6395062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Flowchart: Connector 71"/>
          <p:cNvSpPr/>
          <p:nvPr/>
        </p:nvSpPr>
        <p:spPr>
          <a:xfrm>
            <a:off x="6393887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Flowchart: Alternate Process 72"/>
          <p:cNvSpPr/>
          <p:nvPr/>
        </p:nvSpPr>
        <p:spPr>
          <a:xfrm>
            <a:off x="6512084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Flowchart: Connector 73"/>
          <p:cNvSpPr/>
          <p:nvPr/>
        </p:nvSpPr>
        <p:spPr>
          <a:xfrm>
            <a:off x="6510909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lowchart: Alternate Process 74"/>
          <p:cNvSpPr/>
          <p:nvPr/>
        </p:nvSpPr>
        <p:spPr>
          <a:xfrm>
            <a:off x="663291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lowchart: Connector 75"/>
          <p:cNvSpPr/>
          <p:nvPr/>
        </p:nvSpPr>
        <p:spPr>
          <a:xfrm>
            <a:off x="6631743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lowchart: Alternate Process 76"/>
          <p:cNvSpPr/>
          <p:nvPr/>
        </p:nvSpPr>
        <p:spPr>
          <a:xfrm>
            <a:off x="674994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Flowchart: Connector 77"/>
          <p:cNvSpPr/>
          <p:nvPr/>
        </p:nvSpPr>
        <p:spPr>
          <a:xfrm>
            <a:off x="6748765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Flowchart: Alternate Process 78"/>
          <p:cNvSpPr/>
          <p:nvPr/>
        </p:nvSpPr>
        <p:spPr>
          <a:xfrm>
            <a:off x="6045016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Flowchart: Connector 79"/>
          <p:cNvSpPr/>
          <p:nvPr/>
        </p:nvSpPr>
        <p:spPr>
          <a:xfrm>
            <a:off x="6043841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Flowchart: Alternate Process 94"/>
          <p:cNvSpPr/>
          <p:nvPr/>
        </p:nvSpPr>
        <p:spPr>
          <a:xfrm>
            <a:off x="792966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Flowchart: Connector 95"/>
          <p:cNvSpPr/>
          <p:nvPr/>
        </p:nvSpPr>
        <p:spPr>
          <a:xfrm>
            <a:off x="7924673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Flowchart: Alternate Process 96"/>
          <p:cNvSpPr/>
          <p:nvPr/>
        </p:nvSpPr>
        <p:spPr>
          <a:xfrm>
            <a:off x="804668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Flowchart: Connector 97"/>
          <p:cNvSpPr/>
          <p:nvPr/>
        </p:nvSpPr>
        <p:spPr>
          <a:xfrm>
            <a:off x="8045507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lowchart: Alternate Process 98"/>
          <p:cNvSpPr/>
          <p:nvPr/>
        </p:nvSpPr>
        <p:spPr>
          <a:xfrm>
            <a:off x="8166694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Flowchart: Connector 99"/>
          <p:cNvSpPr/>
          <p:nvPr/>
        </p:nvSpPr>
        <p:spPr>
          <a:xfrm>
            <a:off x="816551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Flowchart: Alternate Process 100"/>
          <p:cNvSpPr/>
          <p:nvPr/>
        </p:nvSpPr>
        <p:spPr>
          <a:xfrm>
            <a:off x="8283716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Flowchart: Connector 101"/>
          <p:cNvSpPr/>
          <p:nvPr/>
        </p:nvSpPr>
        <p:spPr>
          <a:xfrm>
            <a:off x="8282541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Flowchart: Alternate Process 102"/>
          <p:cNvSpPr/>
          <p:nvPr/>
        </p:nvSpPr>
        <p:spPr>
          <a:xfrm>
            <a:off x="840455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Flowchart: Connector 103"/>
          <p:cNvSpPr/>
          <p:nvPr/>
        </p:nvSpPr>
        <p:spPr>
          <a:xfrm>
            <a:off x="8403375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Flowchart: Alternate Process 104"/>
          <p:cNvSpPr/>
          <p:nvPr/>
        </p:nvSpPr>
        <p:spPr>
          <a:xfrm>
            <a:off x="852157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Flowchart: Connector 105"/>
          <p:cNvSpPr/>
          <p:nvPr/>
        </p:nvSpPr>
        <p:spPr>
          <a:xfrm>
            <a:off x="853196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Flowchart: Alternate Process 106"/>
          <p:cNvSpPr/>
          <p:nvPr/>
        </p:nvSpPr>
        <p:spPr>
          <a:xfrm>
            <a:off x="7816648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Flowchart: Connector 107"/>
          <p:cNvSpPr/>
          <p:nvPr/>
        </p:nvSpPr>
        <p:spPr>
          <a:xfrm>
            <a:off x="7815473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lowchart: Alternate Process 108"/>
          <p:cNvSpPr/>
          <p:nvPr/>
        </p:nvSpPr>
        <p:spPr>
          <a:xfrm>
            <a:off x="793438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Flowchart: Connector 109"/>
          <p:cNvSpPr/>
          <p:nvPr/>
        </p:nvSpPr>
        <p:spPr>
          <a:xfrm>
            <a:off x="7929400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Flowchart: Alternate Process 110"/>
          <p:cNvSpPr/>
          <p:nvPr/>
        </p:nvSpPr>
        <p:spPr>
          <a:xfrm>
            <a:off x="805140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Flowchart: Connector 111"/>
          <p:cNvSpPr/>
          <p:nvPr/>
        </p:nvSpPr>
        <p:spPr>
          <a:xfrm>
            <a:off x="8054041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Flowchart: Alternate Process 112"/>
          <p:cNvSpPr/>
          <p:nvPr/>
        </p:nvSpPr>
        <p:spPr>
          <a:xfrm>
            <a:off x="8171421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Flowchart: Connector 113"/>
          <p:cNvSpPr/>
          <p:nvPr/>
        </p:nvSpPr>
        <p:spPr>
          <a:xfrm>
            <a:off x="8174053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Flowchart: Alternate Process 114"/>
          <p:cNvSpPr/>
          <p:nvPr/>
        </p:nvSpPr>
        <p:spPr>
          <a:xfrm>
            <a:off x="8288443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Flowchart: Connector 115"/>
          <p:cNvSpPr/>
          <p:nvPr/>
        </p:nvSpPr>
        <p:spPr>
          <a:xfrm>
            <a:off x="8287268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Flowchart: Alternate Process 116"/>
          <p:cNvSpPr/>
          <p:nvPr/>
        </p:nvSpPr>
        <p:spPr>
          <a:xfrm>
            <a:off x="840927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Flowchart: Connector 117"/>
          <p:cNvSpPr/>
          <p:nvPr/>
        </p:nvSpPr>
        <p:spPr>
          <a:xfrm>
            <a:off x="8408102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Flowchart: Alternate Process 118"/>
          <p:cNvSpPr/>
          <p:nvPr/>
        </p:nvSpPr>
        <p:spPr>
          <a:xfrm>
            <a:off x="852629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Flowchart: Connector 119"/>
          <p:cNvSpPr/>
          <p:nvPr/>
        </p:nvSpPr>
        <p:spPr>
          <a:xfrm>
            <a:off x="8536696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Flowchart: Alternate Process 120"/>
          <p:cNvSpPr/>
          <p:nvPr/>
        </p:nvSpPr>
        <p:spPr>
          <a:xfrm>
            <a:off x="7821375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Flowchart: Connector 121"/>
          <p:cNvSpPr/>
          <p:nvPr/>
        </p:nvSpPr>
        <p:spPr>
          <a:xfrm>
            <a:off x="7820200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5" name="Group 124"/>
          <p:cNvGrpSpPr/>
          <p:nvPr/>
        </p:nvGrpSpPr>
        <p:grpSpPr>
          <a:xfrm>
            <a:off x="7295938" y="4938057"/>
            <a:ext cx="379779" cy="415983"/>
            <a:chOff x="6647717" y="4156017"/>
            <a:chExt cx="1025491" cy="1012575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47717" y="4559068"/>
              <a:ext cx="609524" cy="609524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63684" y="4156017"/>
              <a:ext cx="609524" cy="609524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>
            <a:off x="8661483" y="4872804"/>
            <a:ext cx="198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Set of users with custom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32477" y="5769380"/>
            <a:ext cx="198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Default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10800000">
            <a:off x="9351428" y="3326081"/>
            <a:ext cx="192750" cy="83708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2764" y="3517970"/>
            <a:ext cx="1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 is smaller in production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519283-D226-4692-9DDE-8019990B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features with feature flags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5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4744223" y="-2752558"/>
            <a:ext cx="1713652" cy="9822504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Team Services Pipeline with DEV, BETA, and PROD environments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9492" y="1967671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3409" y="1967671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209" y="1967671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999" y="1967671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466" y="196767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227809" y="2424871"/>
            <a:ext cx="9816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23892" y="2424871"/>
            <a:ext cx="10673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05609" y="2424871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144866" y="2424871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6560" y="1930819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9144" y="1930819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1687928" y="1379310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5191209" y="136603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7300329" y="-819540"/>
            <a:ext cx="151061" cy="5436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858295" y="264998"/>
            <a:ext cx="144418" cy="32741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2270450" y="242487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975743" y="2465863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6235035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8207060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E7715B3-A03B-4672-8FB0-5F1B410F303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32098" y="3224337"/>
            <a:ext cx="1580203" cy="158020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>
            <a:off x="9722199" y="2882071"/>
            <a:ext cx="1" cy="342266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</p:cNvCxnSpPr>
          <p:nvPr/>
        </p:nvCxnSpPr>
        <p:spPr>
          <a:xfrm>
            <a:off x="7967663" y="2794203"/>
            <a:ext cx="1381125" cy="85863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</p:cNvCxnSpPr>
          <p:nvPr/>
        </p:nvCxnSpPr>
        <p:spPr>
          <a:xfrm>
            <a:off x="5867400" y="2767138"/>
            <a:ext cx="3609975" cy="1157162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787024" y="3038854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One build in VSTS or TFS</a:t>
            </a:r>
            <a:endParaRPr lang="en-CA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EF798D0-E516-49CD-BBAC-7D90422CE95E}"/>
              </a:ext>
            </a:extLst>
          </p:cNvPr>
          <p:cNvSpPr/>
          <p:nvPr/>
        </p:nvSpPr>
        <p:spPr>
          <a:xfrm rot="16200000">
            <a:off x="5960825" y="-2571971"/>
            <a:ext cx="1360113" cy="965300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BAF5B1C1-FB1D-4DAA-BE8A-0B67BB766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633" y="1696060"/>
            <a:ext cx="914400" cy="914400"/>
          </a:xfrm>
          <a:prstGeom prst="rect">
            <a:avLst/>
          </a:prstGeom>
        </p:spPr>
      </p:pic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010E153-41F4-4476-BCA6-9E2A26696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302" y="1696060"/>
            <a:ext cx="914400" cy="914400"/>
          </a:xfrm>
          <a:prstGeom prst="rect">
            <a:avLst/>
          </a:prstGeom>
        </p:spPr>
      </p:pic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24B21F91-5521-4769-92A6-89D978D05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4349" y="1696060"/>
            <a:ext cx="914400" cy="914400"/>
          </a:xfrm>
          <a:prstGeom prst="rect">
            <a:avLst/>
          </a:prstGeom>
        </p:spPr>
      </p:pic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2DD4F4B5-3D89-4B86-A0E7-CA21055DC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4181" y="1696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EEC17-A2B1-4E5B-9425-828CD43D2E7F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3996033" y="2153260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AE007-3F41-4C4D-94AA-771BF83CB15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048749" y="2153260"/>
            <a:ext cx="74417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98DBFA-E4AA-40AE-9BAC-B6828C49FA9D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8707324" y="2153260"/>
            <a:ext cx="876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CBBF6-6B38-4737-816D-126810E729C1}"/>
              </a:ext>
            </a:extLst>
          </p:cNvPr>
          <p:cNvSpPr txBox="1"/>
          <p:nvPr/>
        </p:nvSpPr>
        <p:spPr>
          <a:xfrm>
            <a:off x="1912700" y="1870715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B73B6-230A-422F-9C06-99A2CFE4513A}"/>
              </a:ext>
            </a:extLst>
          </p:cNvPr>
          <p:cNvSpPr txBox="1"/>
          <p:nvPr/>
        </p:nvSpPr>
        <p:spPr>
          <a:xfrm>
            <a:off x="3225051" y="253847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81C98-FC1E-4002-9D4A-D6C70CD13D4F}"/>
              </a:ext>
            </a:extLst>
          </p:cNvPr>
          <p:cNvSpPr txBox="1"/>
          <p:nvPr/>
        </p:nvSpPr>
        <p:spPr>
          <a:xfrm>
            <a:off x="7509663" y="2538035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267DF-4FE7-4B6A-BC43-CD881802B354}"/>
              </a:ext>
            </a:extLst>
          </p:cNvPr>
          <p:cNvSpPr txBox="1"/>
          <p:nvPr/>
        </p:nvSpPr>
        <p:spPr>
          <a:xfrm>
            <a:off x="9246920" y="254531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to 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B2F8-23D7-4911-B11A-E5B17F235506}"/>
              </a:ext>
            </a:extLst>
          </p:cNvPr>
          <p:cNvSpPr txBox="1"/>
          <p:nvPr/>
        </p:nvSpPr>
        <p:spPr>
          <a:xfrm>
            <a:off x="1814381" y="2917812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</a:t>
            </a:r>
            <a:endParaRPr lang="en-CA" dirty="0"/>
          </a:p>
        </p:txBody>
      </p:sp>
      <p:pic>
        <p:nvPicPr>
          <p:cNvPr id="30" name="Graphic 29" descr="Beaker">
            <a:extLst>
              <a:ext uri="{FF2B5EF4-FFF2-40B4-BE49-F238E27FC236}">
                <a16:creationId xmlns:a16="http://schemas.microsoft.com/office/drawing/2014/main" id="{035FE0E5-B492-4763-8EE6-94F0AD741A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3226" y="1696060"/>
            <a:ext cx="914400" cy="914400"/>
          </a:xfrm>
          <a:prstGeom prst="rect">
            <a:avLst/>
          </a:prstGeom>
        </p:spPr>
      </p:pic>
      <p:pic>
        <p:nvPicPr>
          <p:cNvPr id="32" name="Graphic 31" descr="Flask">
            <a:extLst>
              <a:ext uri="{FF2B5EF4-FFF2-40B4-BE49-F238E27FC236}">
                <a16:creationId xmlns:a16="http://schemas.microsoft.com/office/drawing/2014/main" id="{B47436F5-CEB9-489F-AD83-130F9E8A27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2924" y="169606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411DFFC-0F5C-419E-BFDB-8AF59267C771}"/>
              </a:ext>
            </a:extLst>
          </p:cNvPr>
          <p:cNvSpPr txBox="1"/>
          <p:nvPr/>
        </p:nvSpPr>
        <p:spPr>
          <a:xfrm>
            <a:off x="4499596" y="254848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4B9F6-2586-4ACD-A1B2-C96CCD03601D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487626" y="2153260"/>
            <a:ext cx="64672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80649-0BA1-4D3E-9332-EBB960E35FE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593702" y="2153260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F1153E-3D1E-46AC-8535-C8928B7CF472}"/>
              </a:ext>
            </a:extLst>
          </p:cNvPr>
          <p:cNvSpPr txBox="1"/>
          <p:nvPr/>
        </p:nvSpPr>
        <p:spPr>
          <a:xfrm>
            <a:off x="5988067" y="253309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ylinder 47">
            <a:extLst>
              <a:ext uri="{FF2B5EF4-FFF2-40B4-BE49-F238E27FC236}">
                <a16:creationId xmlns:a16="http://schemas.microsoft.com/office/drawing/2014/main" id="{2B70B387-35FE-46B8-98C8-27AE82AF33FE}"/>
              </a:ext>
            </a:extLst>
          </p:cNvPr>
          <p:cNvSpPr/>
          <p:nvPr/>
        </p:nvSpPr>
        <p:spPr>
          <a:xfrm rot="16200000">
            <a:off x="5644529" y="425318"/>
            <a:ext cx="1371600" cy="9008893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Multiple environments</a:t>
            </a:r>
            <a:endParaRPr lang="en-CA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DA430F9C-78CB-4869-B71D-07A097B78BC0}"/>
              </a:ext>
            </a:extLst>
          </p:cNvPr>
          <p:cNvSpPr/>
          <p:nvPr/>
        </p:nvSpPr>
        <p:spPr>
          <a:xfrm rot="16200000">
            <a:off x="4997549" y="-2102286"/>
            <a:ext cx="1371600" cy="77379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9E0AA363-D6F0-4091-9E6F-BD5763EA6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633" y="1225459"/>
            <a:ext cx="914400" cy="914400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86534D9B-7364-488D-8919-C166F326F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302" y="1225459"/>
            <a:ext cx="914400" cy="914400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A837005D-3F32-4474-9E89-DD11490E9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0049" y="1224261"/>
            <a:ext cx="914400" cy="914400"/>
          </a:xfrm>
          <a:prstGeom prst="rect">
            <a:avLst/>
          </a:prstGeom>
        </p:spPr>
      </p:pic>
      <p:pic>
        <p:nvPicPr>
          <p:cNvPr id="28" name="Graphic 27" descr="Box trolley">
            <a:extLst>
              <a:ext uri="{FF2B5EF4-FFF2-40B4-BE49-F238E27FC236}">
                <a16:creationId xmlns:a16="http://schemas.microsoft.com/office/drawing/2014/main" id="{618288F7-42B3-4F8D-8DF8-BEF51809B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23837" y="431190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48E4EA-8D17-4CED-8C4A-4865CA5904AA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3996033" y="1682659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DE8DBE-BD1D-491D-A1EB-D0FD0094DA26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7104449" y="1677113"/>
            <a:ext cx="816375" cy="434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645255-F38A-498A-A461-C22B35B2564C}"/>
              </a:ext>
            </a:extLst>
          </p:cNvPr>
          <p:cNvSpPr txBox="1"/>
          <p:nvPr/>
        </p:nvSpPr>
        <p:spPr>
          <a:xfrm>
            <a:off x="1912700" y="1400114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53D5D-662C-4BE4-9E39-637DBB411779}"/>
              </a:ext>
            </a:extLst>
          </p:cNvPr>
          <p:cNvSpPr txBox="1"/>
          <p:nvPr/>
        </p:nvSpPr>
        <p:spPr>
          <a:xfrm>
            <a:off x="3225051" y="20563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6DCD0-92A7-4FF0-A6DC-A2CCF7A62BC5}"/>
              </a:ext>
            </a:extLst>
          </p:cNvPr>
          <p:cNvSpPr txBox="1"/>
          <p:nvPr/>
        </p:nvSpPr>
        <p:spPr>
          <a:xfrm>
            <a:off x="7463624" y="2073179"/>
            <a:ext cx="178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sampling of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C59DB-246B-4D86-9D5A-53D33BAC12B0}"/>
              </a:ext>
            </a:extLst>
          </p:cNvPr>
          <p:cNvSpPr txBox="1"/>
          <p:nvPr/>
        </p:nvSpPr>
        <p:spPr>
          <a:xfrm>
            <a:off x="1825882" y="2411573"/>
            <a:ext cx="176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</a:t>
            </a:r>
            <a:r>
              <a:rPr lang="en-US" dirty="0"/>
              <a:t> PIPELINE</a:t>
            </a:r>
            <a:endParaRPr lang="en-CA" dirty="0"/>
          </a:p>
        </p:txBody>
      </p:sp>
      <p:pic>
        <p:nvPicPr>
          <p:cNvPr id="41" name="Graphic 40" descr="Beaker">
            <a:extLst>
              <a:ext uri="{FF2B5EF4-FFF2-40B4-BE49-F238E27FC236}">
                <a16:creationId xmlns:a16="http://schemas.microsoft.com/office/drawing/2014/main" id="{23D78819-A494-44EF-A829-A31F54C591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3226" y="1225459"/>
            <a:ext cx="914400" cy="914400"/>
          </a:xfrm>
          <a:prstGeom prst="rect">
            <a:avLst/>
          </a:prstGeom>
        </p:spPr>
      </p:pic>
      <p:pic>
        <p:nvPicPr>
          <p:cNvPr id="42" name="Graphic 41" descr="Flask">
            <a:extLst>
              <a:ext uri="{FF2B5EF4-FFF2-40B4-BE49-F238E27FC236}">
                <a16:creationId xmlns:a16="http://schemas.microsoft.com/office/drawing/2014/main" id="{520A78DF-E241-41FF-BCB9-C1162A90B3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6958" y="4303351"/>
            <a:ext cx="923544" cy="92354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3CCF6E8-74BE-4594-903D-C1277359CA4E}"/>
              </a:ext>
            </a:extLst>
          </p:cNvPr>
          <p:cNvSpPr txBox="1"/>
          <p:nvPr/>
        </p:nvSpPr>
        <p:spPr>
          <a:xfrm>
            <a:off x="4499596" y="2066377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886BB-5E89-4E5F-8199-DC8F8BDFB095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 flipV="1">
            <a:off x="5487626" y="1681461"/>
            <a:ext cx="702423" cy="119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84EF5A-9F34-4CD9-82B2-02937E82F193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593702" y="1682659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DD3583-5293-4673-9C9E-9705A5FFD4CB}"/>
              </a:ext>
            </a:extLst>
          </p:cNvPr>
          <p:cNvSpPr txBox="1"/>
          <p:nvPr/>
        </p:nvSpPr>
        <p:spPr>
          <a:xfrm>
            <a:off x="5988067" y="2050993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7E3DDE49-F232-4CF3-8BEB-CEF0356BFE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0824" y="1219913"/>
            <a:ext cx="914400" cy="914400"/>
          </a:xfrm>
          <a:prstGeom prst="rect">
            <a:avLst/>
          </a:prstGeom>
        </p:spPr>
      </p:pic>
      <p:pic>
        <p:nvPicPr>
          <p:cNvPr id="50" name="Graphic 49" descr="Box">
            <a:extLst>
              <a:ext uri="{FF2B5EF4-FFF2-40B4-BE49-F238E27FC236}">
                <a16:creationId xmlns:a16="http://schemas.microsoft.com/office/drawing/2014/main" id="{961172B1-54BF-449F-ABC4-18E3C8B96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6283" y="4311908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1B90E5-DFE5-4D32-9743-D38A90C99608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80683" y="4769108"/>
            <a:ext cx="803526" cy="1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058766-AA38-424A-874E-D8E88121EAAB}"/>
              </a:ext>
            </a:extLst>
          </p:cNvPr>
          <p:cNvSpPr txBox="1"/>
          <p:nvPr/>
        </p:nvSpPr>
        <p:spPr>
          <a:xfrm>
            <a:off x="2549994" y="5147292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0FD0F-D646-4EFA-BD02-2BCB4E7A4799}"/>
              </a:ext>
            </a:extLst>
          </p:cNvPr>
          <p:cNvSpPr txBox="1"/>
          <p:nvPr/>
        </p:nvSpPr>
        <p:spPr>
          <a:xfrm>
            <a:off x="7116721" y="5169298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integration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7EF58-1DC9-4D4D-ADF1-C5F15415117F}"/>
              </a:ext>
            </a:extLst>
          </p:cNvPr>
          <p:cNvSpPr txBox="1"/>
          <p:nvPr/>
        </p:nvSpPr>
        <p:spPr>
          <a:xfrm>
            <a:off x="1837383" y="5584359"/>
            <a:ext cx="1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RELEASE</a:t>
            </a:r>
            <a:r>
              <a:rPr lang="en-US" dirty="0"/>
              <a:t> PIPELINE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E6756A-8606-4075-A388-ACF516B1D4AB}"/>
              </a:ext>
            </a:extLst>
          </p:cNvPr>
          <p:cNvSpPr txBox="1"/>
          <p:nvPr/>
        </p:nvSpPr>
        <p:spPr>
          <a:xfrm>
            <a:off x="3837851" y="5165417"/>
            <a:ext cx="16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E3459B-802B-465B-8772-A6B063D036B0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5050502" y="4765123"/>
            <a:ext cx="715781" cy="398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257372-DECB-4078-8557-D23C61A329D3}"/>
              </a:ext>
            </a:extLst>
          </p:cNvPr>
          <p:cNvSpPr txBox="1"/>
          <p:nvPr/>
        </p:nvSpPr>
        <p:spPr>
          <a:xfrm>
            <a:off x="5620001" y="516044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403FE5-A59C-4A57-A1E3-DAB2AEAB05F6}"/>
              </a:ext>
            </a:extLst>
          </p:cNvPr>
          <p:cNvCxnSpPr>
            <a:cxnSpLocks/>
            <a:stCxn id="13" idx="3"/>
            <a:endCxn id="71" idx="1"/>
          </p:cNvCxnSpPr>
          <p:nvPr/>
        </p:nvCxnSpPr>
        <p:spPr>
          <a:xfrm flipH="1">
            <a:off x="2723115" y="1677113"/>
            <a:ext cx="6112109" cy="3093923"/>
          </a:xfrm>
          <a:prstGeom prst="bentConnector5">
            <a:avLst>
              <a:gd name="adj1" fmla="val -21900"/>
              <a:gd name="adj2" fmla="val 50000"/>
              <a:gd name="adj3" fmla="val 118983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Box">
            <a:extLst>
              <a:ext uri="{FF2B5EF4-FFF2-40B4-BE49-F238E27FC236}">
                <a16:creationId xmlns:a16="http://schemas.microsoft.com/office/drawing/2014/main" id="{DBD95557-9CB3-41B4-9134-7D57860F5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3115" y="4313836"/>
            <a:ext cx="914400" cy="9144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F9C132E-A97C-45EB-B804-BCE3CD43938A}"/>
              </a:ext>
            </a:extLst>
          </p:cNvPr>
          <p:cNvCxnSpPr>
            <a:cxnSpLocks/>
            <a:stCxn id="71" idx="3"/>
            <a:endCxn id="42" idx="1"/>
          </p:cNvCxnSpPr>
          <p:nvPr/>
        </p:nvCxnSpPr>
        <p:spPr>
          <a:xfrm flipV="1">
            <a:off x="3637515" y="4765123"/>
            <a:ext cx="489443" cy="59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Network">
            <a:extLst>
              <a:ext uri="{FF2B5EF4-FFF2-40B4-BE49-F238E27FC236}">
                <a16:creationId xmlns:a16="http://schemas.microsoft.com/office/drawing/2014/main" id="{52DBFB17-2702-4B2F-A05B-4E4A66AFD1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84209" y="4307511"/>
            <a:ext cx="923544" cy="92354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D497FF-EA8C-4FC7-86A4-AA319E02AF3D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8407753" y="4765125"/>
            <a:ext cx="916084" cy="41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36D00EA-8273-46AC-B77A-FDDE4DDA2931}"/>
              </a:ext>
            </a:extLst>
          </p:cNvPr>
          <p:cNvSpPr txBox="1"/>
          <p:nvPr/>
        </p:nvSpPr>
        <p:spPr>
          <a:xfrm>
            <a:off x="9463027" y="5160446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348714E-7D53-42DC-800D-94695E530BBF}"/>
              </a:ext>
            </a:extLst>
          </p:cNvPr>
          <p:cNvSpPr txBox="1"/>
          <p:nvPr/>
        </p:nvSpPr>
        <p:spPr>
          <a:xfrm>
            <a:off x="1924201" y="4433887"/>
            <a:ext cx="62376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B4DE27-C139-43FC-BD85-6B40D391A3BB}"/>
              </a:ext>
            </a:extLst>
          </p:cNvPr>
          <p:cNvSpPr txBox="1"/>
          <p:nvPr/>
        </p:nvSpPr>
        <p:spPr>
          <a:xfrm>
            <a:off x="2452666" y="3586244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DEV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673D5019-B51F-499A-8EEF-99A8B67809FA}"/>
              </a:ext>
            </a:extLst>
          </p:cNvPr>
          <p:cNvSpPr/>
          <p:nvPr/>
        </p:nvSpPr>
        <p:spPr>
          <a:xfrm rot="16200000">
            <a:off x="3790691" y="2737730"/>
            <a:ext cx="204466" cy="2646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A9094-C781-4024-96F2-ACBDECE075A3}"/>
              </a:ext>
            </a:extLst>
          </p:cNvPr>
          <p:cNvSpPr txBox="1"/>
          <p:nvPr/>
        </p:nvSpPr>
        <p:spPr>
          <a:xfrm>
            <a:off x="5895962" y="3562009"/>
            <a:ext cx="21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Q&amp;A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9A192B46-92A4-4A69-AA23-6F9AC333388D}"/>
              </a:ext>
            </a:extLst>
          </p:cNvPr>
          <p:cNvSpPr/>
          <p:nvPr/>
        </p:nvSpPr>
        <p:spPr>
          <a:xfrm rot="16200000">
            <a:off x="6936050" y="2482411"/>
            <a:ext cx="216736" cy="3152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5A746-0F06-465F-AA0F-53347F23417F}"/>
              </a:ext>
            </a:extLst>
          </p:cNvPr>
          <p:cNvSpPr txBox="1"/>
          <p:nvPr/>
        </p:nvSpPr>
        <p:spPr>
          <a:xfrm>
            <a:off x="8224688" y="3569591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PROD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7DF862B3-65D3-4153-92E1-BAA9D1F19419}"/>
              </a:ext>
            </a:extLst>
          </p:cNvPr>
          <p:cNvSpPr/>
          <p:nvPr/>
        </p:nvSpPr>
        <p:spPr>
          <a:xfrm rot="16200000">
            <a:off x="9596238" y="3143861"/>
            <a:ext cx="272438" cy="1825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2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1861465" y="929452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Microservices</a:t>
            </a:r>
            <a:endParaRPr lang="en-CA" sz="3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093670" y="2347465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User Interface (UI)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59964B1-D69A-4651-8621-8DAAB130DD5B}"/>
              </a:ext>
            </a:extLst>
          </p:cNvPr>
          <p:cNvSpPr/>
          <p:nvPr/>
        </p:nvSpPr>
        <p:spPr>
          <a:xfrm rot="16200000">
            <a:off x="5622292" y="89902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01762-B234-4275-B62B-78DF2462879C}"/>
              </a:ext>
            </a:extLst>
          </p:cNvPr>
          <p:cNvSpPr txBox="1"/>
          <p:nvPr/>
        </p:nvSpPr>
        <p:spPr>
          <a:xfrm>
            <a:off x="4972078" y="2235153"/>
            <a:ext cx="237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73FC18E3-CCBF-45FF-9B3C-D763DBC2A085}"/>
              </a:ext>
            </a:extLst>
          </p:cNvPr>
          <p:cNvSpPr/>
          <p:nvPr/>
        </p:nvSpPr>
        <p:spPr>
          <a:xfrm rot="16200000">
            <a:off x="1861466" y="252075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98F0FD-2AE6-41E3-9DD9-9D03FDB850A5}"/>
              </a:ext>
            </a:extLst>
          </p:cNvPr>
          <p:cNvSpPr txBox="1"/>
          <p:nvPr/>
        </p:nvSpPr>
        <p:spPr>
          <a:xfrm>
            <a:off x="1030552" y="3945359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Back-end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C334D8AA-6AFD-44AB-8426-859EE7673D9D}"/>
              </a:ext>
            </a:extLst>
          </p:cNvPr>
          <p:cNvSpPr/>
          <p:nvPr/>
        </p:nvSpPr>
        <p:spPr>
          <a:xfrm rot="16200000">
            <a:off x="5622292" y="2501157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48E2F5-DEA6-478F-990F-B5773850E0D8}"/>
              </a:ext>
            </a:extLst>
          </p:cNvPr>
          <p:cNvSpPr txBox="1"/>
          <p:nvPr/>
        </p:nvSpPr>
        <p:spPr>
          <a:xfrm>
            <a:off x="4898878" y="3826455"/>
            <a:ext cx="251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3F41D3A1-0422-4171-8A03-79933EAC1A8A}"/>
              </a:ext>
            </a:extLst>
          </p:cNvPr>
          <p:cNvSpPr/>
          <p:nvPr/>
        </p:nvSpPr>
        <p:spPr>
          <a:xfrm rot="16200000">
            <a:off x="9688772" y="1749961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136B5-BA09-4165-8B24-3DD391A8A456}"/>
              </a:ext>
            </a:extLst>
          </p:cNvPr>
          <p:cNvSpPr txBox="1"/>
          <p:nvPr/>
        </p:nvSpPr>
        <p:spPr>
          <a:xfrm>
            <a:off x="8875836" y="3055662"/>
            <a:ext cx="266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Integration CI Build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(UI + Back-end)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33948A-27C4-46DD-8C4F-69FBD22E94C0}"/>
              </a:ext>
            </a:extLst>
          </p:cNvPr>
          <p:cNvCxnSpPr>
            <a:cxnSpLocks/>
          </p:cNvCxnSpPr>
          <p:nvPr/>
        </p:nvCxnSpPr>
        <p:spPr>
          <a:xfrm>
            <a:off x="3947533" y="2527891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060A582-D987-41D9-B26A-977951FCD55B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>
            <a:off x="7708360" y="2527892"/>
            <a:ext cx="933909" cy="8512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41F71FD-F410-41DF-9DEE-577E049BE3CF}"/>
              </a:ext>
            </a:extLst>
          </p:cNvPr>
          <p:cNvSpPr/>
          <p:nvPr/>
        </p:nvSpPr>
        <p:spPr>
          <a:xfrm>
            <a:off x="8642269" y="3264433"/>
            <a:ext cx="188427" cy="229485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275E45-E5C2-4669-BB45-08E2D8244E10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 flipV="1">
            <a:off x="7708360" y="3379176"/>
            <a:ext cx="933909" cy="7508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A0597D-B741-4488-92C7-2C81CC3BB9BD}"/>
              </a:ext>
            </a:extLst>
          </p:cNvPr>
          <p:cNvCxnSpPr>
            <a:cxnSpLocks/>
          </p:cNvCxnSpPr>
          <p:nvPr/>
        </p:nvCxnSpPr>
        <p:spPr>
          <a:xfrm>
            <a:off x="3947533" y="4149825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4751734" y="-2760069"/>
            <a:ext cx="1713652" cy="98375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Manage database upgrades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9492" y="1967671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3409" y="1967671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209" y="1967671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999" y="1967671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466" y="196767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227809" y="2424871"/>
            <a:ext cx="9816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23892" y="2424871"/>
            <a:ext cx="10673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05609" y="2424871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144866" y="2424871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6560" y="1930819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9144" y="1930819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1687928" y="1379310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5191209" y="136603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7300329" y="-819540"/>
            <a:ext cx="151061" cy="5436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858295" y="264998"/>
            <a:ext cx="144418" cy="32741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2270450" y="242487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975743" y="2465863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6235035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8207060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9722199" y="2882071"/>
            <a:ext cx="0" cy="399627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67663" y="2794203"/>
            <a:ext cx="18453" cy="48749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67400" y="2767138"/>
            <a:ext cx="0" cy="51456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787024" y="3038854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625CF66-7E9F-4B09-B8B9-AC8F5FC0C3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10200" y="3281698"/>
            <a:ext cx="914400" cy="914400"/>
          </a:xfrm>
          <a:prstGeom prst="rect">
            <a:avLst/>
          </a:prstGeom>
        </p:spPr>
      </p:pic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85D44198-F327-4F80-8CAB-F68143BC97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916" y="3281698"/>
            <a:ext cx="914400" cy="914400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DA7E7334-962A-483E-BE02-65DD943EC0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4999" y="3281698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852B1F6-25CE-4EE5-9965-DA489E750387}"/>
              </a:ext>
            </a:extLst>
          </p:cNvPr>
          <p:cNvSpPr txBox="1"/>
          <p:nvPr/>
        </p:nvSpPr>
        <p:spPr>
          <a:xfrm>
            <a:off x="6206999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DB1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517D8-6F4A-4F3F-82EA-2F05306311FF}"/>
              </a:ext>
            </a:extLst>
          </p:cNvPr>
          <p:cNvSpPr txBox="1"/>
          <p:nvPr/>
        </p:nvSpPr>
        <p:spPr>
          <a:xfrm>
            <a:off x="8284770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196958-CA6A-4073-8DA5-9F81391417BF}"/>
              </a:ext>
            </a:extLst>
          </p:cNvPr>
          <p:cNvSpPr txBox="1"/>
          <p:nvPr/>
        </p:nvSpPr>
        <p:spPr>
          <a:xfrm>
            <a:off x="10030306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/>
          <a:lstStyle/>
          <a:p>
            <a:r>
              <a:rPr lang="en-US" dirty="0"/>
              <a:t>APPLICATION LEVEL –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880F2E-D969-4198-BC72-555CAA77A01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544B88-7B5A-40E9-9975-B4A437C48A81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7CD88B-079C-4E7B-B745-674084D1482F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E2897-8156-46EA-A6B3-A11BA318BF8C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D118B-2B86-4430-A7F5-ACF09B7D1F49}"/>
              </a:ext>
            </a:extLst>
          </p:cNvPr>
          <p:cNvSpPr txBox="1"/>
          <p:nvPr/>
        </p:nvSpPr>
        <p:spPr>
          <a:xfrm>
            <a:off x="4227612" y="849535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68F1D-7207-423C-BE6C-CA8F59AFFC39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FFF4485-FCBE-4B59-9D17-FE75CFA10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pic>
        <p:nvPicPr>
          <p:cNvPr id="13" name="Graphic 12" descr="Blackboard">
            <a:extLst>
              <a:ext uri="{FF2B5EF4-FFF2-40B4-BE49-F238E27FC236}">
                <a16:creationId xmlns:a16="http://schemas.microsoft.com/office/drawing/2014/main" id="{029474F9-8CF1-4012-93F0-4B7752FE2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96710C-88B6-48D7-A747-13B513DF34CE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CE24F-F348-43BC-888F-51D64043FDF5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5755A-2B86-426B-A056-3ACA33F46367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2C15E3-6F8E-4A75-864A-3D3F2D073161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C11FBC-BCC8-4E5B-A570-B8348DE1D131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46553-4597-44A7-9DBB-1559AE68526E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CC22CA-D0EC-4C1C-80D1-F25B8970E42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0DC265-8A3D-4366-82B8-ECFC0B6CDEDB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5D2F11-C382-40C9-9C6F-39E953E433FC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C3BD1-C993-41D1-8A5C-C9F29A11BE49}"/>
              </a:ext>
            </a:extLst>
          </p:cNvPr>
          <p:cNvSpPr txBox="1"/>
          <p:nvPr/>
        </p:nvSpPr>
        <p:spPr>
          <a:xfrm>
            <a:off x="725969" y="2341179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Page Application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3121E-7ABD-482C-8734-4722B2E66A8E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A9C54A-4FD5-42E4-AF30-BE364ECB1452}"/>
              </a:ext>
            </a:extLst>
          </p:cNvPr>
          <p:cNvSpPr txBox="1"/>
          <p:nvPr/>
        </p:nvSpPr>
        <p:spPr>
          <a:xfrm>
            <a:off x="3996209" y="1203883"/>
            <a:ext cx="1079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Inventory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42D40B-404A-4E72-B62B-4995B79E201D}"/>
              </a:ext>
            </a:extLst>
          </p:cNvPr>
          <p:cNvSpPr txBox="1"/>
          <p:nvPr/>
        </p:nvSpPr>
        <p:spPr>
          <a:xfrm>
            <a:off x="3980575" y="181230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Customer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91BE9-235B-49D7-887A-684D693B80ED}"/>
              </a:ext>
            </a:extLst>
          </p:cNvPr>
          <p:cNvSpPr txBox="1"/>
          <p:nvPr/>
        </p:nvSpPr>
        <p:spPr>
          <a:xfrm>
            <a:off x="4361348" y="2437209"/>
            <a:ext cx="73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Order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2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– VSTS EXTENSIONS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2D46F-A3A2-4D4A-A0EE-74FE8172BFE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02CFF-083D-4294-8316-63D9E29F2845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E682A0-D644-4090-A5B9-90007FD33DA8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96A9-8A40-481F-9789-F01637F8963B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F2DEF-880C-419C-A46C-9ED5ACA3C1DA}"/>
              </a:ext>
            </a:extLst>
          </p:cNvPr>
          <p:cNvSpPr txBox="1"/>
          <p:nvPr/>
        </p:nvSpPr>
        <p:spPr>
          <a:xfrm>
            <a:off x="4156102" y="834551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A99FE-A56B-4D90-8DF4-2ABD59368CD4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2FE91D78-EEFC-4B7F-9EB4-F30DBA81D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8685" y="1501736"/>
            <a:ext cx="914400" cy="914400"/>
          </a:xfrm>
          <a:prstGeom prst="rect">
            <a:avLst/>
          </a:prstGeom>
        </p:spPr>
      </p:pic>
      <p:pic>
        <p:nvPicPr>
          <p:cNvPr id="10" name="Graphic 9" descr="Blackboard">
            <a:extLst>
              <a:ext uri="{FF2B5EF4-FFF2-40B4-BE49-F238E27FC236}">
                <a16:creationId xmlns:a16="http://schemas.microsoft.com/office/drawing/2014/main" id="{93889903-91BD-442E-AFD0-8262CED05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3FF513-A8B3-45AD-B974-C8D7EFCF22CB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E85CF-953E-4C24-9189-CCF3D0F0EC41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A47A-7981-4E8E-B613-0BB1B106FF92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64FD86-E98E-4AE0-8790-E94D9147B77F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127E8-77FA-4CAA-8EEC-786D319F7D99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F7BFC-8832-47E4-9E62-9922EAB9E432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D0E24F-1402-4FE9-BF53-198F546F7D9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A7625C-00D1-449C-8D38-8CC7BC4D1024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6281D-4CC6-425E-8F7B-88B8DE0D704E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F9C20-9ECD-4323-8440-61500FA83614}"/>
              </a:ext>
            </a:extLst>
          </p:cNvPr>
          <p:cNvSpPr txBox="1"/>
          <p:nvPr/>
        </p:nvSpPr>
        <p:spPr>
          <a:xfrm>
            <a:off x="1192363" y="2340181"/>
            <a:ext cx="173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  <a:br>
              <a:rPr lang="en-US" dirty="0"/>
            </a:br>
            <a:r>
              <a:rPr lang="en-US" dirty="0"/>
              <a:t>Extension Point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38518-788C-41FE-8955-03DD721477CB}"/>
              </a:ext>
            </a:extLst>
          </p:cNvPr>
          <p:cNvSpPr txBox="1"/>
          <p:nvPr/>
        </p:nvSpPr>
        <p:spPr>
          <a:xfrm>
            <a:off x="6821335" y="2343166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/>
              <a:t>Extension Data Service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791EF-3E56-4711-8184-4A17CF63FD5E}"/>
              </a:ext>
            </a:extLst>
          </p:cNvPr>
          <p:cNvSpPr txBox="1"/>
          <p:nvPr/>
        </p:nvSpPr>
        <p:spPr>
          <a:xfrm>
            <a:off x="3858992" y="1203883"/>
            <a:ext cx="12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Core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B76B5-1A70-4E53-8710-8A2C818ACA65}"/>
              </a:ext>
            </a:extLst>
          </p:cNvPr>
          <p:cNvSpPr txBox="1"/>
          <p:nvPr/>
        </p:nvSpPr>
        <p:spPr>
          <a:xfrm>
            <a:off x="3843871" y="1812307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FA64AA-2F99-4FB3-83A0-62D228213DD5}"/>
              </a:ext>
            </a:extLst>
          </p:cNvPr>
          <p:cNvSpPr txBox="1"/>
          <p:nvPr/>
        </p:nvSpPr>
        <p:spPr>
          <a:xfrm>
            <a:off x="4456630" y="2437209"/>
            <a:ext cx="63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6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254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Light</vt:lpstr>
      <vt:lpstr>Webdings</vt:lpstr>
      <vt:lpstr>Office Theme</vt:lpstr>
      <vt:lpstr>Minimize blast zone by deploying ring, by ring</vt:lpstr>
      <vt:lpstr>Funnel features with feature flags</vt:lpstr>
      <vt:lpstr>Team Services Pipeline with DEV, BETA, and PROD environments</vt:lpstr>
      <vt:lpstr>One build in VSTS or TFS</vt:lpstr>
      <vt:lpstr>Multiple environments</vt:lpstr>
      <vt:lpstr>Microservices</vt:lpstr>
      <vt:lpstr>Manage database upgrades</vt:lpstr>
      <vt:lpstr>APPLICATION LEVEL – HYPOTHETICAL</vt:lpstr>
      <vt:lpstr>APPLICATION LEVEL – VSTS EXTENSIONS</vt:lpstr>
      <vt:lpstr>INFRASTRUCTURE LEVEL - HYPOTHETICAL</vt:lpstr>
      <vt:lpstr>INFRASTRUCTURE LEVEL – VSTS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288</cp:revision>
  <dcterms:created xsi:type="dcterms:W3CDTF">2014-01-15T04:59:06Z</dcterms:created>
  <dcterms:modified xsi:type="dcterms:W3CDTF">2017-05-11T19:03:00Z</dcterms:modified>
</cp:coreProperties>
</file>