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6"/>
  </p:sldMasterIdLst>
  <p:notesMasterIdLst>
    <p:notesMasterId r:id="rId74"/>
  </p:notesMasterIdLst>
  <p:handoutMasterIdLst>
    <p:handoutMasterId r:id="rId75"/>
  </p:handoutMasterIdLst>
  <p:sldIdLst>
    <p:sldId id="368" r:id="rId17"/>
    <p:sldId id="365" r:id="rId18"/>
    <p:sldId id="382" r:id="rId19"/>
    <p:sldId id="377" r:id="rId20"/>
    <p:sldId id="378" r:id="rId21"/>
    <p:sldId id="383" r:id="rId22"/>
    <p:sldId id="372" r:id="rId23"/>
    <p:sldId id="371" r:id="rId24"/>
    <p:sldId id="432" r:id="rId25"/>
    <p:sldId id="410" r:id="rId26"/>
    <p:sldId id="422" r:id="rId27"/>
    <p:sldId id="421" r:id="rId28"/>
    <p:sldId id="418" r:id="rId29"/>
    <p:sldId id="419" r:id="rId30"/>
    <p:sldId id="420" r:id="rId31"/>
    <p:sldId id="416" r:id="rId32"/>
    <p:sldId id="414" r:id="rId33"/>
    <p:sldId id="417" r:id="rId34"/>
    <p:sldId id="415"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11" r:id="rId62"/>
    <p:sldId id="412" r:id="rId63"/>
    <p:sldId id="413" r:id="rId64"/>
    <p:sldId id="423" r:id="rId65"/>
    <p:sldId id="424" r:id="rId66"/>
    <p:sldId id="425" r:id="rId67"/>
    <p:sldId id="427" r:id="rId68"/>
    <p:sldId id="426" r:id="rId69"/>
    <p:sldId id="428" r:id="rId70"/>
    <p:sldId id="429" r:id="rId71"/>
    <p:sldId id="430" r:id="rId72"/>
    <p:sldId id="431" r:id="rId7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5DF387A-1683-456D-8B0E-A4388BF88769}">
          <p14:sldIdLst>
            <p14:sldId id="368"/>
            <p14:sldId id="365"/>
          </p14:sldIdLst>
        </p14:section>
        <p14:section name="Scenarios" id="{4C84AB57-A577-49DB-9C60-D49FB0E6B5D5}">
          <p14:sldIdLst>
            <p14:sldId id="382"/>
            <p14:sldId id="377"/>
            <p14:sldId id="378"/>
            <p14:sldId id="383"/>
            <p14:sldId id="372"/>
            <p14:sldId id="371"/>
            <p14:sldId id="432"/>
            <p14:sldId id="410"/>
          </p14:sldIdLst>
        </p14:section>
        <p14:section name="General Illustrations" id="{C3310403-43B6-4CD0-BBA1-151CED3E006A}">
          <p14:sldIdLst>
            <p14:sldId id="422"/>
            <p14:sldId id="421"/>
            <p14:sldId id="418"/>
            <p14:sldId id="419"/>
            <p14:sldId id="420"/>
            <p14:sldId id="416"/>
            <p14:sldId id="414"/>
            <p14:sldId id="417"/>
            <p14:sldId id="415"/>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1"/>
            <p14:sldId id="412"/>
            <p14:sldId id="413"/>
            <p14:sldId id="423"/>
            <p14:sldId id="424"/>
            <p14:sldId id="425"/>
            <p14:sldId id="427"/>
            <p14:sldId id="426"/>
            <p14:sldId id="428"/>
            <p14:sldId id="429"/>
            <p14:sldId id="430"/>
            <p14:sldId id="431"/>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52" userDrawn="1">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63" userDrawn="1">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0071BC"/>
    <a:srgbClr val="9B4F96"/>
    <a:srgbClr val="F28500"/>
    <a:srgbClr val="929292"/>
    <a:srgbClr val="B2B2B2"/>
    <a:srgbClr val="FF6600"/>
    <a:srgbClr val="FFBE00"/>
    <a:srgbClr val="FBFBF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46" autoAdjust="0"/>
    <p:restoredTop sz="97914" autoAdjust="0"/>
  </p:normalViewPr>
  <p:slideViewPr>
    <p:cSldViewPr snapToGrid="0">
      <p:cViewPr varScale="1">
        <p:scale>
          <a:sx n="103" d="100"/>
          <a:sy n="103" d="100"/>
        </p:scale>
        <p:origin x="138" y="234"/>
      </p:cViewPr>
      <p:guideLst>
        <p:guide orient="horz" pos="147"/>
        <p:guide orient="horz" pos="4171"/>
        <p:guide orient="horz" pos="2307"/>
        <p:guide orient="horz" pos="3552"/>
        <p:guide orient="horz" pos="3624"/>
        <p:guide orient="horz" pos="912"/>
        <p:guide orient="horz" pos="1057"/>
        <p:guide orient="horz" pos="2375"/>
        <p:guide orient="horz" pos="1114"/>
        <p:guide pos="3806"/>
        <p:guide pos="2557"/>
        <p:guide pos="128"/>
        <p:guide pos="6301"/>
        <p:guide pos="1312"/>
        <p:guide pos="5123"/>
        <p:guide pos="1379"/>
        <p:guide pos="2626"/>
        <p:guide pos="3882"/>
        <p:guide pos="5063"/>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slide" Target="slides/slide47.xml"/><Relationship Id="rId68"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55.xml"/><Relationship Id="rId2" Type="http://schemas.openxmlformats.org/officeDocument/2006/relationships/customXml" Target="../customXml/item2.xml"/><Relationship Id="rId16" Type="http://schemas.openxmlformats.org/officeDocument/2006/relationships/slideMaster" Target="slideMasters/slideMaster1.xml"/><Relationship Id="rId29" Type="http://schemas.openxmlformats.org/officeDocument/2006/relationships/slide" Target="slides/slide13.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slide" Target="slides/slide50.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45.xml"/><Relationship Id="rId10" Type="http://schemas.openxmlformats.org/officeDocument/2006/relationships/customXml" Target="../customXml/item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slide" Target="slides/slide53.xml"/><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35.xml"/><Relationship Id="rId72" Type="http://schemas.openxmlformats.org/officeDocument/2006/relationships/slide" Target="slides/slide5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1/23/2016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1/23/2016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76356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446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3.xml"/><Relationship Id="rId1" Type="http://schemas.openxmlformats.org/officeDocument/2006/relationships/customXml" Target="../../customXml/item12.xml"/><Relationship Id="rId5" Type="http://schemas.openxmlformats.org/officeDocument/2006/relationships/image" Target="../media/image2.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8.xml"/><Relationship Id="rId1" Type="http://schemas.openxmlformats.org/officeDocument/2006/relationships/customXml" Target="../../customXml/item11.xml"/><Relationship Id="rId5" Type="http://schemas.openxmlformats.org/officeDocument/2006/relationships/image" Target="../media/image2.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2.png"/><Relationship Id="rId2" Type="http://schemas.openxmlformats.org/officeDocument/2006/relationships/customXml" Target="../../customXml/item14.xml"/><Relationship Id="rId1" Type="http://schemas.openxmlformats.org/officeDocument/2006/relationships/customXml" Target="../../customXml/item2.xml"/><Relationship Id="rId6" Type="http://schemas.openxmlformats.org/officeDocument/2006/relationships/image" Target="../media/image9.png"/><Relationship Id="rId5" Type="http://schemas.openxmlformats.org/officeDocument/2006/relationships/slideLayout" Target="../slideLayouts/slideLayout1.xml"/><Relationship Id="rId4" Type="http://schemas.openxmlformats.org/officeDocument/2006/relationships/customXml" Target="../../customXml/item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4" name="Title 3"/>
          <p:cNvSpPr>
            <a:spLocks noGrp="1"/>
          </p:cNvSpPr>
          <p:nvPr>
            <p:ph type="title"/>
          </p:nvPr>
        </p:nvSpPr>
        <p:spPr>
          <a:xfrm>
            <a:off x="519112" y="228600"/>
            <a:ext cx="11149013" cy="1495794"/>
          </a:xfrm>
        </p:spPr>
        <p:txBody>
          <a:bodyPr/>
          <a:lstStyle/>
          <a:p>
            <a:r>
              <a:rPr lang="en-CA" dirty="0" smtClean="0"/>
              <a:t>Branching and Merging Guide – Visuals v3</a:t>
            </a:r>
            <a:endParaRPr lang="en-CA" dirty="0"/>
          </a:p>
        </p:txBody>
      </p:sp>
    </p:spTree>
    <p:extLst>
      <p:ext uri="{BB962C8B-B14F-4D97-AF65-F5344CB8AC3E}">
        <p14:creationId xmlns:p14="http://schemas.microsoft.com/office/powerpoint/2010/main" val="7704945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Code Promotion</a:t>
            </a:r>
            <a:endParaRPr lang="en-US" sz="2800" dirty="0">
              <a:solidFill>
                <a:srgbClr val="9B4F96"/>
              </a:solidFill>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75" name="TextBox 74"/>
          <p:cNvSpPr txBox="1"/>
          <p:nvPr/>
        </p:nvSpPr>
        <p:spPr>
          <a:xfrm>
            <a:off x="786820" y="226707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76" name="Straight Arrow Connector 75"/>
          <p:cNvCxnSpPr>
            <a:stCxn id="85" idx="6"/>
          </p:cNvCxnSpPr>
          <p:nvPr/>
        </p:nvCxnSpPr>
        <p:spPr>
          <a:xfrm>
            <a:off x="1239655" y="2723722"/>
            <a:ext cx="6640321" cy="2986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77" name="Group 76"/>
          <p:cNvGrpSpPr/>
          <p:nvPr/>
        </p:nvGrpSpPr>
        <p:grpSpPr>
          <a:xfrm>
            <a:off x="788170" y="2597674"/>
            <a:ext cx="451485" cy="243831"/>
            <a:chOff x="1328737" y="3152802"/>
            <a:chExt cx="451485" cy="299861"/>
          </a:xfrm>
        </p:grpSpPr>
        <p:grpSp>
          <p:nvGrpSpPr>
            <p:cNvPr id="78" name="Group 77"/>
            <p:cNvGrpSpPr/>
            <p:nvPr/>
          </p:nvGrpSpPr>
          <p:grpSpPr>
            <a:xfrm>
              <a:off x="1328737" y="3152802"/>
              <a:ext cx="428625" cy="299861"/>
              <a:chOff x="1343025" y="1209675"/>
              <a:chExt cx="952500" cy="642937"/>
            </a:xfrm>
          </p:grpSpPr>
          <p:sp>
            <p:nvSpPr>
              <p:cNvPr id="82" name="Rectangle 8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3" name="Rectangle 8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4" name="Elbow Connector 83"/>
              <p:cNvCxnSpPr>
                <a:stCxn id="8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1" name="Flowchart: Connector 8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5" name="Flowchart: Connector 84"/>
          <p:cNvSpPr>
            <a:spLocks noChangeAspect="1"/>
          </p:cNvSpPr>
          <p:nvPr/>
        </p:nvSpPr>
        <p:spPr bwMode="auto">
          <a:xfrm>
            <a:off x="1178599" y="269385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86" name="TextBox 85"/>
          <p:cNvSpPr txBox="1"/>
          <p:nvPr/>
        </p:nvSpPr>
        <p:spPr>
          <a:xfrm>
            <a:off x="2795227" y="3321137"/>
            <a:ext cx="38311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test</a:t>
            </a:r>
          </a:p>
        </p:txBody>
      </p:sp>
      <p:grpSp>
        <p:nvGrpSpPr>
          <p:cNvPr id="87" name="Group 86"/>
          <p:cNvGrpSpPr/>
          <p:nvPr/>
        </p:nvGrpSpPr>
        <p:grpSpPr>
          <a:xfrm>
            <a:off x="2754090" y="3629008"/>
            <a:ext cx="451485" cy="243831"/>
            <a:chOff x="1328737" y="3152802"/>
            <a:chExt cx="451485" cy="299861"/>
          </a:xfrm>
        </p:grpSpPr>
        <p:grpSp>
          <p:nvGrpSpPr>
            <p:cNvPr id="88" name="Group 87"/>
            <p:cNvGrpSpPr/>
            <p:nvPr/>
          </p:nvGrpSpPr>
          <p:grpSpPr>
            <a:xfrm>
              <a:off x="1328737" y="3152802"/>
              <a:ext cx="428625" cy="299861"/>
              <a:chOff x="1343025" y="1209675"/>
              <a:chExt cx="952500" cy="642937"/>
            </a:xfrm>
          </p:grpSpPr>
          <p:sp>
            <p:nvSpPr>
              <p:cNvPr id="95" name="Rectangle 9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6" name="Rectangle 9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7" name="Elbow Connector 96"/>
              <p:cNvCxnSpPr>
                <a:stCxn id="9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94" name="Flowchart: Connector 9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98" name="Straight Arrow Connector 97"/>
          <p:cNvCxnSpPr>
            <a:stCxn id="99" idx="6"/>
          </p:cNvCxnSpPr>
          <p:nvPr/>
        </p:nvCxnSpPr>
        <p:spPr>
          <a:xfrm>
            <a:off x="3213244" y="3764582"/>
            <a:ext cx="4666732" cy="9445"/>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99" name="Flowchart: Connector 98"/>
          <p:cNvSpPr>
            <a:spLocks noChangeAspect="1"/>
          </p:cNvSpPr>
          <p:nvPr/>
        </p:nvSpPr>
        <p:spPr bwMode="auto">
          <a:xfrm>
            <a:off x="3152188" y="37347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Flowchart: Connector 104"/>
          <p:cNvSpPr>
            <a:spLocks noChangeAspect="1"/>
          </p:cNvSpPr>
          <p:nvPr/>
        </p:nvSpPr>
        <p:spPr bwMode="auto">
          <a:xfrm>
            <a:off x="2210580" y="26181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10" name="Straight Arrow Connector 109"/>
          <p:cNvCxnSpPr>
            <a:stCxn id="105" idx="4"/>
          </p:cNvCxnSpPr>
          <p:nvPr/>
        </p:nvCxnSpPr>
        <p:spPr>
          <a:xfrm>
            <a:off x="2324880" y="2841847"/>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0" name="TextBox 119"/>
          <p:cNvSpPr txBox="1"/>
          <p:nvPr/>
        </p:nvSpPr>
        <p:spPr>
          <a:xfrm>
            <a:off x="5440373" y="4387935"/>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grpSp>
        <p:nvGrpSpPr>
          <p:cNvPr id="121" name="Group 120"/>
          <p:cNvGrpSpPr/>
          <p:nvPr/>
        </p:nvGrpSpPr>
        <p:grpSpPr>
          <a:xfrm>
            <a:off x="5399236" y="4695806"/>
            <a:ext cx="451485" cy="243831"/>
            <a:chOff x="1328737" y="3152802"/>
            <a:chExt cx="451485" cy="299861"/>
          </a:xfrm>
        </p:grpSpPr>
        <p:grpSp>
          <p:nvGrpSpPr>
            <p:cNvPr id="122" name="Group 121"/>
            <p:cNvGrpSpPr/>
            <p:nvPr/>
          </p:nvGrpSpPr>
          <p:grpSpPr>
            <a:xfrm>
              <a:off x="1328737" y="3152802"/>
              <a:ext cx="428625" cy="299861"/>
              <a:chOff x="1343025" y="1209675"/>
              <a:chExt cx="952500" cy="642937"/>
            </a:xfrm>
          </p:grpSpPr>
          <p:sp>
            <p:nvSpPr>
              <p:cNvPr id="124" name="Rectangle 12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Rectangle 12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6" name="Elbow Connector 125"/>
              <p:cNvCxnSpPr>
                <a:stCxn id="12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3" name="Flowchart: Connector 12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7" name="Straight Arrow Connector 126"/>
          <p:cNvCxnSpPr>
            <a:stCxn id="123" idx="6"/>
          </p:cNvCxnSpPr>
          <p:nvPr/>
        </p:nvCxnSpPr>
        <p:spPr>
          <a:xfrm>
            <a:off x="5850721" y="4822237"/>
            <a:ext cx="1520401"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9" name="Flowchart: Connector 128"/>
          <p:cNvSpPr>
            <a:spLocks noChangeAspect="1"/>
          </p:cNvSpPr>
          <p:nvPr/>
        </p:nvSpPr>
        <p:spPr bwMode="auto">
          <a:xfrm>
            <a:off x="4792827" y="364809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31" name="Straight Arrow Connector 130"/>
          <p:cNvCxnSpPr>
            <a:stCxn id="129" idx="4"/>
          </p:cNvCxnSpPr>
          <p:nvPr/>
        </p:nvCxnSpPr>
        <p:spPr>
          <a:xfrm>
            <a:off x="4907127" y="3871749"/>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4" name="Straight Arrow Connector 203"/>
          <p:cNvCxnSpPr>
            <a:stCxn id="206" idx="0"/>
          </p:cNvCxnSpPr>
          <p:nvPr/>
        </p:nvCxnSpPr>
        <p:spPr>
          <a:xfrm flipV="1">
            <a:off x="5200399" y="2727414"/>
            <a:ext cx="0" cy="922145"/>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206" name="Flowchart: Connector 205"/>
          <p:cNvSpPr>
            <a:spLocks noChangeAspect="1"/>
          </p:cNvSpPr>
          <p:nvPr/>
        </p:nvSpPr>
        <p:spPr bwMode="auto">
          <a:xfrm>
            <a:off x="5086099" y="364955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43" name="Rounded Rectangle 42"/>
          <p:cNvSpPr/>
          <p:nvPr/>
        </p:nvSpPr>
        <p:spPr bwMode="auto">
          <a:xfrm>
            <a:off x="2675230" y="4036803"/>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44" name="Rounded Rectangle 43"/>
          <p:cNvSpPr/>
          <p:nvPr/>
        </p:nvSpPr>
        <p:spPr bwMode="auto">
          <a:xfrm>
            <a:off x="5360169" y="5034462"/>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45" name="Rounded Rectangle 44"/>
          <p:cNvSpPr/>
          <p:nvPr/>
        </p:nvSpPr>
        <p:spPr bwMode="auto">
          <a:xfrm>
            <a:off x="1138334" y="175781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46" name="Rounded Rectangle 45"/>
          <p:cNvSpPr/>
          <p:nvPr/>
        </p:nvSpPr>
        <p:spPr bwMode="auto">
          <a:xfrm>
            <a:off x="2038851" y="175781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47" name="Rounded Rectangle 46"/>
          <p:cNvSpPr/>
          <p:nvPr/>
        </p:nvSpPr>
        <p:spPr bwMode="auto">
          <a:xfrm>
            <a:off x="3475887" y="175781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V1.2</a:t>
            </a:r>
          </a:p>
        </p:txBody>
      </p:sp>
      <p:sp>
        <p:nvSpPr>
          <p:cNvPr id="48" name="Rounded Rectangle 47"/>
          <p:cNvSpPr/>
          <p:nvPr/>
        </p:nvSpPr>
        <p:spPr bwMode="auto">
          <a:xfrm>
            <a:off x="5595998" y="17566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V1.3</a:t>
            </a:r>
          </a:p>
        </p:txBody>
      </p:sp>
    </p:spTree>
    <p:extLst>
      <p:ext uri="{BB962C8B-B14F-4D97-AF65-F5344CB8AC3E}">
        <p14:creationId xmlns:p14="http://schemas.microsoft.com/office/powerpoint/2010/main" val="15897147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bwMode="auto">
          <a:xfrm>
            <a:off x="7939270" y="1624141"/>
            <a:ext cx="3714750" cy="444607"/>
          </a:xfrm>
          <a:prstGeom prst="rect">
            <a:avLst/>
          </a:prstGeom>
          <a:solidFill>
            <a:schemeClr val="accent6"/>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1200" i="1" spc="-50" dirty="0" smtClean="0">
                <a:solidFill>
                  <a:schemeClr val="bg1"/>
                </a:solidFill>
                <a:latin typeface="Segoe UI" pitchFamily="34" charset="0"/>
                <a:ea typeface="Segoe UI" pitchFamily="34" charset="0"/>
                <a:cs typeface="Segoe UI" pitchFamily="34" charset="0"/>
              </a:rPr>
              <a:t>enabled feature set</a:t>
            </a:r>
          </a:p>
        </p:txBody>
      </p:sp>
      <p:sp>
        <p:nvSpPr>
          <p:cNvPr id="8" name="Rectangle 7"/>
          <p:cNvSpPr/>
          <p:nvPr/>
        </p:nvSpPr>
        <p:spPr bwMode="auto">
          <a:xfrm>
            <a:off x="6461969" y="1914577"/>
            <a:ext cx="1648752" cy="144000"/>
          </a:xfrm>
          <a:prstGeom prst="rect">
            <a:avLst/>
          </a:prstGeom>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smtClean="0">
                <a:solidFill>
                  <a:schemeClr val="tx2">
                    <a:lumMod val="60000"/>
                    <a:lumOff val="40000"/>
                  </a:schemeClr>
                </a:solidFill>
                <a:latin typeface="Segoe UI" pitchFamily="34" charset="0"/>
                <a:ea typeface="Segoe UI" pitchFamily="34" charset="0"/>
                <a:cs typeface="Segoe UI" pitchFamily="34" charset="0"/>
              </a:rPr>
              <a:t>build feature 1</a:t>
            </a:r>
            <a:endParaRPr lang="en-CA" sz="800" i="1" spc="-50" dirty="0" err="1" smtClean="0">
              <a:solidFill>
                <a:schemeClr val="tx2">
                  <a:lumMod val="60000"/>
                  <a:lumOff val="40000"/>
                </a:schemeClr>
              </a:solidFill>
              <a:latin typeface="Segoe UI" pitchFamily="34" charset="0"/>
              <a:ea typeface="Segoe UI" pitchFamily="34" charset="0"/>
              <a:cs typeface="Segoe UI" pitchFamily="34" charset="0"/>
            </a:endParaRPr>
          </a:p>
        </p:txBody>
      </p:sp>
      <p:sp>
        <p:nvSpPr>
          <p:cNvPr id="72" name="Rectangle 71"/>
          <p:cNvSpPr/>
          <p:nvPr/>
        </p:nvSpPr>
        <p:spPr bwMode="auto">
          <a:xfrm>
            <a:off x="6461969" y="1770577"/>
            <a:ext cx="2506001" cy="144000"/>
          </a:xfrm>
          <a:prstGeom prst="rect">
            <a:avLst/>
          </a:prstGeom>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smtClean="0">
                <a:solidFill>
                  <a:schemeClr val="tx2">
                    <a:lumMod val="60000"/>
                    <a:lumOff val="40000"/>
                  </a:schemeClr>
                </a:solidFill>
                <a:latin typeface="Segoe UI" pitchFamily="34" charset="0"/>
                <a:ea typeface="Segoe UI" pitchFamily="34" charset="0"/>
                <a:cs typeface="Segoe UI" pitchFamily="34" charset="0"/>
              </a:rPr>
              <a:t>build feature </a:t>
            </a:r>
            <a:r>
              <a:rPr lang="en-CA" sz="800" i="1" spc="-50">
                <a:solidFill>
                  <a:schemeClr val="tx2">
                    <a:lumMod val="60000"/>
                    <a:lumOff val="40000"/>
                  </a:schemeClr>
                </a:solidFill>
                <a:latin typeface="Segoe UI" pitchFamily="34" charset="0"/>
                <a:ea typeface="Segoe UI" pitchFamily="34" charset="0"/>
                <a:cs typeface="Segoe UI" pitchFamily="34" charset="0"/>
              </a:rPr>
              <a:t>2</a:t>
            </a:r>
            <a:endParaRPr lang="en-CA" sz="800" i="1" spc="-50" dirty="0" err="1">
              <a:solidFill>
                <a:schemeClr val="tx2">
                  <a:lumMod val="60000"/>
                  <a:lumOff val="40000"/>
                </a:schemeClr>
              </a:solidFill>
              <a:latin typeface="Segoe UI" pitchFamily="34" charset="0"/>
              <a:ea typeface="Segoe UI" pitchFamily="34" charset="0"/>
              <a:cs typeface="Segoe UI" pitchFamily="34" charset="0"/>
            </a:endParaRPr>
          </a:p>
        </p:txBody>
      </p:sp>
      <p:sp>
        <p:nvSpPr>
          <p:cNvPr id="73" name="Rectangle 72"/>
          <p:cNvSpPr/>
          <p:nvPr/>
        </p:nvSpPr>
        <p:spPr bwMode="auto">
          <a:xfrm>
            <a:off x="7028049" y="1624142"/>
            <a:ext cx="3252750" cy="144000"/>
          </a:xfrm>
          <a:prstGeom prst="rect">
            <a:avLst/>
          </a:prstGeom>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a:solidFill>
                  <a:schemeClr val="tx2">
                    <a:lumMod val="60000"/>
                    <a:lumOff val="40000"/>
                  </a:schemeClr>
                </a:solidFill>
                <a:latin typeface="Segoe UI" pitchFamily="34" charset="0"/>
                <a:ea typeface="Segoe UI" pitchFamily="34" charset="0"/>
                <a:cs typeface="Segoe UI" pitchFamily="34" charset="0"/>
              </a:rPr>
              <a:t>build feature 3</a:t>
            </a:r>
            <a:endParaRPr lang="en-CA" sz="800" i="1" spc="-50" dirty="0" err="1">
              <a:solidFill>
                <a:schemeClr val="tx2">
                  <a:lumMod val="60000"/>
                  <a:lumOff val="40000"/>
                </a:schemeClr>
              </a:solidFill>
              <a:latin typeface="Segoe UI" pitchFamily="34" charset="0"/>
              <a:ea typeface="Segoe UI" pitchFamily="34" charset="0"/>
              <a:cs typeface="Segoe UI" pitchFamily="34" charset="0"/>
            </a:endParaRPr>
          </a:p>
        </p:txBody>
      </p:sp>
      <p:cxnSp>
        <p:nvCxnSpPr>
          <p:cNvPr id="172" name="Straight Arrow Connector 171"/>
          <p:cNvCxnSpPr/>
          <p:nvPr/>
        </p:nvCxnSpPr>
        <p:spPr>
          <a:xfrm flipV="1">
            <a:off x="3746002" y="1298260"/>
            <a:ext cx="0" cy="21596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2" name="Straight Arrow Connector 181"/>
          <p:cNvCxnSpPr>
            <a:stCxn id="181" idx="4"/>
          </p:cNvCxnSpPr>
          <p:nvPr/>
        </p:nvCxnSpPr>
        <p:spPr>
          <a:xfrm>
            <a:off x="3966404" y="1410089"/>
            <a:ext cx="0" cy="215998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1" name="Straight Arrow Connector 190"/>
          <p:cNvCxnSpPr>
            <a:stCxn id="184" idx="0"/>
          </p:cNvCxnSpPr>
          <p:nvPr/>
        </p:nvCxnSpPr>
        <p:spPr>
          <a:xfrm flipV="1">
            <a:off x="2980655" y="2417765"/>
            <a:ext cx="0" cy="10400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5" name="Straight Arrow Connector 194"/>
          <p:cNvCxnSpPr>
            <a:stCxn id="197" idx="4"/>
          </p:cNvCxnSpPr>
          <p:nvPr/>
        </p:nvCxnSpPr>
        <p:spPr>
          <a:xfrm>
            <a:off x="3181539" y="2529594"/>
            <a:ext cx="0" cy="104048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800" smtClean="0">
                <a:solidFill>
                  <a:srgbClr val="9B4F96"/>
                </a:solidFill>
              </a:rPr>
              <a:t>	Continuous delivery</a:t>
            </a:r>
            <a:endParaRPr lang="en-US" sz="2800" dirty="0">
              <a:solidFill>
                <a:srgbClr val="9B4F96"/>
              </a:solidFill>
            </a:endParaRPr>
          </a:p>
        </p:txBody>
      </p:sp>
      <p:sp>
        <p:nvSpPr>
          <p:cNvPr id="103" name="TextBox 102"/>
          <p:cNvSpPr txBox="1"/>
          <p:nvPr/>
        </p:nvSpPr>
        <p:spPr>
          <a:xfrm>
            <a:off x="1690856" y="1949992"/>
            <a:ext cx="913392"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eature 1</a:t>
            </a:r>
          </a:p>
        </p:txBody>
      </p:sp>
      <p:cxnSp>
        <p:nvCxnSpPr>
          <p:cNvPr id="106" name="Straight Arrow Connector 105"/>
          <p:cNvCxnSpPr>
            <a:stCxn id="58" idx="0"/>
            <a:endCxn id="160" idx="2"/>
          </p:cNvCxnSpPr>
          <p:nvPr/>
        </p:nvCxnSpPr>
        <p:spPr>
          <a:xfrm flipH="1" flipV="1">
            <a:off x="2442621" y="2526021"/>
            <a:ext cx="6348" cy="93184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0" name="TextBox 129"/>
          <p:cNvSpPr txBox="1"/>
          <p:nvPr/>
        </p:nvSpPr>
        <p:spPr>
          <a:xfrm>
            <a:off x="2236146" y="847070"/>
            <a:ext cx="113140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 …n</a:t>
            </a:r>
          </a:p>
        </p:txBody>
      </p:sp>
      <p:cxnSp>
        <p:nvCxnSpPr>
          <p:cNvPr id="136" name="Straight Arrow Connector 135"/>
          <p:cNvCxnSpPr>
            <a:stCxn id="58" idx="0"/>
            <a:endCxn id="169" idx="2"/>
          </p:cNvCxnSpPr>
          <p:nvPr/>
        </p:nvCxnSpPr>
        <p:spPr>
          <a:xfrm flipV="1">
            <a:off x="2448969" y="1409693"/>
            <a:ext cx="620910" cy="2048170"/>
          </a:xfrm>
          <a:prstGeom prst="straightConnector1">
            <a:avLst/>
          </a:prstGeom>
          <a:ln>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56" name="Group 155"/>
          <p:cNvGrpSpPr/>
          <p:nvPr/>
        </p:nvGrpSpPr>
        <p:grpSpPr>
          <a:xfrm>
            <a:off x="2121151" y="2282190"/>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65" name="Group 164"/>
          <p:cNvGrpSpPr/>
          <p:nvPr/>
        </p:nvGrpSpPr>
        <p:grpSpPr>
          <a:xfrm>
            <a:off x="2748409" y="1165862"/>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60" name="Straight Arrow Connector 259"/>
          <p:cNvCxnSpPr>
            <a:stCxn id="311" idx="6"/>
            <a:endCxn id="114" idx="1"/>
          </p:cNvCxnSpPr>
          <p:nvPr/>
        </p:nvCxnSpPr>
        <p:spPr>
          <a:xfrm>
            <a:off x="3207562" y="1298259"/>
            <a:ext cx="1087697" cy="762"/>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284" name="Straight Arrow Connector 283"/>
          <p:cNvCxnSpPr>
            <a:stCxn id="310" idx="6"/>
            <a:endCxn id="116" idx="1"/>
          </p:cNvCxnSpPr>
          <p:nvPr/>
        </p:nvCxnSpPr>
        <p:spPr>
          <a:xfrm flipV="1">
            <a:off x="2580305" y="2413961"/>
            <a:ext cx="923976" cy="380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1" name="Flowchart: Connector 180"/>
          <p:cNvSpPr>
            <a:spLocks noChangeAspect="1"/>
          </p:cNvSpPr>
          <p:nvPr/>
        </p:nvSpPr>
        <p:spPr bwMode="auto">
          <a:xfrm>
            <a:off x="3852104" y="118643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97" name="Flowchart: Connector 196"/>
          <p:cNvSpPr>
            <a:spLocks noChangeAspect="1"/>
          </p:cNvSpPr>
          <p:nvPr/>
        </p:nvSpPr>
        <p:spPr bwMode="auto">
          <a:xfrm>
            <a:off x="3067239" y="230593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310" name="Flowchart: Connector 309"/>
          <p:cNvSpPr>
            <a:spLocks noChangeAspect="1"/>
          </p:cNvSpPr>
          <p:nvPr/>
        </p:nvSpPr>
        <p:spPr bwMode="auto">
          <a:xfrm>
            <a:off x="2519249" y="238789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311" name="Flowchart: Connector 310"/>
          <p:cNvSpPr>
            <a:spLocks noChangeAspect="1"/>
          </p:cNvSpPr>
          <p:nvPr/>
        </p:nvSpPr>
        <p:spPr bwMode="auto">
          <a:xfrm>
            <a:off x="3146506" y="12683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3" name="TextBox 1042"/>
          <p:cNvSpPr txBox="1"/>
          <p:nvPr/>
        </p:nvSpPr>
        <p:spPr>
          <a:xfrm>
            <a:off x="1050381" y="311304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a:off x="1503216" y="3569692"/>
            <a:ext cx="2955549"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051731" y="3443644"/>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4" name="Flowchart: Connector 163"/>
          <p:cNvSpPr>
            <a:spLocks noChangeAspect="1"/>
          </p:cNvSpPr>
          <p:nvPr/>
        </p:nvSpPr>
        <p:spPr bwMode="auto">
          <a:xfrm>
            <a:off x="3623237" y="345786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84" name="Flowchart: Connector 183"/>
          <p:cNvSpPr>
            <a:spLocks noChangeAspect="1"/>
          </p:cNvSpPr>
          <p:nvPr/>
        </p:nvSpPr>
        <p:spPr bwMode="auto">
          <a:xfrm>
            <a:off x="2866355" y="345786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58" name="Flowchart: Connector 57"/>
          <p:cNvSpPr>
            <a:spLocks noChangeAspect="1"/>
          </p:cNvSpPr>
          <p:nvPr/>
        </p:nvSpPr>
        <p:spPr bwMode="auto">
          <a:xfrm>
            <a:off x="2334669" y="345786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313" name="Flowchart: Connector 312"/>
          <p:cNvSpPr>
            <a:spLocks noChangeAspect="1"/>
          </p:cNvSpPr>
          <p:nvPr/>
        </p:nvSpPr>
        <p:spPr bwMode="auto">
          <a:xfrm>
            <a:off x="1442160" y="353982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4" name="TextBox 113"/>
          <p:cNvSpPr txBox="1"/>
          <p:nvPr/>
        </p:nvSpPr>
        <p:spPr>
          <a:xfrm>
            <a:off x="4295259" y="1145132"/>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6" name="TextBox 115"/>
          <p:cNvSpPr txBox="1"/>
          <p:nvPr/>
        </p:nvSpPr>
        <p:spPr>
          <a:xfrm>
            <a:off x="3504281" y="2260072"/>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5" name="Left Brace 4"/>
          <p:cNvSpPr/>
          <p:nvPr/>
        </p:nvSpPr>
        <p:spPr>
          <a:xfrm rot="16200000">
            <a:off x="2698110" y="3536292"/>
            <a:ext cx="238045" cy="780859"/>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48" name="TextBox 47"/>
          <p:cNvSpPr txBox="1"/>
          <p:nvPr/>
        </p:nvSpPr>
        <p:spPr>
          <a:xfrm>
            <a:off x="2117619" y="4055639"/>
            <a:ext cx="1468415" cy="307777"/>
          </a:xfrm>
          <a:prstGeom prst="rect">
            <a:avLst/>
          </a:prstGeom>
          <a:noFill/>
        </p:spPr>
        <p:txBody>
          <a:bodyPr wrap="none" lIns="0" tIns="0" rIns="0" bIns="0" rtlCol="0">
            <a:spAutoFit/>
          </a:bodyPr>
          <a:lstStyle/>
          <a:p>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short lifespan</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49" name="Left Brace 48"/>
          <p:cNvSpPr/>
          <p:nvPr/>
        </p:nvSpPr>
        <p:spPr>
          <a:xfrm>
            <a:off x="632995" y="2137544"/>
            <a:ext cx="238045" cy="1369315"/>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50" name="TextBox 49"/>
          <p:cNvSpPr txBox="1"/>
          <p:nvPr/>
        </p:nvSpPr>
        <p:spPr>
          <a:xfrm rot="16200000">
            <a:off x="-158280" y="2653363"/>
            <a:ext cx="1272784" cy="307777"/>
          </a:xfrm>
          <a:prstGeom prst="rect">
            <a:avLst/>
          </a:prstGeom>
          <a:noFill/>
        </p:spPr>
        <p:txBody>
          <a:bodyPr wrap="none" lIns="0" tIns="0" rIns="0" bIns="0" rtlCol="0">
            <a:spAutoFit/>
          </a:bodyPr>
          <a:lstStyle/>
          <a:p>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small scope</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52" name="TextBox 51"/>
          <p:cNvSpPr txBox="1"/>
          <p:nvPr/>
        </p:nvSpPr>
        <p:spPr>
          <a:xfrm>
            <a:off x="5576990" y="1607337"/>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53" name="Straight Arrow Connector 52"/>
          <p:cNvCxnSpPr>
            <a:stCxn id="64" idx="6"/>
          </p:cNvCxnSpPr>
          <p:nvPr/>
        </p:nvCxnSpPr>
        <p:spPr>
          <a:xfrm>
            <a:off x="6029825" y="2063985"/>
            <a:ext cx="5907234"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54" name="Group 53"/>
          <p:cNvGrpSpPr/>
          <p:nvPr/>
        </p:nvGrpSpPr>
        <p:grpSpPr>
          <a:xfrm>
            <a:off x="5578340" y="1937937"/>
            <a:ext cx="451485" cy="243831"/>
            <a:chOff x="1328737" y="3152802"/>
            <a:chExt cx="451485" cy="299861"/>
          </a:xfrm>
        </p:grpSpPr>
        <p:grpSp>
          <p:nvGrpSpPr>
            <p:cNvPr id="55" name="Group 54"/>
            <p:cNvGrpSpPr/>
            <p:nvPr/>
          </p:nvGrpSpPr>
          <p:grpSpPr>
            <a:xfrm>
              <a:off x="1328737" y="3152802"/>
              <a:ext cx="428625" cy="299861"/>
              <a:chOff x="1343025" y="1209675"/>
              <a:chExt cx="952500" cy="642937"/>
            </a:xfrm>
          </p:grpSpPr>
          <p:sp>
            <p:nvSpPr>
              <p:cNvPr id="57" name="Rectangle 5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Rectangle 5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0" name="Elbow Connector 59"/>
              <p:cNvCxnSpPr>
                <a:stCxn id="5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56" name="Flowchart: Connector 5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64" name="Flowchart: Connector 63"/>
          <p:cNvSpPr>
            <a:spLocks noChangeAspect="1"/>
          </p:cNvSpPr>
          <p:nvPr/>
        </p:nvSpPr>
        <p:spPr bwMode="auto">
          <a:xfrm>
            <a:off x="5968769" y="203411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65" name="Rounded Rectangle 64"/>
          <p:cNvSpPr/>
          <p:nvPr/>
        </p:nvSpPr>
        <p:spPr bwMode="auto">
          <a:xfrm>
            <a:off x="7650391" y="2115329"/>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1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74" name="Rounded Rectangle 73"/>
          <p:cNvSpPr/>
          <p:nvPr/>
        </p:nvSpPr>
        <p:spPr bwMode="auto">
          <a:xfrm>
            <a:off x="8569832" y="2115329"/>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2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75" name="Rounded Rectangle 74"/>
          <p:cNvSpPr/>
          <p:nvPr/>
        </p:nvSpPr>
        <p:spPr bwMode="auto">
          <a:xfrm>
            <a:off x="9928235" y="2107265"/>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3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77" name="Left Brace 76"/>
          <p:cNvSpPr/>
          <p:nvPr/>
        </p:nvSpPr>
        <p:spPr>
          <a:xfrm rot="5400000">
            <a:off x="8998869" y="-1147052"/>
            <a:ext cx="118251" cy="5192051"/>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78" name="TextBox 77"/>
          <p:cNvSpPr txBox="1"/>
          <p:nvPr/>
        </p:nvSpPr>
        <p:spPr>
          <a:xfrm>
            <a:off x="6567742" y="1062812"/>
            <a:ext cx="5024773" cy="307777"/>
          </a:xfrm>
          <a:prstGeom prst="rect">
            <a:avLst/>
          </a:prstGeom>
          <a:noFill/>
        </p:spPr>
        <p:txBody>
          <a:bodyPr wrap="none" lIns="0" tIns="0" rIns="0" bIns="0" rtlCol="0">
            <a:spAutoFit/>
          </a:bodyPr>
          <a:lstStyle/>
          <a:p>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features are included but hidden until </a:t>
            </a:r>
            <a:r>
              <a:rPr lang="en-CA" sz="2000" smtClean="0">
                <a:solidFill>
                  <a:srgbClr val="9B4F96"/>
                </a:solidFill>
                <a:latin typeface="Segoe UI Light" pitchFamily="34" charset="0"/>
              </a:rPr>
              <a:t>enabled</a:t>
            </a:r>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67" name="Rectangle 66"/>
          <p:cNvSpPr/>
          <p:nvPr/>
        </p:nvSpPr>
        <p:spPr bwMode="auto">
          <a:xfrm>
            <a:off x="11256022" y="1908354"/>
            <a:ext cx="397998" cy="144000"/>
          </a:xfrm>
          <a:prstGeom prst="rect">
            <a:avLst/>
          </a:prstGeom>
          <a:solidFill>
            <a:schemeClr val="bg1"/>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solidFill>
                <a:schemeClr val="accent1">
                  <a:lumMod val="20000"/>
                  <a:lumOff val="80000"/>
                </a:schemeClr>
              </a:solidFill>
              <a:latin typeface="Segoe UI" pitchFamily="34" charset="0"/>
              <a:ea typeface="Segoe UI" pitchFamily="34" charset="0"/>
              <a:cs typeface="Segoe UI" pitchFamily="34" charset="0"/>
            </a:endParaRPr>
          </a:p>
        </p:txBody>
      </p:sp>
      <p:sp>
        <p:nvSpPr>
          <p:cNvPr id="68" name="Rounded Rectangle 67"/>
          <p:cNvSpPr/>
          <p:nvPr/>
        </p:nvSpPr>
        <p:spPr bwMode="auto">
          <a:xfrm>
            <a:off x="10847676" y="2107265"/>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1 Disabled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69" name="Rectangle 68"/>
          <p:cNvSpPr/>
          <p:nvPr/>
        </p:nvSpPr>
        <p:spPr bwMode="auto">
          <a:xfrm>
            <a:off x="7373190" y="4370363"/>
            <a:ext cx="3714750" cy="444607"/>
          </a:xfrm>
          <a:prstGeom prst="rect">
            <a:avLst/>
          </a:prstGeom>
          <a:solidFill>
            <a:schemeClr val="accent6"/>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1200" i="1" spc="-50" dirty="0" smtClean="0">
                <a:solidFill>
                  <a:schemeClr val="bg1"/>
                </a:solidFill>
                <a:latin typeface="Segoe UI" pitchFamily="34" charset="0"/>
                <a:ea typeface="Segoe UI" pitchFamily="34" charset="0"/>
                <a:cs typeface="Segoe UI" pitchFamily="34" charset="0"/>
              </a:rPr>
              <a:t>enabled feature set</a:t>
            </a:r>
          </a:p>
        </p:txBody>
      </p:sp>
      <p:sp>
        <p:nvSpPr>
          <p:cNvPr id="70" name="Rectangle 69"/>
          <p:cNvSpPr/>
          <p:nvPr/>
        </p:nvSpPr>
        <p:spPr bwMode="auto">
          <a:xfrm>
            <a:off x="5895889" y="4660799"/>
            <a:ext cx="1648752" cy="144000"/>
          </a:xfrm>
          <a:prstGeom prst="rect">
            <a:avLst/>
          </a:prstGeom>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smtClean="0">
                <a:solidFill>
                  <a:schemeClr val="tx2">
                    <a:lumMod val="60000"/>
                    <a:lumOff val="40000"/>
                  </a:schemeClr>
                </a:solidFill>
                <a:latin typeface="Segoe UI" pitchFamily="34" charset="0"/>
                <a:ea typeface="Segoe UI" pitchFamily="34" charset="0"/>
                <a:cs typeface="Segoe UI" pitchFamily="34" charset="0"/>
              </a:rPr>
              <a:t>build feature 1</a:t>
            </a:r>
            <a:endParaRPr lang="en-CA" sz="800" i="1" spc="-50" dirty="0" err="1" smtClean="0">
              <a:solidFill>
                <a:schemeClr val="tx2">
                  <a:lumMod val="60000"/>
                  <a:lumOff val="40000"/>
                </a:schemeClr>
              </a:solidFill>
              <a:latin typeface="Segoe UI" pitchFamily="34" charset="0"/>
              <a:ea typeface="Segoe UI" pitchFamily="34" charset="0"/>
              <a:cs typeface="Segoe UI" pitchFamily="34" charset="0"/>
            </a:endParaRPr>
          </a:p>
        </p:txBody>
      </p:sp>
      <p:sp>
        <p:nvSpPr>
          <p:cNvPr id="71" name="Rectangle 70"/>
          <p:cNvSpPr/>
          <p:nvPr/>
        </p:nvSpPr>
        <p:spPr bwMode="auto">
          <a:xfrm>
            <a:off x="5895889" y="4516799"/>
            <a:ext cx="2506001" cy="144000"/>
          </a:xfrm>
          <a:prstGeom prst="rect">
            <a:avLst/>
          </a:prstGeom>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smtClean="0">
                <a:solidFill>
                  <a:schemeClr val="tx2">
                    <a:lumMod val="60000"/>
                    <a:lumOff val="40000"/>
                  </a:schemeClr>
                </a:solidFill>
                <a:latin typeface="Segoe UI" pitchFamily="34" charset="0"/>
                <a:ea typeface="Segoe UI" pitchFamily="34" charset="0"/>
                <a:cs typeface="Segoe UI" pitchFamily="34" charset="0"/>
              </a:rPr>
              <a:t>build feature </a:t>
            </a:r>
            <a:r>
              <a:rPr lang="en-CA" sz="800" i="1" spc="-50">
                <a:solidFill>
                  <a:schemeClr val="tx2">
                    <a:lumMod val="60000"/>
                    <a:lumOff val="40000"/>
                  </a:schemeClr>
                </a:solidFill>
                <a:latin typeface="Segoe UI" pitchFamily="34" charset="0"/>
                <a:ea typeface="Segoe UI" pitchFamily="34" charset="0"/>
                <a:cs typeface="Segoe UI" pitchFamily="34" charset="0"/>
              </a:rPr>
              <a:t>2</a:t>
            </a:r>
            <a:endParaRPr lang="en-CA" sz="800" i="1" spc="-50" dirty="0" err="1">
              <a:solidFill>
                <a:schemeClr val="tx2">
                  <a:lumMod val="60000"/>
                  <a:lumOff val="40000"/>
                </a:schemeClr>
              </a:solidFill>
              <a:latin typeface="Segoe UI" pitchFamily="34" charset="0"/>
              <a:ea typeface="Segoe UI" pitchFamily="34" charset="0"/>
              <a:cs typeface="Segoe UI" pitchFamily="34" charset="0"/>
            </a:endParaRPr>
          </a:p>
        </p:txBody>
      </p:sp>
      <p:sp>
        <p:nvSpPr>
          <p:cNvPr id="81" name="Rectangle 80"/>
          <p:cNvSpPr/>
          <p:nvPr/>
        </p:nvSpPr>
        <p:spPr bwMode="auto">
          <a:xfrm>
            <a:off x="6461969" y="4370364"/>
            <a:ext cx="3252750" cy="144000"/>
          </a:xfrm>
          <a:prstGeom prst="rect">
            <a:avLst/>
          </a:prstGeom>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a:solidFill>
                  <a:schemeClr val="tx2">
                    <a:lumMod val="60000"/>
                    <a:lumOff val="40000"/>
                  </a:schemeClr>
                </a:solidFill>
                <a:latin typeface="Segoe UI" pitchFamily="34" charset="0"/>
                <a:ea typeface="Segoe UI" pitchFamily="34" charset="0"/>
                <a:cs typeface="Segoe UI" pitchFamily="34" charset="0"/>
              </a:rPr>
              <a:t>build feature 3</a:t>
            </a:r>
            <a:endParaRPr lang="en-CA" sz="800" i="1" spc="-50" dirty="0" err="1">
              <a:solidFill>
                <a:schemeClr val="tx2">
                  <a:lumMod val="60000"/>
                  <a:lumOff val="40000"/>
                </a:schemeClr>
              </a:solidFill>
              <a:latin typeface="Segoe UI" pitchFamily="34" charset="0"/>
              <a:ea typeface="Segoe UI" pitchFamily="34" charset="0"/>
              <a:cs typeface="Segoe UI" pitchFamily="34" charset="0"/>
            </a:endParaRPr>
          </a:p>
        </p:txBody>
      </p:sp>
      <p:sp>
        <p:nvSpPr>
          <p:cNvPr id="82" name="TextBox 81"/>
          <p:cNvSpPr txBox="1"/>
          <p:nvPr/>
        </p:nvSpPr>
        <p:spPr>
          <a:xfrm>
            <a:off x="5010910" y="435355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3" name="Straight Arrow Connector 82"/>
          <p:cNvCxnSpPr>
            <a:stCxn id="90" idx="6"/>
          </p:cNvCxnSpPr>
          <p:nvPr/>
        </p:nvCxnSpPr>
        <p:spPr>
          <a:xfrm>
            <a:off x="5463745" y="4810207"/>
            <a:ext cx="5907234"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4" name="Group 83"/>
          <p:cNvGrpSpPr/>
          <p:nvPr/>
        </p:nvGrpSpPr>
        <p:grpSpPr>
          <a:xfrm>
            <a:off x="5012260" y="4684159"/>
            <a:ext cx="451485" cy="243831"/>
            <a:chOff x="1328737" y="3152802"/>
            <a:chExt cx="451485" cy="299861"/>
          </a:xfrm>
        </p:grpSpPr>
        <p:grpSp>
          <p:nvGrpSpPr>
            <p:cNvPr id="85" name="Group 84"/>
            <p:cNvGrpSpPr/>
            <p:nvPr/>
          </p:nvGrpSpPr>
          <p:grpSpPr>
            <a:xfrm>
              <a:off x="1328737" y="3152802"/>
              <a:ext cx="428625" cy="299861"/>
              <a:chOff x="1343025" y="1209675"/>
              <a:chExt cx="952500" cy="642937"/>
            </a:xfrm>
          </p:grpSpPr>
          <p:sp>
            <p:nvSpPr>
              <p:cNvPr id="87" name="Rectangle 8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8" name="Rectangle 8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9" name="Elbow Connector 88"/>
              <p:cNvCxnSpPr>
                <a:stCxn id="8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6" name="Flowchart: Connector 8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0" name="Flowchart: Connector 89"/>
          <p:cNvSpPr>
            <a:spLocks noChangeAspect="1"/>
          </p:cNvSpPr>
          <p:nvPr/>
        </p:nvSpPr>
        <p:spPr bwMode="auto">
          <a:xfrm>
            <a:off x="5402689" y="478033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1" name="Rounded Rectangle 90"/>
          <p:cNvSpPr/>
          <p:nvPr/>
        </p:nvSpPr>
        <p:spPr bwMode="auto">
          <a:xfrm>
            <a:off x="7084311" y="4861551"/>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1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93" name="Rounded Rectangle 92"/>
          <p:cNvSpPr/>
          <p:nvPr/>
        </p:nvSpPr>
        <p:spPr bwMode="auto">
          <a:xfrm>
            <a:off x="9362155" y="4853487"/>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3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94" name="Left Brace 93"/>
          <p:cNvSpPr/>
          <p:nvPr/>
        </p:nvSpPr>
        <p:spPr>
          <a:xfrm rot="5400000">
            <a:off x="8432789" y="1599170"/>
            <a:ext cx="118251" cy="5192051"/>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95" name="TextBox 94"/>
          <p:cNvSpPr txBox="1"/>
          <p:nvPr/>
        </p:nvSpPr>
        <p:spPr>
          <a:xfrm>
            <a:off x="6001662" y="3809034"/>
            <a:ext cx="5024773" cy="307777"/>
          </a:xfrm>
          <a:prstGeom prst="rect">
            <a:avLst/>
          </a:prstGeom>
          <a:noFill/>
        </p:spPr>
        <p:txBody>
          <a:bodyPr wrap="none" lIns="0" tIns="0" rIns="0" bIns="0" rtlCol="0">
            <a:spAutoFit/>
          </a:bodyPr>
          <a:lstStyle/>
          <a:p>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features are included but hidden until </a:t>
            </a:r>
            <a:r>
              <a:rPr lang="en-CA" sz="2000" smtClean="0">
                <a:solidFill>
                  <a:srgbClr val="9B4F96"/>
                </a:solidFill>
                <a:latin typeface="Segoe UI Light" pitchFamily="34" charset="0"/>
              </a:rPr>
              <a:t>enabled</a:t>
            </a:r>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6" name="Rectangle 95"/>
          <p:cNvSpPr/>
          <p:nvPr/>
        </p:nvSpPr>
        <p:spPr bwMode="auto">
          <a:xfrm>
            <a:off x="10689942" y="4654576"/>
            <a:ext cx="397998" cy="144000"/>
          </a:xfrm>
          <a:prstGeom prst="rect">
            <a:avLst/>
          </a:prstGeom>
          <a:solidFill>
            <a:schemeClr val="bg1"/>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solidFill>
                <a:schemeClr val="accent1">
                  <a:lumMod val="20000"/>
                  <a:lumOff val="80000"/>
                </a:schemeClr>
              </a:solidFill>
              <a:latin typeface="Segoe UI" pitchFamily="34" charset="0"/>
              <a:ea typeface="Segoe UI" pitchFamily="34" charset="0"/>
              <a:cs typeface="Segoe UI" pitchFamily="34" charset="0"/>
            </a:endParaRPr>
          </a:p>
        </p:txBody>
      </p:sp>
      <p:sp>
        <p:nvSpPr>
          <p:cNvPr id="97" name="Rounded Rectangle 96"/>
          <p:cNvSpPr/>
          <p:nvPr/>
        </p:nvSpPr>
        <p:spPr bwMode="auto">
          <a:xfrm>
            <a:off x="10281596" y="4853487"/>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1 Disabled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98" name="Flowchart: Connector 97"/>
          <p:cNvSpPr>
            <a:spLocks noChangeAspect="1"/>
          </p:cNvSpPr>
          <p:nvPr/>
        </p:nvSpPr>
        <p:spPr bwMode="auto">
          <a:xfrm>
            <a:off x="7774400" y="47133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99" name="TextBox 98"/>
          <p:cNvSpPr txBox="1"/>
          <p:nvPr/>
        </p:nvSpPr>
        <p:spPr>
          <a:xfrm>
            <a:off x="10387741" y="5505004"/>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v2</a:t>
            </a:r>
          </a:p>
        </p:txBody>
      </p:sp>
      <p:grpSp>
        <p:nvGrpSpPr>
          <p:cNvPr id="100" name="Group 99"/>
          <p:cNvGrpSpPr/>
          <p:nvPr/>
        </p:nvGrpSpPr>
        <p:grpSpPr>
          <a:xfrm>
            <a:off x="9287634" y="5369430"/>
            <a:ext cx="451485" cy="243831"/>
            <a:chOff x="1328737" y="3152802"/>
            <a:chExt cx="451485" cy="299861"/>
          </a:xfrm>
        </p:grpSpPr>
        <p:grpSp>
          <p:nvGrpSpPr>
            <p:cNvPr id="101" name="Group 100"/>
            <p:cNvGrpSpPr/>
            <p:nvPr/>
          </p:nvGrpSpPr>
          <p:grpSpPr>
            <a:xfrm>
              <a:off x="1328737" y="3152802"/>
              <a:ext cx="428625" cy="299861"/>
              <a:chOff x="1343025" y="1209675"/>
              <a:chExt cx="952500" cy="642937"/>
            </a:xfrm>
          </p:grpSpPr>
          <p:sp>
            <p:nvSpPr>
              <p:cNvPr id="104" name="Rectangle 10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5" name="Rectangle 10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7" name="Elbow Connector 106"/>
              <p:cNvCxnSpPr>
                <a:stCxn id="10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02" name="Flowchart: Connector 10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08" name="Straight Arrow Connector 107"/>
          <p:cNvCxnSpPr>
            <a:stCxn id="109" idx="6"/>
          </p:cNvCxnSpPr>
          <p:nvPr/>
        </p:nvCxnSpPr>
        <p:spPr>
          <a:xfrm>
            <a:off x="9746788" y="5505004"/>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09" name="Flowchart: Connector 108"/>
          <p:cNvSpPr>
            <a:spLocks noChangeAspect="1"/>
          </p:cNvSpPr>
          <p:nvPr/>
        </p:nvSpPr>
        <p:spPr bwMode="auto">
          <a:xfrm>
            <a:off x="9685732" y="547513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10" name="Straight Arrow Connector 109"/>
          <p:cNvCxnSpPr>
            <a:stCxn id="111" idx="4"/>
          </p:cNvCxnSpPr>
          <p:nvPr/>
        </p:nvCxnSpPr>
        <p:spPr>
          <a:xfrm>
            <a:off x="8997960" y="4931012"/>
            <a:ext cx="287293" cy="4350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1" name="Flowchart: Connector 110"/>
          <p:cNvSpPr>
            <a:spLocks noChangeAspect="1"/>
          </p:cNvSpPr>
          <p:nvPr/>
        </p:nvSpPr>
        <p:spPr bwMode="auto">
          <a:xfrm>
            <a:off x="8883660" y="47073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12" name="TextBox 111"/>
          <p:cNvSpPr txBox="1"/>
          <p:nvPr/>
        </p:nvSpPr>
        <p:spPr>
          <a:xfrm>
            <a:off x="7888700" y="5725794"/>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3" name="TextBox 112"/>
          <p:cNvSpPr txBox="1"/>
          <p:nvPr/>
        </p:nvSpPr>
        <p:spPr>
          <a:xfrm>
            <a:off x="9539939" y="5914637"/>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v1</a:t>
            </a:r>
          </a:p>
        </p:txBody>
      </p:sp>
      <p:grpSp>
        <p:nvGrpSpPr>
          <p:cNvPr id="115" name="Group 114"/>
          <p:cNvGrpSpPr/>
          <p:nvPr/>
        </p:nvGrpSpPr>
        <p:grpSpPr>
          <a:xfrm>
            <a:off x="8450346" y="5769919"/>
            <a:ext cx="451485" cy="243831"/>
            <a:chOff x="1328737" y="3152802"/>
            <a:chExt cx="451485" cy="299861"/>
          </a:xfrm>
        </p:grpSpPr>
        <p:grpSp>
          <p:nvGrpSpPr>
            <p:cNvPr id="117" name="Group 116"/>
            <p:cNvGrpSpPr/>
            <p:nvPr/>
          </p:nvGrpSpPr>
          <p:grpSpPr>
            <a:xfrm>
              <a:off x="1328737" y="3152802"/>
              <a:ext cx="428625" cy="299861"/>
              <a:chOff x="1343025" y="1209675"/>
              <a:chExt cx="952500" cy="642937"/>
            </a:xfrm>
          </p:grpSpPr>
          <p:sp>
            <p:nvSpPr>
              <p:cNvPr id="119" name="Rectangle 11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0" name="Rectangle 11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1" name="Elbow Connector 120"/>
              <p:cNvCxnSpPr>
                <a:stCxn id="12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8" name="Flowchart: Connector 11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2" name="Straight Arrow Connector 121"/>
          <p:cNvCxnSpPr>
            <a:stCxn id="123" idx="6"/>
          </p:cNvCxnSpPr>
          <p:nvPr/>
        </p:nvCxnSpPr>
        <p:spPr>
          <a:xfrm>
            <a:off x="8909500" y="5905493"/>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3" name="Flowchart: Connector 122"/>
          <p:cNvSpPr>
            <a:spLocks noChangeAspect="1"/>
          </p:cNvSpPr>
          <p:nvPr/>
        </p:nvSpPr>
        <p:spPr bwMode="auto">
          <a:xfrm>
            <a:off x="8848444" y="587562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4" name="Straight Arrow Connector 123"/>
          <p:cNvCxnSpPr>
            <a:stCxn id="98" idx="4"/>
          </p:cNvCxnSpPr>
          <p:nvPr/>
        </p:nvCxnSpPr>
        <p:spPr>
          <a:xfrm>
            <a:off x="7888700" y="4937012"/>
            <a:ext cx="563609" cy="83281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6" name="TextBox 125"/>
          <p:cNvSpPr txBox="1"/>
          <p:nvPr/>
        </p:nvSpPr>
        <p:spPr>
          <a:xfrm>
            <a:off x="8728209" y="5305484"/>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2" name="Rounded Rectangle 91"/>
          <p:cNvSpPr/>
          <p:nvPr/>
        </p:nvSpPr>
        <p:spPr bwMode="auto">
          <a:xfrm>
            <a:off x="8003752" y="4861551"/>
            <a:ext cx="705128" cy="319256"/>
          </a:xfrm>
          <a:prstGeom prst="roundRect">
            <a:avLst/>
          </a:prstGeom>
          <a:solidFill>
            <a:schemeClr val="bg1"/>
          </a:solid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2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06921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Release Isolation</a:t>
            </a:r>
            <a:endParaRPr lang="en-US" sz="2800" dirty="0">
              <a:solidFill>
                <a:srgbClr val="9B4F96"/>
              </a:solidFill>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40" name="TextBox 39"/>
          <p:cNvSpPr txBox="1"/>
          <p:nvPr/>
        </p:nvSpPr>
        <p:spPr>
          <a:xfrm>
            <a:off x="427702" y="3822843"/>
            <a:ext cx="161904"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A</a:t>
            </a:r>
          </a:p>
        </p:txBody>
      </p:sp>
      <p:cxnSp>
        <p:nvCxnSpPr>
          <p:cNvPr id="41" name="Straight Arrow Connector 40"/>
          <p:cNvCxnSpPr>
            <a:stCxn id="48" idx="6"/>
          </p:cNvCxnSpPr>
          <p:nvPr/>
        </p:nvCxnSpPr>
        <p:spPr>
          <a:xfrm>
            <a:off x="880537" y="4279491"/>
            <a:ext cx="4934372"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42" name="Group 41"/>
          <p:cNvGrpSpPr/>
          <p:nvPr/>
        </p:nvGrpSpPr>
        <p:grpSpPr>
          <a:xfrm>
            <a:off x="429052" y="4153443"/>
            <a:ext cx="451485" cy="243831"/>
            <a:chOff x="1328737" y="3152802"/>
            <a:chExt cx="451485" cy="299861"/>
          </a:xfrm>
        </p:grpSpPr>
        <p:grpSp>
          <p:nvGrpSpPr>
            <p:cNvPr id="43" name="Group 42"/>
            <p:cNvGrpSpPr/>
            <p:nvPr/>
          </p:nvGrpSpPr>
          <p:grpSpPr>
            <a:xfrm>
              <a:off x="1328737" y="3152802"/>
              <a:ext cx="428625" cy="299861"/>
              <a:chOff x="1343025" y="1209675"/>
              <a:chExt cx="952500" cy="642937"/>
            </a:xfrm>
          </p:grpSpPr>
          <p:sp>
            <p:nvSpPr>
              <p:cNvPr id="45" name="Rectangle 4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Rectangle 4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7" name="Elbow Connector 46"/>
              <p:cNvCxnSpPr>
                <a:stCxn id="4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4" name="Flowchart: Connector 4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8" name="Flowchart: Connector 47"/>
          <p:cNvSpPr>
            <a:spLocks noChangeAspect="1"/>
          </p:cNvSpPr>
          <p:nvPr/>
        </p:nvSpPr>
        <p:spPr bwMode="auto">
          <a:xfrm>
            <a:off x="819481" y="424962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49" name="TextBox 48"/>
          <p:cNvSpPr txBox="1"/>
          <p:nvPr/>
        </p:nvSpPr>
        <p:spPr>
          <a:xfrm>
            <a:off x="1435928" y="2780284"/>
            <a:ext cx="13946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a:t>
            </a:r>
          </a:p>
        </p:txBody>
      </p:sp>
      <p:grpSp>
        <p:nvGrpSpPr>
          <p:cNvPr id="50" name="Group 49"/>
          <p:cNvGrpSpPr/>
          <p:nvPr/>
        </p:nvGrpSpPr>
        <p:grpSpPr>
          <a:xfrm>
            <a:off x="1394791" y="3088155"/>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5" name="Elbow Connector 54"/>
              <p:cNvCxnSpPr>
                <a:stCxn id="5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56" name="Straight Arrow Connector 55"/>
          <p:cNvCxnSpPr>
            <a:stCxn id="57" idx="6"/>
          </p:cNvCxnSpPr>
          <p:nvPr/>
        </p:nvCxnSpPr>
        <p:spPr>
          <a:xfrm>
            <a:off x="1853945" y="3223729"/>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57" name="Flowchart: Connector 56"/>
          <p:cNvSpPr>
            <a:spLocks noChangeAspect="1"/>
          </p:cNvSpPr>
          <p:nvPr/>
        </p:nvSpPr>
        <p:spPr bwMode="auto">
          <a:xfrm>
            <a:off x="1792889" y="31938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58" name="Flowchart: Connector 57"/>
          <p:cNvSpPr>
            <a:spLocks noChangeAspect="1"/>
          </p:cNvSpPr>
          <p:nvPr/>
        </p:nvSpPr>
        <p:spPr bwMode="auto">
          <a:xfrm>
            <a:off x="3244916" y="3107058"/>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59" name="Flowchart: Connector 58"/>
          <p:cNvSpPr>
            <a:spLocks noChangeAspect="1"/>
          </p:cNvSpPr>
          <p:nvPr/>
        </p:nvSpPr>
        <p:spPr bwMode="auto">
          <a:xfrm>
            <a:off x="1270966" y="417361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60" name="Straight Arrow Connector 59"/>
          <p:cNvCxnSpPr>
            <a:endCxn id="54" idx="2"/>
          </p:cNvCxnSpPr>
          <p:nvPr/>
        </p:nvCxnSpPr>
        <p:spPr>
          <a:xfrm flipV="1">
            <a:off x="1394791" y="3331986"/>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1" name="Straight Arrow Connector 60"/>
          <p:cNvCxnSpPr>
            <a:stCxn id="58" idx="4"/>
          </p:cNvCxnSpPr>
          <p:nvPr/>
        </p:nvCxnSpPr>
        <p:spPr>
          <a:xfrm>
            <a:off x="3359216" y="3330717"/>
            <a:ext cx="0" cy="930569"/>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Flowchart: Connector 61"/>
          <p:cNvSpPr>
            <a:spLocks noChangeAspect="1"/>
          </p:cNvSpPr>
          <p:nvPr/>
        </p:nvSpPr>
        <p:spPr bwMode="auto">
          <a:xfrm>
            <a:off x="3016316" y="417361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63" name="Straight Arrow Connector 62"/>
          <p:cNvCxnSpPr>
            <a:stCxn id="62" idx="0"/>
          </p:cNvCxnSpPr>
          <p:nvPr/>
        </p:nvCxnSpPr>
        <p:spPr>
          <a:xfrm flipV="1">
            <a:off x="3130616" y="3233174"/>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386476" y="1690481"/>
            <a:ext cx="15869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a:t>
            </a:r>
          </a:p>
        </p:txBody>
      </p:sp>
      <p:grpSp>
        <p:nvGrpSpPr>
          <p:cNvPr id="73" name="Group 72"/>
          <p:cNvGrpSpPr/>
          <p:nvPr/>
        </p:nvGrpSpPr>
        <p:grpSpPr>
          <a:xfrm>
            <a:off x="2345339" y="1998352"/>
            <a:ext cx="451485" cy="243831"/>
            <a:chOff x="1328737" y="3152802"/>
            <a:chExt cx="451485" cy="299861"/>
          </a:xfrm>
        </p:grpSpPr>
        <p:grpSp>
          <p:nvGrpSpPr>
            <p:cNvPr id="74" name="Group 73"/>
            <p:cNvGrpSpPr/>
            <p:nvPr/>
          </p:nvGrpSpPr>
          <p:grpSpPr>
            <a:xfrm>
              <a:off x="1328737" y="3152802"/>
              <a:ext cx="428625" cy="299861"/>
              <a:chOff x="1343025" y="1209675"/>
              <a:chExt cx="952500" cy="642937"/>
            </a:xfrm>
          </p:grpSpPr>
          <p:sp>
            <p:nvSpPr>
              <p:cNvPr id="76" name="Rectangle 7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7" name="Rectangle 7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8" name="Elbow Connector 77"/>
              <p:cNvCxnSpPr>
                <a:stCxn id="7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75" name="Flowchart: Connector 7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9" name="Straight Arrow Connector 78"/>
          <p:cNvCxnSpPr>
            <a:stCxn id="80" idx="6"/>
          </p:cNvCxnSpPr>
          <p:nvPr/>
        </p:nvCxnSpPr>
        <p:spPr>
          <a:xfrm flipV="1">
            <a:off x="2804493" y="2124783"/>
            <a:ext cx="3010416"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80" name="Flowchart: Connector 79"/>
          <p:cNvSpPr>
            <a:spLocks noChangeAspect="1"/>
          </p:cNvSpPr>
          <p:nvPr/>
        </p:nvSpPr>
        <p:spPr bwMode="auto">
          <a:xfrm>
            <a:off x="2743437" y="210405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81" name="Flowchart: Connector 80"/>
          <p:cNvSpPr>
            <a:spLocks noChangeAspect="1"/>
          </p:cNvSpPr>
          <p:nvPr/>
        </p:nvSpPr>
        <p:spPr bwMode="auto">
          <a:xfrm>
            <a:off x="4195464" y="2017255"/>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82" name="Flowchart: Connector 81"/>
          <p:cNvSpPr>
            <a:spLocks noChangeAspect="1"/>
          </p:cNvSpPr>
          <p:nvPr/>
        </p:nvSpPr>
        <p:spPr bwMode="auto">
          <a:xfrm>
            <a:off x="2221514" y="308381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83" name="Straight Arrow Connector 82"/>
          <p:cNvCxnSpPr>
            <a:endCxn id="77" idx="2"/>
          </p:cNvCxnSpPr>
          <p:nvPr/>
        </p:nvCxnSpPr>
        <p:spPr>
          <a:xfrm flipV="1">
            <a:off x="2345339" y="2242183"/>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84" name="Straight Arrow Connector 83"/>
          <p:cNvCxnSpPr>
            <a:stCxn id="81" idx="4"/>
          </p:cNvCxnSpPr>
          <p:nvPr/>
        </p:nvCxnSpPr>
        <p:spPr>
          <a:xfrm>
            <a:off x="4309764" y="2240914"/>
            <a:ext cx="0" cy="987774"/>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85" name="Flowchart: Connector 84"/>
          <p:cNvSpPr>
            <a:spLocks noChangeAspect="1"/>
          </p:cNvSpPr>
          <p:nvPr/>
        </p:nvSpPr>
        <p:spPr bwMode="auto">
          <a:xfrm>
            <a:off x="3966864" y="308381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86" name="Straight Arrow Connector 85"/>
          <p:cNvCxnSpPr>
            <a:stCxn id="85" idx="0"/>
          </p:cNvCxnSpPr>
          <p:nvPr/>
        </p:nvCxnSpPr>
        <p:spPr>
          <a:xfrm flipV="1">
            <a:off x="4081164" y="2143371"/>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274621" y="3841431"/>
            <a:ext cx="161904"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A</a:t>
            </a:r>
          </a:p>
        </p:txBody>
      </p:sp>
      <p:cxnSp>
        <p:nvCxnSpPr>
          <p:cNvPr id="88" name="Straight Arrow Connector 87"/>
          <p:cNvCxnSpPr>
            <a:stCxn id="95" idx="6"/>
          </p:cNvCxnSpPr>
          <p:nvPr/>
        </p:nvCxnSpPr>
        <p:spPr>
          <a:xfrm>
            <a:off x="6727456" y="4298079"/>
            <a:ext cx="4934372"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9" name="Group 88"/>
          <p:cNvGrpSpPr/>
          <p:nvPr/>
        </p:nvGrpSpPr>
        <p:grpSpPr>
          <a:xfrm>
            <a:off x="6275971" y="4172031"/>
            <a:ext cx="451485" cy="243831"/>
            <a:chOff x="1328737" y="3152802"/>
            <a:chExt cx="451485" cy="299861"/>
          </a:xfrm>
        </p:grpSpPr>
        <p:grpSp>
          <p:nvGrpSpPr>
            <p:cNvPr id="90" name="Group 89"/>
            <p:cNvGrpSpPr/>
            <p:nvPr/>
          </p:nvGrpSpPr>
          <p:grpSpPr>
            <a:xfrm>
              <a:off x="1328737" y="3152802"/>
              <a:ext cx="428625" cy="299861"/>
              <a:chOff x="1343025" y="1209675"/>
              <a:chExt cx="952500" cy="642937"/>
            </a:xfrm>
          </p:grpSpPr>
          <p:sp>
            <p:nvSpPr>
              <p:cNvPr id="92" name="Rectangle 9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Rectangle 9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4" name="Elbow Connector 93"/>
              <p:cNvCxnSpPr>
                <a:stCxn id="9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91" name="Flowchart: Connector 9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5" name="Flowchart: Connector 94"/>
          <p:cNvSpPr>
            <a:spLocks noChangeAspect="1"/>
          </p:cNvSpPr>
          <p:nvPr/>
        </p:nvSpPr>
        <p:spPr bwMode="auto">
          <a:xfrm>
            <a:off x="6666400" y="426821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35" name="TextBox 134"/>
          <p:cNvSpPr txBox="1"/>
          <p:nvPr/>
        </p:nvSpPr>
        <p:spPr>
          <a:xfrm>
            <a:off x="8233395" y="1709069"/>
            <a:ext cx="15869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a:t>
            </a:r>
          </a:p>
        </p:txBody>
      </p:sp>
      <p:grpSp>
        <p:nvGrpSpPr>
          <p:cNvPr id="136" name="Group 135"/>
          <p:cNvGrpSpPr/>
          <p:nvPr/>
        </p:nvGrpSpPr>
        <p:grpSpPr>
          <a:xfrm>
            <a:off x="8192258" y="2016940"/>
            <a:ext cx="451485" cy="243831"/>
            <a:chOff x="1328737" y="3152802"/>
            <a:chExt cx="451485" cy="299861"/>
          </a:xfrm>
        </p:grpSpPr>
        <p:grpSp>
          <p:nvGrpSpPr>
            <p:cNvPr id="137" name="Group 136"/>
            <p:cNvGrpSpPr/>
            <p:nvPr/>
          </p:nvGrpSpPr>
          <p:grpSpPr>
            <a:xfrm>
              <a:off x="1328737" y="3152802"/>
              <a:ext cx="428625" cy="299861"/>
              <a:chOff x="1343025" y="1209675"/>
              <a:chExt cx="952500" cy="642937"/>
            </a:xfrm>
          </p:grpSpPr>
          <p:sp>
            <p:nvSpPr>
              <p:cNvPr id="139" name="Rectangle 13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0" name="Rectangle 13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1" name="Elbow Connector 140"/>
              <p:cNvCxnSpPr>
                <a:stCxn id="14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8" name="Flowchart: Connector 13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2" name="Straight Arrow Connector 141"/>
          <p:cNvCxnSpPr>
            <a:stCxn id="143" idx="6"/>
          </p:cNvCxnSpPr>
          <p:nvPr/>
        </p:nvCxnSpPr>
        <p:spPr>
          <a:xfrm flipV="1">
            <a:off x="8651412" y="2143371"/>
            <a:ext cx="3010416"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3" name="Flowchart: Connector 142"/>
          <p:cNvSpPr>
            <a:spLocks noChangeAspect="1"/>
          </p:cNvSpPr>
          <p:nvPr/>
        </p:nvSpPr>
        <p:spPr bwMode="auto">
          <a:xfrm>
            <a:off x="8590356" y="212264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44" name="Flowchart: Connector 143"/>
          <p:cNvSpPr>
            <a:spLocks noChangeAspect="1"/>
          </p:cNvSpPr>
          <p:nvPr/>
        </p:nvSpPr>
        <p:spPr bwMode="auto">
          <a:xfrm>
            <a:off x="10042383" y="2035843"/>
            <a:ext cx="228600" cy="223659"/>
          </a:xfrm>
          <a:prstGeom prst="flowChartConnector">
            <a:avLst/>
          </a:prstGeom>
          <a:solidFill>
            <a:schemeClr val="bg1"/>
          </a:solidFill>
          <a:ln w="12700">
            <a:solidFill>
              <a:srgbClr val="C0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BM</a:t>
            </a:r>
          </a:p>
        </p:txBody>
      </p:sp>
      <p:cxnSp>
        <p:nvCxnSpPr>
          <p:cNvPr id="147" name="Straight Arrow Connector 146"/>
          <p:cNvCxnSpPr>
            <a:stCxn id="144" idx="4"/>
          </p:cNvCxnSpPr>
          <p:nvPr/>
        </p:nvCxnSpPr>
        <p:spPr>
          <a:xfrm>
            <a:off x="10156683" y="2259502"/>
            <a:ext cx="0" cy="2019989"/>
          </a:xfrm>
          <a:prstGeom prst="straightConnector1">
            <a:avLst/>
          </a:prstGeom>
          <a:ln w="12700">
            <a:solidFill>
              <a:srgbClr val="C00000"/>
            </a:solidFill>
            <a:prstDash val="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2063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Release Isolation</a:t>
            </a:r>
            <a:endParaRPr lang="en-US" sz="2800" dirty="0">
              <a:solidFill>
                <a:srgbClr val="9B4F96"/>
              </a:solidFill>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40" name="TextBox 39"/>
          <p:cNvSpPr txBox="1"/>
          <p:nvPr/>
        </p:nvSpPr>
        <p:spPr>
          <a:xfrm>
            <a:off x="377097" y="2032143"/>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41" name="Straight Arrow Connector 40"/>
          <p:cNvCxnSpPr>
            <a:stCxn id="48" idx="6"/>
          </p:cNvCxnSpPr>
          <p:nvPr/>
        </p:nvCxnSpPr>
        <p:spPr>
          <a:xfrm>
            <a:off x="829932" y="2488791"/>
            <a:ext cx="8206968"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42" name="Group 41"/>
          <p:cNvGrpSpPr/>
          <p:nvPr/>
        </p:nvGrpSpPr>
        <p:grpSpPr>
          <a:xfrm>
            <a:off x="378447" y="2362743"/>
            <a:ext cx="451485" cy="243831"/>
            <a:chOff x="1328737" y="3152802"/>
            <a:chExt cx="451485" cy="299861"/>
          </a:xfrm>
        </p:grpSpPr>
        <p:grpSp>
          <p:nvGrpSpPr>
            <p:cNvPr id="43" name="Group 42"/>
            <p:cNvGrpSpPr/>
            <p:nvPr/>
          </p:nvGrpSpPr>
          <p:grpSpPr>
            <a:xfrm>
              <a:off x="1328737" y="3152802"/>
              <a:ext cx="428625" cy="299861"/>
              <a:chOff x="1343025" y="1209675"/>
              <a:chExt cx="952500" cy="642937"/>
            </a:xfrm>
          </p:grpSpPr>
          <p:sp>
            <p:nvSpPr>
              <p:cNvPr id="45" name="Rectangle 4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Rectangle 4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7" name="Elbow Connector 46"/>
              <p:cNvCxnSpPr>
                <a:stCxn id="4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4" name="Flowchart: Connector 4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8" name="Flowchart: Connector 47"/>
          <p:cNvSpPr>
            <a:spLocks noChangeAspect="1"/>
          </p:cNvSpPr>
          <p:nvPr/>
        </p:nvSpPr>
        <p:spPr bwMode="auto">
          <a:xfrm>
            <a:off x="768876" y="245892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49" name="TextBox 48"/>
          <p:cNvSpPr txBox="1"/>
          <p:nvPr/>
        </p:nvSpPr>
        <p:spPr>
          <a:xfrm>
            <a:off x="2768543" y="965425"/>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50" name="Group 49"/>
          <p:cNvGrpSpPr/>
          <p:nvPr/>
        </p:nvGrpSpPr>
        <p:grpSpPr>
          <a:xfrm>
            <a:off x="2727406" y="1273296"/>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5" name="Elbow Connector 54"/>
              <p:cNvCxnSpPr>
                <a:stCxn id="5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56" name="Straight Arrow Connector 55"/>
          <p:cNvCxnSpPr>
            <a:stCxn id="57" idx="6"/>
          </p:cNvCxnSpPr>
          <p:nvPr/>
        </p:nvCxnSpPr>
        <p:spPr>
          <a:xfrm>
            <a:off x="3186560" y="1408870"/>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57" name="Flowchart: Connector 56"/>
          <p:cNvSpPr>
            <a:spLocks noChangeAspect="1"/>
          </p:cNvSpPr>
          <p:nvPr/>
        </p:nvSpPr>
        <p:spPr bwMode="auto">
          <a:xfrm>
            <a:off x="3125504" y="137900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58" name="Flowchart: Connector 57"/>
          <p:cNvSpPr>
            <a:spLocks noChangeAspect="1"/>
          </p:cNvSpPr>
          <p:nvPr/>
        </p:nvSpPr>
        <p:spPr bwMode="auto">
          <a:xfrm>
            <a:off x="4577531" y="1292199"/>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59" name="Flowchart: Connector 58"/>
          <p:cNvSpPr>
            <a:spLocks noChangeAspect="1"/>
          </p:cNvSpPr>
          <p:nvPr/>
        </p:nvSpPr>
        <p:spPr bwMode="auto">
          <a:xfrm>
            <a:off x="260358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60" name="Straight Arrow Connector 59"/>
          <p:cNvCxnSpPr>
            <a:endCxn id="54" idx="2"/>
          </p:cNvCxnSpPr>
          <p:nvPr/>
        </p:nvCxnSpPr>
        <p:spPr>
          <a:xfrm flipV="1">
            <a:off x="2727406" y="1517127"/>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1" name="Straight Arrow Connector 60"/>
          <p:cNvCxnSpPr>
            <a:stCxn id="58" idx="4"/>
          </p:cNvCxnSpPr>
          <p:nvPr/>
        </p:nvCxnSpPr>
        <p:spPr>
          <a:xfrm>
            <a:off x="4691831" y="1515858"/>
            <a:ext cx="0" cy="987774"/>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Flowchart: Connector 61"/>
          <p:cNvSpPr>
            <a:spLocks noChangeAspect="1"/>
          </p:cNvSpPr>
          <p:nvPr/>
        </p:nvSpPr>
        <p:spPr bwMode="auto">
          <a:xfrm>
            <a:off x="434893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63" name="Straight Arrow Connector 62"/>
          <p:cNvCxnSpPr>
            <a:stCxn id="62" idx="0"/>
          </p:cNvCxnSpPr>
          <p:nvPr/>
        </p:nvCxnSpPr>
        <p:spPr>
          <a:xfrm flipV="1">
            <a:off x="4463231" y="1418315"/>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bwMode="auto">
          <a:xfrm>
            <a:off x="888765" y="1664417"/>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67" name="Rounded Rectangle 66"/>
          <p:cNvSpPr/>
          <p:nvPr/>
        </p:nvSpPr>
        <p:spPr bwMode="auto">
          <a:xfrm>
            <a:off x="1786228" y="1658992"/>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68" name="Rounded Rectangle 67"/>
          <p:cNvSpPr/>
          <p:nvPr/>
        </p:nvSpPr>
        <p:spPr bwMode="auto">
          <a:xfrm>
            <a:off x="3367729" y="96201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69" name="Rounded Rectangle 68"/>
          <p:cNvSpPr/>
          <p:nvPr/>
        </p:nvSpPr>
        <p:spPr bwMode="auto">
          <a:xfrm>
            <a:off x="3334077" y="166440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sp>
        <p:nvSpPr>
          <p:cNvPr id="70" name="Rounded Rectangle 69"/>
          <p:cNvSpPr/>
          <p:nvPr/>
        </p:nvSpPr>
        <p:spPr bwMode="auto">
          <a:xfrm>
            <a:off x="5011076"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a:t>
            </a:r>
          </a:p>
        </p:txBody>
      </p:sp>
      <p:sp>
        <p:nvSpPr>
          <p:cNvPr id="98" name="Rounded Rectangle 97"/>
          <p:cNvSpPr/>
          <p:nvPr/>
        </p:nvSpPr>
        <p:spPr bwMode="auto">
          <a:xfrm>
            <a:off x="6130977"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V3</a:t>
            </a:r>
          </a:p>
        </p:txBody>
      </p:sp>
      <p:sp>
        <p:nvSpPr>
          <p:cNvPr id="101" name="Flowchart: Connector 100"/>
          <p:cNvSpPr>
            <a:spLocks noChangeAspect="1"/>
          </p:cNvSpPr>
          <p:nvPr/>
        </p:nvSpPr>
        <p:spPr bwMode="auto">
          <a:xfrm>
            <a:off x="5306835" y="237927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08" name="TextBox 107"/>
          <p:cNvSpPr txBox="1"/>
          <p:nvPr/>
        </p:nvSpPr>
        <p:spPr>
          <a:xfrm>
            <a:off x="7143377" y="3771756"/>
            <a:ext cx="24846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v3</a:t>
            </a:r>
          </a:p>
        </p:txBody>
      </p:sp>
      <p:grpSp>
        <p:nvGrpSpPr>
          <p:cNvPr id="109" name="Group 108"/>
          <p:cNvGrpSpPr/>
          <p:nvPr/>
        </p:nvGrpSpPr>
        <p:grpSpPr>
          <a:xfrm>
            <a:off x="7143377" y="3453453"/>
            <a:ext cx="451485" cy="243831"/>
            <a:chOff x="1328737" y="3152802"/>
            <a:chExt cx="451485" cy="299861"/>
          </a:xfrm>
        </p:grpSpPr>
        <p:grpSp>
          <p:nvGrpSpPr>
            <p:cNvPr id="110" name="Group 109"/>
            <p:cNvGrpSpPr/>
            <p:nvPr/>
          </p:nvGrpSpPr>
          <p:grpSpPr>
            <a:xfrm>
              <a:off x="1328737" y="3152802"/>
              <a:ext cx="428625" cy="299861"/>
              <a:chOff x="1343025" y="1209675"/>
              <a:chExt cx="952500" cy="642937"/>
            </a:xfrm>
          </p:grpSpPr>
          <p:sp>
            <p:nvSpPr>
              <p:cNvPr id="112" name="Rectangle 11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4" name="Elbow Connector 113"/>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1" name="Flowchart: Connector 11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5" name="Straight Arrow Connector 114"/>
          <p:cNvCxnSpPr>
            <a:stCxn id="116" idx="6"/>
          </p:cNvCxnSpPr>
          <p:nvPr/>
        </p:nvCxnSpPr>
        <p:spPr>
          <a:xfrm>
            <a:off x="7602531" y="3589027"/>
            <a:ext cx="143436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16" name="Flowchart: Connector 115"/>
          <p:cNvSpPr>
            <a:spLocks noChangeAspect="1"/>
          </p:cNvSpPr>
          <p:nvPr/>
        </p:nvSpPr>
        <p:spPr bwMode="auto">
          <a:xfrm>
            <a:off x="7541475" y="355915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17" name="Straight Arrow Connector 116"/>
          <p:cNvCxnSpPr>
            <a:stCxn id="118" idx="4"/>
          </p:cNvCxnSpPr>
          <p:nvPr/>
        </p:nvCxnSpPr>
        <p:spPr>
          <a:xfrm>
            <a:off x="6591341" y="2582415"/>
            <a:ext cx="553999" cy="87094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8" name="Flowchart: Connector 117"/>
          <p:cNvSpPr>
            <a:spLocks noChangeAspect="1"/>
          </p:cNvSpPr>
          <p:nvPr/>
        </p:nvSpPr>
        <p:spPr bwMode="auto">
          <a:xfrm>
            <a:off x="647704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19" name="TextBox 118"/>
          <p:cNvSpPr txBox="1"/>
          <p:nvPr/>
        </p:nvSpPr>
        <p:spPr>
          <a:xfrm>
            <a:off x="5859285" y="4229911"/>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0" name="TextBox 119"/>
          <p:cNvSpPr txBox="1"/>
          <p:nvPr/>
        </p:nvSpPr>
        <p:spPr>
          <a:xfrm>
            <a:off x="6420931" y="4592339"/>
            <a:ext cx="24846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v2</a:t>
            </a:r>
          </a:p>
        </p:txBody>
      </p:sp>
      <p:grpSp>
        <p:nvGrpSpPr>
          <p:cNvPr id="121" name="Group 120"/>
          <p:cNvGrpSpPr/>
          <p:nvPr/>
        </p:nvGrpSpPr>
        <p:grpSpPr>
          <a:xfrm>
            <a:off x="6420931" y="4274036"/>
            <a:ext cx="451485" cy="243831"/>
            <a:chOff x="1328737" y="3152802"/>
            <a:chExt cx="451485" cy="299861"/>
          </a:xfrm>
        </p:grpSpPr>
        <p:grpSp>
          <p:nvGrpSpPr>
            <p:cNvPr id="122" name="Group 121"/>
            <p:cNvGrpSpPr/>
            <p:nvPr/>
          </p:nvGrpSpPr>
          <p:grpSpPr>
            <a:xfrm>
              <a:off x="1328737" y="3152802"/>
              <a:ext cx="428625" cy="299861"/>
              <a:chOff x="1343025" y="1209675"/>
              <a:chExt cx="952500" cy="642937"/>
            </a:xfrm>
          </p:grpSpPr>
          <p:sp>
            <p:nvSpPr>
              <p:cNvPr id="124" name="Rectangle 12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Rectangle 12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6" name="Elbow Connector 125"/>
              <p:cNvCxnSpPr>
                <a:stCxn id="12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3" name="Flowchart: Connector 12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7" name="Straight Arrow Connector 126"/>
          <p:cNvCxnSpPr>
            <a:stCxn id="128" idx="6"/>
          </p:cNvCxnSpPr>
          <p:nvPr/>
        </p:nvCxnSpPr>
        <p:spPr>
          <a:xfrm flipV="1">
            <a:off x="6880085" y="4400467"/>
            <a:ext cx="2156815"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8" name="Flowchart: Connector 127"/>
          <p:cNvSpPr>
            <a:spLocks noChangeAspect="1"/>
          </p:cNvSpPr>
          <p:nvPr/>
        </p:nvSpPr>
        <p:spPr bwMode="auto">
          <a:xfrm>
            <a:off x="6819029" y="437974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01" idx="4"/>
          </p:cNvCxnSpPr>
          <p:nvPr/>
        </p:nvCxnSpPr>
        <p:spPr>
          <a:xfrm>
            <a:off x="5421135" y="2602929"/>
            <a:ext cx="999796" cy="167500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750" y="3773674"/>
            <a:ext cx="1828571" cy="1828571"/>
          </a:xfrm>
          <a:prstGeom prst="rect">
            <a:avLst/>
          </a:prstGeom>
        </p:spPr>
      </p:pic>
      <p:sp>
        <p:nvSpPr>
          <p:cNvPr id="71" name="TextBox 70"/>
          <p:cNvSpPr txBox="1"/>
          <p:nvPr/>
        </p:nvSpPr>
        <p:spPr>
          <a:xfrm>
            <a:off x="5609300" y="4100036"/>
            <a:ext cx="801501" cy="615553"/>
          </a:xfrm>
          <a:prstGeom prst="rect">
            <a:avLst/>
          </a:prstGeom>
          <a:noFill/>
        </p:spPr>
        <p:txBody>
          <a:bodyPr wrap="none" lIns="0" tIns="0" rIns="0" bIns="0" rtlCol="0">
            <a:spAutoFit/>
          </a:bodyPr>
          <a:lstStyle/>
          <a:p>
            <a:r>
              <a:rPr lang="en-CA" sz="4000" dirty="0" smtClean="0">
                <a:solidFill>
                  <a:srgbClr val="FF0000"/>
                </a:solidFill>
                <a:latin typeface="Segoe UI Light" pitchFamily="34" charset="0"/>
                <a:sym typeface="Webdings"/>
              </a:rPr>
              <a:t>[]</a:t>
            </a:r>
            <a:endParaRPr lang="en-CA" sz="4000" dirty="0" smtClean="0">
              <a:solidFill>
                <a:srgbClr val="FF0000"/>
              </a:solidFill>
              <a:latin typeface="Segoe UI Light" pitchFamily="34" charset="0"/>
            </a:endParaRPr>
          </a:p>
        </p:txBody>
      </p:sp>
    </p:spTree>
    <p:extLst>
      <p:ext uri="{BB962C8B-B14F-4D97-AF65-F5344CB8AC3E}">
        <p14:creationId xmlns:p14="http://schemas.microsoft.com/office/powerpoint/2010/main" val="3586987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Release Isolation</a:t>
            </a:r>
            <a:endParaRPr lang="en-US" sz="2800" dirty="0">
              <a:solidFill>
                <a:srgbClr val="9B4F96"/>
              </a:solidFill>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40" name="TextBox 39"/>
          <p:cNvSpPr txBox="1"/>
          <p:nvPr/>
        </p:nvSpPr>
        <p:spPr>
          <a:xfrm>
            <a:off x="377097" y="2032143"/>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41" name="Straight Arrow Connector 40"/>
          <p:cNvCxnSpPr>
            <a:stCxn id="48" idx="6"/>
          </p:cNvCxnSpPr>
          <p:nvPr/>
        </p:nvCxnSpPr>
        <p:spPr>
          <a:xfrm>
            <a:off x="829932" y="2488791"/>
            <a:ext cx="8206968"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42" name="Group 41"/>
          <p:cNvGrpSpPr/>
          <p:nvPr/>
        </p:nvGrpSpPr>
        <p:grpSpPr>
          <a:xfrm>
            <a:off x="378447" y="2362743"/>
            <a:ext cx="451485" cy="243831"/>
            <a:chOff x="1328737" y="3152802"/>
            <a:chExt cx="451485" cy="299861"/>
          </a:xfrm>
        </p:grpSpPr>
        <p:grpSp>
          <p:nvGrpSpPr>
            <p:cNvPr id="43" name="Group 42"/>
            <p:cNvGrpSpPr/>
            <p:nvPr/>
          </p:nvGrpSpPr>
          <p:grpSpPr>
            <a:xfrm>
              <a:off x="1328737" y="3152802"/>
              <a:ext cx="428625" cy="299861"/>
              <a:chOff x="1343025" y="1209675"/>
              <a:chExt cx="952500" cy="642937"/>
            </a:xfrm>
          </p:grpSpPr>
          <p:sp>
            <p:nvSpPr>
              <p:cNvPr id="45" name="Rectangle 4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Rectangle 4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7" name="Elbow Connector 46"/>
              <p:cNvCxnSpPr>
                <a:stCxn id="4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4" name="Flowchart: Connector 4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8" name="Flowchart: Connector 47"/>
          <p:cNvSpPr>
            <a:spLocks noChangeAspect="1"/>
          </p:cNvSpPr>
          <p:nvPr/>
        </p:nvSpPr>
        <p:spPr bwMode="auto">
          <a:xfrm>
            <a:off x="768876" y="245892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49" name="TextBox 48"/>
          <p:cNvSpPr txBox="1"/>
          <p:nvPr/>
        </p:nvSpPr>
        <p:spPr>
          <a:xfrm>
            <a:off x="2768543" y="965425"/>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50" name="Group 49"/>
          <p:cNvGrpSpPr/>
          <p:nvPr/>
        </p:nvGrpSpPr>
        <p:grpSpPr>
          <a:xfrm>
            <a:off x="2727406" y="1273296"/>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5" name="Elbow Connector 54"/>
              <p:cNvCxnSpPr>
                <a:stCxn id="5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56" name="Straight Arrow Connector 55"/>
          <p:cNvCxnSpPr>
            <a:stCxn id="57" idx="6"/>
          </p:cNvCxnSpPr>
          <p:nvPr/>
        </p:nvCxnSpPr>
        <p:spPr>
          <a:xfrm>
            <a:off x="3186560" y="1408870"/>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57" name="Flowchart: Connector 56"/>
          <p:cNvSpPr>
            <a:spLocks noChangeAspect="1"/>
          </p:cNvSpPr>
          <p:nvPr/>
        </p:nvSpPr>
        <p:spPr bwMode="auto">
          <a:xfrm>
            <a:off x="3125504" y="137900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58" name="Flowchart: Connector 57"/>
          <p:cNvSpPr>
            <a:spLocks noChangeAspect="1"/>
          </p:cNvSpPr>
          <p:nvPr/>
        </p:nvSpPr>
        <p:spPr bwMode="auto">
          <a:xfrm>
            <a:off x="4577531" y="1292199"/>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59" name="Flowchart: Connector 58"/>
          <p:cNvSpPr>
            <a:spLocks noChangeAspect="1"/>
          </p:cNvSpPr>
          <p:nvPr/>
        </p:nvSpPr>
        <p:spPr bwMode="auto">
          <a:xfrm>
            <a:off x="260358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60" name="Straight Arrow Connector 59"/>
          <p:cNvCxnSpPr>
            <a:endCxn id="54" idx="2"/>
          </p:cNvCxnSpPr>
          <p:nvPr/>
        </p:nvCxnSpPr>
        <p:spPr>
          <a:xfrm flipV="1">
            <a:off x="2727406" y="1517127"/>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1" name="Straight Arrow Connector 60"/>
          <p:cNvCxnSpPr>
            <a:stCxn id="58" idx="4"/>
          </p:cNvCxnSpPr>
          <p:nvPr/>
        </p:nvCxnSpPr>
        <p:spPr>
          <a:xfrm>
            <a:off x="4691831" y="1515858"/>
            <a:ext cx="0" cy="987774"/>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Flowchart: Connector 61"/>
          <p:cNvSpPr>
            <a:spLocks noChangeAspect="1"/>
          </p:cNvSpPr>
          <p:nvPr/>
        </p:nvSpPr>
        <p:spPr bwMode="auto">
          <a:xfrm>
            <a:off x="434893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63" name="Straight Arrow Connector 62"/>
          <p:cNvCxnSpPr>
            <a:stCxn id="62" idx="0"/>
          </p:cNvCxnSpPr>
          <p:nvPr/>
        </p:nvCxnSpPr>
        <p:spPr>
          <a:xfrm flipV="1">
            <a:off x="4463231" y="1418315"/>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bwMode="auto">
          <a:xfrm>
            <a:off x="888765" y="1664417"/>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67" name="Rounded Rectangle 66"/>
          <p:cNvSpPr/>
          <p:nvPr/>
        </p:nvSpPr>
        <p:spPr bwMode="auto">
          <a:xfrm>
            <a:off x="1786228" y="1658992"/>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68" name="Rounded Rectangle 67"/>
          <p:cNvSpPr/>
          <p:nvPr/>
        </p:nvSpPr>
        <p:spPr bwMode="auto">
          <a:xfrm>
            <a:off x="3367729" y="96201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69" name="Rounded Rectangle 68"/>
          <p:cNvSpPr/>
          <p:nvPr/>
        </p:nvSpPr>
        <p:spPr bwMode="auto">
          <a:xfrm>
            <a:off x="3334077" y="166440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sp>
        <p:nvSpPr>
          <p:cNvPr id="70" name="Rounded Rectangle 69"/>
          <p:cNvSpPr/>
          <p:nvPr/>
        </p:nvSpPr>
        <p:spPr bwMode="auto">
          <a:xfrm>
            <a:off x="5011076"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a:t>
            </a:r>
          </a:p>
        </p:txBody>
      </p:sp>
      <p:sp>
        <p:nvSpPr>
          <p:cNvPr id="98" name="Rounded Rectangle 97"/>
          <p:cNvSpPr/>
          <p:nvPr/>
        </p:nvSpPr>
        <p:spPr bwMode="auto">
          <a:xfrm>
            <a:off x="6130977"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V3</a:t>
            </a:r>
          </a:p>
        </p:txBody>
      </p:sp>
      <p:sp>
        <p:nvSpPr>
          <p:cNvPr id="101" name="Flowchart: Connector 100"/>
          <p:cNvSpPr>
            <a:spLocks noChangeAspect="1"/>
          </p:cNvSpPr>
          <p:nvPr/>
        </p:nvSpPr>
        <p:spPr bwMode="auto">
          <a:xfrm>
            <a:off x="5306835" y="237927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08" name="TextBox 107"/>
          <p:cNvSpPr txBox="1"/>
          <p:nvPr/>
        </p:nvSpPr>
        <p:spPr>
          <a:xfrm>
            <a:off x="7143377" y="3771756"/>
            <a:ext cx="24846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v3</a:t>
            </a:r>
          </a:p>
        </p:txBody>
      </p:sp>
      <p:grpSp>
        <p:nvGrpSpPr>
          <p:cNvPr id="109" name="Group 108"/>
          <p:cNvGrpSpPr/>
          <p:nvPr/>
        </p:nvGrpSpPr>
        <p:grpSpPr>
          <a:xfrm>
            <a:off x="7143377" y="3453453"/>
            <a:ext cx="451485" cy="243831"/>
            <a:chOff x="1328737" y="3152802"/>
            <a:chExt cx="451485" cy="299861"/>
          </a:xfrm>
        </p:grpSpPr>
        <p:grpSp>
          <p:nvGrpSpPr>
            <p:cNvPr id="110" name="Group 109"/>
            <p:cNvGrpSpPr/>
            <p:nvPr/>
          </p:nvGrpSpPr>
          <p:grpSpPr>
            <a:xfrm>
              <a:off x="1328737" y="3152802"/>
              <a:ext cx="428625" cy="299861"/>
              <a:chOff x="1343025" y="1209675"/>
              <a:chExt cx="952500" cy="642937"/>
            </a:xfrm>
          </p:grpSpPr>
          <p:sp>
            <p:nvSpPr>
              <p:cNvPr id="112" name="Rectangle 11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4" name="Elbow Connector 113"/>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1" name="Flowchart: Connector 11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5" name="Straight Arrow Connector 114"/>
          <p:cNvCxnSpPr>
            <a:stCxn id="116" idx="6"/>
          </p:cNvCxnSpPr>
          <p:nvPr/>
        </p:nvCxnSpPr>
        <p:spPr>
          <a:xfrm>
            <a:off x="7602531" y="3589027"/>
            <a:ext cx="143436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16" name="Flowchart: Connector 115"/>
          <p:cNvSpPr>
            <a:spLocks noChangeAspect="1"/>
          </p:cNvSpPr>
          <p:nvPr/>
        </p:nvSpPr>
        <p:spPr bwMode="auto">
          <a:xfrm>
            <a:off x="7541475" y="355915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17" name="Straight Arrow Connector 116"/>
          <p:cNvCxnSpPr>
            <a:stCxn id="118" idx="4"/>
          </p:cNvCxnSpPr>
          <p:nvPr/>
        </p:nvCxnSpPr>
        <p:spPr>
          <a:xfrm>
            <a:off x="6591341" y="2582415"/>
            <a:ext cx="553999" cy="87094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8" name="Flowchart: Connector 117"/>
          <p:cNvSpPr>
            <a:spLocks noChangeAspect="1"/>
          </p:cNvSpPr>
          <p:nvPr/>
        </p:nvSpPr>
        <p:spPr bwMode="auto">
          <a:xfrm>
            <a:off x="647704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19" name="TextBox 118"/>
          <p:cNvSpPr txBox="1"/>
          <p:nvPr/>
        </p:nvSpPr>
        <p:spPr>
          <a:xfrm>
            <a:off x="5859285" y="4229911"/>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0" name="TextBox 119"/>
          <p:cNvSpPr txBox="1"/>
          <p:nvPr/>
        </p:nvSpPr>
        <p:spPr>
          <a:xfrm>
            <a:off x="6420931" y="4592339"/>
            <a:ext cx="24846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v2</a:t>
            </a:r>
          </a:p>
        </p:txBody>
      </p:sp>
      <p:grpSp>
        <p:nvGrpSpPr>
          <p:cNvPr id="121" name="Group 120"/>
          <p:cNvGrpSpPr/>
          <p:nvPr/>
        </p:nvGrpSpPr>
        <p:grpSpPr>
          <a:xfrm>
            <a:off x="6420931" y="4274036"/>
            <a:ext cx="451485" cy="243831"/>
            <a:chOff x="1328737" y="3152802"/>
            <a:chExt cx="451485" cy="299861"/>
          </a:xfrm>
        </p:grpSpPr>
        <p:grpSp>
          <p:nvGrpSpPr>
            <p:cNvPr id="122" name="Group 121"/>
            <p:cNvGrpSpPr/>
            <p:nvPr/>
          </p:nvGrpSpPr>
          <p:grpSpPr>
            <a:xfrm>
              <a:off x="1328737" y="3152802"/>
              <a:ext cx="428625" cy="299861"/>
              <a:chOff x="1343025" y="1209675"/>
              <a:chExt cx="952500" cy="642937"/>
            </a:xfrm>
          </p:grpSpPr>
          <p:sp>
            <p:nvSpPr>
              <p:cNvPr id="124" name="Rectangle 12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Rectangle 12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6" name="Elbow Connector 125"/>
              <p:cNvCxnSpPr>
                <a:stCxn id="12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3" name="Flowchart: Connector 12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7" name="Straight Arrow Connector 126"/>
          <p:cNvCxnSpPr>
            <a:stCxn id="128" idx="6"/>
          </p:cNvCxnSpPr>
          <p:nvPr/>
        </p:nvCxnSpPr>
        <p:spPr>
          <a:xfrm flipV="1">
            <a:off x="6880085" y="4400467"/>
            <a:ext cx="2156815"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8" name="Flowchart: Connector 127"/>
          <p:cNvSpPr>
            <a:spLocks noChangeAspect="1"/>
          </p:cNvSpPr>
          <p:nvPr/>
        </p:nvSpPr>
        <p:spPr bwMode="auto">
          <a:xfrm>
            <a:off x="6819029" y="437974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01" idx="4"/>
          </p:cNvCxnSpPr>
          <p:nvPr/>
        </p:nvCxnSpPr>
        <p:spPr>
          <a:xfrm>
            <a:off x="5421135" y="2602929"/>
            <a:ext cx="999796" cy="167500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8952286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Release Isolation</a:t>
            </a:r>
            <a:endParaRPr lang="en-US" sz="2800" dirty="0">
              <a:solidFill>
                <a:srgbClr val="9B4F96"/>
              </a:solidFill>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40" name="TextBox 39"/>
          <p:cNvSpPr txBox="1"/>
          <p:nvPr/>
        </p:nvSpPr>
        <p:spPr>
          <a:xfrm>
            <a:off x="377097" y="2032143"/>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41" name="Straight Arrow Connector 40"/>
          <p:cNvCxnSpPr>
            <a:stCxn id="48" idx="6"/>
          </p:cNvCxnSpPr>
          <p:nvPr/>
        </p:nvCxnSpPr>
        <p:spPr>
          <a:xfrm>
            <a:off x="829932" y="2488791"/>
            <a:ext cx="9890319"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42" name="Group 41"/>
          <p:cNvGrpSpPr/>
          <p:nvPr/>
        </p:nvGrpSpPr>
        <p:grpSpPr>
          <a:xfrm>
            <a:off x="378447" y="2362743"/>
            <a:ext cx="451485" cy="243831"/>
            <a:chOff x="1328737" y="3152802"/>
            <a:chExt cx="451485" cy="299861"/>
          </a:xfrm>
        </p:grpSpPr>
        <p:grpSp>
          <p:nvGrpSpPr>
            <p:cNvPr id="43" name="Group 42"/>
            <p:cNvGrpSpPr/>
            <p:nvPr/>
          </p:nvGrpSpPr>
          <p:grpSpPr>
            <a:xfrm>
              <a:off x="1328737" y="3152802"/>
              <a:ext cx="428625" cy="299861"/>
              <a:chOff x="1343025" y="1209675"/>
              <a:chExt cx="952500" cy="642937"/>
            </a:xfrm>
          </p:grpSpPr>
          <p:sp>
            <p:nvSpPr>
              <p:cNvPr id="45" name="Rectangle 4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Rectangle 4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7" name="Elbow Connector 46"/>
              <p:cNvCxnSpPr>
                <a:stCxn id="4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4" name="Flowchart: Connector 4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8" name="Flowchart: Connector 47"/>
          <p:cNvSpPr>
            <a:spLocks noChangeAspect="1"/>
          </p:cNvSpPr>
          <p:nvPr/>
        </p:nvSpPr>
        <p:spPr bwMode="auto">
          <a:xfrm>
            <a:off x="768876" y="245892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49" name="TextBox 48"/>
          <p:cNvSpPr txBox="1"/>
          <p:nvPr/>
        </p:nvSpPr>
        <p:spPr>
          <a:xfrm>
            <a:off x="2768543" y="965425"/>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50" name="Group 49"/>
          <p:cNvGrpSpPr/>
          <p:nvPr/>
        </p:nvGrpSpPr>
        <p:grpSpPr>
          <a:xfrm>
            <a:off x="2727406" y="1273296"/>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5" name="Elbow Connector 54"/>
              <p:cNvCxnSpPr>
                <a:stCxn id="5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56" name="Straight Arrow Connector 55"/>
          <p:cNvCxnSpPr>
            <a:stCxn id="57" idx="6"/>
          </p:cNvCxnSpPr>
          <p:nvPr/>
        </p:nvCxnSpPr>
        <p:spPr>
          <a:xfrm>
            <a:off x="3186560" y="1408870"/>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57" name="Flowchart: Connector 56"/>
          <p:cNvSpPr>
            <a:spLocks noChangeAspect="1"/>
          </p:cNvSpPr>
          <p:nvPr/>
        </p:nvSpPr>
        <p:spPr bwMode="auto">
          <a:xfrm>
            <a:off x="3125504" y="137900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58" name="Flowchart: Connector 57"/>
          <p:cNvSpPr>
            <a:spLocks noChangeAspect="1"/>
          </p:cNvSpPr>
          <p:nvPr/>
        </p:nvSpPr>
        <p:spPr bwMode="auto">
          <a:xfrm>
            <a:off x="4577531" y="1292199"/>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59" name="Flowchart: Connector 58"/>
          <p:cNvSpPr>
            <a:spLocks noChangeAspect="1"/>
          </p:cNvSpPr>
          <p:nvPr/>
        </p:nvSpPr>
        <p:spPr bwMode="auto">
          <a:xfrm>
            <a:off x="260358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60" name="Straight Arrow Connector 59"/>
          <p:cNvCxnSpPr>
            <a:endCxn id="54" idx="2"/>
          </p:cNvCxnSpPr>
          <p:nvPr/>
        </p:nvCxnSpPr>
        <p:spPr>
          <a:xfrm flipV="1">
            <a:off x="2727406" y="1517127"/>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1" name="Straight Arrow Connector 60"/>
          <p:cNvCxnSpPr>
            <a:stCxn id="58" idx="4"/>
          </p:cNvCxnSpPr>
          <p:nvPr/>
        </p:nvCxnSpPr>
        <p:spPr>
          <a:xfrm>
            <a:off x="4691831" y="1515858"/>
            <a:ext cx="0" cy="987774"/>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Flowchart: Connector 61"/>
          <p:cNvSpPr>
            <a:spLocks noChangeAspect="1"/>
          </p:cNvSpPr>
          <p:nvPr/>
        </p:nvSpPr>
        <p:spPr bwMode="auto">
          <a:xfrm>
            <a:off x="434893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63" name="Straight Arrow Connector 62"/>
          <p:cNvCxnSpPr>
            <a:stCxn id="62" idx="0"/>
          </p:cNvCxnSpPr>
          <p:nvPr/>
        </p:nvCxnSpPr>
        <p:spPr>
          <a:xfrm flipV="1">
            <a:off x="4463231" y="1418315"/>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bwMode="auto">
          <a:xfrm>
            <a:off x="888765" y="1664417"/>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67" name="Rounded Rectangle 66"/>
          <p:cNvSpPr/>
          <p:nvPr/>
        </p:nvSpPr>
        <p:spPr bwMode="auto">
          <a:xfrm>
            <a:off x="1786228" y="1658992"/>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68" name="Rounded Rectangle 67"/>
          <p:cNvSpPr/>
          <p:nvPr/>
        </p:nvSpPr>
        <p:spPr bwMode="auto">
          <a:xfrm>
            <a:off x="3367729" y="96201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69" name="Rounded Rectangle 68"/>
          <p:cNvSpPr/>
          <p:nvPr/>
        </p:nvSpPr>
        <p:spPr bwMode="auto">
          <a:xfrm>
            <a:off x="3334077" y="166440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sp>
        <p:nvSpPr>
          <p:cNvPr id="70" name="Rounded Rectangle 69"/>
          <p:cNvSpPr/>
          <p:nvPr/>
        </p:nvSpPr>
        <p:spPr bwMode="auto">
          <a:xfrm>
            <a:off x="5011076"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a:t>
            </a:r>
          </a:p>
        </p:txBody>
      </p:sp>
      <p:sp>
        <p:nvSpPr>
          <p:cNvPr id="98" name="Rounded Rectangle 97"/>
          <p:cNvSpPr/>
          <p:nvPr/>
        </p:nvSpPr>
        <p:spPr bwMode="auto">
          <a:xfrm>
            <a:off x="6130977"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V3</a:t>
            </a:r>
          </a:p>
        </p:txBody>
      </p:sp>
      <p:sp>
        <p:nvSpPr>
          <p:cNvPr id="101" name="Flowchart: Connector 100"/>
          <p:cNvSpPr>
            <a:spLocks noChangeAspect="1"/>
          </p:cNvSpPr>
          <p:nvPr/>
        </p:nvSpPr>
        <p:spPr bwMode="auto">
          <a:xfrm>
            <a:off x="5306835" y="237927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08" name="TextBox 107"/>
          <p:cNvSpPr txBox="1"/>
          <p:nvPr/>
        </p:nvSpPr>
        <p:spPr>
          <a:xfrm>
            <a:off x="6855998" y="3318909"/>
            <a:ext cx="13060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v3 servicing</a:t>
            </a:r>
          </a:p>
        </p:txBody>
      </p:sp>
      <p:grpSp>
        <p:nvGrpSpPr>
          <p:cNvPr id="109" name="Group 108"/>
          <p:cNvGrpSpPr/>
          <p:nvPr/>
        </p:nvGrpSpPr>
        <p:grpSpPr>
          <a:xfrm>
            <a:off x="6855998" y="3000606"/>
            <a:ext cx="451485" cy="243831"/>
            <a:chOff x="1328737" y="3152802"/>
            <a:chExt cx="451485" cy="299861"/>
          </a:xfrm>
        </p:grpSpPr>
        <p:grpSp>
          <p:nvGrpSpPr>
            <p:cNvPr id="110" name="Group 109"/>
            <p:cNvGrpSpPr/>
            <p:nvPr/>
          </p:nvGrpSpPr>
          <p:grpSpPr>
            <a:xfrm>
              <a:off x="1328737" y="3152802"/>
              <a:ext cx="428625" cy="299861"/>
              <a:chOff x="1343025" y="1209675"/>
              <a:chExt cx="952500" cy="642937"/>
            </a:xfrm>
          </p:grpSpPr>
          <p:sp>
            <p:nvSpPr>
              <p:cNvPr id="112" name="Rectangle 11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4" name="Elbow Connector 113"/>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1" name="Flowchart: Connector 11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5" name="Straight Arrow Connector 114"/>
          <p:cNvCxnSpPr>
            <a:stCxn id="116" idx="6"/>
          </p:cNvCxnSpPr>
          <p:nvPr/>
        </p:nvCxnSpPr>
        <p:spPr>
          <a:xfrm>
            <a:off x="7315152" y="3136180"/>
            <a:ext cx="143436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16" name="Flowchart: Connector 115"/>
          <p:cNvSpPr>
            <a:spLocks noChangeAspect="1"/>
          </p:cNvSpPr>
          <p:nvPr/>
        </p:nvSpPr>
        <p:spPr bwMode="auto">
          <a:xfrm>
            <a:off x="7254096" y="310631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17" name="Straight Arrow Connector 116"/>
          <p:cNvCxnSpPr>
            <a:stCxn id="118" idx="4"/>
          </p:cNvCxnSpPr>
          <p:nvPr/>
        </p:nvCxnSpPr>
        <p:spPr>
          <a:xfrm>
            <a:off x="6591341" y="2582415"/>
            <a:ext cx="249270" cy="41819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8" name="Flowchart: Connector 117"/>
          <p:cNvSpPr>
            <a:spLocks noChangeAspect="1"/>
          </p:cNvSpPr>
          <p:nvPr/>
        </p:nvSpPr>
        <p:spPr bwMode="auto">
          <a:xfrm>
            <a:off x="647704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19" name="TextBox 118"/>
          <p:cNvSpPr txBox="1"/>
          <p:nvPr/>
        </p:nvSpPr>
        <p:spPr>
          <a:xfrm>
            <a:off x="5859285" y="4229911"/>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0" name="TextBox 119"/>
          <p:cNvSpPr txBox="1"/>
          <p:nvPr/>
        </p:nvSpPr>
        <p:spPr>
          <a:xfrm>
            <a:off x="6420931" y="4592339"/>
            <a:ext cx="24846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v2</a:t>
            </a:r>
          </a:p>
        </p:txBody>
      </p:sp>
      <p:grpSp>
        <p:nvGrpSpPr>
          <p:cNvPr id="121" name="Group 120"/>
          <p:cNvGrpSpPr/>
          <p:nvPr/>
        </p:nvGrpSpPr>
        <p:grpSpPr>
          <a:xfrm>
            <a:off x="6420931" y="4274036"/>
            <a:ext cx="451485" cy="243831"/>
            <a:chOff x="1328737" y="3152802"/>
            <a:chExt cx="451485" cy="299861"/>
          </a:xfrm>
        </p:grpSpPr>
        <p:grpSp>
          <p:nvGrpSpPr>
            <p:cNvPr id="122" name="Group 121"/>
            <p:cNvGrpSpPr/>
            <p:nvPr/>
          </p:nvGrpSpPr>
          <p:grpSpPr>
            <a:xfrm>
              <a:off x="1328737" y="3152802"/>
              <a:ext cx="428625" cy="299861"/>
              <a:chOff x="1343025" y="1209675"/>
              <a:chExt cx="952500" cy="642937"/>
            </a:xfrm>
          </p:grpSpPr>
          <p:sp>
            <p:nvSpPr>
              <p:cNvPr id="124" name="Rectangle 12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Rectangle 12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6" name="Elbow Connector 125"/>
              <p:cNvCxnSpPr>
                <a:stCxn id="12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3" name="Flowchart: Connector 12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7" name="Straight Arrow Connector 126"/>
          <p:cNvCxnSpPr>
            <a:stCxn id="128" idx="6"/>
          </p:cNvCxnSpPr>
          <p:nvPr/>
        </p:nvCxnSpPr>
        <p:spPr>
          <a:xfrm flipV="1">
            <a:off x="6880085" y="4400467"/>
            <a:ext cx="1210178"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8" name="Flowchart: Connector 127"/>
          <p:cNvSpPr>
            <a:spLocks noChangeAspect="1"/>
          </p:cNvSpPr>
          <p:nvPr/>
        </p:nvSpPr>
        <p:spPr bwMode="auto">
          <a:xfrm>
            <a:off x="6819029" y="437974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01" idx="4"/>
          </p:cNvCxnSpPr>
          <p:nvPr/>
        </p:nvCxnSpPr>
        <p:spPr>
          <a:xfrm>
            <a:off x="5421135" y="2602929"/>
            <a:ext cx="999796" cy="167500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1" name="TextBox 70"/>
          <p:cNvSpPr txBox="1"/>
          <p:nvPr/>
        </p:nvSpPr>
        <p:spPr>
          <a:xfrm>
            <a:off x="8514163" y="3382096"/>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v3 release</a:t>
            </a:r>
          </a:p>
        </p:txBody>
      </p:sp>
      <p:grpSp>
        <p:nvGrpSpPr>
          <p:cNvPr id="72" name="Group 71"/>
          <p:cNvGrpSpPr/>
          <p:nvPr/>
        </p:nvGrpSpPr>
        <p:grpSpPr>
          <a:xfrm>
            <a:off x="8454021" y="3750852"/>
            <a:ext cx="451485" cy="243831"/>
            <a:chOff x="1328737" y="3152802"/>
            <a:chExt cx="451485" cy="299861"/>
          </a:xfrm>
        </p:grpSpPr>
        <p:grpSp>
          <p:nvGrpSpPr>
            <p:cNvPr id="73" name="Group 72"/>
            <p:cNvGrpSpPr/>
            <p:nvPr/>
          </p:nvGrpSpPr>
          <p:grpSpPr>
            <a:xfrm>
              <a:off x="1328737" y="3152802"/>
              <a:ext cx="428625" cy="299861"/>
              <a:chOff x="1343025" y="1209675"/>
              <a:chExt cx="952500" cy="642937"/>
            </a:xfrm>
          </p:grpSpPr>
          <p:sp>
            <p:nvSpPr>
              <p:cNvPr id="75" name="Rectangle 7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6" name="Rectangle 7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7" name="Elbow Connector 76"/>
              <p:cNvCxnSpPr>
                <a:stCxn id="7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74" name="Flowchart: Connector 7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8" name="Straight Arrow Connector 77"/>
          <p:cNvCxnSpPr>
            <a:stCxn id="79" idx="6"/>
          </p:cNvCxnSpPr>
          <p:nvPr/>
        </p:nvCxnSpPr>
        <p:spPr>
          <a:xfrm>
            <a:off x="8913175" y="3886426"/>
            <a:ext cx="143436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79" name="Flowchart: Connector 78"/>
          <p:cNvSpPr>
            <a:spLocks noChangeAspect="1"/>
          </p:cNvSpPr>
          <p:nvPr/>
        </p:nvSpPr>
        <p:spPr bwMode="auto">
          <a:xfrm>
            <a:off x="8852119" y="385655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80" name="Straight Arrow Connector 79"/>
          <p:cNvCxnSpPr>
            <a:stCxn id="81" idx="4"/>
          </p:cNvCxnSpPr>
          <p:nvPr/>
        </p:nvCxnSpPr>
        <p:spPr>
          <a:xfrm>
            <a:off x="8107063" y="3228312"/>
            <a:ext cx="346958" cy="51586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1" name="Flowchart: Connector 80"/>
          <p:cNvSpPr>
            <a:spLocks noChangeAspect="1"/>
          </p:cNvSpPr>
          <p:nvPr/>
        </p:nvSpPr>
        <p:spPr bwMode="auto">
          <a:xfrm>
            <a:off x="7992763" y="30046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7" name="Rounded Rectangle 6"/>
          <p:cNvSpPr/>
          <p:nvPr/>
        </p:nvSpPr>
        <p:spPr bwMode="auto">
          <a:xfrm>
            <a:off x="6420931" y="2211977"/>
            <a:ext cx="4011938" cy="1857178"/>
          </a:xfrm>
          <a:prstGeom prst="roundRect">
            <a:avLst>
              <a:gd name="adj" fmla="val 4475"/>
            </a:avLst>
          </a:prstGeom>
          <a:noFill/>
          <a:ln w="12700">
            <a:prstDash val="dash"/>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2547422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HOL Development Isolation</a:t>
            </a:r>
            <a:endParaRPr lang="en-US" sz="2800" dirty="0">
              <a:solidFill>
                <a:srgbClr val="9B4F96"/>
              </a:solidFill>
            </a:endParaRPr>
          </a:p>
        </p:txBody>
      </p:sp>
      <p:sp>
        <p:nvSpPr>
          <p:cNvPr id="79" name="TextBox 78"/>
          <p:cNvSpPr txBox="1"/>
          <p:nvPr/>
        </p:nvSpPr>
        <p:spPr>
          <a:xfrm>
            <a:off x="1091620" y="2074093"/>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0" name="Straight Arrow Connector 79"/>
          <p:cNvCxnSpPr>
            <a:stCxn id="87" idx="6"/>
          </p:cNvCxnSpPr>
          <p:nvPr/>
        </p:nvCxnSpPr>
        <p:spPr>
          <a:xfrm flipV="1">
            <a:off x="1544455" y="2500873"/>
            <a:ext cx="6317592" cy="2986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1" name="Group 80"/>
          <p:cNvGrpSpPr/>
          <p:nvPr/>
        </p:nvGrpSpPr>
        <p:grpSpPr>
          <a:xfrm>
            <a:off x="1092970" y="2404693"/>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7" name="Flowchart: Connector 86"/>
          <p:cNvSpPr>
            <a:spLocks noChangeAspect="1"/>
          </p:cNvSpPr>
          <p:nvPr/>
        </p:nvSpPr>
        <p:spPr bwMode="auto">
          <a:xfrm>
            <a:off x="1483399" y="250087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40" name="TextBox 139"/>
          <p:cNvSpPr txBox="1"/>
          <p:nvPr/>
        </p:nvSpPr>
        <p:spPr>
          <a:xfrm>
            <a:off x="3483066" y="1007375"/>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41" name="Group 140"/>
          <p:cNvGrpSpPr/>
          <p:nvPr/>
        </p:nvGrpSpPr>
        <p:grpSpPr>
          <a:xfrm>
            <a:off x="3441929" y="1315246"/>
            <a:ext cx="451485" cy="243831"/>
            <a:chOff x="1328737" y="3152802"/>
            <a:chExt cx="451485" cy="299861"/>
          </a:xfrm>
        </p:grpSpPr>
        <p:grpSp>
          <p:nvGrpSpPr>
            <p:cNvPr id="142" name="Group 141"/>
            <p:cNvGrpSpPr/>
            <p:nvPr/>
          </p:nvGrpSpPr>
          <p:grpSpPr>
            <a:xfrm>
              <a:off x="1328737" y="3152802"/>
              <a:ext cx="428625" cy="299861"/>
              <a:chOff x="1343025" y="1209675"/>
              <a:chExt cx="952500" cy="642937"/>
            </a:xfrm>
          </p:grpSpPr>
          <p:sp>
            <p:nvSpPr>
              <p:cNvPr id="146" name="Rectangle 14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7" name="Rectangle 14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8" name="Elbow Connector 147"/>
              <p:cNvCxnSpPr>
                <a:stCxn id="14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43" name="Flowchart: Connector 14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9" name="Straight Arrow Connector 148"/>
          <p:cNvCxnSpPr>
            <a:stCxn id="150" idx="6"/>
          </p:cNvCxnSpPr>
          <p:nvPr/>
        </p:nvCxnSpPr>
        <p:spPr>
          <a:xfrm>
            <a:off x="3901083" y="1450820"/>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50" name="Flowchart: Connector 149"/>
          <p:cNvSpPr>
            <a:spLocks noChangeAspect="1"/>
          </p:cNvSpPr>
          <p:nvPr/>
        </p:nvSpPr>
        <p:spPr bwMode="auto">
          <a:xfrm>
            <a:off x="3840027" y="142095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2" name="Flowchart: Connector 151"/>
          <p:cNvSpPr>
            <a:spLocks noChangeAspect="1"/>
          </p:cNvSpPr>
          <p:nvPr/>
        </p:nvSpPr>
        <p:spPr bwMode="auto">
          <a:xfrm>
            <a:off x="3318104" y="240070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3" name="Straight Arrow Connector 152"/>
          <p:cNvCxnSpPr>
            <a:endCxn id="147" idx="2"/>
          </p:cNvCxnSpPr>
          <p:nvPr/>
        </p:nvCxnSpPr>
        <p:spPr>
          <a:xfrm flipV="1">
            <a:off x="3441929" y="1559077"/>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35" name="Rounded Rectangle 34"/>
          <p:cNvSpPr/>
          <p:nvPr/>
        </p:nvSpPr>
        <p:spPr bwMode="auto">
          <a:xfrm>
            <a:off x="1681112" y="1939831"/>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36" name="Rounded Rectangle 35"/>
          <p:cNvSpPr/>
          <p:nvPr/>
        </p:nvSpPr>
        <p:spPr bwMode="auto">
          <a:xfrm>
            <a:off x="2578575" y="193440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37" name="Rounded Rectangle 36"/>
          <p:cNvSpPr/>
          <p:nvPr/>
        </p:nvSpPr>
        <p:spPr bwMode="auto">
          <a:xfrm>
            <a:off x="4082252" y="87749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38" name="Rounded Rectangle 37"/>
          <p:cNvSpPr/>
          <p:nvPr/>
        </p:nvSpPr>
        <p:spPr bwMode="auto">
          <a:xfrm>
            <a:off x="4126424" y="193981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cxnSp>
        <p:nvCxnSpPr>
          <p:cNvPr id="61" name="Straight Arrow Connector 60"/>
          <p:cNvCxnSpPr>
            <a:stCxn id="58" idx="4"/>
          </p:cNvCxnSpPr>
          <p:nvPr/>
        </p:nvCxnSpPr>
        <p:spPr>
          <a:xfrm>
            <a:off x="8578179" y="5452223"/>
            <a:ext cx="0" cy="987774"/>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37" idx="2"/>
          </p:cNvCxnSpPr>
          <p:nvPr/>
        </p:nvCxnSpPr>
        <p:spPr>
          <a:xfrm>
            <a:off x="4482581" y="1245990"/>
            <a:ext cx="0" cy="195687"/>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2"/>
          </p:cNvCxnSpPr>
          <p:nvPr/>
        </p:nvCxnSpPr>
        <p:spPr>
          <a:xfrm>
            <a:off x="4526753" y="2308308"/>
            <a:ext cx="3337" cy="19256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6" idx="2"/>
          </p:cNvCxnSpPr>
          <p:nvPr/>
        </p:nvCxnSpPr>
        <p:spPr>
          <a:xfrm flipH="1">
            <a:off x="2978903" y="2302900"/>
            <a:ext cx="1" cy="20963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35" idx="2"/>
          </p:cNvCxnSpPr>
          <p:nvPr/>
        </p:nvCxnSpPr>
        <p:spPr>
          <a:xfrm flipH="1">
            <a:off x="2081440" y="2308325"/>
            <a:ext cx="1" cy="208313"/>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30564" y="397310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112" name="Group 111"/>
          <p:cNvGrpSpPr/>
          <p:nvPr/>
        </p:nvGrpSpPr>
        <p:grpSpPr>
          <a:xfrm>
            <a:off x="1031914" y="4303708"/>
            <a:ext cx="451485" cy="243831"/>
            <a:chOff x="1328737" y="3152802"/>
            <a:chExt cx="451485" cy="299861"/>
          </a:xfrm>
        </p:grpSpPr>
        <p:grpSp>
          <p:nvGrpSpPr>
            <p:cNvPr id="113" name="Group 112"/>
            <p:cNvGrpSpPr/>
            <p:nvPr/>
          </p:nvGrpSpPr>
          <p:grpSpPr>
            <a:xfrm>
              <a:off x="1328737" y="3152802"/>
              <a:ext cx="428625" cy="299861"/>
              <a:chOff x="1343025" y="1209675"/>
              <a:chExt cx="952500" cy="642937"/>
            </a:xfrm>
          </p:grpSpPr>
          <p:sp>
            <p:nvSpPr>
              <p:cNvPr id="115" name="Rectangle 11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6" name="Rectangle 11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7" name="Elbow Connector 116"/>
              <p:cNvCxnSpPr>
                <a:stCxn id="11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4" name="Flowchart: Connector 11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18" name="Flowchart: Connector 117"/>
          <p:cNvSpPr>
            <a:spLocks noChangeAspect="1"/>
          </p:cNvSpPr>
          <p:nvPr/>
        </p:nvSpPr>
        <p:spPr bwMode="auto">
          <a:xfrm>
            <a:off x="1422343" y="439988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9" name="TextBox 118"/>
          <p:cNvSpPr txBox="1"/>
          <p:nvPr/>
        </p:nvSpPr>
        <p:spPr>
          <a:xfrm>
            <a:off x="3422010" y="2906390"/>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20" name="Group 119"/>
          <p:cNvGrpSpPr/>
          <p:nvPr/>
        </p:nvGrpSpPr>
        <p:grpSpPr>
          <a:xfrm>
            <a:off x="3380873" y="3214261"/>
            <a:ext cx="451485" cy="243831"/>
            <a:chOff x="1328737" y="3152802"/>
            <a:chExt cx="451485" cy="299861"/>
          </a:xfrm>
        </p:grpSpPr>
        <p:grpSp>
          <p:nvGrpSpPr>
            <p:cNvPr id="121" name="Group 120"/>
            <p:cNvGrpSpPr/>
            <p:nvPr/>
          </p:nvGrpSpPr>
          <p:grpSpPr>
            <a:xfrm>
              <a:off x="1328737" y="3152802"/>
              <a:ext cx="428625" cy="299861"/>
              <a:chOff x="1343025" y="1209675"/>
              <a:chExt cx="952500" cy="642937"/>
            </a:xfrm>
          </p:grpSpPr>
          <p:sp>
            <p:nvSpPr>
              <p:cNvPr id="123" name="Rectangle 12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4" name="Rectangle 12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5" name="Elbow Connector 124"/>
              <p:cNvCxnSpPr>
                <a:stCxn id="12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2" name="Flowchart: Connector 12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6" name="Straight Arrow Connector 125"/>
          <p:cNvCxnSpPr>
            <a:stCxn id="127" idx="6"/>
          </p:cNvCxnSpPr>
          <p:nvPr/>
        </p:nvCxnSpPr>
        <p:spPr>
          <a:xfrm>
            <a:off x="3840027" y="3349835"/>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7" name="Flowchart: Connector 126"/>
          <p:cNvSpPr>
            <a:spLocks noChangeAspect="1"/>
          </p:cNvSpPr>
          <p:nvPr/>
        </p:nvSpPr>
        <p:spPr bwMode="auto">
          <a:xfrm>
            <a:off x="3778971" y="331996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endCxn id="124" idx="2"/>
          </p:cNvCxnSpPr>
          <p:nvPr/>
        </p:nvCxnSpPr>
        <p:spPr>
          <a:xfrm flipV="1">
            <a:off x="3380873" y="3458092"/>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0" name="Rounded Rectangle 129"/>
          <p:cNvSpPr/>
          <p:nvPr/>
        </p:nvSpPr>
        <p:spPr bwMode="auto">
          <a:xfrm>
            <a:off x="1620056" y="383884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131" name="Rounded Rectangle 130"/>
          <p:cNvSpPr/>
          <p:nvPr/>
        </p:nvSpPr>
        <p:spPr bwMode="auto">
          <a:xfrm>
            <a:off x="2517519" y="3833421"/>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132" name="Rounded Rectangle 131"/>
          <p:cNvSpPr/>
          <p:nvPr/>
        </p:nvSpPr>
        <p:spPr bwMode="auto">
          <a:xfrm>
            <a:off x="4021196" y="2776511"/>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133" name="Rounded Rectangle 132"/>
          <p:cNvSpPr/>
          <p:nvPr/>
        </p:nvSpPr>
        <p:spPr bwMode="auto">
          <a:xfrm>
            <a:off x="4065368" y="3838829"/>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cxnSp>
        <p:nvCxnSpPr>
          <p:cNvPr id="134" name="Straight Connector 133"/>
          <p:cNvCxnSpPr>
            <a:stCxn id="132" idx="2"/>
          </p:cNvCxnSpPr>
          <p:nvPr/>
        </p:nvCxnSpPr>
        <p:spPr>
          <a:xfrm>
            <a:off x="4421525" y="3145005"/>
            <a:ext cx="0" cy="195687"/>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3" idx="2"/>
          </p:cNvCxnSpPr>
          <p:nvPr/>
        </p:nvCxnSpPr>
        <p:spPr>
          <a:xfrm>
            <a:off x="4465697" y="4207323"/>
            <a:ext cx="3337" cy="19256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31" idx="2"/>
          </p:cNvCxnSpPr>
          <p:nvPr/>
        </p:nvCxnSpPr>
        <p:spPr>
          <a:xfrm flipH="1">
            <a:off x="2917847" y="4201915"/>
            <a:ext cx="1" cy="20963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30" idx="2"/>
          </p:cNvCxnSpPr>
          <p:nvPr/>
        </p:nvCxnSpPr>
        <p:spPr>
          <a:xfrm flipH="1">
            <a:off x="2020384" y="4207340"/>
            <a:ext cx="1" cy="208313"/>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02" idx="0"/>
          </p:cNvCxnSpPr>
          <p:nvPr/>
        </p:nvCxnSpPr>
        <p:spPr>
          <a:xfrm flipV="1">
            <a:off x="5040070" y="3364109"/>
            <a:ext cx="0" cy="940441"/>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18" idx="6"/>
          </p:cNvCxnSpPr>
          <p:nvPr/>
        </p:nvCxnSpPr>
        <p:spPr>
          <a:xfrm flipV="1">
            <a:off x="1483399" y="4399888"/>
            <a:ext cx="6317592" cy="2986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128" name="Flowchart: Connector 127"/>
          <p:cNvSpPr>
            <a:spLocks noChangeAspect="1"/>
          </p:cNvSpPr>
          <p:nvPr/>
        </p:nvSpPr>
        <p:spPr bwMode="auto">
          <a:xfrm>
            <a:off x="3257048" y="429972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02" name="Flowchart: Connector 101"/>
          <p:cNvSpPr>
            <a:spLocks noChangeAspect="1"/>
          </p:cNvSpPr>
          <p:nvPr/>
        </p:nvSpPr>
        <p:spPr bwMode="auto">
          <a:xfrm>
            <a:off x="4925770" y="4304550"/>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38" name="TextBox 137"/>
          <p:cNvSpPr txBox="1"/>
          <p:nvPr/>
        </p:nvSpPr>
        <p:spPr>
          <a:xfrm>
            <a:off x="4250416" y="5970576"/>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139" name="Group 138"/>
          <p:cNvGrpSpPr/>
          <p:nvPr/>
        </p:nvGrpSpPr>
        <p:grpSpPr>
          <a:xfrm>
            <a:off x="4251766" y="6301176"/>
            <a:ext cx="451485" cy="243831"/>
            <a:chOff x="1328737" y="3152802"/>
            <a:chExt cx="451485" cy="299861"/>
          </a:xfrm>
        </p:grpSpPr>
        <p:grpSp>
          <p:nvGrpSpPr>
            <p:cNvPr id="144" name="Group 143"/>
            <p:cNvGrpSpPr/>
            <p:nvPr/>
          </p:nvGrpSpPr>
          <p:grpSpPr>
            <a:xfrm>
              <a:off x="1328737" y="3152802"/>
              <a:ext cx="428625" cy="299861"/>
              <a:chOff x="1343025" y="1209675"/>
              <a:chExt cx="952500" cy="642937"/>
            </a:xfrm>
          </p:grpSpPr>
          <p:sp>
            <p:nvSpPr>
              <p:cNvPr id="151" name="Rectangle 15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4" name="Rectangle 15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5" name="Elbow Connector 154"/>
              <p:cNvCxnSpPr>
                <a:stCxn id="15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45" name="Flowchart: Connector 14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56" name="Flowchart: Connector 155"/>
          <p:cNvSpPr>
            <a:spLocks noChangeAspect="1"/>
          </p:cNvSpPr>
          <p:nvPr/>
        </p:nvSpPr>
        <p:spPr bwMode="auto">
          <a:xfrm>
            <a:off x="4642195" y="639735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7" name="TextBox 156"/>
          <p:cNvSpPr txBox="1"/>
          <p:nvPr/>
        </p:nvSpPr>
        <p:spPr>
          <a:xfrm>
            <a:off x="6641862" y="4903858"/>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58" name="Group 157"/>
          <p:cNvGrpSpPr/>
          <p:nvPr/>
        </p:nvGrpSpPr>
        <p:grpSpPr>
          <a:xfrm>
            <a:off x="6600725" y="5211729"/>
            <a:ext cx="451485" cy="243831"/>
            <a:chOff x="1328737" y="3152802"/>
            <a:chExt cx="451485" cy="299861"/>
          </a:xfrm>
        </p:grpSpPr>
        <p:grpSp>
          <p:nvGrpSpPr>
            <p:cNvPr id="159" name="Group 158"/>
            <p:cNvGrpSpPr/>
            <p:nvPr/>
          </p:nvGrpSpPr>
          <p:grpSpPr>
            <a:xfrm>
              <a:off x="1328737" y="3152802"/>
              <a:ext cx="428625" cy="299861"/>
              <a:chOff x="1343025" y="1209675"/>
              <a:chExt cx="952500" cy="642937"/>
            </a:xfrm>
          </p:grpSpPr>
          <p:sp>
            <p:nvSpPr>
              <p:cNvPr id="161" name="Rectangle 16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Rectangle 16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3" name="Elbow Connector 162"/>
              <p:cNvCxnSpPr>
                <a:stCxn id="16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0" name="Flowchart: Connector 15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64" name="Straight Arrow Connector 163"/>
          <p:cNvCxnSpPr>
            <a:stCxn id="165" idx="6"/>
          </p:cNvCxnSpPr>
          <p:nvPr/>
        </p:nvCxnSpPr>
        <p:spPr>
          <a:xfrm>
            <a:off x="7059879" y="5347303"/>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65" name="Flowchart: Connector 164"/>
          <p:cNvSpPr>
            <a:spLocks noChangeAspect="1"/>
          </p:cNvSpPr>
          <p:nvPr/>
        </p:nvSpPr>
        <p:spPr bwMode="auto">
          <a:xfrm>
            <a:off x="6998823" y="531743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66" name="Straight Arrow Connector 165"/>
          <p:cNvCxnSpPr>
            <a:endCxn id="162" idx="2"/>
          </p:cNvCxnSpPr>
          <p:nvPr/>
        </p:nvCxnSpPr>
        <p:spPr>
          <a:xfrm flipV="1">
            <a:off x="6600725" y="5455560"/>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67" name="Rounded Rectangle 166"/>
          <p:cNvSpPr/>
          <p:nvPr/>
        </p:nvSpPr>
        <p:spPr bwMode="auto">
          <a:xfrm>
            <a:off x="4839908" y="583631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168" name="Rounded Rectangle 167"/>
          <p:cNvSpPr/>
          <p:nvPr/>
        </p:nvSpPr>
        <p:spPr bwMode="auto">
          <a:xfrm>
            <a:off x="5737371" y="5830889"/>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169" name="Rounded Rectangle 168"/>
          <p:cNvSpPr/>
          <p:nvPr/>
        </p:nvSpPr>
        <p:spPr bwMode="auto">
          <a:xfrm>
            <a:off x="7241048" y="4773979"/>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170" name="Rounded Rectangle 169"/>
          <p:cNvSpPr/>
          <p:nvPr/>
        </p:nvSpPr>
        <p:spPr bwMode="auto">
          <a:xfrm>
            <a:off x="7285220" y="5836297"/>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cxnSp>
        <p:nvCxnSpPr>
          <p:cNvPr id="171" name="Straight Connector 170"/>
          <p:cNvCxnSpPr>
            <a:stCxn id="169" idx="2"/>
          </p:cNvCxnSpPr>
          <p:nvPr/>
        </p:nvCxnSpPr>
        <p:spPr>
          <a:xfrm>
            <a:off x="7641377" y="5142473"/>
            <a:ext cx="0" cy="195687"/>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70" idx="2"/>
          </p:cNvCxnSpPr>
          <p:nvPr/>
        </p:nvCxnSpPr>
        <p:spPr>
          <a:xfrm>
            <a:off x="7685549" y="6204791"/>
            <a:ext cx="3337" cy="19256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68" idx="2"/>
          </p:cNvCxnSpPr>
          <p:nvPr/>
        </p:nvCxnSpPr>
        <p:spPr>
          <a:xfrm flipH="1">
            <a:off x="6137699" y="6199383"/>
            <a:ext cx="1" cy="20963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67" idx="2"/>
          </p:cNvCxnSpPr>
          <p:nvPr/>
        </p:nvCxnSpPr>
        <p:spPr>
          <a:xfrm flipH="1">
            <a:off x="5240236" y="6204808"/>
            <a:ext cx="1" cy="208313"/>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78" idx="0"/>
          </p:cNvCxnSpPr>
          <p:nvPr/>
        </p:nvCxnSpPr>
        <p:spPr>
          <a:xfrm flipV="1">
            <a:off x="8259922" y="5361577"/>
            <a:ext cx="0" cy="940441"/>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56" idx="6"/>
          </p:cNvCxnSpPr>
          <p:nvPr/>
        </p:nvCxnSpPr>
        <p:spPr>
          <a:xfrm flipV="1">
            <a:off x="4703251" y="6397356"/>
            <a:ext cx="6317592" cy="2986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177" name="Flowchart: Connector 176"/>
          <p:cNvSpPr>
            <a:spLocks noChangeAspect="1"/>
          </p:cNvSpPr>
          <p:nvPr/>
        </p:nvSpPr>
        <p:spPr bwMode="auto">
          <a:xfrm>
            <a:off x="6476900" y="629718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78" name="Flowchart: Connector 177"/>
          <p:cNvSpPr>
            <a:spLocks noChangeAspect="1"/>
          </p:cNvSpPr>
          <p:nvPr/>
        </p:nvSpPr>
        <p:spPr bwMode="auto">
          <a:xfrm>
            <a:off x="8145622" y="6302018"/>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58" name="Flowchart: Connector 57"/>
          <p:cNvSpPr>
            <a:spLocks noChangeAspect="1"/>
          </p:cNvSpPr>
          <p:nvPr/>
        </p:nvSpPr>
        <p:spPr bwMode="auto">
          <a:xfrm>
            <a:off x="8463879" y="5228564"/>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Tree>
    <p:extLst>
      <p:ext uri="{BB962C8B-B14F-4D97-AF65-F5344CB8AC3E}">
        <p14:creationId xmlns:p14="http://schemas.microsoft.com/office/powerpoint/2010/main" val="160362452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2" name="Straight Arrow Connector 171"/>
          <p:cNvCxnSpPr/>
          <p:nvPr/>
        </p:nvCxnSpPr>
        <p:spPr>
          <a:xfrm flipV="1">
            <a:off x="7769647" y="1745935"/>
            <a:ext cx="0" cy="21596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2" name="Straight Arrow Connector 181"/>
          <p:cNvCxnSpPr>
            <a:stCxn id="181" idx="4"/>
          </p:cNvCxnSpPr>
          <p:nvPr/>
        </p:nvCxnSpPr>
        <p:spPr>
          <a:xfrm>
            <a:off x="7999574" y="1857764"/>
            <a:ext cx="0" cy="215998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1" name="Straight Arrow Connector 190"/>
          <p:cNvCxnSpPr>
            <a:stCxn id="184" idx="0"/>
          </p:cNvCxnSpPr>
          <p:nvPr/>
        </p:nvCxnSpPr>
        <p:spPr>
          <a:xfrm flipV="1">
            <a:off x="6089900" y="2463487"/>
            <a:ext cx="0" cy="144205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5" name="Straight Arrow Connector 194"/>
          <p:cNvCxnSpPr>
            <a:stCxn id="197" idx="4"/>
          </p:cNvCxnSpPr>
          <p:nvPr/>
        </p:nvCxnSpPr>
        <p:spPr>
          <a:xfrm>
            <a:off x="6290784" y="2577219"/>
            <a:ext cx="0" cy="141028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HOL Hybrid Development &amp; Feature Isolation</a:t>
            </a:r>
            <a:endParaRPr lang="en-US" sz="2800" dirty="0">
              <a:solidFill>
                <a:srgbClr val="9B4F96"/>
              </a:solidFill>
            </a:endParaRPr>
          </a:p>
        </p:txBody>
      </p:sp>
      <p:sp>
        <p:nvSpPr>
          <p:cNvPr id="103" name="TextBox 102"/>
          <p:cNvSpPr txBox="1"/>
          <p:nvPr/>
        </p:nvSpPr>
        <p:spPr>
          <a:xfrm>
            <a:off x="3761876" y="1997617"/>
            <a:ext cx="1333378"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featureMOD</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06" name="Straight Arrow Connector 105"/>
          <p:cNvCxnSpPr>
            <a:stCxn id="58" idx="0"/>
            <a:endCxn id="160" idx="2"/>
          </p:cNvCxnSpPr>
          <p:nvPr/>
        </p:nvCxnSpPr>
        <p:spPr>
          <a:xfrm flipH="1" flipV="1">
            <a:off x="4513641" y="2573646"/>
            <a:ext cx="6348" cy="133189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0" name="TextBox 129"/>
          <p:cNvSpPr txBox="1"/>
          <p:nvPr/>
        </p:nvSpPr>
        <p:spPr>
          <a:xfrm>
            <a:off x="4307166" y="1294745"/>
            <a:ext cx="158665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featurePOWER</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36" name="Straight Arrow Connector 135"/>
          <p:cNvCxnSpPr>
            <a:stCxn id="58" idx="0"/>
            <a:endCxn id="169" idx="2"/>
          </p:cNvCxnSpPr>
          <p:nvPr/>
        </p:nvCxnSpPr>
        <p:spPr>
          <a:xfrm flipV="1">
            <a:off x="4519989" y="1857368"/>
            <a:ext cx="620910" cy="2048170"/>
          </a:xfrm>
          <a:prstGeom prst="straightConnector1">
            <a:avLst/>
          </a:prstGeom>
          <a:ln>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56" name="Group 155"/>
          <p:cNvGrpSpPr/>
          <p:nvPr/>
        </p:nvGrpSpPr>
        <p:grpSpPr>
          <a:xfrm>
            <a:off x="4192171" y="2329815"/>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65" name="Group 164"/>
          <p:cNvGrpSpPr/>
          <p:nvPr/>
        </p:nvGrpSpPr>
        <p:grpSpPr>
          <a:xfrm>
            <a:off x="4819429" y="1613537"/>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60" name="Straight Arrow Connector 259"/>
          <p:cNvCxnSpPr>
            <a:stCxn id="311" idx="6"/>
          </p:cNvCxnSpPr>
          <p:nvPr/>
        </p:nvCxnSpPr>
        <p:spPr>
          <a:xfrm>
            <a:off x="5278582" y="1745934"/>
            <a:ext cx="3046268" cy="860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284" name="Straight Arrow Connector 283"/>
          <p:cNvCxnSpPr>
            <a:stCxn id="310" idx="6"/>
          </p:cNvCxnSpPr>
          <p:nvPr/>
        </p:nvCxnSpPr>
        <p:spPr>
          <a:xfrm flipV="1">
            <a:off x="4651325" y="2461586"/>
            <a:ext cx="2047926" cy="380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1" name="Flowchart: Connector 180"/>
          <p:cNvSpPr>
            <a:spLocks noChangeAspect="1"/>
          </p:cNvSpPr>
          <p:nvPr/>
        </p:nvSpPr>
        <p:spPr bwMode="auto">
          <a:xfrm>
            <a:off x="7885274" y="163410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97" name="Flowchart: Connector 196"/>
          <p:cNvSpPr>
            <a:spLocks noChangeAspect="1"/>
          </p:cNvSpPr>
          <p:nvPr/>
        </p:nvSpPr>
        <p:spPr bwMode="auto">
          <a:xfrm>
            <a:off x="6176484" y="235356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310" name="Flowchart: Connector 309"/>
          <p:cNvSpPr>
            <a:spLocks noChangeAspect="1"/>
          </p:cNvSpPr>
          <p:nvPr/>
        </p:nvSpPr>
        <p:spPr bwMode="auto">
          <a:xfrm>
            <a:off x="4590269" y="243552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311" name="Flowchart: Connector 310"/>
          <p:cNvSpPr>
            <a:spLocks noChangeAspect="1"/>
          </p:cNvSpPr>
          <p:nvPr/>
        </p:nvSpPr>
        <p:spPr bwMode="auto">
          <a:xfrm>
            <a:off x="5217526" y="171606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3" name="TextBox 1042"/>
          <p:cNvSpPr txBox="1"/>
          <p:nvPr/>
        </p:nvSpPr>
        <p:spPr>
          <a:xfrm>
            <a:off x="1568826" y="356071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flipV="1">
            <a:off x="2021661" y="3999162"/>
            <a:ext cx="7486406" cy="1820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570176" y="3891319"/>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4" name="Flowchart: Connector 163"/>
          <p:cNvSpPr>
            <a:spLocks noChangeAspect="1"/>
          </p:cNvSpPr>
          <p:nvPr/>
        </p:nvSpPr>
        <p:spPr bwMode="auto">
          <a:xfrm>
            <a:off x="7646882"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84" name="Flowchart: Connector 183"/>
          <p:cNvSpPr>
            <a:spLocks noChangeAspect="1"/>
          </p:cNvSpPr>
          <p:nvPr/>
        </p:nvSpPr>
        <p:spPr bwMode="auto">
          <a:xfrm>
            <a:off x="5975600"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58" name="Flowchart: Connector 57"/>
          <p:cNvSpPr>
            <a:spLocks noChangeAspect="1"/>
          </p:cNvSpPr>
          <p:nvPr/>
        </p:nvSpPr>
        <p:spPr bwMode="auto">
          <a:xfrm>
            <a:off x="4405689"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313" name="Flowchart: Connector 312"/>
          <p:cNvSpPr>
            <a:spLocks noChangeAspect="1"/>
          </p:cNvSpPr>
          <p:nvPr/>
        </p:nvSpPr>
        <p:spPr bwMode="auto">
          <a:xfrm>
            <a:off x="1960605" y="398749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4" name="TextBox 113"/>
          <p:cNvSpPr txBox="1"/>
          <p:nvPr/>
        </p:nvSpPr>
        <p:spPr>
          <a:xfrm>
            <a:off x="8342742" y="1592045"/>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61" name="TextBox 60"/>
          <p:cNvSpPr txBox="1"/>
          <p:nvPr/>
        </p:nvSpPr>
        <p:spPr>
          <a:xfrm>
            <a:off x="2341207" y="2606587"/>
            <a:ext cx="39113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grpSp>
        <p:nvGrpSpPr>
          <p:cNvPr id="62" name="Group 61"/>
          <p:cNvGrpSpPr/>
          <p:nvPr/>
        </p:nvGrpSpPr>
        <p:grpSpPr>
          <a:xfrm>
            <a:off x="2771502" y="2938785"/>
            <a:ext cx="451485" cy="243831"/>
            <a:chOff x="1328737" y="3152802"/>
            <a:chExt cx="451485" cy="299861"/>
          </a:xfrm>
        </p:grpSpPr>
        <p:grpSp>
          <p:nvGrpSpPr>
            <p:cNvPr id="63" name="Group 62"/>
            <p:cNvGrpSpPr/>
            <p:nvPr/>
          </p:nvGrpSpPr>
          <p:grpSpPr>
            <a:xfrm>
              <a:off x="1328737" y="3152802"/>
              <a:ext cx="428625" cy="299861"/>
              <a:chOff x="1343025" y="1209675"/>
              <a:chExt cx="952500" cy="642937"/>
            </a:xfrm>
          </p:grpSpPr>
          <p:sp>
            <p:nvSpPr>
              <p:cNvPr id="65" name="Rectangle 6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6" name="Rectangle 6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7" name="Elbow Connector 66"/>
              <p:cNvCxnSpPr>
                <a:stCxn id="6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4" name="Flowchart: Connector 6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68" name="Straight Arrow Connector 67"/>
          <p:cNvCxnSpPr>
            <a:stCxn id="70" idx="6"/>
          </p:cNvCxnSpPr>
          <p:nvPr/>
        </p:nvCxnSpPr>
        <p:spPr>
          <a:xfrm>
            <a:off x="3230656" y="3074359"/>
            <a:ext cx="6277411" cy="217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70" name="Flowchart: Connector 69"/>
          <p:cNvSpPr>
            <a:spLocks noChangeAspect="1"/>
          </p:cNvSpPr>
          <p:nvPr/>
        </p:nvSpPr>
        <p:spPr bwMode="auto">
          <a:xfrm>
            <a:off x="3169600" y="30444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76" name="Straight Arrow Connector 75"/>
          <p:cNvCxnSpPr>
            <a:stCxn id="81" idx="0"/>
          </p:cNvCxnSpPr>
          <p:nvPr/>
        </p:nvCxnSpPr>
        <p:spPr>
          <a:xfrm flipV="1">
            <a:off x="8556654" y="3074359"/>
            <a:ext cx="0" cy="82760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77" name="Straight Arrow Connector 76"/>
          <p:cNvCxnSpPr>
            <a:stCxn id="78" idx="4"/>
          </p:cNvCxnSpPr>
          <p:nvPr/>
        </p:nvCxnSpPr>
        <p:spPr>
          <a:xfrm>
            <a:off x="8757538" y="3192771"/>
            <a:ext cx="0" cy="80639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8" name="Flowchart: Connector 77"/>
          <p:cNvSpPr>
            <a:spLocks noChangeAspect="1"/>
          </p:cNvSpPr>
          <p:nvPr/>
        </p:nvSpPr>
        <p:spPr bwMode="auto">
          <a:xfrm>
            <a:off x="8643238" y="296911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81" name="Flowchart: Connector 80"/>
          <p:cNvSpPr>
            <a:spLocks noChangeAspect="1"/>
          </p:cNvSpPr>
          <p:nvPr/>
        </p:nvSpPr>
        <p:spPr bwMode="auto">
          <a:xfrm>
            <a:off x="8442354" y="390196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85" name="Straight Arrow Connector 84"/>
          <p:cNvCxnSpPr>
            <a:stCxn id="86" idx="0"/>
            <a:endCxn id="66" idx="2"/>
          </p:cNvCxnSpPr>
          <p:nvPr/>
        </p:nvCxnSpPr>
        <p:spPr>
          <a:xfrm flipH="1" flipV="1">
            <a:off x="3092972" y="3182616"/>
            <a:ext cx="7792" cy="74197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6" name="Flowchart: Connector 85"/>
          <p:cNvSpPr>
            <a:spLocks noChangeAspect="1"/>
          </p:cNvSpPr>
          <p:nvPr/>
        </p:nvSpPr>
        <p:spPr bwMode="auto">
          <a:xfrm>
            <a:off x="2986464" y="39245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Tree>
    <p:extLst>
      <p:ext uri="{BB962C8B-B14F-4D97-AF65-F5344CB8AC3E}">
        <p14:creationId xmlns:p14="http://schemas.microsoft.com/office/powerpoint/2010/main" val="60639979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HOL Hybrid Development &amp; Feature Isolation</a:t>
            </a:r>
            <a:endParaRPr lang="en-US" sz="2800" dirty="0">
              <a:solidFill>
                <a:srgbClr val="9B4F96"/>
              </a:solidFill>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cxnSp>
        <p:nvCxnSpPr>
          <p:cNvPr id="138" name="Straight Arrow Connector 137"/>
          <p:cNvCxnSpPr/>
          <p:nvPr/>
        </p:nvCxnSpPr>
        <p:spPr>
          <a:xfrm flipV="1">
            <a:off x="7769647" y="1745935"/>
            <a:ext cx="0" cy="2159603"/>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39" name="Straight Arrow Connector 138"/>
          <p:cNvCxnSpPr>
            <a:stCxn id="180" idx="4"/>
          </p:cNvCxnSpPr>
          <p:nvPr/>
        </p:nvCxnSpPr>
        <p:spPr>
          <a:xfrm>
            <a:off x="7999574" y="1857764"/>
            <a:ext cx="0" cy="2159986"/>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40" name="Straight Arrow Connector 139"/>
          <p:cNvCxnSpPr>
            <a:stCxn id="199" idx="0"/>
          </p:cNvCxnSpPr>
          <p:nvPr/>
        </p:nvCxnSpPr>
        <p:spPr>
          <a:xfrm flipV="1">
            <a:off x="6089900" y="2463487"/>
            <a:ext cx="0" cy="144205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41" name="Straight Arrow Connector 140"/>
          <p:cNvCxnSpPr>
            <a:stCxn id="183" idx="4"/>
          </p:cNvCxnSpPr>
          <p:nvPr/>
        </p:nvCxnSpPr>
        <p:spPr>
          <a:xfrm>
            <a:off x="6290784" y="2577219"/>
            <a:ext cx="0" cy="141028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2" name="TextBox 141"/>
          <p:cNvSpPr txBox="1"/>
          <p:nvPr/>
        </p:nvSpPr>
        <p:spPr>
          <a:xfrm>
            <a:off x="3761876" y="1997617"/>
            <a:ext cx="1333378"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featureMOD</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43" name="Straight Arrow Connector 142"/>
          <p:cNvCxnSpPr>
            <a:stCxn id="200" idx="0"/>
            <a:endCxn id="150" idx="2"/>
          </p:cNvCxnSpPr>
          <p:nvPr/>
        </p:nvCxnSpPr>
        <p:spPr>
          <a:xfrm flipH="1" flipV="1">
            <a:off x="4513641" y="2573646"/>
            <a:ext cx="6348" cy="133189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4" name="TextBox 143"/>
          <p:cNvSpPr txBox="1"/>
          <p:nvPr/>
        </p:nvSpPr>
        <p:spPr>
          <a:xfrm>
            <a:off x="4307166" y="1294745"/>
            <a:ext cx="158665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featurePOWER</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45" name="Straight Arrow Connector 144"/>
          <p:cNvCxnSpPr>
            <a:stCxn id="200" idx="0"/>
            <a:endCxn id="162" idx="2"/>
          </p:cNvCxnSpPr>
          <p:nvPr/>
        </p:nvCxnSpPr>
        <p:spPr>
          <a:xfrm flipV="1">
            <a:off x="4519989" y="1857368"/>
            <a:ext cx="620910" cy="2048170"/>
          </a:xfrm>
          <a:prstGeom prst="straightConnector1">
            <a:avLst/>
          </a:prstGeom>
          <a:ln>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46" name="Group 145"/>
          <p:cNvGrpSpPr/>
          <p:nvPr/>
        </p:nvGrpSpPr>
        <p:grpSpPr>
          <a:xfrm>
            <a:off x="4192171" y="2329815"/>
            <a:ext cx="451485" cy="243831"/>
            <a:chOff x="1328737" y="3152802"/>
            <a:chExt cx="451485" cy="299861"/>
          </a:xfrm>
        </p:grpSpPr>
        <p:grpSp>
          <p:nvGrpSpPr>
            <p:cNvPr id="147" name="Group 146"/>
            <p:cNvGrpSpPr/>
            <p:nvPr/>
          </p:nvGrpSpPr>
          <p:grpSpPr>
            <a:xfrm>
              <a:off x="1328737" y="3152802"/>
              <a:ext cx="428625" cy="299861"/>
              <a:chOff x="1343025" y="1209675"/>
              <a:chExt cx="952500" cy="642937"/>
            </a:xfrm>
          </p:grpSpPr>
          <p:sp>
            <p:nvSpPr>
              <p:cNvPr id="149" name="Rectangle 14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0" name="Rectangle 14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1" name="Elbow Connector 150"/>
              <p:cNvCxnSpPr>
                <a:stCxn id="15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48" name="Flowchart: Connector 14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52" name="Group 151"/>
          <p:cNvGrpSpPr/>
          <p:nvPr/>
        </p:nvGrpSpPr>
        <p:grpSpPr>
          <a:xfrm>
            <a:off x="4819429" y="1613537"/>
            <a:ext cx="451485" cy="243831"/>
            <a:chOff x="1328737" y="3152802"/>
            <a:chExt cx="451485" cy="299861"/>
          </a:xfrm>
        </p:grpSpPr>
        <p:grpSp>
          <p:nvGrpSpPr>
            <p:cNvPr id="153" name="Group 152"/>
            <p:cNvGrpSpPr/>
            <p:nvPr/>
          </p:nvGrpSpPr>
          <p:grpSpPr>
            <a:xfrm>
              <a:off x="1328737" y="3152802"/>
              <a:ext cx="428625" cy="299861"/>
              <a:chOff x="1343025" y="1209675"/>
              <a:chExt cx="952500" cy="642937"/>
            </a:xfrm>
          </p:grpSpPr>
          <p:sp>
            <p:nvSpPr>
              <p:cNvPr id="155" name="Rectangle 15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Rectangle 16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3" name="Elbow Connector 162"/>
              <p:cNvCxnSpPr>
                <a:stCxn id="16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4" name="Flowchart: Connector 15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71" name="Straight Arrow Connector 170"/>
          <p:cNvCxnSpPr>
            <a:stCxn id="186" idx="6"/>
          </p:cNvCxnSpPr>
          <p:nvPr/>
        </p:nvCxnSpPr>
        <p:spPr>
          <a:xfrm>
            <a:off x="5278582" y="1745934"/>
            <a:ext cx="3046268" cy="860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73" name="Straight Arrow Connector 172"/>
          <p:cNvCxnSpPr>
            <a:stCxn id="185" idx="6"/>
          </p:cNvCxnSpPr>
          <p:nvPr/>
        </p:nvCxnSpPr>
        <p:spPr>
          <a:xfrm flipV="1">
            <a:off x="4651325" y="2461586"/>
            <a:ext cx="2047926" cy="380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0" name="Flowchart: Connector 179"/>
          <p:cNvSpPr>
            <a:spLocks noChangeAspect="1"/>
          </p:cNvSpPr>
          <p:nvPr/>
        </p:nvSpPr>
        <p:spPr bwMode="auto">
          <a:xfrm>
            <a:off x="7885274" y="1634105"/>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83" name="Flowchart: Connector 182"/>
          <p:cNvSpPr>
            <a:spLocks noChangeAspect="1"/>
          </p:cNvSpPr>
          <p:nvPr/>
        </p:nvSpPr>
        <p:spPr bwMode="auto">
          <a:xfrm>
            <a:off x="6176484" y="235356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85" name="Flowchart: Connector 184"/>
          <p:cNvSpPr>
            <a:spLocks noChangeAspect="1"/>
          </p:cNvSpPr>
          <p:nvPr/>
        </p:nvSpPr>
        <p:spPr bwMode="auto">
          <a:xfrm>
            <a:off x="4590269" y="243552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6" name="Flowchart: Connector 185"/>
          <p:cNvSpPr>
            <a:spLocks noChangeAspect="1"/>
          </p:cNvSpPr>
          <p:nvPr/>
        </p:nvSpPr>
        <p:spPr bwMode="auto">
          <a:xfrm>
            <a:off x="5217526" y="171606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7" name="TextBox 186"/>
          <p:cNvSpPr txBox="1"/>
          <p:nvPr/>
        </p:nvSpPr>
        <p:spPr>
          <a:xfrm>
            <a:off x="1568826" y="356071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188" name="Straight Arrow Connector 187"/>
          <p:cNvCxnSpPr>
            <a:stCxn id="201" idx="6"/>
          </p:cNvCxnSpPr>
          <p:nvPr/>
        </p:nvCxnSpPr>
        <p:spPr>
          <a:xfrm flipV="1">
            <a:off x="2021661" y="3999162"/>
            <a:ext cx="7486406" cy="1820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89" name="Group 188"/>
          <p:cNvGrpSpPr/>
          <p:nvPr/>
        </p:nvGrpSpPr>
        <p:grpSpPr>
          <a:xfrm>
            <a:off x="1570176" y="3891319"/>
            <a:ext cx="451485" cy="243831"/>
            <a:chOff x="1328737" y="3152802"/>
            <a:chExt cx="451485" cy="299861"/>
          </a:xfrm>
        </p:grpSpPr>
        <p:grpSp>
          <p:nvGrpSpPr>
            <p:cNvPr id="190" name="Group 189"/>
            <p:cNvGrpSpPr/>
            <p:nvPr/>
          </p:nvGrpSpPr>
          <p:grpSpPr>
            <a:xfrm>
              <a:off x="1328737" y="3152802"/>
              <a:ext cx="428625" cy="299861"/>
              <a:chOff x="1343025" y="1209675"/>
              <a:chExt cx="952500" cy="642937"/>
            </a:xfrm>
          </p:grpSpPr>
          <p:sp>
            <p:nvSpPr>
              <p:cNvPr id="193" name="Rectangle 19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4" name="Rectangle 19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6" name="Elbow Connector 195"/>
              <p:cNvCxnSpPr>
                <a:stCxn id="19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92" name="Flowchart: Connector 19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98" name="Flowchart: Connector 197"/>
          <p:cNvSpPr>
            <a:spLocks noChangeAspect="1"/>
          </p:cNvSpPr>
          <p:nvPr/>
        </p:nvSpPr>
        <p:spPr bwMode="auto">
          <a:xfrm>
            <a:off x="7646882" y="3905538"/>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99" name="Flowchart: Connector 198"/>
          <p:cNvSpPr>
            <a:spLocks noChangeAspect="1"/>
          </p:cNvSpPr>
          <p:nvPr/>
        </p:nvSpPr>
        <p:spPr bwMode="auto">
          <a:xfrm>
            <a:off x="5975600"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00" name="Flowchart: Connector 199"/>
          <p:cNvSpPr>
            <a:spLocks noChangeAspect="1"/>
          </p:cNvSpPr>
          <p:nvPr/>
        </p:nvSpPr>
        <p:spPr bwMode="auto">
          <a:xfrm>
            <a:off x="4405689"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201" name="Flowchart: Connector 200"/>
          <p:cNvSpPr>
            <a:spLocks noChangeAspect="1"/>
          </p:cNvSpPr>
          <p:nvPr/>
        </p:nvSpPr>
        <p:spPr bwMode="auto">
          <a:xfrm>
            <a:off x="1960605" y="398749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03" name="TextBox 202"/>
          <p:cNvSpPr txBox="1"/>
          <p:nvPr/>
        </p:nvSpPr>
        <p:spPr>
          <a:xfrm>
            <a:off x="2341207" y="2606587"/>
            <a:ext cx="39113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grpSp>
        <p:nvGrpSpPr>
          <p:cNvPr id="204" name="Group 203"/>
          <p:cNvGrpSpPr/>
          <p:nvPr/>
        </p:nvGrpSpPr>
        <p:grpSpPr>
          <a:xfrm>
            <a:off x="2771502" y="2938785"/>
            <a:ext cx="451485" cy="243831"/>
            <a:chOff x="1328737" y="3152802"/>
            <a:chExt cx="451485" cy="299861"/>
          </a:xfrm>
        </p:grpSpPr>
        <p:grpSp>
          <p:nvGrpSpPr>
            <p:cNvPr id="205" name="Group 204"/>
            <p:cNvGrpSpPr/>
            <p:nvPr/>
          </p:nvGrpSpPr>
          <p:grpSpPr>
            <a:xfrm>
              <a:off x="1328737" y="3152802"/>
              <a:ext cx="428625" cy="299861"/>
              <a:chOff x="1343025" y="1209675"/>
              <a:chExt cx="952500" cy="642937"/>
            </a:xfrm>
          </p:grpSpPr>
          <p:sp>
            <p:nvSpPr>
              <p:cNvPr id="207" name="Rectangle 20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8" name="Rectangle 20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09" name="Elbow Connector 208"/>
              <p:cNvCxnSpPr>
                <a:stCxn id="20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206" name="Flowchart: Connector 20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10" name="Straight Arrow Connector 209"/>
          <p:cNvCxnSpPr>
            <a:stCxn id="212" idx="6"/>
          </p:cNvCxnSpPr>
          <p:nvPr/>
        </p:nvCxnSpPr>
        <p:spPr>
          <a:xfrm>
            <a:off x="3230656" y="3074359"/>
            <a:ext cx="6277411" cy="217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212" name="Flowchart: Connector 211"/>
          <p:cNvSpPr>
            <a:spLocks noChangeAspect="1"/>
          </p:cNvSpPr>
          <p:nvPr/>
        </p:nvSpPr>
        <p:spPr bwMode="auto">
          <a:xfrm>
            <a:off x="3169600" y="30444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217" name="Straight Arrow Connector 216"/>
          <p:cNvCxnSpPr>
            <a:stCxn id="218" idx="0"/>
            <a:endCxn id="208" idx="2"/>
          </p:cNvCxnSpPr>
          <p:nvPr/>
        </p:nvCxnSpPr>
        <p:spPr>
          <a:xfrm flipH="1" flipV="1">
            <a:off x="3092972" y="3182616"/>
            <a:ext cx="7792" cy="74197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18" name="Flowchart: Connector 217"/>
          <p:cNvSpPr>
            <a:spLocks noChangeAspect="1"/>
          </p:cNvSpPr>
          <p:nvPr/>
        </p:nvSpPr>
        <p:spPr bwMode="auto">
          <a:xfrm>
            <a:off x="2986464" y="39245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Tree>
    <p:extLst>
      <p:ext uri="{BB962C8B-B14F-4D97-AF65-F5344CB8AC3E}">
        <p14:creationId xmlns:p14="http://schemas.microsoft.com/office/powerpoint/2010/main" val="20587642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2" name="Straight Arrow Connector 171"/>
          <p:cNvCxnSpPr>
            <a:stCxn id="164" idx="0"/>
          </p:cNvCxnSpPr>
          <p:nvPr/>
        </p:nvCxnSpPr>
        <p:spPr>
          <a:xfrm flipV="1">
            <a:off x="7761182" y="1745936"/>
            <a:ext cx="8465" cy="122615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2" name="Straight Arrow Connector 181"/>
          <p:cNvCxnSpPr>
            <a:stCxn id="181" idx="4"/>
          </p:cNvCxnSpPr>
          <p:nvPr/>
        </p:nvCxnSpPr>
        <p:spPr>
          <a:xfrm>
            <a:off x="7999574" y="1857764"/>
            <a:ext cx="0" cy="120707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1" name="Straight Arrow Connector 190"/>
          <p:cNvCxnSpPr>
            <a:stCxn id="184" idx="0"/>
          </p:cNvCxnSpPr>
          <p:nvPr/>
        </p:nvCxnSpPr>
        <p:spPr>
          <a:xfrm flipV="1">
            <a:off x="6089900" y="1754535"/>
            <a:ext cx="6100" cy="121755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5" name="Straight Arrow Connector 194"/>
          <p:cNvCxnSpPr>
            <a:stCxn id="197" idx="4"/>
          </p:cNvCxnSpPr>
          <p:nvPr/>
        </p:nvCxnSpPr>
        <p:spPr>
          <a:xfrm>
            <a:off x="6290784" y="2577219"/>
            <a:ext cx="0" cy="49714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HOL Hybrid Development &amp; Feature Isolation</a:t>
            </a:r>
            <a:endParaRPr lang="en-US" sz="2800" dirty="0">
              <a:solidFill>
                <a:srgbClr val="9B4F96"/>
              </a:solidFill>
            </a:endParaRPr>
          </a:p>
        </p:txBody>
      </p:sp>
      <p:sp>
        <p:nvSpPr>
          <p:cNvPr id="103" name="TextBox 102"/>
          <p:cNvSpPr txBox="1"/>
          <p:nvPr/>
        </p:nvSpPr>
        <p:spPr>
          <a:xfrm>
            <a:off x="3761876" y="1997617"/>
            <a:ext cx="1333378"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featureMOD</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06" name="Straight Arrow Connector 105"/>
          <p:cNvCxnSpPr>
            <a:stCxn id="58" idx="0"/>
            <a:endCxn id="160" idx="2"/>
          </p:cNvCxnSpPr>
          <p:nvPr/>
        </p:nvCxnSpPr>
        <p:spPr>
          <a:xfrm flipH="1" flipV="1">
            <a:off x="4513641" y="2573646"/>
            <a:ext cx="6348" cy="39844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0" name="TextBox 129"/>
          <p:cNvSpPr txBox="1"/>
          <p:nvPr/>
        </p:nvSpPr>
        <p:spPr>
          <a:xfrm>
            <a:off x="4307166" y="1294745"/>
            <a:ext cx="158665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featurePOWER</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36" name="Straight Arrow Connector 135"/>
          <p:cNvCxnSpPr>
            <a:stCxn id="58" idx="0"/>
            <a:endCxn id="169" idx="2"/>
          </p:cNvCxnSpPr>
          <p:nvPr/>
        </p:nvCxnSpPr>
        <p:spPr>
          <a:xfrm flipV="1">
            <a:off x="4519989" y="1857368"/>
            <a:ext cx="620910" cy="1114720"/>
          </a:xfrm>
          <a:prstGeom prst="straightConnector1">
            <a:avLst/>
          </a:prstGeom>
          <a:ln>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56" name="Group 155"/>
          <p:cNvGrpSpPr/>
          <p:nvPr/>
        </p:nvGrpSpPr>
        <p:grpSpPr>
          <a:xfrm>
            <a:off x="4192171" y="2329815"/>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65" name="Group 164"/>
          <p:cNvGrpSpPr/>
          <p:nvPr/>
        </p:nvGrpSpPr>
        <p:grpSpPr>
          <a:xfrm>
            <a:off x="4819429" y="1613537"/>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60" name="Straight Arrow Connector 259"/>
          <p:cNvCxnSpPr>
            <a:stCxn id="311" idx="6"/>
          </p:cNvCxnSpPr>
          <p:nvPr/>
        </p:nvCxnSpPr>
        <p:spPr>
          <a:xfrm>
            <a:off x="5278582" y="1745934"/>
            <a:ext cx="3046268" cy="860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284" name="Straight Arrow Connector 283"/>
          <p:cNvCxnSpPr>
            <a:stCxn id="310" idx="6"/>
          </p:cNvCxnSpPr>
          <p:nvPr/>
        </p:nvCxnSpPr>
        <p:spPr>
          <a:xfrm flipV="1">
            <a:off x="4651325" y="2461586"/>
            <a:ext cx="2047926" cy="380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1" name="Flowchart: Connector 180"/>
          <p:cNvSpPr>
            <a:spLocks noChangeAspect="1"/>
          </p:cNvSpPr>
          <p:nvPr/>
        </p:nvSpPr>
        <p:spPr bwMode="auto">
          <a:xfrm>
            <a:off x="7885274" y="163410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97" name="Flowchart: Connector 196"/>
          <p:cNvSpPr>
            <a:spLocks noChangeAspect="1"/>
          </p:cNvSpPr>
          <p:nvPr/>
        </p:nvSpPr>
        <p:spPr bwMode="auto">
          <a:xfrm>
            <a:off x="6176484" y="235356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310" name="Flowchart: Connector 309"/>
          <p:cNvSpPr>
            <a:spLocks noChangeAspect="1"/>
          </p:cNvSpPr>
          <p:nvPr/>
        </p:nvSpPr>
        <p:spPr bwMode="auto">
          <a:xfrm>
            <a:off x="4590269" y="243552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311" name="Flowchart: Connector 310"/>
          <p:cNvSpPr>
            <a:spLocks noChangeAspect="1"/>
          </p:cNvSpPr>
          <p:nvPr/>
        </p:nvSpPr>
        <p:spPr bwMode="auto">
          <a:xfrm>
            <a:off x="5217526" y="171606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3" name="TextBox 1042"/>
          <p:cNvSpPr txBox="1"/>
          <p:nvPr/>
        </p:nvSpPr>
        <p:spPr>
          <a:xfrm>
            <a:off x="1568826" y="356071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flipV="1">
            <a:off x="2021661" y="3999162"/>
            <a:ext cx="7486406" cy="1820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570176" y="3891319"/>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960605" y="398749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4" name="TextBox 113"/>
          <p:cNvSpPr txBox="1"/>
          <p:nvPr/>
        </p:nvSpPr>
        <p:spPr>
          <a:xfrm>
            <a:off x="8342742" y="1592045"/>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61" name="TextBox 60"/>
          <p:cNvSpPr txBox="1"/>
          <p:nvPr/>
        </p:nvSpPr>
        <p:spPr>
          <a:xfrm>
            <a:off x="2341207" y="2606587"/>
            <a:ext cx="39113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grpSp>
        <p:nvGrpSpPr>
          <p:cNvPr id="62" name="Group 61"/>
          <p:cNvGrpSpPr/>
          <p:nvPr/>
        </p:nvGrpSpPr>
        <p:grpSpPr>
          <a:xfrm>
            <a:off x="2771502" y="2938785"/>
            <a:ext cx="451485" cy="243831"/>
            <a:chOff x="1328737" y="3152802"/>
            <a:chExt cx="451485" cy="299861"/>
          </a:xfrm>
        </p:grpSpPr>
        <p:grpSp>
          <p:nvGrpSpPr>
            <p:cNvPr id="63" name="Group 62"/>
            <p:cNvGrpSpPr/>
            <p:nvPr/>
          </p:nvGrpSpPr>
          <p:grpSpPr>
            <a:xfrm>
              <a:off x="1328737" y="3152802"/>
              <a:ext cx="428625" cy="299861"/>
              <a:chOff x="1343025" y="1209675"/>
              <a:chExt cx="952500" cy="642937"/>
            </a:xfrm>
          </p:grpSpPr>
          <p:sp>
            <p:nvSpPr>
              <p:cNvPr id="65" name="Rectangle 6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6" name="Rectangle 6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7" name="Elbow Connector 66"/>
              <p:cNvCxnSpPr>
                <a:stCxn id="6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4" name="Flowchart: Connector 6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68" name="Straight Arrow Connector 67"/>
          <p:cNvCxnSpPr>
            <a:stCxn id="70" idx="6"/>
          </p:cNvCxnSpPr>
          <p:nvPr/>
        </p:nvCxnSpPr>
        <p:spPr>
          <a:xfrm>
            <a:off x="3230656" y="3074359"/>
            <a:ext cx="6277411" cy="217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70" name="Flowchart: Connector 69"/>
          <p:cNvSpPr>
            <a:spLocks noChangeAspect="1"/>
          </p:cNvSpPr>
          <p:nvPr/>
        </p:nvSpPr>
        <p:spPr bwMode="auto">
          <a:xfrm>
            <a:off x="3169600" y="30444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76" name="Straight Arrow Connector 75"/>
          <p:cNvCxnSpPr>
            <a:stCxn id="81" idx="0"/>
          </p:cNvCxnSpPr>
          <p:nvPr/>
        </p:nvCxnSpPr>
        <p:spPr>
          <a:xfrm flipV="1">
            <a:off x="8556654" y="3064834"/>
            <a:ext cx="0" cy="82760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77" name="Straight Arrow Connector 76"/>
          <p:cNvCxnSpPr>
            <a:stCxn id="78" idx="4"/>
          </p:cNvCxnSpPr>
          <p:nvPr/>
        </p:nvCxnSpPr>
        <p:spPr>
          <a:xfrm>
            <a:off x="8757538" y="3192771"/>
            <a:ext cx="0" cy="80639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8" name="Flowchart: Connector 77"/>
          <p:cNvSpPr>
            <a:spLocks noChangeAspect="1"/>
          </p:cNvSpPr>
          <p:nvPr/>
        </p:nvSpPr>
        <p:spPr bwMode="auto">
          <a:xfrm>
            <a:off x="8643238" y="296911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81" name="Flowchart: Connector 80"/>
          <p:cNvSpPr>
            <a:spLocks noChangeAspect="1"/>
          </p:cNvSpPr>
          <p:nvPr/>
        </p:nvSpPr>
        <p:spPr bwMode="auto">
          <a:xfrm>
            <a:off x="8442354" y="389244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85" name="Straight Arrow Connector 84"/>
          <p:cNvCxnSpPr>
            <a:stCxn id="86" idx="0"/>
            <a:endCxn id="66" idx="2"/>
          </p:cNvCxnSpPr>
          <p:nvPr/>
        </p:nvCxnSpPr>
        <p:spPr>
          <a:xfrm flipH="1" flipV="1">
            <a:off x="3092972" y="3182616"/>
            <a:ext cx="7792" cy="74197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6" name="Flowchart: Connector 85"/>
          <p:cNvSpPr>
            <a:spLocks noChangeAspect="1"/>
          </p:cNvSpPr>
          <p:nvPr/>
        </p:nvSpPr>
        <p:spPr bwMode="auto">
          <a:xfrm>
            <a:off x="2986464" y="39245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64" name="Flowchart: Connector 163"/>
          <p:cNvSpPr>
            <a:spLocks noChangeAspect="1"/>
          </p:cNvSpPr>
          <p:nvPr/>
        </p:nvSpPr>
        <p:spPr bwMode="auto">
          <a:xfrm>
            <a:off x="7646882" y="29720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84" name="Flowchart: Connector 183"/>
          <p:cNvSpPr>
            <a:spLocks noChangeAspect="1"/>
          </p:cNvSpPr>
          <p:nvPr/>
        </p:nvSpPr>
        <p:spPr bwMode="auto">
          <a:xfrm>
            <a:off x="5975600" y="29720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69" name="TextBox 68"/>
          <p:cNvSpPr txBox="1"/>
          <p:nvPr/>
        </p:nvSpPr>
        <p:spPr>
          <a:xfrm>
            <a:off x="6705135" y="2294910"/>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58" name="Flowchart: Connector 57"/>
          <p:cNvSpPr>
            <a:spLocks noChangeAspect="1"/>
          </p:cNvSpPr>
          <p:nvPr/>
        </p:nvSpPr>
        <p:spPr bwMode="auto">
          <a:xfrm>
            <a:off x="4405689" y="29720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Tree>
    <p:extLst>
      <p:ext uri="{BB962C8B-B14F-4D97-AF65-F5344CB8AC3E}">
        <p14:creationId xmlns:p14="http://schemas.microsoft.com/office/powerpoint/2010/main" val="41524644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9" name="Straight Arrow Connector 88"/>
          <p:cNvCxnSpPr>
            <a:stCxn id="58" idx="6"/>
            <a:endCxn id="59" idx="2"/>
          </p:cNvCxnSpPr>
          <p:nvPr/>
        </p:nvCxnSpPr>
        <p:spPr>
          <a:xfrm>
            <a:off x="2242455" y="4789310"/>
            <a:ext cx="1225724" cy="0"/>
          </a:xfrm>
          <a:prstGeom prst="straightConnector1">
            <a:avLst/>
          </a:prstGeom>
          <a:ln w="25400">
            <a:solidFill>
              <a:srgbClr val="0071BC"/>
            </a:solidFill>
            <a:tailEnd type="none" w="lg" len="med"/>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2012 READINESS 	</a:t>
            </a:r>
            <a:r>
              <a:rPr lang="en-US" sz="2000" dirty="0" smtClean="0">
                <a:solidFill>
                  <a:srgbClr val="9B4F96"/>
                </a:solidFill>
              </a:rPr>
              <a:t>Branching and Merging  - Template</a:t>
            </a:r>
            <a:endParaRPr lang="en-US" sz="2000" dirty="0">
              <a:solidFill>
                <a:srgbClr val="9B4F96"/>
              </a:solidFill>
            </a:endParaRPr>
          </a:p>
        </p:txBody>
      </p:sp>
      <p:cxnSp>
        <p:nvCxnSpPr>
          <p:cNvPr id="6" name="Straight Arrow Connector 5"/>
          <p:cNvCxnSpPr>
            <a:stCxn id="59" idx="6"/>
            <a:endCxn id="108" idx="2"/>
          </p:cNvCxnSpPr>
          <p:nvPr/>
        </p:nvCxnSpPr>
        <p:spPr>
          <a:xfrm>
            <a:off x="3696779" y="4789310"/>
            <a:ext cx="3972078" cy="0"/>
          </a:xfrm>
          <a:prstGeom prst="straightConnector1">
            <a:avLst/>
          </a:prstGeom>
          <a:ln w="25400">
            <a:solidFill>
              <a:srgbClr val="FF6600"/>
            </a:solidFill>
            <a:tailEnd type="triangle" w="lg" len="med"/>
          </a:ln>
        </p:spPr>
        <p:style>
          <a:lnRef idx="1">
            <a:schemeClr val="accent5"/>
          </a:lnRef>
          <a:fillRef idx="0">
            <a:schemeClr val="accent5"/>
          </a:fillRef>
          <a:effectRef idx="0">
            <a:schemeClr val="accent5"/>
          </a:effectRef>
          <a:fontRef idx="minor">
            <a:schemeClr val="tx1"/>
          </a:fontRef>
        </p:style>
      </p:cxnSp>
      <p:sp>
        <p:nvSpPr>
          <p:cNvPr id="1043" name="TextBox 1042"/>
          <p:cNvSpPr txBox="1"/>
          <p:nvPr/>
        </p:nvSpPr>
        <p:spPr>
          <a:xfrm>
            <a:off x="780367" y="4304939"/>
            <a:ext cx="52738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main</a:t>
            </a:r>
          </a:p>
        </p:txBody>
      </p:sp>
      <p:cxnSp>
        <p:nvCxnSpPr>
          <p:cNvPr id="94" name="Straight Arrow Connector 93"/>
          <p:cNvCxnSpPr>
            <a:stCxn id="104" idx="6"/>
            <a:endCxn id="81" idx="2"/>
          </p:cNvCxnSpPr>
          <p:nvPr/>
        </p:nvCxnSpPr>
        <p:spPr>
          <a:xfrm>
            <a:off x="2262713" y="3675510"/>
            <a:ext cx="1289238" cy="0"/>
          </a:xfrm>
          <a:prstGeom prst="straightConnector1">
            <a:avLst/>
          </a:prstGeom>
          <a:ln w="25400">
            <a:solidFill>
              <a:srgbClr val="0071BC"/>
            </a:solidFill>
            <a:tailEnd type="none" w="lg" len="med"/>
          </a:ln>
        </p:spPr>
        <p:style>
          <a:lnRef idx="1">
            <a:schemeClr val="accent2"/>
          </a:lnRef>
          <a:fillRef idx="0">
            <a:schemeClr val="accent2"/>
          </a:fillRef>
          <a:effectRef idx="0">
            <a:schemeClr val="accent2"/>
          </a:effectRef>
          <a:fontRef idx="minor">
            <a:schemeClr val="tx1"/>
          </a:fontRef>
        </p:style>
      </p:cxnSp>
      <p:sp>
        <p:nvSpPr>
          <p:cNvPr id="103" name="TextBox 102"/>
          <p:cNvSpPr txBox="1"/>
          <p:nvPr/>
        </p:nvSpPr>
        <p:spPr>
          <a:xfrm>
            <a:off x="1899555" y="3155589"/>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cxnSp>
        <p:nvCxnSpPr>
          <p:cNvPr id="105" name="Straight Arrow Connector 104"/>
          <p:cNvCxnSpPr>
            <a:stCxn id="93" idx="4"/>
          </p:cNvCxnSpPr>
          <p:nvPr/>
        </p:nvCxnSpPr>
        <p:spPr>
          <a:xfrm flipH="1">
            <a:off x="7315275" y="3787340"/>
            <a:ext cx="7546" cy="1004397"/>
          </a:xfrm>
          <a:prstGeom prst="straightConnector1">
            <a:avLst/>
          </a:prstGeom>
          <a:ln w="12700">
            <a:solidFill>
              <a:srgbClr val="FF6600"/>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06" name="Straight Arrow Connector 105"/>
          <p:cNvCxnSpPr>
            <a:stCxn id="58" idx="0"/>
            <a:endCxn id="160" idx="2"/>
          </p:cNvCxnSpPr>
          <p:nvPr/>
        </p:nvCxnSpPr>
        <p:spPr>
          <a:xfrm flipH="1" flipV="1">
            <a:off x="2126887" y="3796467"/>
            <a:ext cx="1268" cy="88101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10" name="Straight Arrow Connector 109"/>
          <p:cNvCxnSpPr>
            <a:stCxn id="59" idx="0"/>
            <a:endCxn id="81" idx="4"/>
          </p:cNvCxnSpPr>
          <p:nvPr/>
        </p:nvCxnSpPr>
        <p:spPr>
          <a:xfrm flipV="1">
            <a:off x="3582479" y="3705378"/>
            <a:ext cx="0" cy="972102"/>
          </a:xfrm>
          <a:prstGeom prst="straightConnector1">
            <a:avLst/>
          </a:prstGeom>
          <a:ln w="12700">
            <a:solidFill>
              <a:srgbClr val="FF6600"/>
            </a:solidFill>
            <a:tailEnd type="triangle" w="lg" len="med"/>
          </a:ln>
        </p:spPr>
        <p:style>
          <a:lnRef idx="1">
            <a:schemeClr val="accent5"/>
          </a:lnRef>
          <a:fillRef idx="0">
            <a:schemeClr val="accent5"/>
          </a:fillRef>
          <a:effectRef idx="0">
            <a:schemeClr val="accent5"/>
          </a:effectRef>
          <a:fontRef idx="minor">
            <a:schemeClr val="tx1"/>
          </a:fontRef>
        </p:style>
      </p:cxnSp>
      <p:sp>
        <p:nvSpPr>
          <p:cNvPr id="58" name="Flowchart: Connector 57"/>
          <p:cNvSpPr>
            <a:spLocks noChangeAspect="1"/>
          </p:cNvSpPr>
          <p:nvPr/>
        </p:nvSpPr>
        <p:spPr bwMode="auto">
          <a:xfrm>
            <a:off x="2013855" y="4677480"/>
            <a:ext cx="228600" cy="223659"/>
          </a:xfrm>
          <a:prstGeom prst="flowChartConnector">
            <a:avLst/>
          </a:prstGeom>
          <a:solidFill>
            <a:schemeClr val="bg1"/>
          </a:solidFill>
          <a:ln w="12700">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bg2">
                    <a:lumMod val="25000"/>
                  </a:schemeClr>
                </a:solidFill>
                <a:latin typeface="+mj-lt"/>
                <a:ea typeface="Segoe UI" pitchFamily="34" charset="0"/>
                <a:cs typeface="Segoe UI" pitchFamily="34" charset="0"/>
              </a:rPr>
              <a:t>B</a:t>
            </a:r>
          </a:p>
        </p:txBody>
      </p:sp>
      <p:sp>
        <p:nvSpPr>
          <p:cNvPr id="59" name="Flowchart: Connector 58"/>
          <p:cNvSpPr>
            <a:spLocks noChangeAspect="1"/>
          </p:cNvSpPr>
          <p:nvPr/>
        </p:nvSpPr>
        <p:spPr bwMode="auto">
          <a:xfrm>
            <a:off x="3468179" y="4677480"/>
            <a:ext cx="228600" cy="223659"/>
          </a:xfrm>
          <a:prstGeom prst="flowChartConnector">
            <a:avLst/>
          </a:prstGeom>
          <a:solidFill>
            <a:schemeClr val="bg1"/>
          </a:solidFill>
          <a:ln w="12700">
            <a:solidFill>
              <a:srgbClr val="FF66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mj-lt"/>
                <a:ea typeface="Segoe UI" pitchFamily="34" charset="0"/>
                <a:cs typeface="Segoe UI" pitchFamily="34" charset="0"/>
              </a:rPr>
              <a:t>FI</a:t>
            </a:r>
          </a:p>
        </p:txBody>
      </p:sp>
      <p:sp>
        <p:nvSpPr>
          <p:cNvPr id="93" name="Flowchart: Connector 92"/>
          <p:cNvSpPr>
            <a:spLocks noChangeAspect="1"/>
          </p:cNvSpPr>
          <p:nvPr/>
        </p:nvSpPr>
        <p:spPr bwMode="auto">
          <a:xfrm>
            <a:off x="7208521" y="3563681"/>
            <a:ext cx="228600" cy="223659"/>
          </a:xfrm>
          <a:prstGeom prst="flowChartConnector">
            <a:avLst/>
          </a:prstGeom>
          <a:noFill/>
          <a:ln w="12700">
            <a:solidFill>
              <a:srgbClr val="FF66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lnSpcReduction="10000"/>
          </a:bodyPr>
          <a:lstStyle/>
          <a:p>
            <a:pPr algn="ctr" defTabSz="914099" fontAlgn="base">
              <a:spcBef>
                <a:spcPct val="0"/>
              </a:spcBef>
              <a:spcAft>
                <a:spcPct val="0"/>
              </a:spcAft>
            </a:pPr>
            <a:r>
              <a:rPr lang="en-CA" sz="1200" spc="-50" dirty="0" smtClean="0">
                <a:solidFill>
                  <a:schemeClr val="tx1"/>
                </a:solidFill>
                <a:latin typeface="+mj-lt"/>
                <a:ea typeface="Segoe UI" pitchFamily="34" charset="0"/>
                <a:cs typeface="Segoe UI" pitchFamily="34" charset="0"/>
              </a:rPr>
              <a:t>RI</a:t>
            </a:r>
          </a:p>
        </p:txBody>
      </p:sp>
      <p:sp>
        <p:nvSpPr>
          <p:cNvPr id="118" name="Flowchart: Connector 117"/>
          <p:cNvSpPr>
            <a:spLocks noChangeAspect="1"/>
          </p:cNvSpPr>
          <p:nvPr/>
        </p:nvSpPr>
        <p:spPr bwMode="auto">
          <a:xfrm>
            <a:off x="4913426" y="2386362"/>
            <a:ext cx="228600" cy="223659"/>
          </a:xfrm>
          <a:prstGeom prst="flowChartConnector">
            <a:avLst/>
          </a:prstGeom>
          <a:noFill/>
          <a:ln w="12700">
            <a:solidFill>
              <a:srgbClr val="C0000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77500" lnSpcReduction="20000"/>
          </a:bodyPr>
          <a:lstStyle/>
          <a:p>
            <a:pPr algn="ctr" defTabSz="914099" fontAlgn="base">
              <a:spcBef>
                <a:spcPct val="0"/>
              </a:spcBef>
              <a:spcAft>
                <a:spcPct val="0"/>
              </a:spcAft>
            </a:pPr>
            <a:r>
              <a:rPr lang="en-CA" sz="1200" spc="-50" dirty="0" smtClean="0">
                <a:solidFill>
                  <a:schemeClr val="tx1"/>
                </a:solidFill>
                <a:latin typeface="+mj-lt"/>
                <a:ea typeface="Segoe UI" pitchFamily="34" charset="0"/>
                <a:cs typeface="Segoe UI" pitchFamily="34" charset="0"/>
              </a:rPr>
              <a:t>BM</a:t>
            </a:r>
          </a:p>
        </p:txBody>
      </p:sp>
      <p:cxnSp>
        <p:nvCxnSpPr>
          <p:cNvPr id="121" name="Straight Arrow Connector 120"/>
          <p:cNvCxnSpPr>
            <a:stCxn id="101" idx="6"/>
            <a:endCxn id="118" idx="2"/>
          </p:cNvCxnSpPr>
          <p:nvPr/>
        </p:nvCxnSpPr>
        <p:spPr>
          <a:xfrm>
            <a:off x="3189011" y="2498191"/>
            <a:ext cx="1724415" cy="1"/>
          </a:xfrm>
          <a:prstGeom prst="straightConnector1">
            <a:avLst/>
          </a:prstGeom>
          <a:ln w="25400">
            <a:solidFill>
              <a:srgbClr val="0071BC"/>
            </a:solidFill>
            <a:tailEnd type="triangle" w="lg" len="med"/>
          </a:ln>
        </p:spPr>
        <p:style>
          <a:lnRef idx="1">
            <a:schemeClr val="accent2"/>
          </a:lnRef>
          <a:fillRef idx="0">
            <a:schemeClr val="accent2"/>
          </a:fillRef>
          <a:effectRef idx="0">
            <a:schemeClr val="accent2"/>
          </a:effectRef>
          <a:fontRef idx="minor">
            <a:schemeClr val="tx1"/>
          </a:fontRef>
        </p:style>
      </p:cxnSp>
      <p:sp>
        <p:nvSpPr>
          <p:cNvPr id="130" name="TextBox 129"/>
          <p:cNvSpPr txBox="1"/>
          <p:nvPr/>
        </p:nvSpPr>
        <p:spPr>
          <a:xfrm>
            <a:off x="2732395" y="2011974"/>
            <a:ext cx="186236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disruptive feature</a:t>
            </a:r>
          </a:p>
        </p:txBody>
      </p:sp>
      <p:cxnSp>
        <p:nvCxnSpPr>
          <p:cNvPr id="136" name="Straight Arrow Connector 135"/>
          <p:cNvCxnSpPr>
            <a:stCxn id="58" idx="0"/>
            <a:endCxn id="169" idx="2"/>
          </p:cNvCxnSpPr>
          <p:nvPr/>
        </p:nvCxnSpPr>
        <p:spPr>
          <a:xfrm flipV="1">
            <a:off x="2128155" y="2609623"/>
            <a:ext cx="925710" cy="206785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42" name="Straight Arrow Connector 141"/>
          <p:cNvCxnSpPr>
            <a:stCxn id="118" idx="4"/>
          </p:cNvCxnSpPr>
          <p:nvPr/>
        </p:nvCxnSpPr>
        <p:spPr>
          <a:xfrm>
            <a:off x="5027726" y="2610021"/>
            <a:ext cx="0" cy="1059059"/>
          </a:xfrm>
          <a:prstGeom prst="straightConnector1">
            <a:avLst/>
          </a:prstGeom>
          <a:ln w="12700">
            <a:solidFill>
              <a:srgbClr val="C00000"/>
            </a:solidFill>
            <a:prstDash val="dash"/>
            <a:tailEnd type="triangle" w="lg" len="med"/>
          </a:ln>
        </p:spPr>
        <p:style>
          <a:lnRef idx="1">
            <a:schemeClr val="accent4"/>
          </a:lnRef>
          <a:fillRef idx="0">
            <a:schemeClr val="accent4"/>
          </a:fillRef>
          <a:effectRef idx="0">
            <a:schemeClr val="accent4"/>
          </a:effectRef>
          <a:fontRef idx="minor">
            <a:schemeClr val="tx1"/>
          </a:fontRef>
        </p:style>
      </p:cxnSp>
      <p:grpSp>
        <p:nvGrpSpPr>
          <p:cNvPr id="156" name="Group 155"/>
          <p:cNvGrpSpPr/>
          <p:nvPr/>
        </p:nvGrpSpPr>
        <p:grpSpPr>
          <a:xfrm>
            <a:off x="1805417" y="3552636"/>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65" name="Group 164"/>
          <p:cNvGrpSpPr/>
          <p:nvPr/>
        </p:nvGrpSpPr>
        <p:grpSpPr>
          <a:xfrm>
            <a:off x="2732395" y="2365792"/>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74" name="Group 173"/>
          <p:cNvGrpSpPr/>
          <p:nvPr/>
        </p:nvGrpSpPr>
        <p:grpSpPr>
          <a:xfrm>
            <a:off x="781717" y="4665306"/>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p:spPr>
            <p:style>
              <a:lnRef idx="1">
                <a:schemeClr val="accent2"/>
              </a:lnRef>
              <a:fillRef idx="2">
                <a:schemeClr val="accent2"/>
              </a:fillRef>
              <a:effectRef idx="1">
                <a:schemeClr val="accent2"/>
              </a:effectRef>
              <a:fontRef idx="minor">
                <a:schemeClr val="dk1"/>
              </a:fontRef>
            </p:style>
          </p:cxnSp>
        </p:grpSp>
        <p:sp>
          <p:nvSpPr>
            <p:cNvPr id="176" name="Flowchart: Connector 175"/>
            <p:cNvSpPr/>
            <p:nvPr/>
          </p:nvSpPr>
          <p:spPr bwMode="auto">
            <a:xfrm>
              <a:off x="1734503" y="3285426"/>
              <a:ext cx="45719" cy="45719"/>
            </a:xfrm>
            <a:prstGeom prst="flowChartConnector">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54" name="Content Placeholder 2"/>
          <p:cNvSpPr txBox="1">
            <a:spLocks/>
          </p:cNvSpPr>
          <p:nvPr/>
        </p:nvSpPr>
        <p:spPr>
          <a:xfrm>
            <a:off x="8806294" y="800972"/>
            <a:ext cx="3163456" cy="5618461"/>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chemeClr val="accent1">
                    <a:lumMod val="50000"/>
                  </a:schemeClr>
                </a:solidFill>
                <a:latin typeface="+mj-lt"/>
              </a:rPr>
              <a:t>Notes</a:t>
            </a:r>
            <a:endParaRPr lang="en-US" sz="2000" dirty="0">
              <a:solidFill>
                <a:schemeClr val="accent1">
                  <a:lumMod val="50000"/>
                </a:schemeClr>
              </a:solidFill>
              <a:latin typeface="+mj-lt"/>
            </a:endParaRPr>
          </a:p>
          <a:p>
            <a:pPr marL="171450" lvl="1" indent="-171450">
              <a:spcAft>
                <a:spcPts val="900"/>
              </a:spcAft>
              <a:buFont typeface="Arial" pitchFamily="34" charset="0"/>
              <a:buChar char="•"/>
            </a:pPr>
            <a:r>
              <a:rPr lang="en-CA" sz="1400" dirty="0" smtClean="0">
                <a:latin typeface="+mj-lt"/>
              </a:rPr>
              <a:t>We use a </a:t>
            </a:r>
            <a:r>
              <a:rPr lang="en-CA" sz="1400" dirty="0" smtClean="0">
                <a:latin typeface="+mj-lt"/>
                <a:sym typeface="Webdings"/>
              </a:rPr>
              <a:t></a:t>
            </a:r>
            <a:r>
              <a:rPr lang="en-CA" sz="1400" dirty="0" smtClean="0">
                <a:latin typeface="+mj-lt"/>
              </a:rPr>
              <a:t> to indicate a change, which is either B, BM, FI, RI, CO, or CI for Branch, Baseless Merge, Forward Integration, or Reverse Integration for VC operations.</a:t>
            </a:r>
          </a:p>
          <a:p>
            <a:pPr marL="171450" lvl="1" indent="-171450">
              <a:spcAft>
                <a:spcPts val="900"/>
              </a:spcAft>
              <a:buFont typeface="Arial" pitchFamily="34" charset="0"/>
              <a:buChar char="•"/>
            </a:pPr>
            <a:r>
              <a:rPr lang="en-CA" sz="1400" dirty="0" smtClean="0">
                <a:latin typeface="+mj-lt"/>
              </a:rPr>
              <a:t>Workspace operations are indicated by grey </a:t>
            </a:r>
            <a:r>
              <a:rPr lang="en-CA" sz="1400" dirty="0">
                <a:sym typeface="Webdings"/>
              </a:rPr>
              <a:t> </a:t>
            </a:r>
            <a:r>
              <a:rPr lang="en-CA" sz="1400" dirty="0">
                <a:latin typeface="+mj-lt"/>
                <a:sym typeface="Webdings"/>
              </a:rPr>
              <a:t>and lines, using CO, CI and GL for </a:t>
            </a:r>
            <a:r>
              <a:rPr lang="en-CA" sz="1400" dirty="0" smtClean="0">
                <a:latin typeface="+mj-lt"/>
              </a:rPr>
              <a:t>Checkout, </a:t>
            </a:r>
            <a:r>
              <a:rPr lang="en-CA" sz="1400" dirty="0" err="1" smtClean="0">
                <a:latin typeface="+mj-lt"/>
              </a:rPr>
              <a:t>Checkin</a:t>
            </a:r>
            <a:r>
              <a:rPr lang="en-CA" sz="1400" dirty="0">
                <a:latin typeface="+mj-lt"/>
              </a:rPr>
              <a:t> </a:t>
            </a:r>
            <a:r>
              <a:rPr lang="en-CA" sz="1400" dirty="0" smtClean="0">
                <a:latin typeface="+mj-lt"/>
              </a:rPr>
              <a:t>and Get Latest workspace operations.</a:t>
            </a:r>
          </a:p>
          <a:p>
            <a:pPr marL="171450" lvl="1" indent="-171450">
              <a:spcAft>
                <a:spcPts val="900"/>
              </a:spcAft>
              <a:buFont typeface="Arial" pitchFamily="34" charset="0"/>
              <a:buChar char="•"/>
            </a:pPr>
            <a:r>
              <a:rPr lang="en-CA" sz="1400" dirty="0" smtClean="0">
                <a:latin typeface="+mj-lt"/>
              </a:rPr>
              <a:t>We use colours only to highlight concepts where the classic blue (RGB 0 113 188) diagram does not work.</a:t>
            </a:r>
          </a:p>
          <a:p>
            <a:pPr marL="171450" lvl="1" indent="-171450">
              <a:spcAft>
                <a:spcPts val="900"/>
              </a:spcAft>
              <a:buFont typeface="Arial" pitchFamily="34" charset="0"/>
              <a:buChar char="•"/>
            </a:pPr>
            <a:r>
              <a:rPr lang="en-CA" sz="1400" b="1" dirty="0" smtClean="0">
                <a:latin typeface="+mj-lt"/>
              </a:rPr>
              <a:t>Baseless Merges </a:t>
            </a:r>
            <a:r>
              <a:rPr lang="en-CA" sz="1400" dirty="0" smtClean="0">
                <a:latin typeface="+mj-lt"/>
              </a:rPr>
              <a:t>are shown with dotted merge lines.</a:t>
            </a:r>
          </a:p>
          <a:p>
            <a:pPr marL="171450" lvl="1" indent="-171450">
              <a:spcAft>
                <a:spcPts val="900"/>
              </a:spcAft>
              <a:buFont typeface="Arial" pitchFamily="34" charset="0"/>
              <a:buChar char="•"/>
            </a:pPr>
            <a:r>
              <a:rPr lang="en-CA" sz="1400" dirty="0" smtClean="0">
                <a:latin typeface="+mj-lt"/>
              </a:rPr>
              <a:t>Align </a:t>
            </a:r>
            <a:r>
              <a:rPr lang="en-CA" sz="1400" dirty="0">
                <a:latin typeface="+mj-lt"/>
                <a:sym typeface="Webdings"/>
              </a:rPr>
              <a:t>’s vertically and horizontally</a:t>
            </a:r>
            <a:r>
              <a:rPr lang="en-CA" sz="1400" dirty="0" smtClean="0">
                <a:latin typeface="+mj-lt"/>
                <a:sym typeface="Webdings"/>
              </a:rPr>
              <a:t>.</a:t>
            </a:r>
          </a:p>
          <a:p>
            <a:pPr marL="171450" lvl="1" indent="-171450">
              <a:spcAft>
                <a:spcPts val="900"/>
              </a:spcAft>
              <a:buFont typeface="Arial" pitchFamily="34" charset="0"/>
              <a:buChar char="•"/>
            </a:pPr>
            <a:r>
              <a:rPr lang="en-CA" sz="1400" dirty="0" smtClean="0">
                <a:latin typeface="+mj-lt"/>
                <a:sym typeface="Webdings"/>
              </a:rPr>
              <a:t>Bubbles are .25”x.25”</a:t>
            </a:r>
          </a:p>
          <a:p>
            <a:pPr marL="171450" lvl="1" indent="-171450">
              <a:spcAft>
                <a:spcPts val="900"/>
              </a:spcAft>
              <a:buFont typeface="Arial" pitchFamily="34" charset="0"/>
              <a:buChar char="•"/>
            </a:pPr>
            <a:r>
              <a:rPr lang="en-CA" sz="1400" dirty="0" smtClean="0">
                <a:latin typeface="+mj-lt"/>
                <a:sym typeface="Webdings"/>
              </a:rPr>
              <a:t>Action line and outline width is 1pt</a:t>
            </a:r>
          </a:p>
          <a:p>
            <a:pPr marL="171450" lvl="1" indent="-171450">
              <a:spcAft>
                <a:spcPts val="900"/>
              </a:spcAft>
              <a:buFont typeface="Arial" pitchFamily="34" charset="0"/>
              <a:buChar char="•"/>
            </a:pPr>
            <a:r>
              <a:rPr lang="en-CA" sz="1400" dirty="0" smtClean="0">
                <a:latin typeface="+mj-lt"/>
                <a:sym typeface="Webdings"/>
              </a:rPr>
              <a:t>Branch line is 2pt</a:t>
            </a:r>
          </a:p>
          <a:p>
            <a:pPr marL="171450" lvl="1" indent="-171450">
              <a:spcAft>
                <a:spcPts val="900"/>
              </a:spcAft>
              <a:buFont typeface="Arial" pitchFamily="34" charset="0"/>
              <a:buChar char="•"/>
            </a:pPr>
            <a:r>
              <a:rPr lang="en-CA" sz="1400" dirty="0" smtClean="0">
                <a:latin typeface="+mj-lt"/>
                <a:sym typeface="Webdings"/>
              </a:rPr>
              <a:t>Font in bubbles is Segoe UI Light 10 auto scale to shape</a:t>
            </a:r>
          </a:p>
          <a:p>
            <a:pPr marL="171450" lvl="1" indent="-171450">
              <a:spcAft>
                <a:spcPts val="900"/>
              </a:spcAft>
              <a:buFont typeface="Arial" pitchFamily="34" charset="0"/>
              <a:buChar char="•"/>
            </a:pPr>
            <a:r>
              <a:rPr lang="en-CA" sz="14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 indicates read-only</a:t>
            </a:r>
          </a:p>
          <a:p>
            <a:pPr marL="171450" lvl="1" indent="-171450">
              <a:spcAft>
                <a:spcPts val="900"/>
              </a:spcAft>
              <a:buFont typeface="Arial" pitchFamily="34" charset="0"/>
              <a:buChar char="•"/>
            </a:pPr>
            <a:r>
              <a:rPr lang="en-CA" sz="14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 indicates deleted branch</a:t>
            </a:r>
            <a:endParaRPr lang="en-CA" sz="1400" b="1" dirty="0">
              <a:latin typeface="+mj-lt"/>
            </a:endParaRPr>
          </a:p>
        </p:txBody>
      </p:sp>
      <p:sp>
        <p:nvSpPr>
          <p:cNvPr id="3" name="Rounded Rectangle 2"/>
          <p:cNvSpPr/>
          <p:nvPr/>
        </p:nvSpPr>
        <p:spPr bwMode="auto">
          <a:xfrm>
            <a:off x="6998216" y="3121526"/>
            <a:ext cx="670641" cy="306472"/>
          </a:xfrm>
          <a:prstGeom prst="roundRect">
            <a:avLst/>
          </a:prstGeom>
          <a:ln w="127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CA" sz="10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TextBox 3"/>
          <p:cNvSpPr txBox="1"/>
          <p:nvPr/>
        </p:nvSpPr>
        <p:spPr>
          <a:xfrm>
            <a:off x="7104485" y="3149880"/>
            <a:ext cx="504825" cy="276999"/>
          </a:xfrm>
          <a:prstGeom prst="rect">
            <a:avLst/>
          </a:prstGeom>
          <a:noFill/>
        </p:spPr>
        <p:txBody>
          <a:bodyPr wrap="square" lIns="0" tIns="0" rIns="0" bIns="0" rtlCol="0">
            <a:spAutoFit/>
          </a:bodyPr>
          <a:lstStyle/>
          <a:p>
            <a:r>
              <a:rPr lang="en-CA"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label</a:t>
            </a:r>
          </a:p>
        </p:txBody>
      </p:sp>
      <p:cxnSp>
        <p:nvCxnSpPr>
          <p:cNvPr id="73" name="Straight Arrow Connector 72"/>
          <p:cNvCxnSpPr>
            <a:stCxn id="81" idx="6"/>
            <a:endCxn id="93" idx="2"/>
          </p:cNvCxnSpPr>
          <p:nvPr/>
        </p:nvCxnSpPr>
        <p:spPr>
          <a:xfrm>
            <a:off x="3613007" y="3675510"/>
            <a:ext cx="3595514" cy="1"/>
          </a:xfrm>
          <a:prstGeom prst="straightConnector1">
            <a:avLst/>
          </a:prstGeom>
          <a:ln w="25400">
            <a:solidFill>
              <a:srgbClr val="FF6600"/>
            </a:solidFill>
            <a:tailEnd type="triangle" w="lg" len="med"/>
          </a:ln>
        </p:spPr>
        <p:style>
          <a:lnRef idx="1">
            <a:schemeClr val="accent2"/>
          </a:lnRef>
          <a:fillRef idx="0">
            <a:schemeClr val="accent2"/>
          </a:fillRef>
          <a:effectRef idx="0">
            <a:schemeClr val="accent2"/>
          </a:effectRef>
          <a:fontRef idx="minor">
            <a:schemeClr val="tx1"/>
          </a:fontRef>
        </p:style>
      </p:cxnSp>
      <p:sp>
        <p:nvSpPr>
          <p:cNvPr id="81" name="Flowchart: Connector 80"/>
          <p:cNvSpPr>
            <a:spLocks noChangeAspect="1"/>
          </p:cNvSpPr>
          <p:nvPr/>
        </p:nvSpPr>
        <p:spPr bwMode="auto">
          <a:xfrm>
            <a:off x="3551951" y="3645642"/>
            <a:ext cx="61056" cy="59736"/>
          </a:xfrm>
          <a:prstGeom prst="flowChartConnector">
            <a:avLst/>
          </a:prstGeom>
          <a:solidFill>
            <a:schemeClr val="bg1"/>
          </a:solidFill>
          <a:ln>
            <a:solidFill>
              <a:srgbClr val="FF66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98" name="Straight Arrow Connector 97"/>
          <p:cNvCxnSpPr>
            <a:stCxn id="107" idx="6"/>
            <a:endCxn id="58" idx="2"/>
          </p:cNvCxnSpPr>
          <p:nvPr/>
        </p:nvCxnSpPr>
        <p:spPr>
          <a:xfrm>
            <a:off x="1240870" y="4789309"/>
            <a:ext cx="772985" cy="1"/>
          </a:xfrm>
          <a:prstGeom prst="straightConnector1">
            <a:avLst/>
          </a:prstGeom>
          <a:ln w="25400">
            <a:solidFill>
              <a:schemeClr val="accent2">
                <a:lumMod val="75000"/>
              </a:schemeClr>
            </a:solidFill>
            <a:tailEnd type="none" w="lg" len="med"/>
          </a:ln>
        </p:spPr>
        <p:style>
          <a:lnRef idx="1">
            <a:schemeClr val="accent5"/>
          </a:lnRef>
          <a:fillRef idx="0">
            <a:schemeClr val="accent5"/>
          </a:fillRef>
          <a:effectRef idx="0">
            <a:schemeClr val="accent5"/>
          </a:effectRef>
          <a:fontRef idx="minor">
            <a:schemeClr val="tx1"/>
          </a:fontRef>
        </p:style>
      </p:cxnSp>
      <p:sp>
        <p:nvSpPr>
          <p:cNvPr id="101" name="Flowchart: Connector 100"/>
          <p:cNvSpPr>
            <a:spLocks noChangeAspect="1"/>
          </p:cNvSpPr>
          <p:nvPr/>
        </p:nvSpPr>
        <p:spPr bwMode="auto">
          <a:xfrm>
            <a:off x="3127955" y="2468323"/>
            <a:ext cx="61056" cy="59736"/>
          </a:xfrm>
          <a:prstGeom prst="flowChartConnector">
            <a:avLst/>
          </a:prstGeom>
          <a:solidFill>
            <a:schemeClr val="bg1"/>
          </a:solidFill>
          <a:ln>
            <a:solidFill>
              <a:schemeClr val="accent5">
                <a:lumMod val="75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 name="Flowchart: Connector 103"/>
          <p:cNvSpPr>
            <a:spLocks noChangeAspect="1"/>
          </p:cNvSpPr>
          <p:nvPr/>
        </p:nvSpPr>
        <p:spPr bwMode="auto">
          <a:xfrm>
            <a:off x="2201657" y="3645642"/>
            <a:ext cx="61056" cy="59736"/>
          </a:xfrm>
          <a:prstGeom prst="flowChartConnector">
            <a:avLst/>
          </a:prstGeom>
          <a:solidFill>
            <a:schemeClr val="bg1"/>
          </a:solidFill>
          <a:ln>
            <a:solidFill>
              <a:schemeClr val="accent5">
                <a:lumMod val="75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7" name="Flowchart: Connector 106"/>
          <p:cNvSpPr>
            <a:spLocks noChangeAspect="1"/>
          </p:cNvSpPr>
          <p:nvPr/>
        </p:nvSpPr>
        <p:spPr bwMode="auto">
          <a:xfrm>
            <a:off x="1179814" y="4759441"/>
            <a:ext cx="61056" cy="59736"/>
          </a:xfrm>
          <a:prstGeom prst="flowChartConnector">
            <a:avLst/>
          </a:prstGeom>
          <a:solidFill>
            <a:schemeClr val="bg1"/>
          </a:solidFill>
          <a:ln>
            <a:solidFill>
              <a:schemeClr val="accent2">
                <a:lumMod val="75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8" name="Flowchart: Connector 107"/>
          <p:cNvSpPr>
            <a:spLocks noChangeAspect="1"/>
          </p:cNvSpPr>
          <p:nvPr/>
        </p:nvSpPr>
        <p:spPr bwMode="auto">
          <a:xfrm>
            <a:off x="7668857" y="4677480"/>
            <a:ext cx="228600" cy="223659"/>
          </a:xfrm>
          <a:prstGeom prst="flowChartConnector">
            <a:avLst/>
          </a:prstGeom>
          <a:noFill/>
          <a:ln w="12700">
            <a:solidFill>
              <a:srgbClr val="FF66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mj-lt"/>
                <a:ea typeface="Segoe UI" pitchFamily="34" charset="0"/>
                <a:cs typeface="Segoe UI" pitchFamily="34" charset="0"/>
              </a:rPr>
              <a:t>RI</a:t>
            </a:r>
          </a:p>
        </p:txBody>
      </p:sp>
      <p:sp>
        <p:nvSpPr>
          <p:cNvPr id="53" name="Rectangle 52"/>
          <p:cNvSpPr/>
          <p:nvPr/>
        </p:nvSpPr>
        <p:spPr bwMode="auto">
          <a:xfrm>
            <a:off x="6854015" y="5142324"/>
            <a:ext cx="1629684" cy="1629685"/>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RGB 0 </a:t>
            </a:r>
            <a:r>
              <a:rPr lang="en-US"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113 188</a:t>
            </a:r>
          </a:p>
        </p:txBody>
      </p:sp>
      <p:sp>
        <p:nvSpPr>
          <p:cNvPr id="55" name="Rectangle 5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7899196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Baseless Merge</a:t>
            </a:r>
            <a:endParaRPr lang="en-US" sz="2000" dirty="0">
              <a:solidFill>
                <a:srgbClr val="9B4F96"/>
              </a:solidFill>
            </a:endParaRPr>
          </a:p>
        </p:txBody>
      </p:sp>
      <p:sp>
        <p:nvSpPr>
          <p:cNvPr id="81" name="TextBox 80"/>
          <p:cNvSpPr txBox="1"/>
          <p:nvPr/>
        </p:nvSpPr>
        <p:spPr>
          <a:xfrm>
            <a:off x="932767" y="429228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flipV="1">
            <a:off x="1385602" y="4748740"/>
            <a:ext cx="9023318" cy="57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934117" y="4622884"/>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1324546" y="471887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6" name="TextBox 105"/>
          <p:cNvSpPr txBox="1"/>
          <p:nvPr/>
        </p:nvSpPr>
        <p:spPr>
          <a:xfrm>
            <a:off x="1070583" y="3320014"/>
            <a:ext cx="74744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 ft1</a:t>
            </a:r>
          </a:p>
        </p:txBody>
      </p:sp>
      <p:cxnSp>
        <p:nvCxnSpPr>
          <p:cNvPr id="107" name="Straight Arrow Connector 106"/>
          <p:cNvCxnSpPr>
            <a:stCxn id="126" idx="6"/>
          </p:cNvCxnSpPr>
          <p:nvPr/>
        </p:nvCxnSpPr>
        <p:spPr>
          <a:xfrm>
            <a:off x="1945118" y="3783729"/>
            <a:ext cx="385370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08" name="Group 107"/>
          <p:cNvGrpSpPr/>
          <p:nvPr/>
        </p:nvGrpSpPr>
        <p:grpSpPr>
          <a:xfrm>
            <a:off x="1493633" y="3657681"/>
            <a:ext cx="451485" cy="243831"/>
            <a:chOff x="1328737" y="3152802"/>
            <a:chExt cx="451485" cy="299861"/>
          </a:xfrm>
        </p:grpSpPr>
        <p:grpSp>
          <p:nvGrpSpPr>
            <p:cNvPr id="109" name="Group 108"/>
            <p:cNvGrpSpPr/>
            <p:nvPr/>
          </p:nvGrpSpPr>
          <p:grpSpPr>
            <a:xfrm>
              <a:off x="1328737" y="3152802"/>
              <a:ext cx="428625" cy="299861"/>
              <a:chOff x="1343025" y="1209675"/>
              <a:chExt cx="952500" cy="642937"/>
            </a:xfrm>
          </p:grpSpPr>
          <p:sp>
            <p:nvSpPr>
              <p:cNvPr id="111" name="Rectangle 11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0" name="Elbow Connector 119"/>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0" name="Flowchart: Connector 10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6" name="Flowchart: Connector 125"/>
          <p:cNvSpPr>
            <a:spLocks noChangeAspect="1"/>
          </p:cNvSpPr>
          <p:nvPr/>
        </p:nvSpPr>
        <p:spPr bwMode="auto">
          <a:xfrm>
            <a:off x="1884062" y="37538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62" name="TextBox 161"/>
          <p:cNvSpPr txBox="1"/>
          <p:nvPr/>
        </p:nvSpPr>
        <p:spPr>
          <a:xfrm>
            <a:off x="3250037" y="5257485"/>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cxnSp>
        <p:nvCxnSpPr>
          <p:cNvPr id="164" name="Straight Arrow Connector 163"/>
          <p:cNvCxnSpPr>
            <a:stCxn id="181" idx="6"/>
          </p:cNvCxnSpPr>
          <p:nvPr/>
        </p:nvCxnSpPr>
        <p:spPr>
          <a:xfrm>
            <a:off x="3702872" y="5714133"/>
            <a:ext cx="7292788"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65" name="Group 164"/>
          <p:cNvGrpSpPr/>
          <p:nvPr/>
        </p:nvGrpSpPr>
        <p:grpSpPr>
          <a:xfrm>
            <a:off x="3251387" y="5588085"/>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81" name="Flowchart: Connector 180"/>
          <p:cNvSpPr>
            <a:spLocks noChangeAspect="1"/>
          </p:cNvSpPr>
          <p:nvPr/>
        </p:nvSpPr>
        <p:spPr bwMode="auto">
          <a:xfrm>
            <a:off x="3641816" y="568426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46" idx="6"/>
          </p:cNvCxnSpPr>
          <p:nvPr/>
        </p:nvCxnSpPr>
        <p:spPr>
          <a:xfrm>
            <a:off x="2562189" y="2811459"/>
            <a:ext cx="501971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0" name="Group 129"/>
          <p:cNvGrpSpPr/>
          <p:nvPr/>
        </p:nvGrpSpPr>
        <p:grpSpPr>
          <a:xfrm>
            <a:off x="2110704" y="2685411"/>
            <a:ext cx="451485" cy="243831"/>
            <a:chOff x="1328737" y="3152802"/>
            <a:chExt cx="451485" cy="299861"/>
          </a:xfrm>
        </p:grpSpPr>
        <p:grpSp>
          <p:nvGrpSpPr>
            <p:cNvPr id="132" name="Group 131"/>
            <p:cNvGrpSpPr/>
            <p:nvPr/>
          </p:nvGrpSpPr>
          <p:grpSpPr>
            <a:xfrm>
              <a:off x="1328737" y="3152802"/>
              <a:ext cx="428625" cy="299861"/>
              <a:chOff x="1343025" y="1209675"/>
              <a:chExt cx="952500" cy="642937"/>
            </a:xfrm>
          </p:grpSpPr>
          <p:sp>
            <p:nvSpPr>
              <p:cNvPr id="137" name="Rectangle 13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8" name="Rectangle 13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0" name="Elbow Connector 139"/>
              <p:cNvCxnSpPr>
                <a:stCxn id="13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6" name="Flowchart: Connector 13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6" name="Flowchart: Connector 145"/>
          <p:cNvSpPr>
            <a:spLocks noChangeAspect="1"/>
          </p:cNvSpPr>
          <p:nvPr/>
        </p:nvSpPr>
        <p:spPr bwMode="auto">
          <a:xfrm>
            <a:off x="2501133" y="27815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2" name="TextBox 181"/>
          <p:cNvSpPr txBox="1"/>
          <p:nvPr/>
        </p:nvSpPr>
        <p:spPr>
          <a:xfrm>
            <a:off x="1664795" y="2377634"/>
            <a:ext cx="74744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 ft2</a:t>
            </a:r>
          </a:p>
        </p:txBody>
      </p:sp>
      <p:cxnSp>
        <p:nvCxnSpPr>
          <p:cNvPr id="150" name="Straight Arrow Connector 149"/>
          <p:cNvCxnSpPr>
            <a:stCxn id="161" idx="6"/>
          </p:cNvCxnSpPr>
          <p:nvPr/>
        </p:nvCxnSpPr>
        <p:spPr>
          <a:xfrm>
            <a:off x="3405740" y="1869079"/>
            <a:ext cx="6050680"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52" name="Group 151"/>
          <p:cNvGrpSpPr/>
          <p:nvPr/>
        </p:nvGrpSpPr>
        <p:grpSpPr>
          <a:xfrm>
            <a:off x="2954255" y="1743031"/>
            <a:ext cx="451485" cy="243831"/>
            <a:chOff x="1328737" y="3152802"/>
            <a:chExt cx="451485" cy="299861"/>
          </a:xfrm>
        </p:grpSpPr>
        <p:grpSp>
          <p:nvGrpSpPr>
            <p:cNvPr id="155" name="Group 154"/>
            <p:cNvGrpSpPr/>
            <p:nvPr/>
          </p:nvGrpSpPr>
          <p:grpSpPr>
            <a:xfrm>
              <a:off x="1328737" y="3152802"/>
              <a:ext cx="428625" cy="299861"/>
              <a:chOff x="1343025" y="1209675"/>
              <a:chExt cx="952500" cy="642937"/>
            </a:xfrm>
          </p:grpSpPr>
          <p:sp>
            <p:nvSpPr>
              <p:cNvPr id="157" name="Rectangle 15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Rectangle 15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9" name="Elbow Connector 158"/>
              <p:cNvCxnSpPr>
                <a:stCxn id="15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56" name="Flowchart: Connector 15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1" name="Flowchart: Connector 160"/>
          <p:cNvSpPr>
            <a:spLocks noChangeAspect="1"/>
          </p:cNvSpPr>
          <p:nvPr/>
        </p:nvSpPr>
        <p:spPr bwMode="auto">
          <a:xfrm>
            <a:off x="3344684" y="183921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4" name="TextBox 183"/>
          <p:cNvSpPr txBox="1"/>
          <p:nvPr/>
        </p:nvSpPr>
        <p:spPr>
          <a:xfrm>
            <a:off x="2509887" y="1449474"/>
            <a:ext cx="74744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 ft3</a:t>
            </a:r>
          </a:p>
        </p:txBody>
      </p:sp>
      <p:sp>
        <p:nvSpPr>
          <p:cNvPr id="191" name="Flowchart: Connector 190"/>
          <p:cNvSpPr>
            <a:spLocks noChangeAspect="1"/>
          </p:cNvSpPr>
          <p:nvPr/>
        </p:nvSpPr>
        <p:spPr bwMode="auto">
          <a:xfrm>
            <a:off x="1699453"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5" name="Straight Arrow Connector 194"/>
          <p:cNvCxnSpPr>
            <a:stCxn id="191" idx="0"/>
            <a:endCxn id="113" idx="2"/>
          </p:cNvCxnSpPr>
          <p:nvPr/>
        </p:nvCxnSpPr>
        <p:spPr>
          <a:xfrm flipV="1">
            <a:off x="1813753" y="3901512"/>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7" name="Straight Arrow Connector 196"/>
          <p:cNvCxnSpPr>
            <a:stCxn id="191" idx="0"/>
            <a:endCxn id="138" idx="2"/>
          </p:cNvCxnSpPr>
          <p:nvPr/>
        </p:nvCxnSpPr>
        <p:spPr>
          <a:xfrm flipV="1">
            <a:off x="1813753" y="2929242"/>
            <a:ext cx="618421" cy="170766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3" name="Straight Arrow Connector 202"/>
          <p:cNvCxnSpPr>
            <a:stCxn id="191" idx="0"/>
            <a:endCxn id="158" idx="2"/>
          </p:cNvCxnSpPr>
          <p:nvPr/>
        </p:nvCxnSpPr>
        <p:spPr>
          <a:xfrm flipV="1">
            <a:off x="1813753" y="1986862"/>
            <a:ext cx="1461972" cy="265004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05" name="Flowchart: Connector 204"/>
          <p:cNvSpPr>
            <a:spLocks noChangeAspect="1"/>
          </p:cNvSpPr>
          <p:nvPr/>
        </p:nvSpPr>
        <p:spPr bwMode="auto">
          <a:xfrm>
            <a:off x="2531661"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208" name="Straight Arrow Connector 207"/>
          <p:cNvCxnSpPr>
            <a:stCxn id="205" idx="4"/>
          </p:cNvCxnSpPr>
          <p:nvPr/>
        </p:nvCxnSpPr>
        <p:spPr>
          <a:xfrm>
            <a:off x="2645961" y="4860569"/>
            <a:ext cx="604076" cy="70469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19" name="Rounded Rectangle 218"/>
          <p:cNvSpPr/>
          <p:nvPr/>
        </p:nvSpPr>
        <p:spPr bwMode="auto">
          <a:xfrm>
            <a:off x="3529963" y="1499774"/>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ft3 start</a:t>
            </a:r>
          </a:p>
        </p:txBody>
      </p:sp>
      <p:sp>
        <p:nvSpPr>
          <p:cNvPr id="220" name="Rounded Rectangle 219"/>
          <p:cNvSpPr/>
          <p:nvPr/>
        </p:nvSpPr>
        <p:spPr bwMode="auto">
          <a:xfrm>
            <a:off x="3104898" y="2469839"/>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ft2 start</a:t>
            </a:r>
          </a:p>
        </p:txBody>
      </p:sp>
      <p:sp>
        <p:nvSpPr>
          <p:cNvPr id="221" name="Rounded Rectangle 220"/>
          <p:cNvSpPr/>
          <p:nvPr/>
        </p:nvSpPr>
        <p:spPr bwMode="auto">
          <a:xfrm>
            <a:off x="2580746" y="3433653"/>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ft1 start</a:t>
            </a:r>
          </a:p>
        </p:txBody>
      </p:sp>
      <p:sp>
        <p:nvSpPr>
          <p:cNvPr id="222" name="Flowchart: Connector 221"/>
          <p:cNvSpPr>
            <a:spLocks noChangeAspect="1"/>
          </p:cNvSpPr>
          <p:nvPr/>
        </p:nvSpPr>
        <p:spPr bwMode="auto">
          <a:xfrm>
            <a:off x="4191510" y="2699629"/>
            <a:ext cx="228600" cy="223659"/>
          </a:xfrm>
          <a:prstGeom prst="flowChartConnector">
            <a:avLst/>
          </a:prstGeom>
          <a:solidFill>
            <a:schemeClr val="bg1"/>
          </a:solidFill>
          <a:ln w="12700">
            <a:solidFill>
              <a:srgbClr val="C0000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77500" lnSpcReduction="20000"/>
          </a:bodyPr>
          <a:lstStyle/>
          <a:p>
            <a:pPr algn="ctr" defTabSz="914099" fontAlgn="base">
              <a:spcBef>
                <a:spcPct val="0"/>
              </a:spcBef>
              <a:spcAft>
                <a:spcPct val="0"/>
              </a:spcAft>
            </a:pPr>
            <a:r>
              <a:rPr lang="en-CA" sz="1200" spc="-50" dirty="0" smtClean="0">
                <a:solidFill>
                  <a:schemeClr val="tx1"/>
                </a:solidFill>
                <a:latin typeface="+mj-lt"/>
                <a:ea typeface="Segoe UI" pitchFamily="34" charset="0"/>
                <a:cs typeface="Segoe UI" pitchFamily="34" charset="0"/>
              </a:rPr>
              <a:t>BM</a:t>
            </a:r>
          </a:p>
        </p:txBody>
      </p:sp>
      <p:cxnSp>
        <p:nvCxnSpPr>
          <p:cNvPr id="223" name="Straight Arrow Connector 222"/>
          <p:cNvCxnSpPr>
            <a:stCxn id="222" idx="4"/>
          </p:cNvCxnSpPr>
          <p:nvPr/>
        </p:nvCxnSpPr>
        <p:spPr>
          <a:xfrm>
            <a:off x="4305810" y="2923288"/>
            <a:ext cx="0" cy="860824"/>
          </a:xfrm>
          <a:prstGeom prst="straightConnector1">
            <a:avLst/>
          </a:prstGeom>
          <a:ln w="28575">
            <a:solidFill>
              <a:srgbClr val="C00000"/>
            </a:solidFill>
            <a:prstDash val="dash"/>
            <a:tailEnd type="triangle" w="lg" len="med"/>
          </a:ln>
        </p:spPr>
        <p:style>
          <a:lnRef idx="1">
            <a:schemeClr val="accent4"/>
          </a:lnRef>
          <a:fillRef idx="0">
            <a:schemeClr val="accent4"/>
          </a:fillRef>
          <a:effectRef idx="0">
            <a:schemeClr val="accent4"/>
          </a:effectRef>
          <a:fontRef idx="minor">
            <a:schemeClr val="tx1"/>
          </a:fontRef>
        </p:style>
      </p:cxnSp>
      <p:sp>
        <p:nvSpPr>
          <p:cNvPr id="224" name="Flowchart: Connector 223"/>
          <p:cNvSpPr>
            <a:spLocks noChangeAspect="1"/>
          </p:cNvSpPr>
          <p:nvPr/>
        </p:nvSpPr>
        <p:spPr bwMode="auto">
          <a:xfrm>
            <a:off x="5175801" y="36778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225" name="Rounded Rectangle 224"/>
          <p:cNvSpPr/>
          <p:nvPr/>
        </p:nvSpPr>
        <p:spPr bwMode="auto">
          <a:xfrm>
            <a:off x="4420110" y="3433653"/>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ft1</a:t>
            </a:r>
          </a:p>
        </p:txBody>
      </p:sp>
      <p:cxnSp>
        <p:nvCxnSpPr>
          <p:cNvPr id="226" name="Straight Arrow Connector 225"/>
          <p:cNvCxnSpPr>
            <a:stCxn id="224" idx="4"/>
          </p:cNvCxnSpPr>
          <p:nvPr/>
        </p:nvCxnSpPr>
        <p:spPr>
          <a:xfrm>
            <a:off x="5290101" y="3901512"/>
            <a:ext cx="0" cy="8478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27" name="Rounded Rectangle 226"/>
          <p:cNvSpPr/>
          <p:nvPr/>
        </p:nvSpPr>
        <p:spPr bwMode="auto">
          <a:xfrm>
            <a:off x="5404401" y="4379627"/>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ft1</a:t>
            </a:r>
          </a:p>
        </p:txBody>
      </p:sp>
      <p:sp>
        <p:nvSpPr>
          <p:cNvPr id="228" name="Flowchart: Connector 227"/>
          <p:cNvSpPr>
            <a:spLocks noChangeAspect="1"/>
          </p:cNvSpPr>
          <p:nvPr/>
        </p:nvSpPr>
        <p:spPr bwMode="auto">
          <a:xfrm>
            <a:off x="6218082"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229" name="Straight Arrow Connector 228"/>
          <p:cNvCxnSpPr>
            <a:stCxn id="228" idx="0"/>
          </p:cNvCxnSpPr>
          <p:nvPr/>
        </p:nvCxnSpPr>
        <p:spPr>
          <a:xfrm flipV="1">
            <a:off x="6332382" y="2811842"/>
            <a:ext cx="0" cy="182506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30" name="Rounded Rectangle 229"/>
          <p:cNvSpPr/>
          <p:nvPr/>
        </p:nvSpPr>
        <p:spPr bwMode="auto">
          <a:xfrm>
            <a:off x="6366591" y="2443113"/>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ft2</a:t>
            </a:r>
          </a:p>
        </p:txBody>
      </p:sp>
      <p:sp>
        <p:nvSpPr>
          <p:cNvPr id="231" name="Flowchart: Connector 230"/>
          <p:cNvSpPr>
            <a:spLocks noChangeAspect="1"/>
          </p:cNvSpPr>
          <p:nvPr/>
        </p:nvSpPr>
        <p:spPr bwMode="auto">
          <a:xfrm>
            <a:off x="7083114" y="269603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32" name="Straight Arrow Connector 231"/>
          <p:cNvCxnSpPr>
            <a:stCxn id="247" idx="4"/>
          </p:cNvCxnSpPr>
          <p:nvPr/>
        </p:nvCxnSpPr>
        <p:spPr>
          <a:xfrm>
            <a:off x="9018594" y="1976344"/>
            <a:ext cx="0" cy="278499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40" name="Flowchart: Connector 239"/>
          <p:cNvSpPr>
            <a:spLocks noChangeAspect="1"/>
          </p:cNvSpPr>
          <p:nvPr/>
        </p:nvSpPr>
        <p:spPr bwMode="auto">
          <a:xfrm>
            <a:off x="7795260" y="560339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41" name="Straight Arrow Connector 240"/>
          <p:cNvCxnSpPr>
            <a:stCxn id="240" idx="0"/>
          </p:cNvCxnSpPr>
          <p:nvPr/>
        </p:nvCxnSpPr>
        <p:spPr>
          <a:xfrm flipV="1">
            <a:off x="7909560" y="4767903"/>
            <a:ext cx="0" cy="83549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44" name="Rounded Rectangle 243"/>
          <p:cNvSpPr/>
          <p:nvPr/>
        </p:nvSpPr>
        <p:spPr bwMode="auto">
          <a:xfrm>
            <a:off x="7574239" y="5902188"/>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v1.0 hotfix</a:t>
            </a:r>
          </a:p>
        </p:txBody>
      </p:sp>
      <p:sp>
        <p:nvSpPr>
          <p:cNvPr id="245" name="Rounded Rectangle 244"/>
          <p:cNvSpPr/>
          <p:nvPr/>
        </p:nvSpPr>
        <p:spPr bwMode="auto">
          <a:xfrm>
            <a:off x="8061959" y="5344828"/>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a:t>
            </a:r>
          </a:p>
        </p:txBody>
      </p:sp>
      <p:sp>
        <p:nvSpPr>
          <p:cNvPr id="246" name="Rounded Rectangle 245"/>
          <p:cNvSpPr/>
          <p:nvPr/>
        </p:nvSpPr>
        <p:spPr bwMode="auto">
          <a:xfrm>
            <a:off x="8061959" y="1498938"/>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ft3</a:t>
            </a:r>
          </a:p>
        </p:txBody>
      </p:sp>
      <p:sp>
        <p:nvSpPr>
          <p:cNvPr id="247" name="Flowchart: Connector 246"/>
          <p:cNvSpPr>
            <a:spLocks noChangeAspect="1"/>
          </p:cNvSpPr>
          <p:nvPr/>
        </p:nvSpPr>
        <p:spPr bwMode="auto">
          <a:xfrm>
            <a:off x="8904294" y="175268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251" name="Rounded Rectangle 250"/>
          <p:cNvSpPr/>
          <p:nvPr/>
        </p:nvSpPr>
        <p:spPr bwMode="auto">
          <a:xfrm>
            <a:off x="9150804" y="4404442"/>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golden</a:t>
            </a:r>
          </a:p>
        </p:txBody>
      </p:sp>
      <p:sp>
        <p:nvSpPr>
          <p:cNvPr id="252" name="Flowchart: Connector 251"/>
          <p:cNvSpPr>
            <a:spLocks noChangeAspect="1"/>
          </p:cNvSpPr>
          <p:nvPr/>
        </p:nvSpPr>
        <p:spPr bwMode="auto">
          <a:xfrm>
            <a:off x="9916636"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253" name="Straight Arrow Connector 252"/>
          <p:cNvCxnSpPr>
            <a:stCxn id="252" idx="4"/>
          </p:cNvCxnSpPr>
          <p:nvPr/>
        </p:nvCxnSpPr>
        <p:spPr>
          <a:xfrm>
            <a:off x="10030936" y="4860569"/>
            <a:ext cx="0" cy="85356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56" name="Rounded Rectangle 255"/>
          <p:cNvSpPr/>
          <p:nvPr/>
        </p:nvSpPr>
        <p:spPr bwMode="auto">
          <a:xfrm>
            <a:off x="10145236" y="5831916"/>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release</a:t>
            </a:r>
          </a:p>
        </p:txBody>
      </p:sp>
      <p:cxnSp>
        <p:nvCxnSpPr>
          <p:cNvPr id="263" name="Straight Arrow Connector 262"/>
          <p:cNvCxnSpPr>
            <a:stCxn id="231" idx="4"/>
          </p:cNvCxnSpPr>
          <p:nvPr/>
        </p:nvCxnSpPr>
        <p:spPr>
          <a:xfrm>
            <a:off x="7197414" y="2919696"/>
            <a:ext cx="0" cy="182904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9" name="TextBox 88"/>
          <p:cNvSpPr txBox="1"/>
          <p:nvPr/>
        </p:nvSpPr>
        <p:spPr>
          <a:xfrm>
            <a:off x="2832286" y="5523881"/>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0" name="Flowchart: Connector 89"/>
          <p:cNvSpPr>
            <a:spLocks noChangeAspect="1"/>
          </p:cNvSpPr>
          <p:nvPr/>
        </p:nvSpPr>
        <p:spPr bwMode="auto">
          <a:xfrm>
            <a:off x="4976451" y="463652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91" name="Straight Arrow Connector 90"/>
          <p:cNvCxnSpPr>
            <a:stCxn id="90" idx="0"/>
          </p:cNvCxnSpPr>
          <p:nvPr/>
        </p:nvCxnSpPr>
        <p:spPr>
          <a:xfrm flipV="1">
            <a:off x="5090751" y="3789682"/>
            <a:ext cx="0" cy="84684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92" name="Flowchart: Connector 91"/>
          <p:cNvSpPr>
            <a:spLocks noChangeAspect="1"/>
          </p:cNvSpPr>
          <p:nvPr/>
        </p:nvSpPr>
        <p:spPr bwMode="auto">
          <a:xfrm>
            <a:off x="8681803" y="463083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93" name="Straight Arrow Connector 92"/>
          <p:cNvCxnSpPr>
            <a:stCxn id="92" idx="0"/>
          </p:cNvCxnSpPr>
          <p:nvPr/>
        </p:nvCxnSpPr>
        <p:spPr>
          <a:xfrm flipV="1">
            <a:off x="8796103" y="1888050"/>
            <a:ext cx="0" cy="2742785"/>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94" name="Flowchart: Connector 93"/>
          <p:cNvSpPr>
            <a:spLocks noChangeAspect="1"/>
          </p:cNvSpPr>
          <p:nvPr/>
        </p:nvSpPr>
        <p:spPr bwMode="auto">
          <a:xfrm>
            <a:off x="6887222" y="463083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95" name="Straight Arrow Connector 94"/>
          <p:cNvCxnSpPr>
            <a:stCxn id="94" idx="0"/>
          </p:cNvCxnSpPr>
          <p:nvPr/>
        </p:nvCxnSpPr>
        <p:spPr>
          <a:xfrm flipV="1">
            <a:off x="7001522" y="2805767"/>
            <a:ext cx="0" cy="182506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96" name="Rectangle 95"/>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7" name="Picture 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406977088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096" y="229681"/>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Create a new source control branch option - problematic</a:t>
            </a:r>
            <a:endParaRPr lang="en-US" sz="2000" dirty="0">
              <a:solidFill>
                <a:srgbClr val="9B4F96"/>
              </a:solidFill>
            </a:endParaRPr>
          </a:p>
        </p:txBody>
      </p:sp>
      <p:sp>
        <p:nvSpPr>
          <p:cNvPr id="63" name="Rectangle 62"/>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78" name="Rounded Rectangle 77"/>
          <p:cNvSpPr/>
          <p:nvPr/>
        </p:nvSpPr>
        <p:spPr bwMode="auto">
          <a:xfrm>
            <a:off x="472183" y="1370476"/>
            <a:ext cx="7041137" cy="2508105"/>
          </a:xfrm>
          <a:prstGeom prst="roundRect">
            <a:avLst>
              <a:gd name="adj" fmla="val 8246"/>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9" name="TextBox 78"/>
          <p:cNvSpPr txBox="1"/>
          <p:nvPr/>
        </p:nvSpPr>
        <p:spPr>
          <a:xfrm>
            <a:off x="786820" y="1370476"/>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0" name="Straight Arrow Connector 79"/>
          <p:cNvCxnSpPr/>
          <p:nvPr/>
        </p:nvCxnSpPr>
        <p:spPr>
          <a:xfrm>
            <a:off x="1239655" y="1827124"/>
            <a:ext cx="5916006"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1" name="Group 80"/>
          <p:cNvGrpSpPr/>
          <p:nvPr/>
        </p:nvGrpSpPr>
        <p:grpSpPr>
          <a:xfrm>
            <a:off x="788170" y="1701076"/>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6" name="TextBox 95"/>
          <p:cNvSpPr txBox="1"/>
          <p:nvPr/>
        </p:nvSpPr>
        <p:spPr>
          <a:xfrm>
            <a:off x="3114177" y="2424539"/>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1.0.1</a:t>
            </a:r>
          </a:p>
        </p:txBody>
      </p:sp>
      <p:grpSp>
        <p:nvGrpSpPr>
          <p:cNvPr id="97" name="Group 96"/>
          <p:cNvGrpSpPr/>
          <p:nvPr/>
        </p:nvGrpSpPr>
        <p:grpSpPr>
          <a:xfrm>
            <a:off x="3073040" y="2732410"/>
            <a:ext cx="451485" cy="243831"/>
            <a:chOff x="1328737" y="3152802"/>
            <a:chExt cx="451485" cy="299861"/>
          </a:xfrm>
        </p:grpSpPr>
        <p:grpSp>
          <p:nvGrpSpPr>
            <p:cNvPr id="100" name="Group 99"/>
            <p:cNvGrpSpPr/>
            <p:nvPr/>
          </p:nvGrpSpPr>
          <p:grpSpPr>
            <a:xfrm>
              <a:off x="1328737" y="3152802"/>
              <a:ext cx="428625" cy="299861"/>
              <a:chOff x="1343025" y="1209675"/>
              <a:chExt cx="952500" cy="642937"/>
            </a:xfrm>
          </p:grpSpPr>
          <p:sp>
            <p:nvSpPr>
              <p:cNvPr id="102" name="Rectangle 10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3" name="Rectangle 10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4" name="Elbow Connector 103"/>
              <p:cNvCxnSpPr>
                <a:stCxn id="10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01" name="Flowchart: Connector 10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06" name="Straight Arrow Connector 105"/>
          <p:cNvCxnSpPr>
            <a:stCxn id="107" idx="6"/>
          </p:cNvCxnSpPr>
          <p:nvPr/>
        </p:nvCxnSpPr>
        <p:spPr>
          <a:xfrm>
            <a:off x="3532194" y="2867984"/>
            <a:ext cx="108885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07" name="Flowchart: Connector 106"/>
          <p:cNvSpPr>
            <a:spLocks noChangeAspect="1"/>
          </p:cNvSpPr>
          <p:nvPr/>
        </p:nvSpPr>
        <p:spPr bwMode="auto">
          <a:xfrm>
            <a:off x="3471138" y="283811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8" name="Flowchart: Connector 107"/>
          <p:cNvSpPr>
            <a:spLocks noChangeAspect="1"/>
          </p:cNvSpPr>
          <p:nvPr/>
        </p:nvSpPr>
        <p:spPr bwMode="auto">
          <a:xfrm>
            <a:off x="2529530" y="172159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09" name="Straight Arrow Connector 108"/>
          <p:cNvCxnSpPr>
            <a:stCxn id="108" idx="4"/>
          </p:cNvCxnSpPr>
          <p:nvPr/>
        </p:nvCxnSpPr>
        <p:spPr>
          <a:xfrm>
            <a:off x="2643830" y="1945249"/>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0" name="TextBox 109"/>
          <p:cNvSpPr txBox="1"/>
          <p:nvPr/>
        </p:nvSpPr>
        <p:spPr>
          <a:xfrm>
            <a:off x="5355681" y="3088912"/>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1.1.2</a:t>
            </a:r>
          </a:p>
        </p:txBody>
      </p:sp>
      <p:grpSp>
        <p:nvGrpSpPr>
          <p:cNvPr id="111" name="Group 110"/>
          <p:cNvGrpSpPr/>
          <p:nvPr/>
        </p:nvGrpSpPr>
        <p:grpSpPr>
          <a:xfrm>
            <a:off x="5314544" y="3396783"/>
            <a:ext cx="451485" cy="243831"/>
            <a:chOff x="1328737" y="3152802"/>
            <a:chExt cx="451485" cy="299861"/>
          </a:xfrm>
        </p:grpSpPr>
        <p:grpSp>
          <p:nvGrpSpPr>
            <p:cNvPr id="113" name="Group 112"/>
            <p:cNvGrpSpPr/>
            <p:nvPr/>
          </p:nvGrpSpPr>
          <p:grpSpPr>
            <a:xfrm>
              <a:off x="1328737" y="3152802"/>
              <a:ext cx="428625" cy="299861"/>
              <a:chOff x="1343025" y="1209675"/>
              <a:chExt cx="952500" cy="642937"/>
            </a:xfrm>
          </p:grpSpPr>
          <p:sp>
            <p:nvSpPr>
              <p:cNvPr id="123" name="Rectangle 12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Rectangle 12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7" name="Elbow Connector 126"/>
              <p:cNvCxnSpPr>
                <a:stCxn id="12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0" name="Flowchart: Connector 11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9" name="Straight Arrow Connector 128"/>
          <p:cNvCxnSpPr>
            <a:stCxn id="130" idx="6"/>
          </p:cNvCxnSpPr>
          <p:nvPr/>
        </p:nvCxnSpPr>
        <p:spPr>
          <a:xfrm>
            <a:off x="5773698" y="3532357"/>
            <a:ext cx="13237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30" name="Flowchart: Connector 129"/>
          <p:cNvSpPr>
            <a:spLocks noChangeAspect="1"/>
          </p:cNvSpPr>
          <p:nvPr/>
        </p:nvSpPr>
        <p:spPr bwMode="auto">
          <a:xfrm>
            <a:off x="5712642" y="350248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32" name="Flowchart: Connector 131"/>
          <p:cNvSpPr>
            <a:spLocks noChangeAspect="1"/>
          </p:cNvSpPr>
          <p:nvPr/>
        </p:nvSpPr>
        <p:spPr bwMode="auto">
          <a:xfrm>
            <a:off x="4392449" y="170107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36" name="Straight Arrow Connector 135"/>
          <p:cNvCxnSpPr>
            <a:stCxn id="132" idx="4"/>
          </p:cNvCxnSpPr>
          <p:nvPr/>
        </p:nvCxnSpPr>
        <p:spPr>
          <a:xfrm>
            <a:off x="4506749" y="1924735"/>
            <a:ext cx="802521" cy="147195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57" name="Elbow Connector 156"/>
          <p:cNvCxnSpPr>
            <a:stCxn id="78" idx="2"/>
            <a:endCxn id="162" idx="1"/>
          </p:cNvCxnSpPr>
          <p:nvPr/>
        </p:nvCxnSpPr>
        <p:spPr>
          <a:xfrm rot="16200000" flipH="1">
            <a:off x="3607550" y="4263782"/>
            <a:ext cx="1685661" cy="915257"/>
          </a:xfrm>
          <a:prstGeom prst="bentConnector2">
            <a:avLst/>
          </a:prstGeom>
          <a:ln>
            <a:prstDash val="solid"/>
            <a:tailEnd type="arrow"/>
          </a:ln>
        </p:spPr>
        <p:style>
          <a:lnRef idx="3">
            <a:schemeClr val="accent4"/>
          </a:lnRef>
          <a:fillRef idx="0">
            <a:schemeClr val="accent4"/>
          </a:fillRef>
          <a:effectRef idx="2">
            <a:schemeClr val="accent4"/>
          </a:effectRef>
          <a:fontRef idx="minor">
            <a:schemeClr val="tx1"/>
          </a:fontRef>
        </p:style>
      </p:cxnSp>
      <p:sp>
        <p:nvSpPr>
          <p:cNvPr id="158" name="TextBox 157"/>
          <p:cNvSpPr txBox="1"/>
          <p:nvPr/>
        </p:nvSpPr>
        <p:spPr>
          <a:xfrm>
            <a:off x="1408956" y="4248895"/>
            <a:ext cx="2898958" cy="1231106"/>
          </a:xfrm>
          <a:prstGeom prst="rect">
            <a:avLst/>
          </a:prstGeom>
          <a:noFill/>
        </p:spPr>
        <p:txBody>
          <a:bodyPr wrap="square" lIns="0" tIns="0" rIns="0" bIns="0" rtlCol="0">
            <a:spAutoFit/>
          </a:bodyPr>
          <a:lstStyle/>
          <a:p>
            <a:r>
              <a:rPr lang="en-CA" sz="2000" dirty="0" smtClean="0">
                <a:solidFill>
                  <a:schemeClr val="accent4"/>
                </a:solidFill>
                <a:latin typeface="Segoe UI Light" pitchFamily="34" charset="0"/>
                <a:sym typeface="Wingdings"/>
              </a:rPr>
              <a:t></a:t>
            </a:r>
            <a:r>
              <a:rPr lang="en-CA" sz="2000" dirty="0" smtClean="0">
                <a:solidFill>
                  <a:schemeClr val="accent4"/>
                </a:solidFill>
                <a:latin typeface="Segoe UI Light" pitchFamily="34" charset="0"/>
              </a:rPr>
              <a:t> Select “Create a new source control branch option” when creating Team Project</a:t>
            </a:r>
          </a:p>
        </p:txBody>
      </p:sp>
      <p:sp>
        <p:nvSpPr>
          <p:cNvPr id="159" name="TextBox 158"/>
          <p:cNvSpPr txBox="1"/>
          <p:nvPr/>
        </p:nvSpPr>
        <p:spPr>
          <a:xfrm>
            <a:off x="7832735" y="2616509"/>
            <a:ext cx="3835270" cy="1538883"/>
          </a:xfrm>
          <a:prstGeom prst="rect">
            <a:avLst/>
          </a:prstGeom>
          <a:solidFill>
            <a:schemeClr val="bg1"/>
          </a:solidFill>
        </p:spPr>
        <p:txBody>
          <a:bodyPr wrap="square" lIns="0" tIns="0" rIns="0" bIns="0" rtlCol="0">
            <a:spAutoFit/>
          </a:bodyPr>
          <a:lstStyle/>
          <a:p>
            <a:r>
              <a:rPr lang="en-CA" sz="2000" dirty="0" smtClean="0">
                <a:solidFill>
                  <a:schemeClr val="accent4"/>
                </a:solidFill>
                <a:latin typeface="Segoe UI Light" pitchFamily="34" charset="0"/>
                <a:sym typeface="Wingdings"/>
              </a:rPr>
              <a:t></a:t>
            </a:r>
            <a:r>
              <a:rPr lang="en-CA" sz="2000" dirty="0" smtClean="0">
                <a:solidFill>
                  <a:schemeClr val="accent4"/>
                </a:solidFill>
                <a:latin typeface="Segoe UI Light" pitchFamily="34" charset="0"/>
              </a:rPr>
              <a:t> Using the “Create a new source control branch option” ensures that the new TeamProject2 contains all data contained in source control folder of </a:t>
            </a:r>
            <a:r>
              <a:rPr lang="en-CA" sz="2000" dirty="0" err="1" smtClean="0">
                <a:solidFill>
                  <a:schemeClr val="accent4"/>
                </a:solidFill>
                <a:latin typeface="Segoe UI Light" pitchFamily="34" charset="0"/>
              </a:rPr>
              <a:t>TeamProject</a:t>
            </a:r>
            <a:r>
              <a:rPr lang="en-CA" sz="2000" dirty="0" smtClean="0">
                <a:solidFill>
                  <a:schemeClr val="accent4"/>
                </a:solidFill>
                <a:latin typeface="Segoe UI Light" pitchFamily="34" charset="0"/>
              </a:rPr>
              <a:t> 1.</a:t>
            </a:r>
          </a:p>
        </p:txBody>
      </p:sp>
      <p:sp>
        <p:nvSpPr>
          <p:cNvPr id="160" name="TextBox 159"/>
          <p:cNvSpPr txBox="1"/>
          <p:nvPr/>
        </p:nvSpPr>
        <p:spPr>
          <a:xfrm>
            <a:off x="4908009" y="4001504"/>
            <a:ext cx="1094530" cy="307777"/>
          </a:xfrm>
          <a:prstGeom prst="rect">
            <a:avLst/>
          </a:prstGeom>
          <a:noFill/>
        </p:spPr>
        <p:txBody>
          <a:bodyPr wrap="none" lIns="0" tIns="0" rIns="0" bIns="0" rtlCol="0">
            <a:spAutoFit/>
          </a:bodyPr>
          <a:lstStyle/>
          <a:p>
            <a:r>
              <a:rPr lang="en-CA" sz="2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$/Project2</a:t>
            </a:r>
          </a:p>
        </p:txBody>
      </p:sp>
      <p:sp>
        <p:nvSpPr>
          <p:cNvPr id="161" name="TextBox 160"/>
          <p:cNvSpPr txBox="1"/>
          <p:nvPr/>
        </p:nvSpPr>
        <p:spPr>
          <a:xfrm>
            <a:off x="455218" y="1062697"/>
            <a:ext cx="1097736" cy="307777"/>
          </a:xfrm>
          <a:prstGeom prst="rect">
            <a:avLst/>
          </a:prstGeom>
          <a:noFill/>
        </p:spPr>
        <p:txBody>
          <a:bodyPr wrap="none" lIns="0" tIns="0" rIns="0" bIns="0" rtlCol="0">
            <a:spAutoFit/>
          </a:bodyPr>
          <a:lstStyle/>
          <a:p>
            <a:r>
              <a:rPr lang="en-CA" sz="2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$/Project1</a:t>
            </a:r>
          </a:p>
        </p:txBody>
      </p:sp>
      <p:sp>
        <p:nvSpPr>
          <p:cNvPr id="162" name="Rounded Rectangle 161"/>
          <p:cNvSpPr/>
          <p:nvPr/>
        </p:nvSpPr>
        <p:spPr bwMode="auto">
          <a:xfrm>
            <a:off x="4908009" y="4310189"/>
            <a:ext cx="7041137" cy="2508105"/>
          </a:xfrm>
          <a:prstGeom prst="roundRect">
            <a:avLst>
              <a:gd name="adj" fmla="val 8246"/>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4" name="TextBox 163"/>
          <p:cNvSpPr txBox="1"/>
          <p:nvPr/>
        </p:nvSpPr>
        <p:spPr>
          <a:xfrm>
            <a:off x="5222646" y="431018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165" name="Straight Arrow Connector 164"/>
          <p:cNvCxnSpPr/>
          <p:nvPr/>
        </p:nvCxnSpPr>
        <p:spPr>
          <a:xfrm>
            <a:off x="5675481" y="4766837"/>
            <a:ext cx="5916006"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66" name="Group 165"/>
          <p:cNvGrpSpPr/>
          <p:nvPr/>
        </p:nvGrpSpPr>
        <p:grpSpPr>
          <a:xfrm>
            <a:off x="5223996" y="4640789"/>
            <a:ext cx="451485" cy="243831"/>
            <a:chOff x="1328737" y="3152802"/>
            <a:chExt cx="451485" cy="299861"/>
          </a:xfrm>
        </p:grpSpPr>
        <p:grpSp>
          <p:nvGrpSpPr>
            <p:cNvPr id="167" name="Group 166"/>
            <p:cNvGrpSpPr/>
            <p:nvPr/>
          </p:nvGrpSpPr>
          <p:grpSpPr>
            <a:xfrm>
              <a:off x="1328737" y="3152802"/>
              <a:ext cx="428625" cy="299861"/>
              <a:chOff x="1343025" y="1209675"/>
              <a:chExt cx="952500" cy="642937"/>
            </a:xfrm>
          </p:grpSpPr>
          <p:sp>
            <p:nvSpPr>
              <p:cNvPr id="169" name="Rectangle 16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0" name="Rectangle 16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2" name="Elbow Connector 171"/>
              <p:cNvCxnSpPr>
                <a:stCxn id="17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68" name="Flowchart: Connector 16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81" name="TextBox 180"/>
          <p:cNvSpPr txBox="1"/>
          <p:nvPr/>
        </p:nvSpPr>
        <p:spPr>
          <a:xfrm>
            <a:off x="7550003" y="5364252"/>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1.0.1</a:t>
            </a:r>
          </a:p>
        </p:txBody>
      </p:sp>
      <p:grpSp>
        <p:nvGrpSpPr>
          <p:cNvPr id="182" name="Group 181"/>
          <p:cNvGrpSpPr/>
          <p:nvPr/>
        </p:nvGrpSpPr>
        <p:grpSpPr>
          <a:xfrm>
            <a:off x="7508866" y="5672123"/>
            <a:ext cx="451485" cy="243831"/>
            <a:chOff x="1328737" y="3152802"/>
            <a:chExt cx="451485" cy="299861"/>
          </a:xfrm>
        </p:grpSpPr>
        <p:grpSp>
          <p:nvGrpSpPr>
            <p:cNvPr id="184" name="Group 183"/>
            <p:cNvGrpSpPr/>
            <p:nvPr/>
          </p:nvGrpSpPr>
          <p:grpSpPr>
            <a:xfrm>
              <a:off x="1328737" y="3152802"/>
              <a:ext cx="428625" cy="299861"/>
              <a:chOff x="1343025" y="1209675"/>
              <a:chExt cx="952500" cy="642937"/>
            </a:xfrm>
          </p:grpSpPr>
          <p:sp>
            <p:nvSpPr>
              <p:cNvPr id="187" name="Rectangle 18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8" name="Rectangle 18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89" name="Elbow Connector 188"/>
              <p:cNvCxnSpPr>
                <a:stCxn id="18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86" name="Flowchart: Connector 18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90" name="Straight Arrow Connector 189"/>
          <p:cNvCxnSpPr>
            <a:stCxn id="191" idx="6"/>
          </p:cNvCxnSpPr>
          <p:nvPr/>
        </p:nvCxnSpPr>
        <p:spPr>
          <a:xfrm>
            <a:off x="7968020" y="5807697"/>
            <a:ext cx="108885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91" name="Flowchart: Connector 190"/>
          <p:cNvSpPr>
            <a:spLocks noChangeAspect="1"/>
          </p:cNvSpPr>
          <p:nvPr/>
        </p:nvSpPr>
        <p:spPr bwMode="auto">
          <a:xfrm>
            <a:off x="7906964" y="577782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92" name="Flowchart: Connector 191"/>
          <p:cNvSpPr>
            <a:spLocks noChangeAspect="1"/>
          </p:cNvSpPr>
          <p:nvPr/>
        </p:nvSpPr>
        <p:spPr bwMode="auto">
          <a:xfrm>
            <a:off x="6965356" y="466130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3" name="Straight Arrow Connector 192"/>
          <p:cNvCxnSpPr>
            <a:stCxn id="192" idx="4"/>
          </p:cNvCxnSpPr>
          <p:nvPr/>
        </p:nvCxnSpPr>
        <p:spPr>
          <a:xfrm>
            <a:off x="7079656" y="4884962"/>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94" name="TextBox 193"/>
          <p:cNvSpPr txBox="1"/>
          <p:nvPr/>
        </p:nvSpPr>
        <p:spPr>
          <a:xfrm>
            <a:off x="9791507" y="6028625"/>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1.1.2</a:t>
            </a:r>
          </a:p>
        </p:txBody>
      </p:sp>
      <p:grpSp>
        <p:nvGrpSpPr>
          <p:cNvPr id="195" name="Group 194"/>
          <p:cNvGrpSpPr/>
          <p:nvPr/>
        </p:nvGrpSpPr>
        <p:grpSpPr>
          <a:xfrm>
            <a:off x="9750370" y="6336496"/>
            <a:ext cx="451485" cy="243831"/>
            <a:chOff x="1328737" y="3152802"/>
            <a:chExt cx="451485" cy="299861"/>
          </a:xfrm>
        </p:grpSpPr>
        <p:grpSp>
          <p:nvGrpSpPr>
            <p:cNvPr id="196" name="Group 195"/>
            <p:cNvGrpSpPr/>
            <p:nvPr/>
          </p:nvGrpSpPr>
          <p:grpSpPr>
            <a:xfrm>
              <a:off x="1328737" y="3152802"/>
              <a:ext cx="428625" cy="299861"/>
              <a:chOff x="1343025" y="1209675"/>
              <a:chExt cx="952500" cy="642937"/>
            </a:xfrm>
          </p:grpSpPr>
          <p:sp>
            <p:nvSpPr>
              <p:cNvPr id="198" name="Rectangle 19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9" name="Rectangle 19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00" name="Elbow Connector 199"/>
              <p:cNvCxnSpPr>
                <a:stCxn id="19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97" name="Flowchart: Connector 19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01" name="Straight Arrow Connector 200"/>
          <p:cNvCxnSpPr>
            <a:stCxn id="202" idx="6"/>
          </p:cNvCxnSpPr>
          <p:nvPr/>
        </p:nvCxnSpPr>
        <p:spPr>
          <a:xfrm>
            <a:off x="10209524" y="6472070"/>
            <a:ext cx="13237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202" name="Flowchart: Connector 201"/>
          <p:cNvSpPr>
            <a:spLocks noChangeAspect="1"/>
          </p:cNvSpPr>
          <p:nvPr/>
        </p:nvSpPr>
        <p:spPr bwMode="auto">
          <a:xfrm>
            <a:off x="10148468" y="644220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03" name="Flowchart: Connector 202"/>
          <p:cNvSpPr>
            <a:spLocks noChangeAspect="1"/>
          </p:cNvSpPr>
          <p:nvPr/>
        </p:nvSpPr>
        <p:spPr bwMode="auto">
          <a:xfrm>
            <a:off x="8828275" y="464078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204" name="Straight Arrow Connector 203"/>
          <p:cNvCxnSpPr>
            <a:stCxn id="203" idx="4"/>
          </p:cNvCxnSpPr>
          <p:nvPr/>
        </p:nvCxnSpPr>
        <p:spPr>
          <a:xfrm>
            <a:off x="8942575" y="4864448"/>
            <a:ext cx="802521" cy="147195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9259266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Rounded Rectangle 122"/>
          <p:cNvSpPr/>
          <p:nvPr/>
        </p:nvSpPr>
        <p:spPr bwMode="auto">
          <a:xfrm>
            <a:off x="6576060" y="4321266"/>
            <a:ext cx="4375437" cy="1378857"/>
          </a:xfrm>
          <a:prstGeom prst="roundRect">
            <a:avLst>
              <a:gd name="adj" fmla="val 8246"/>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ounded Rectangle 4"/>
          <p:cNvSpPr/>
          <p:nvPr/>
        </p:nvSpPr>
        <p:spPr bwMode="auto">
          <a:xfrm>
            <a:off x="472183" y="1370475"/>
            <a:ext cx="10479314" cy="2508105"/>
          </a:xfrm>
          <a:prstGeom prst="roundRect">
            <a:avLst>
              <a:gd name="adj" fmla="val 8246"/>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77096" y="229681"/>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Create a new source control branch option – alternative - problematic</a:t>
            </a:r>
            <a:endParaRPr lang="en-US" sz="2000" dirty="0">
              <a:solidFill>
                <a:srgbClr val="9B4F96"/>
              </a:solidFill>
            </a:endParaRPr>
          </a:p>
        </p:txBody>
      </p:sp>
      <p:sp>
        <p:nvSpPr>
          <p:cNvPr id="63" name="Rectangle 62"/>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59" name="TextBox 58"/>
          <p:cNvSpPr txBox="1"/>
          <p:nvPr/>
        </p:nvSpPr>
        <p:spPr>
          <a:xfrm>
            <a:off x="786820" y="1370476"/>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60" name="Straight Arrow Connector 59"/>
          <p:cNvCxnSpPr/>
          <p:nvPr/>
        </p:nvCxnSpPr>
        <p:spPr>
          <a:xfrm>
            <a:off x="1239655" y="1827124"/>
            <a:ext cx="9256277"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61" name="Group 60"/>
          <p:cNvGrpSpPr/>
          <p:nvPr/>
        </p:nvGrpSpPr>
        <p:grpSpPr>
          <a:xfrm>
            <a:off x="788170" y="1701076"/>
            <a:ext cx="451485" cy="243831"/>
            <a:chOff x="1328737" y="3152802"/>
            <a:chExt cx="451485" cy="299861"/>
          </a:xfrm>
        </p:grpSpPr>
        <p:grpSp>
          <p:nvGrpSpPr>
            <p:cNvPr id="65" name="Group 64"/>
            <p:cNvGrpSpPr/>
            <p:nvPr/>
          </p:nvGrpSpPr>
          <p:grpSpPr>
            <a:xfrm>
              <a:off x="1328737" y="3152802"/>
              <a:ext cx="428625" cy="299861"/>
              <a:chOff x="1343025" y="1209675"/>
              <a:chExt cx="952500" cy="642937"/>
            </a:xfrm>
          </p:grpSpPr>
          <p:sp>
            <p:nvSpPr>
              <p:cNvPr id="67" name="Rectangle 6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Rectangle 6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9" name="Elbow Connector 68"/>
              <p:cNvCxnSpPr>
                <a:stCxn id="6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66" name="Flowchart: Connector 6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70" name="TextBox 69"/>
          <p:cNvSpPr txBox="1"/>
          <p:nvPr/>
        </p:nvSpPr>
        <p:spPr>
          <a:xfrm>
            <a:off x="3114177" y="2424539"/>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1.0.1</a:t>
            </a:r>
          </a:p>
        </p:txBody>
      </p:sp>
      <p:grpSp>
        <p:nvGrpSpPr>
          <p:cNvPr id="71" name="Group 70"/>
          <p:cNvGrpSpPr/>
          <p:nvPr/>
        </p:nvGrpSpPr>
        <p:grpSpPr>
          <a:xfrm>
            <a:off x="3073040" y="2732410"/>
            <a:ext cx="451485" cy="243831"/>
            <a:chOff x="1328737" y="3152802"/>
            <a:chExt cx="451485" cy="299861"/>
          </a:xfrm>
        </p:grpSpPr>
        <p:grpSp>
          <p:nvGrpSpPr>
            <p:cNvPr id="72" name="Group 71"/>
            <p:cNvGrpSpPr/>
            <p:nvPr/>
          </p:nvGrpSpPr>
          <p:grpSpPr>
            <a:xfrm>
              <a:off x="1328737" y="3152802"/>
              <a:ext cx="428625" cy="299861"/>
              <a:chOff x="1343025" y="1209675"/>
              <a:chExt cx="952500" cy="642937"/>
            </a:xfrm>
          </p:grpSpPr>
          <p:sp>
            <p:nvSpPr>
              <p:cNvPr id="74" name="Rectangle 7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5" name="Rectangle 7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6" name="Elbow Connector 75"/>
              <p:cNvCxnSpPr>
                <a:stCxn id="7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73" name="Flowchart: Connector 7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7" name="Straight Arrow Connector 76"/>
          <p:cNvCxnSpPr>
            <a:stCxn id="78" idx="6"/>
          </p:cNvCxnSpPr>
          <p:nvPr/>
        </p:nvCxnSpPr>
        <p:spPr>
          <a:xfrm>
            <a:off x="3532194" y="2867984"/>
            <a:ext cx="108885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78" name="Flowchart: Connector 77"/>
          <p:cNvSpPr>
            <a:spLocks noChangeAspect="1"/>
          </p:cNvSpPr>
          <p:nvPr/>
        </p:nvSpPr>
        <p:spPr bwMode="auto">
          <a:xfrm>
            <a:off x="3471138" y="283811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79" name="Flowchart: Connector 78"/>
          <p:cNvSpPr>
            <a:spLocks noChangeAspect="1"/>
          </p:cNvSpPr>
          <p:nvPr/>
        </p:nvSpPr>
        <p:spPr bwMode="auto">
          <a:xfrm>
            <a:off x="2529530" y="172159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80" name="Straight Arrow Connector 79"/>
          <p:cNvCxnSpPr>
            <a:stCxn id="79" idx="4"/>
          </p:cNvCxnSpPr>
          <p:nvPr/>
        </p:nvCxnSpPr>
        <p:spPr>
          <a:xfrm>
            <a:off x="2643830" y="1945249"/>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1" name="TextBox 80"/>
          <p:cNvSpPr txBox="1"/>
          <p:nvPr/>
        </p:nvSpPr>
        <p:spPr>
          <a:xfrm>
            <a:off x="5355681" y="3088912"/>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1.1.2</a:t>
            </a:r>
          </a:p>
        </p:txBody>
      </p:sp>
      <p:grpSp>
        <p:nvGrpSpPr>
          <p:cNvPr id="82" name="Group 81"/>
          <p:cNvGrpSpPr/>
          <p:nvPr/>
        </p:nvGrpSpPr>
        <p:grpSpPr>
          <a:xfrm>
            <a:off x="5314544" y="3396783"/>
            <a:ext cx="451485" cy="243831"/>
            <a:chOff x="1328737" y="3152802"/>
            <a:chExt cx="451485" cy="299861"/>
          </a:xfrm>
        </p:grpSpPr>
        <p:grpSp>
          <p:nvGrpSpPr>
            <p:cNvPr id="83" name="Group 82"/>
            <p:cNvGrpSpPr/>
            <p:nvPr/>
          </p:nvGrpSpPr>
          <p:grpSpPr>
            <a:xfrm>
              <a:off x="1328737" y="3152802"/>
              <a:ext cx="428625" cy="299861"/>
              <a:chOff x="1343025" y="1209675"/>
              <a:chExt cx="952500" cy="642937"/>
            </a:xfrm>
          </p:grpSpPr>
          <p:sp>
            <p:nvSpPr>
              <p:cNvPr id="85" name="Rectangle 8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Rectangle 8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6" name="Elbow Connector 95"/>
              <p:cNvCxnSpPr>
                <a:stCxn id="8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84" name="Flowchart: Connector 8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97" name="Straight Arrow Connector 96"/>
          <p:cNvCxnSpPr>
            <a:stCxn id="100" idx="6"/>
          </p:cNvCxnSpPr>
          <p:nvPr/>
        </p:nvCxnSpPr>
        <p:spPr>
          <a:xfrm>
            <a:off x="5773698" y="3532357"/>
            <a:ext cx="13237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00" name="Flowchart: Connector 99"/>
          <p:cNvSpPr>
            <a:spLocks noChangeAspect="1"/>
          </p:cNvSpPr>
          <p:nvPr/>
        </p:nvSpPr>
        <p:spPr bwMode="auto">
          <a:xfrm>
            <a:off x="5712642" y="350248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1" name="Flowchart: Connector 100"/>
          <p:cNvSpPr>
            <a:spLocks noChangeAspect="1"/>
          </p:cNvSpPr>
          <p:nvPr/>
        </p:nvSpPr>
        <p:spPr bwMode="auto">
          <a:xfrm>
            <a:off x="4392449" y="170107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02" name="Straight Arrow Connector 101"/>
          <p:cNvCxnSpPr>
            <a:stCxn id="101" idx="4"/>
          </p:cNvCxnSpPr>
          <p:nvPr/>
        </p:nvCxnSpPr>
        <p:spPr>
          <a:xfrm>
            <a:off x="4506749" y="1924735"/>
            <a:ext cx="802521" cy="147195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03" name="TextBox 102"/>
          <p:cNvSpPr txBox="1"/>
          <p:nvPr/>
        </p:nvSpPr>
        <p:spPr>
          <a:xfrm>
            <a:off x="6725686" y="4556362"/>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104" name="Straight Arrow Connector 103"/>
          <p:cNvCxnSpPr>
            <a:stCxn id="108" idx="6"/>
          </p:cNvCxnSpPr>
          <p:nvPr/>
        </p:nvCxnSpPr>
        <p:spPr>
          <a:xfrm flipV="1">
            <a:off x="7178521" y="5013011"/>
            <a:ext cx="3508909" cy="382"/>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06" name="Group 105"/>
          <p:cNvGrpSpPr/>
          <p:nvPr/>
        </p:nvGrpSpPr>
        <p:grpSpPr>
          <a:xfrm>
            <a:off x="6727036" y="4886962"/>
            <a:ext cx="451485" cy="243831"/>
            <a:chOff x="1328737" y="3152802"/>
            <a:chExt cx="451485" cy="299861"/>
          </a:xfrm>
        </p:grpSpPr>
        <p:grpSp>
          <p:nvGrpSpPr>
            <p:cNvPr id="107" name="Group 106"/>
            <p:cNvGrpSpPr/>
            <p:nvPr/>
          </p:nvGrpSpPr>
          <p:grpSpPr>
            <a:xfrm>
              <a:off x="1328737" y="3152802"/>
              <a:ext cx="428625" cy="299861"/>
              <a:chOff x="1343025" y="1209675"/>
              <a:chExt cx="952500" cy="642937"/>
            </a:xfrm>
          </p:grpSpPr>
          <p:sp>
            <p:nvSpPr>
              <p:cNvPr id="109" name="Rectangle 10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Rectangle 10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1" name="Elbow Connector 110"/>
              <p:cNvCxnSpPr>
                <a:stCxn id="11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08" name="Flowchart: Connector 10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13" name="Flowchart: Connector 112"/>
          <p:cNvSpPr>
            <a:spLocks noChangeAspect="1"/>
          </p:cNvSpPr>
          <p:nvPr/>
        </p:nvSpPr>
        <p:spPr bwMode="auto">
          <a:xfrm>
            <a:off x="9228251" y="1722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0" name="Straight Arrow Connector 119"/>
          <p:cNvCxnSpPr>
            <a:stCxn id="113" idx="4"/>
          </p:cNvCxnSpPr>
          <p:nvPr/>
        </p:nvCxnSpPr>
        <p:spPr>
          <a:xfrm>
            <a:off x="9342551" y="1946569"/>
            <a:ext cx="0" cy="3066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0" name="Elbow Connector 9"/>
          <p:cNvCxnSpPr>
            <a:stCxn id="5" idx="2"/>
            <a:endCxn id="123" idx="1"/>
          </p:cNvCxnSpPr>
          <p:nvPr/>
        </p:nvCxnSpPr>
        <p:spPr>
          <a:xfrm rot="16200000" flipH="1">
            <a:off x="5577893" y="4012527"/>
            <a:ext cx="1132115" cy="864220"/>
          </a:xfrm>
          <a:prstGeom prst="bentConnector2">
            <a:avLst/>
          </a:prstGeom>
          <a:ln>
            <a:prstDash val="dash"/>
            <a:tailEnd type="arrow"/>
          </a:ln>
        </p:spPr>
        <p:style>
          <a:lnRef idx="3">
            <a:schemeClr val="accent4"/>
          </a:lnRef>
          <a:fillRef idx="0">
            <a:schemeClr val="accent4"/>
          </a:fillRef>
          <a:effectRef idx="2">
            <a:schemeClr val="accent4"/>
          </a:effectRef>
          <a:fontRef idx="minor">
            <a:schemeClr val="tx1"/>
          </a:fontRef>
        </p:style>
      </p:cxnSp>
      <p:sp>
        <p:nvSpPr>
          <p:cNvPr id="126" name="TextBox 125"/>
          <p:cNvSpPr txBox="1"/>
          <p:nvPr/>
        </p:nvSpPr>
        <p:spPr>
          <a:xfrm>
            <a:off x="2750986" y="4637520"/>
            <a:ext cx="2885027" cy="1231106"/>
          </a:xfrm>
          <a:prstGeom prst="rect">
            <a:avLst/>
          </a:prstGeom>
          <a:noFill/>
        </p:spPr>
        <p:txBody>
          <a:bodyPr wrap="square" lIns="0" tIns="0" rIns="0" bIns="0" rtlCol="0">
            <a:spAutoFit/>
          </a:bodyPr>
          <a:lstStyle/>
          <a:p>
            <a:r>
              <a:rPr lang="en-CA" sz="2000" dirty="0" smtClean="0">
                <a:solidFill>
                  <a:schemeClr val="accent4"/>
                </a:solidFill>
                <a:latin typeface="Segoe UI Light" pitchFamily="34" charset="0"/>
                <a:sym typeface="Wingdings"/>
              </a:rPr>
              <a:t></a:t>
            </a:r>
            <a:r>
              <a:rPr lang="en-CA" sz="2000" dirty="0" smtClean="0">
                <a:solidFill>
                  <a:schemeClr val="accent4"/>
                </a:solidFill>
                <a:latin typeface="Segoe UI Light" pitchFamily="34" charset="0"/>
              </a:rPr>
              <a:t> Select “Create an empty source control folder” when creating Team Project</a:t>
            </a:r>
          </a:p>
        </p:txBody>
      </p:sp>
      <p:sp>
        <p:nvSpPr>
          <p:cNvPr id="127" name="TextBox 126"/>
          <p:cNvSpPr txBox="1"/>
          <p:nvPr/>
        </p:nvSpPr>
        <p:spPr>
          <a:xfrm>
            <a:off x="7900037" y="2301170"/>
            <a:ext cx="2981323" cy="923330"/>
          </a:xfrm>
          <a:prstGeom prst="rect">
            <a:avLst/>
          </a:prstGeom>
          <a:solidFill>
            <a:schemeClr val="bg1"/>
          </a:solidFill>
        </p:spPr>
        <p:txBody>
          <a:bodyPr wrap="square" lIns="0" tIns="0" rIns="0" bIns="0" rtlCol="0">
            <a:spAutoFit/>
          </a:bodyPr>
          <a:lstStyle/>
          <a:p>
            <a:r>
              <a:rPr lang="en-CA" sz="2000" dirty="0" smtClean="0">
                <a:solidFill>
                  <a:schemeClr val="accent4"/>
                </a:solidFill>
                <a:latin typeface="Segoe UI Light" pitchFamily="34" charset="0"/>
                <a:sym typeface="Wingdings"/>
              </a:rPr>
              <a:t></a:t>
            </a:r>
            <a:r>
              <a:rPr lang="en-CA" sz="2000" dirty="0" smtClean="0">
                <a:solidFill>
                  <a:schemeClr val="accent4"/>
                </a:solidFill>
                <a:latin typeface="Segoe UI Light" pitchFamily="34" charset="0"/>
              </a:rPr>
              <a:t> Branch off specific folder in the existing project rather than from the root.</a:t>
            </a:r>
          </a:p>
        </p:txBody>
      </p:sp>
      <p:sp>
        <p:nvSpPr>
          <p:cNvPr id="11" name="TextBox 10"/>
          <p:cNvSpPr txBox="1"/>
          <p:nvPr/>
        </p:nvSpPr>
        <p:spPr>
          <a:xfrm>
            <a:off x="6566626" y="4001505"/>
            <a:ext cx="1094530" cy="307777"/>
          </a:xfrm>
          <a:prstGeom prst="rect">
            <a:avLst/>
          </a:prstGeom>
          <a:noFill/>
        </p:spPr>
        <p:txBody>
          <a:bodyPr wrap="none" lIns="0" tIns="0" rIns="0" bIns="0" rtlCol="0">
            <a:spAutoFit/>
          </a:bodyPr>
          <a:lstStyle/>
          <a:p>
            <a:r>
              <a:rPr lang="en-CA" sz="2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$/Project2</a:t>
            </a:r>
          </a:p>
        </p:txBody>
      </p:sp>
      <p:sp>
        <p:nvSpPr>
          <p:cNvPr id="129" name="TextBox 128"/>
          <p:cNvSpPr txBox="1"/>
          <p:nvPr/>
        </p:nvSpPr>
        <p:spPr>
          <a:xfrm>
            <a:off x="455218" y="1062697"/>
            <a:ext cx="1097736" cy="307777"/>
          </a:xfrm>
          <a:prstGeom prst="rect">
            <a:avLst/>
          </a:prstGeom>
          <a:noFill/>
        </p:spPr>
        <p:txBody>
          <a:bodyPr wrap="none" lIns="0" tIns="0" rIns="0" bIns="0" rtlCol="0">
            <a:spAutoFit/>
          </a:bodyPr>
          <a:lstStyle/>
          <a:p>
            <a:r>
              <a:rPr lang="en-CA" sz="2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$/Project1</a:t>
            </a:r>
          </a:p>
        </p:txBody>
      </p:sp>
    </p:spTree>
    <p:extLst>
      <p:ext uri="{BB962C8B-B14F-4D97-AF65-F5344CB8AC3E}">
        <p14:creationId xmlns:p14="http://schemas.microsoft.com/office/powerpoint/2010/main" val="388902002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096" y="229681"/>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Release Branching – Advanced Simplified</a:t>
            </a:r>
            <a:endParaRPr lang="en-US" sz="2000" dirty="0">
              <a:solidFill>
                <a:srgbClr val="9B4F96"/>
              </a:solidFill>
            </a:endParaRPr>
          </a:p>
        </p:txBody>
      </p:sp>
      <p:sp>
        <p:nvSpPr>
          <p:cNvPr id="1043" name="TextBox 1042"/>
          <p:cNvSpPr txBox="1"/>
          <p:nvPr/>
        </p:nvSpPr>
        <p:spPr>
          <a:xfrm>
            <a:off x="786820" y="226707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a:off x="1239655" y="2723722"/>
            <a:ext cx="9256277"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788170" y="2597674"/>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178599" y="269385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3114177" y="3321137"/>
            <a:ext cx="948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a:t>
            </a:r>
          </a:p>
        </p:txBody>
      </p:sp>
      <p:grpSp>
        <p:nvGrpSpPr>
          <p:cNvPr id="112" name="Group 111"/>
          <p:cNvGrpSpPr/>
          <p:nvPr/>
        </p:nvGrpSpPr>
        <p:grpSpPr>
          <a:xfrm>
            <a:off x="3073040" y="3629008"/>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a:off x="3532194" y="3764582"/>
            <a:ext cx="696373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1" name="Flowchart: Connector 120"/>
          <p:cNvSpPr>
            <a:spLocks noChangeAspect="1"/>
          </p:cNvSpPr>
          <p:nvPr/>
        </p:nvSpPr>
        <p:spPr bwMode="auto">
          <a:xfrm>
            <a:off x="3471138" y="37347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2529530" y="26181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p:cNvCxnSpPr>
          <p:nvPr/>
        </p:nvCxnSpPr>
        <p:spPr>
          <a:xfrm>
            <a:off x="2643830" y="2841847"/>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5" name="TextBox 124"/>
          <p:cNvSpPr txBox="1"/>
          <p:nvPr/>
        </p:nvSpPr>
        <p:spPr>
          <a:xfrm>
            <a:off x="4818663" y="4379210"/>
            <a:ext cx="58990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hotfix</a:t>
            </a:r>
          </a:p>
        </p:txBody>
      </p:sp>
      <p:grpSp>
        <p:nvGrpSpPr>
          <p:cNvPr id="128" name="Group 127"/>
          <p:cNvGrpSpPr/>
          <p:nvPr/>
        </p:nvGrpSpPr>
        <p:grpSpPr>
          <a:xfrm>
            <a:off x="4777526" y="4687081"/>
            <a:ext cx="451485" cy="243831"/>
            <a:chOff x="1328737" y="3152802"/>
            <a:chExt cx="451485" cy="299861"/>
          </a:xfrm>
        </p:grpSpPr>
        <p:grpSp>
          <p:nvGrpSpPr>
            <p:cNvPr id="131" name="Group 130"/>
            <p:cNvGrpSpPr/>
            <p:nvPr/>
          </p:nvGrpSpPr>
          <p:grpSpPr>
            <a:xfrm>
              <a:off x="1328737" y="3152802"/>
              <a:ext cx="428625" cy="299861"/>
              <a:chOff x="1343025" y="1209675"/>
              <a:chExt cx="952500" cy="642937"/>
            </a:xfrm>
          </p:grpSpPr>
          <p:sp>
            <p:nvSpPr>
              <p:cNvPr id="134" name="Rectangle 13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Rectangle 13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9" name="Elbow Connector 138"/>
              <p:cNvCxnSpPr>
                <a:stCxn id="13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3" name="Flowchart: Connector 13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1" name="Straight Arrow Connector 140"/>
          <p:cNvCxnSpPr>
            <a:stCxn id="142" idx="6"/>
          </p:cNvCxnSpPr>
          <p:nvPr/>
        </p:nvCxnSpPr>
        <p:spPr>
          <a:xfrm>
            <a:off x="5236680" y="4822655"/>
            <a:ext cx="5259252"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2" name="Flowchart: Connector 141"/>
          <p:cNvSpPr>
            <a:spLocks noChangeAspect="1"/>
          </p:cNvSpPr>
          <p:nvPr/>
        </p:nvSpPr>
        <p:spPr bwMode="auto">
          <a:xfrm>
            <a:off x="5175624" y="479278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44" name="Flowchart: Connector 143"/>
          <p:cNvSpPr>
            <a:spLocks noChangeAspect="1"/>
          </p:cNvSpPr>
          <p:nvPr/>
        </p:nvSpPr>
        <p:spPr bwMode="auto">
          <a:xfrm>
            <a:off x="4171117" y="363936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p:cNvCxnSpPr>
          <p:nvPr/>
        </p:nvCxnSpPr>
        <p:spPr>
          <a:xfrm>
            <a:off x="4285417" y="3863024"/>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8" name="TextBox 147"/>
          <p:cNvSpPr txBox="1"/>
          <p:nvPr/>
        </p:nvSpPr>
        <p:spPr>
          <a:xfrm>
            <a:off x="6379270" y="5454749"/>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grpSp>
        <p:nvGrpSpPr>
          <p:cNvPr id="149" name="Group 148"/>
          <p:cNvGrpSpPr/>
          <p:nvPr/>
        </p:nvGrpSpPr>
        <p:grpSpPr>
          <a:xfrm>
            <a:off x="6338133" y="5762620"/>
            <a:ext cx="451485" cy="243831"/>
            <a:chOff x="1328737" y="3152802"/>
            <a:chExt cx="451485" cy="299861"/>
          </a:xfrm>
        </p:grpSpPr>
        <p:grpSp>
          <p:nvGrpSpPr>
            <p:cNvPr id="151" name="Group 150"/>
            <p:cNvGrpSpPr/>
            <p:nvPr/>
          </p:nvGrpSpPr>
          <p:grpSpPr>
            <a:xfrm>
              <a:off x="1328737" y="3152802"/>
              <a:ext cx="428625" cy="299861"/>
              <a:chOff x="1343025" y="1209675"/>
              <a:chExt cx="952500" cy="642937"/>
            </a:xfrm>
          </p:grpSpPr>
          <p:sp>
            <p:nvSpPr>
              <p:cNvPr id="154" name="Rectangle 15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Rectangle 16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1" name="Elbow Connector 170"/>
              <p:cNvCxnSpPr>
                <a:stCxn id="16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3" name="Flowchart: Connector 15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73" name="Straight Arrow Connector 172"/>
          <p:cNvCxnSpPr>
            <a:stCxn id="180" idx="6"/>
          </p:cNvCxnSpPr>
          <p:nvPr/>
        </p:nvCxnSpPr>
        <p:spPr>
          <a:xfrm>
            <a:off x="6797287" y="5898194"/>
            <a:ext cx="369864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0" name="Flowchart: Connector 179"/>
          <p:cNvSpPr>
            <a:spLocks noChangeAspect="1"/>
          </p:cNvSpPr>
          <p:nvPr/>
        </p:nvSpPr>
        <p:spPr bwMode="auto">
          <a:xfrm>
            <a:off x="6736231" y="586832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3" name="Flowchart: Connector 182"/>
          <p:cNvSpPr>
            <a:spLocks noChangeAspect="1"/>
          </p:cNvSpPr>
          <p:nvPr/>
        </p:nvSpPr>
        <p:spPr bwMode="auto">
          <a:xfrm>
            <a:off x="5731724" y="471490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85" name="Straight Arrow Connector 184"/>
          <p:cNvCxnSpPr>
            <a:stCxn id="183" idx="4"/>
          </p:cNvCxnSpPr>
          <p:nvPr/>
        </p:nvCxnSpPr>
        <p:spPr>
          <a:xfrm>
            <a:off x="5846024" y="4938563"/>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7" name="TextBox 86"/>
          <p:cNvSpPr txBox="1"/>
          <p:nvPr/>
        </p:nvSpPr>
        <p:spPr>
          <a:xfrm>
            <a:off x="1539966" y="1200356"/>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88" name="Group 87"/>
          <p:cNvGrpSpPr/>
          <p:nvPr/>
        </p:nvGrpSpPr>
        <p:grpSpPr>
          <a:xfrm>
            <a:off x="1498829" y="1508227"/>
            <a:ext cx="451485" cy="243831"/>
            <a:chOff x="1328737" y="3152802"/>
            <a:chExt cx="451485" cy="299861"/>
          </a:xfrm>
        </p:grpSpPr>
        <p:grpSp>
          <p:nvGrpSpPr>
            <p:cNvPr id="89" name="Group 88"/>
            <p:cNvGrpSpPr/>
            <p:nvPr/>
          </p:nvGrpSpPr>
          <p:grpSpPr>
            <a:xfrm>
              <a:off x="1328737" y="3152802"/>
              <a:ext cx="428625" cy="299861"/>
              <a:chOff x="1343025" y="1209675"/>
              <a:chExt cx="952500" cy="642937"/>
            </a:xfrm>
          </p:grpSpPr>
          <p:sp>
            <p:nvSpPr>
              <p:cNvPr id="91" name="Rectangle 9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Rectangle 9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3" name="Elbow Connector 92"/>
              <p:cNvCxnSpPr>
                <a:stCxn id="9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90" name="Flowchart: Connector 8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94" name="Straight Arrow Connector 93"/>
          <p:cNvCxnSpPr>
            <a:stCxn id="95" idx="6"/>
          </p:cNvCxnSpPr>
          <p:nvPr/>
        </p:nvCxnSpPr>
        <p:spPr>
          <a:xfrm>
            <a:off x="1957983" y="1643801"/>
            <a:ext cx="853794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95" name="Flowchart: Connector 94"/>
          <p:cNvSpPr>
            <a:spLocks noChangeAspect="1"/>
          </p:cNvSpPr>
          <p:nvPr/>
        </p:nvSpPr>
        <p:spPr bwMode="auto">
          <a:xfrm>
            <a:off x="1896927" y="161393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8" name="Flowchart: Connector 97"/>
          <p:cNvSpPr>
            <a:spLocks noChangeAspect="1"/>
          </p:cNvSpPr>
          <p:nvPr/>
        </p:nvSpPr>
        <p:spPr bwMode="auto">
          <a:xfrm>
            <a:off x="1384529" y="259368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99" name="Straight Arrow Connector 98"/>
          <p:cNvCxnSpPr>
            <a:stCxn id="98" idx="0"/>
            <a:endCxn id="92" idx="2"/>
          </p:cNvCxnSpPr>
          <p:nvPr/>
        </p:nvCxnSpPr>
        <p:spPr>
          <a:xfrm flipV="1">
            <a:off x="1498829" y="1752058"/>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62" name="TextBox 61"/>
          <p:cNvSpPr txBox="1"/>
          <p:nvPr/>
        </p:nvSpPr>
        <p:spPr>
          <a:xfrm>
            <a:off x="6081653" y="5667066"/>
            <a:ext cx="2564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63" name="Rectangle 62"/>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386735626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096" y="229681"/>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Release Branching – Advanced Simplified</a:t>
            </a:r>
            <a:endParaRPr lang="en-US" sz="2000" dirty="0">
              <a:solidFill>
                <a:srgbClr val="9B4F96"/>
              </a:solidFill>
            </a:endParaRPr>
          </a:p>
        </p:txBody>
      </p:sp>
      <p:sp>
        <p:nvSpPr>
          <p:cNvPr id="1043" name="TextBox 1042"/>
          <p:cNvSpPr txBox="1"/>
          <p:nvPr/>
        </p:nvSpPr>
        <p:spPr>
          <a:xfrm>
            <a:off x="786820" y="2267074"/>
            <a:ext cx="52738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main</a:t>
            </a:r>
          </a:p>
        </p:txBody>
      </p:sp>
      <p:cxnSp>
        <p:nvCxnSpPr>
          <p:cNvPr id="211" name="Straight Arrow Connector 210"/>
          <p:cNvCxnSpPr>
            <a:stCxn id="313" idx="6"/>
          </p:cNvCxnSpPr>
          <p:nvPr/>
        </p:nvCxnSpPr>
        <p:spPr>
          <a:xfrm>
            <a:off x="1239655" y="2723722"/>
            <a:ext cx="9256277"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74" name="Group 173"/>
          <p:cNvGrpSpPr/>
          <p:nvPr/>
        </p:nvGrpSpPr>
        <p:grpSpPr>
          <a:xfrm>
            <a:off x="788170" y="2597674"/>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178599" y="269385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3114177" y="3321137"/>
            <a:ext cx="948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a:t>
            </a:r>
          </a:p>
        </p:txBody>
      </p:sp>
      <p:grpSp>
        <p:nvGrpSpPr>
          <p:cNvPr id="112" name="Group 111"/>
          <p:cNvGrpSpPr/>
          <p:nvPr/>
        </p:nvGrpSpPr>
        <p:grpSpPr>
          <a:xfrm>
            <a:off x="3073040" y="3629008"/>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a:off x="3532194" y="3764582"/>
            <a:ext cx="696373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1" name="Flowchart: Connector 120"/>
          <p:cNvSpPr>
            <a:spLocks noChangeAspect="1"/>
          </p:cNvSpPr>
          <p:nvPr/>
        </p:nvSpPr>
        <p:spPr bwMode="auto">
          <a:xfrm>
            <a:off x="3471138" y="37347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2529530" y="26181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p:cNvCxnSpPr>
          <p:nvPr/>
        </p:nvCxnSpPr>
        <p:spPr>
          <a:xfrm>
            <a:off x="2643830" y="2841847"/>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5" name="TextBox 124"/>
          <p:cNvSpPr txBox="1"/>
          <p:nvPr/>
        </p:nvSpPr>
        <p:spPr>
          <a:xfrm>
            <a:off x="4818663" y="4379210"/>
            <a:ext cx="58990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hotfix</a:t>
            </a:r>
          </a:p>
        </p:txBody>
      </p:sp>
      <p:grpSp>
        <p:nvGrpSpPr>
          <p:cNvPr id="128" name="Group 127"/>
          <p:cNvGrpSpPr/>
          <p:nvPr/>
        </p:nvGrpSpPr>
        <p:grpSpPr>
          <a:xfrm>
            <a:off x="4777526" y="4687081"/>
            <a:ext cx="451485" cy="243831"/>
            <a:chOff x="1328737" y="3152802"/>
            <a:chExt cx="451485" cy="299861"/>
          </a:xfrm>
        </p:grpSpPr>
        <p:grpSp>
          <p:nvGrpSpPr>
            <p:cNvPr id="131" name="Group 130"/>
            <p:cNvGrpSpPr/>
            <p:nvPr/>
          </p:nvGrpSpPr>
          <p:grpSpPr>
            <a:xfrm>
              <a:off x="1328737" y="3152802"/>
              <a:ext cx="428625" cy="299861"/>
              <a:chOff x="1343025" y="1209675"/>
              <a:chExt cx="952500" cy="642937"/>
            </a:xfrm>
          </p:grpSpPr>
          <p:sp>
            <p:nvSpPr>
              <p:cNvPr id="134" name="Rectangle 13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Rectangle 13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9" name="Elbow Connector 138"/>
              <p:cNvCxnSpPr>
                <a:stCxn id="13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3" name="Flowchart: Connector 13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1" name="Straight Arrow Connector 140"/>
          <p:cNvCxnSpPr>
            <a:stCxn id="142" idx="6"/>
          </p:cNvCxnSpPr>
          <p:nvPr/>
        </p:nvCxnSpPr>
        <p:spPr>
          <a:xfrm>
            <a:off x="5236680" y="4822655"/>
            <a:ext cx="5259252"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2" name="Flowchart: Connector 141"/>
          <p:cNvSpPr>
            <a:spLocks noChangeAspect="1"/>
          </p:cNvSpPr>
          <p:nvPr/>
        </p:nvSpPr>
        <p:spPr bwMode="auto">
          <a:xfrm>
            <a:off x="5175624" y="479278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44" name="Flowchart: Connector 143"/>
          <p:cNvSpPr>
            <a:spLocks noChangeAspect="1"/>
          </p:cNvSpPr>
          <p:nvPr/>
        </p:nvSpPr>
        <p:spPr bwMode="auto">
          <a:xfrm>
            <a:off x="4171117" y="363936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p:cNvCxnSpPr>
          <p:nvPr/>
        </p:nvCxnSpPr>
        <p:spPr>
          <a:xfrm>
            <a:off x="4285417" y="3863024"/>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8" name="TextBox 147"/>
          <p:cNvSpPr txBox="1"/>
          <p:nvPr/>
        </p:nvSpPr>
        <p:spPr>
          <a:xfrm>
            <a:off x="6379270" y="5454749"/>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grpSp>
        <p:nvGrpSpPr>
          <p:cNvPr id="149" name="Group 148"/>
          <p:cNvGrpSpPr/>
          <p:nvPr/>
        </p:nvGrpSpPr>
        <p:grpSpPr>
          <a:xfrm>
            <a:off x="6338133" y="5762620"/>
            <a:ext cx="451485" cy="243831"/>
            <a:chOff x="1328737" y="3152802"/>
            <a:chExt cx="451485" cy="299861"/>
          </a:xfrm>
        </p:grpSpPr>
        <p:grpSp>
          <p:nvGrpSpPr>
            <p:cNvPr id="151" name="Group 150"/>
            <p:cNvGrpSpPr/>
            <p:nvPr/>
          </p:nvGrpSpPr>
          <p:grpSpPr>
            <a:xfrm>
              <a:off x="1328737" y="3152802"/>
              <a:ext cx="428625" cy="299861"/>
              <a:chOff x="1343025" y="1209675"/>
              <a:chExt cx="952500" cy="642937"/>
            </a:xfrm>
          </p:grpSpPr>
          <p:sp>
            <p:nvSpPr>
              <p:cNvPr id="154" name="Rectangle 15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Rectangle 16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1" name="Elbow Connector 170"/>
              <p:cNvCxnSpPr>
                <a:stCxn id="16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3" name="Flowchart: Connector 15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73" name="Straight Arrow Connector 172"/>
          <p:cNvCxnSpPr>
            <a:stCxn id="180" idx="6"/>
          </p:cNvCxnSpPr>
          <p:nvPr/>
        </p:nvCxnSpPr>
        <p:spPr>
          <a:xfrm>
            <a:off x="6797287" y="5898194"/>
            <a:ext cx="369864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0" name="Flowchart: Connector 179"/>
          <p:cNvSpPr>
            <a:spLocks noChangeAspect="1"/>
          </p:cNvSpPr>
          <p:nvPr/>
        </p:nvSpPr>
        <p:spPr bwMode="auto">
          <a:xfrm>
            <a:off x="6736231" y="586832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3" name="Flowchart: Connector 182"/>
          <p:cNvSpPr>
            <a:spLocks noChangeAspect="1"/>
          </p:cNvSpPr>
          <p:nvPr/>
        </p:nvSpPr>
        <p:spPr bwMode="auto">
          <a:xfrm>
            <a:off x="5731724" y="471490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85" name="Straight Arrow Connector 184"/>
          <p:cNvCxnSpPr>
            <a:stCxn id="183" idx="4"/>
          </p:cNvCxnSpPr>
          <p:nvPr/>
        </p:nvCxnSpPr>
        <p:spPr>
          <a:xfrm>
            <a:off x="5846024" y="4938563"/>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7" name="TextBox 86"/>
          <p:cNvSpPr txBox="1"/>
          <p:nvPr/>
        </p:nvSpPr>
        <p:spPr>
          <a:xfrm>
            <a:off x="1539966" y="1200356"/>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88" name="Group 87"/>
          <p:cNvGrpSpPr/>
          <p:nvPr/>
        </p:nvGrpSpPr>
        <p:grpSpPr>
          <a:xfrm>
            <a:off x="1498829" y="1508227"/>
            <a:ext cx="451485" cy="243831"/>
            <a:chOff x="1328737" y="3152802"/>
            <a:chExt cx="451485" cy="299861"/>
          </a:xfrm>
        </p:grpSpPr>
        <p:grpSp>
          <p:nvGrpSpPr>
            <p:cNvPr id="89" name="Group 88"/>
            <p:cNvGrpSpPr/>
            <p:nvPr/>
          </p:nvGrpSpPr>
          <p:grpSpPr>
            <a:xfrm>
              <a:off x="1328737" y="3152802"/>
              <a:ext cx="428625" cy="299861"/>
              <a:chOff x="1343025" y="1209675"/>
              <a:chExt cx="952500" cy="642937"/>
            </a:xfrm>
          </p:grpSpPr>
          <p:sp>
            <p:nvSpPr>
              <p:cNvPr id="91" name="Rectangle 9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Rectangle 9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3" name="Elbow Connector 92"/>
              <p:cNvCxnSpPr>
                <a:stCxn id="9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90" name="Flowchart: Connector 8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94" name="Straight Arrow Connector 93"/>
          <p:cNvCxnSpPr>
            <a:stCxn id="95" idx="6"/>
          </p:cNvCxnSpPr>
          <p:nvPr/>
        </p:nvCxnSpPr>
        <p:spPr>
          <a:xfrm>
            <a:off x="1957983" y="1643801"/>
            <a:ext cx="853794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95" name="Flowchart: Connector 94"/>
          <p:cNvSpPr>
            <a:spLocks noChangeAspect="1"/>
          </p:cNvSpPr>
          <p:nvPr/>
        </p:nvSpPr>
        <p:spPr bwMode="auto">
          <a:xfrm>
            <a:off x="1896927" y="161393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8" name="Flowchart: Connector 97"/>
          <p:cNvSpPr>
            <a:spLocks noChangeAspect="1"/>
          </p:cNvSpPr>
          <p:nvPr/>
        </p:nvSpPr>
        <p:spPr bwMode="auto">
          <a:xfrm>
            <a:off x="1384529" y="259368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99" name="Straight Arrow Connector 98"/>
          <p:cNvCxnSpPr>
            <a:stCxn id="98" idx="0"/>
            <a:endCxn id="92" idx="2"/>
          </p:cNvCxnSpPr>
          <p:nvPr/>
        </p:nvCxnSpPr>
        <p:spPr>
          <a:xfrm flipV="1">
            <a:off x="1498829" y="1752058"/>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62" name="TextBox 61"/>
          <p:cNvSpPr txBox="1"/>
          <p:nvPr/>
        </p:nvSpPr>
        <p:spPr>
          <a:xfrm>
            <a:off x="6081653" y="5667066"/>
            <a:ext cx="2564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63" name="Rectangle 62"/>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30060094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Feature Parent with two children - Checkout</a:t>
            </a:r>
            <a:endParaRPr lang="en-US" sz="2000" dirty="0">
              <a:solidFill>
                <a:srgbClr val="9B4F96"/>
              </a:solidFill>
            </a:endParaRPr>
          </a:p>
        </p:txBody>
      </p:sp>
      <p:sp>
        <p:nvSpPr>
          <p:cNvPr id="58" name="TextBox 57"/>
          <p:cNvSpPr txBox="1"/>
          <p:nvPr/>
        </p:nvSpPr>
        <p:spPr>
          <a:xfrm>
            <a:off x="2255108" y="387347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59" name="Group 58"/>
          <p:cNvGrpSpPr/>
          <p:nvPr/>
        </p:nvGrpSpPr>
        <p:grpSpPr>
          <a:xfrm>
            <a:off x="2255108" y="4181255"/>
            <a:ext cx="451485" cy="243831"/>
            <a:chOff x="1328737" y="3152802"/>
            <a:chExt cx="451485" cy="299861"/>
          </a:xfrm>
        </p:grpSpPr>
        <p:grpSp>
          <p:nvGrpSpPr>
            <p:cNvPr id="60" name="Group 59"/>
            <p:cNvGrpSpPr/>
            <p:nvPr/>
          </p:nvGrpSpPr>
          <p:grpSpPr>
            <a:xfrm>
              <a:off x="1328737" y="3152802"/>
              <a:ext cx="428625" cy="299861"/>
              <a:chOff x="1343025" y="1209675"/>
              <a:chExt cx="952500" cy="642937"/>
            </a:xfrm>
          </p:grpSpPr>
          <p:sp>
            <p:nvSpPr>
              <p:cNvPr id="62" name="Rectangle 6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8" name="Rectangle 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9" name="Elbow Connector 78"/>
              <p:cNvCxnSpPr>
                <a:stCxn id="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1" name="Flowchart: Connector 6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80" name="Straight Arrow Connector 79"/>
          <p:cNvCxnSpPr>
            <a:stCxn id="81" idx="6"/>
          </p:cNvCxnSpPr>
          <p:nvPr/>
        </p:nvCxnSpPr>
        <p:spPr>
          <a:xfrm>
            <a:off x="2714262" y="4316829"/>
            <a:ext cx="7626525"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81" name="Flowchart: Connector 80"/>
          <p:cNvSpPr>
            <a:spLocks noChangeAspect="1"/>
          </p:cNvSpPr>
          <p:nvPr/>
        </p:nvSpPr>
        <p:spPr bwMode="auto">
          <a:xfrm>
            <a:off x="2653206" y="4286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pic>
        <p:nvPicPr>
          <p:cNvPr id="87"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803315"/>
            <a:ext cx="902459" cy="902459"/>
          </a:xfrm>
          <a:prstGeom prst="rect">
            <a:avLst/>
          </a:prstGeom>
          <a:noFill/>
        </p:spPr>
      </p:pic>
      <p:sp>
        <p:nvSpPr>
          <p:cNvPr id="88" name="TextBox 87"/>
          <p:cNvSpPr txBox="1"/>
          <p:nvPr/>
        </p:nvSpPr>
        <p:spPr>
          <a:xfrm>
            <a:off x="3589298" y="264942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9" name="Straight Arrow Connector 88"/>
          <p:cNvCxnSpPr>
            <a:stCxn id="90" idx="0"/>
          </p:cNvCxnSpPr>
          <p:nvPr/>
        </p:nvCxnSpPr>
        <p:spPr>
          <a:xfrm flipH="1" flipV="1">
            <a:off x="3954230" y="3493353"/>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90" name="Flowchart: Connector 89"/>
          <p:cNvSpPr>
            <a:spLocks noChangeAspect="1"/>
          </p:cNvSpPr>
          <p:nvPr/>
        </p:nvSpPr>
        <p:spPr bwMode="auto">
          <a:xfrm>
            <a:off x="3846278" y="41924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91" name="Straight Arrow Connector 90"/>
          <p:cNvCxnSpPr>
            <a:stCxn id="87" idx="3"/>
          </p:cNvCxnSpPr>
          <p:nvPr/>
        </p:nvCxnSpPr>
        <p:spPr>
          <a:xfrm>
            <a:off x="4411807" y="3254545"/>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92"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831765"/>
            <a:ext cx="902459" cy="902459"/>
          </a:xfrm>
          <a:prstGeom prst="rect">
            <a:avLst/>
          </a:prstGeom>
          <a:noFill/>
        </p:spPr>
      </p:pic>
      <p:sp>
        <p:nvSpPr>
          <p:cNvPr id="93" name="TextBox 92"/>
          <p:cNvSpPr txBox="1"/>
          <p:nvPr/>
        </p:nvSpPr>
        <p:spPr>
          <a:xfrm>
            <a:off x="5145048" y="167787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94" name="Straight Arrow Connector 93"/>
          <p:cNvCxnSpPr>
            <a:stCxn id="92" idx="3"/>
          </p:cNvCxnSpPr>
          <p:nvPr/>
        </p:nvCxnSpPr>
        <p:spPr>
          <a:xfrm flipV="1">
            <a:off x="5967557" y="2282994"/>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95" name="Straight Arrow Connector 94"/>
          <p:cNvCxnSpPr>
            <a:stCxn id="104" idx="0"/>
          </p:cNvCxnSpPr>
          <p:nvPr/>
        </p:nvCxnSpPr>
        <p:spPr>
          <a:xfrm flipV="1">
            <a:off x="5541728" y="2530395"/>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04" name="Flowchart: Connector 103"/>
          <p:cNvSpPr>
            <a:spLocks noChangeAspect="1"/>
          </p:cNvSpPr>
          <p:nvPr/>
        </p:nvSpPr>
        <p:spPr bwMode="auto">
          <a:xfrm>
            <a:off x="5427428" y="42051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28" name="Rectangle 27"/>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75240411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Feature Parent with two children – Get Latest Child 1</a:t>
            </a:r>
            <a:endParaRPr lang="en-US" sz="2000" dirty="0">
              <a:solidFill>
                <a:srgbClr val="9B4F96"/>
              </a:solidFill>
            </a:endParaRPr>
          </a:p>
        </p:txBody>
      </p:sp>
      <p:sp>
        <p:nvSpPr>
          <p:cNvPr id="58" name="TextBox 57"/>
          <p:cNvSpPr txBox="1"/>
          <p:nvPr/>
        </p:nvSpPr>
        <p:spPr>
          <a:xfrm>
            <a:off x="2255108" y="387347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59" name="Group 58"/>
          <p:cNvGrpSpPr/>
          <p:nvPr/>
        </p:nvGrpSpPr>
        <p:grpSpPr>
          <a:xfrm>
            <a:off x="2255108" y="4181255"/>
            <a:ext cx="451485" cy="243831"/>
            <a:chOff x="1328737" y="3152802"/>
            <a:chExt cx="451485" cy="299861"/>
          </a:xfrm>
        </p:grpSpPr>
        <p:grpSp>
          <p:nvGrpSpPr>
            <p:cNvPr id="60" name="Group 59"/>
            <p:cNvGrpSpPr/>
            <p:nvPr/>
          </p:nvGrpSpPr>
          <p:grpSpPr>
            <a:xfrm>
              <a:off x="1328737" y="3152802"/>
              <a:ext cx="428625" cy="299861"/>
              <a:chOff x="1343025" y="1209675"/>
              <a:chExt cx="952500" cy="642937"/>
            </a:xfrm>
          </p:grpSpPr>
          <p:sp>
            <p:nvSpPr>
              <p:cNvPr id="62" name="Rectangle 6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8" name="Rectangle 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9" name="Elbow Connector 78"/>
              <p:cNvCxnSpPr>
                <a:stCxn id="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1" name="Flowchart: Connector 6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80" name="Straight Arrow Connector 79"/>
          <p:cNvCxnSpPr>
            <a:stCxn id="81" idx="6"/>
          </p:cNvCxnSpPr>
          <p:nvPr/>
        </p:nvCxnSpPr>
        <p:spPr>
          <a:xfrm>
            <a:off x="2714262" y="4316829"/>
            <a:ext cx="7626525"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81" name="Flowchart: Connector 80"/>
          <p:cNvSpPr>
            <a:spLocks noChangeAspect="1"/>
          </p:cNvSpPr>
          <p:nvPr/>
        </p:nvSpPr>
        <p:spPr bwMode="auto">
          <a:xfrm>
            <a:off x="2653206" y="4286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pic>
        <p:nvPicPr>
          <p:cNvPr id="87"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803315"/>
            <a:ext cx="902459" cy="902459"/>
          </a:xfrm>
          <a:prstGeom prst="rect">
            <a:avLst/>
          </a:prstGeom>
          <a:noFill/>
        </p:spPr>
      </p:pic>
      <p:sp>
        <p:nvSpPr>
          <p:cNvPr id="88" name="TextBox 87"/>
          <p:cNvSpPr txBox="1"/>
          <p:nvPr/>
        </p:nvSpPr>
        <p:spPr>
          <a:xfrm>
            <a:off x="3589298" y="264942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9" name="Straight Arrow Connector 88"/>
          <p:cNvCxnSpPr>
            <a:stCxn id="90" idx="0"/>
          </p:cNvCxnSpPr>
          <p:nvPr/>
        </p:nvCxnSpPr>
        <p:spPr>
          <a:xfrm flipH="1" flipV="1">
            <a:off x="3954230" y="3493353"/>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90" name="Flowchart: Connector 89"/>
          <p:cNvSpPr>
            <a:spLocks noChangeAspect="1"/>
          </p:cNvSpPr>
          <p:nvPr/>
        </p:nvSpPr>
        <p:spPr bwMode="auto">
          <a:xfrm>
            <a:off x="3846278" y="41924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91" name="Straight Arrow Connector 90"/>
          <p:cNvCxnSpPr>
            <a:stCxn id="87" idx="3"/>
          </p:cNvCxnSpPr>
          <p:nvPr/>
        </p:nvCxnSpPr>
        <p:spPr>
          <a:xfrm>
            <a:off x="4411807" y="3254545"/>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92"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831765"/>
            <a:ext cx="902459" cy="902459"/>
          </a:xfrm>
          <a:prstGeom prst="rect">
            <a:avLst/>
          </a:prstGeom>
          <a:noFill/>
        </p:spPr>
      </p:pic>
      <p:sp>
        <p:nvSpPr>
          <p:cNvPr id="93" name="TextBox 92"/>
          <p:cNvSpPr txBox="1"/>
          <p:nvPr/>
        </p:nvSpPr>
        <p:spPr>
          <a:xfrm>
            <a:off x="5145048" y="167787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94" name="Straight Arrow Connector 93"/>
          <p:cNvCxnSpPr>
            <a:stCxn id="92" idx="3"/>
          </p:cNvCxnSpPr>
          <p:nvPr/>
        </p:nvCxnSpPr>
        <p:spPr>
          <a:xfrm flipV="1">
            <a:off x="5967557" y="2282994"/>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95" name="Straight Arrow Connector 94"/>
          <p:cNvCxnSpPr>
            <a:stCxn id="104" idx="0"/>
          </p:cNvCxnSpPr>
          <p:nvPr/>
        </p:nvCxnSpPr>
        <p:spPr>
          <a:xfrm flipV="1">
            <a:off x="5541728" y="2530395"/>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6" name="Straight Arrow Connector 95"/>
          <p:cNvCxnSpPr>
            <a:stCxn id="99" idx="0"/>
          </p:cNvCxnSpPr>
          <p:nvPr/>
        </p:nvCxnSpPr>
        <p:spPr>
          <a:xfrm flipV="1">
            <a:off x="6210344" y="3254544"/>
            <a:ext cx="0" cy="940930"/>
          </a:xfrm>
          <a:prstGeom prst="straightConnector1">
            <a:avLst/>
          </a:prstGeom>
          <a:ln w="19050">
            <a:solidFill>
              <a:srgbClr val="C0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99" name="Flowchart: Connector 98"/>
          <p:cNvSpPr>
            <a:spLocks noChangeAspect="1"/>
          </p:cNvSpPr>
          <p:nvPr/>
        </p:nvSpPr>
        <p:spPr bwMode="auto">
          <a:xfrm>
            <a:off x="609604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sp>
        <p:nvSpPr>
          <p:cNvPr id="104" name="Flowchart: Connector 103"/>
          <p:cNvSpPr>
            <a:spLocks noChangeAspect="1"/>
          </p:cNvSpPr>
          <p:nvPr/>
        </p:nvSpPr>
        <p:spPr bwMode="auto">
          <a:xfrm>
            <a:off x="5427428" y="42051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30" name="Rectangle 29"/>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4496414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Feature Parent with two children – </a:t>
            </a:r>
            <a:r>
              <a:rPr lang="en-US" sz="2000" dirty="0" err="1" smtClean="0">
                <a:solidFill>
                  <a:srgbClr val="9B4F96"/>
                </a:solidFill>
              </a:rPr>
              <a:t>Checkin</a:t>
            </a:r>
            <a:r>
              <a:rPr lang="en-US" sz="2000" dirty="0" smtClean="0">
                <a:solidFill>
                  <a:srgbClr val="9B4F96"/>
                </a:solidFill>
              </a:rPr>
              <a:t> from Child 1</a:t>
            </a:r>
            <a:endParaRPr lang="en-US" sz="2000" dirty="0">
              <a:solidFill>
                <a:srgbClr val="9B4F96"/>
              </a:solidFill>
            </a:endParaRPr>
          </a:p>
        </p:txBody>
      </p:sp>
      <p:sp>
        <p:nvSpPr>
          <p:cNvPr id="54" name="TextBox 53"/>
          <p:cNvSpPr txBox="1"/>
          <p:nvPr/>
        </p:nvSpPr>
        <p:spPr>
          <a:xfrm>
            <a:off x="2255108" y="387347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55" name="Group 54"/>
          <p:cNvGrpSpPr/>
          <p:nvPr/>
        </p:nvGrpSpPr>
        <p:grpSpPr>
          <a:xfrm>
            <a:off x="2255108" y="4181255"/>
            <a:ext cx="451485" cy="243831"/>
            <a:chOff x="1328737" y="3152802"/>
            <a:chExt cx="451485" cy="299861"/>
          </a:xfrm>
        </p:grpSpPr>
        <p:grpSp>
          <p:nvGrpSpPr>
            <p:cNvPr id="56" name="Group 55"/>
            <p:cNvGrpSpPr/>
            <p:nvPr/>
          </p:nvGrpSpPr>
          <p:grpSpPr>
            <a:xfrm>
              <a:off x="1328737" y="3152802"/>
              <a:ext cx="428625" cy="299861"/>
              <a:chOff x="1343025" y="1209675"/>
              <a:chExt cx="952500" cy="642937"/>
            </a:xfrm>
          </p:grpSpPr>
          <p:sp>
            <p:nvSpPr>
              <p:cNvPr id="58" name="Rectangle 5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Rectangle 5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0" name="Elbow Connector 59"/>
              <p:cNvCxnSpPr>
                <a:stCxn id="5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7" name="Flowchart: Connector 5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61" name="Straight Arrow Connector 60"/>
          <p:cNvCxnSpPr>
            <a:stCxn id="62" idx="6"/>
          </p:cNvCxnSpPr>
          <p:nvPr/>
        </p:nvCxnSpPr>
        <p:spPr>
          <a:xfrm>
            <a:off x="2714262" y="4316829"/>
            <a:ext cx="7626525"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62" name="Flowchart: Connector 61"/>
          <p:cNvSpPr>
            <a:spLocks noChangeAspect="1"/>
          </p:cNvSpPr>
          <p:nvPr/>
        </p:nvSpPr>
        <p:spPr bwMode="auto">
          <a:xfrm>
            <a:off x="2653206" y="4286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pic>
        <p:nvPicPr>
          <p:cNvPr id="78"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803315"/>
            <a:ext cx="902459" cy="902459"/>
          </a:xfrm>
          <a:prstGeom prst="rect">
            <a:avLst/>
          </a:prstGeom>
          <a:noFill/>
        </p:spPr>
      </p:pic>
      <p:sp>
        <p:nvSpPr>
          <p:cNvPr id="79" name="TextBox 78"/>
          <p:cNvSpPr txBox="1"/>
          <p:nvPr/>
        </p:nvSpPr>
        <p:spPr>
          <a:xfrm>
            <a:off x="3589298" y="264942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0" name="Straight Arrow Connector 79"/>
          <p:cNvCxnSpPr>
            <a:stCxn id="81" idx="0"/>
          </p:cNvCxnSpPr>
          <p:nvPr/>
        </p:nvCxnSpPr>
        <p:spPr>
          <a:xfrm flipH="1" flipV="1">
            <a:off x="3954230" y="3493353"/>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81" name="Flowchart: Connector 80"/>
          <p:cNvSpPr>
            <a:spLocks noChangeAspect="1"/>
          </p:cNvSpPr>
          <p:nvPr/>
        </p:nvSpPr>
        <p:spPr bwMode="auto">
          <a:xfrm>
            <a:off x="3846278" y="41924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87" name="Straight Arrow Connector 86"/>
          <p:cNvCxnSpPr>
            <a:stCxn id="78" idx="3"/>
          </p:cNvCxnSpPr>
          <p:nvPr/>
        </p:nvCxnSpPr>
        <p:spPr>
          <a:xfrm>
            <a:off x="4411807" y="3254545"/>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88"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831765"/>
            <a:ext cx="902459" cy="902459"/>
          </a:xfrm>
          <a:prstGeom prst="rect">
            <a:avLst/>
          </a:prstGeom>
          <a:noFill/>
        </p:spPr>
      </p:pic>
      <p:sp>
        <p:nvSpPr>
          <p:cNvPr id="89" name="TextBox 88"/>
          <p:cNvSpPr txBox="1"/>
          <p:nvPr/>
        </p:nvSpPr>
        <p:spPr>
          <a:xfrm>
            <a:off x="5145048" y="167787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90" name="Straight Arrow Connector 89"/>
          <p:cNvCxnSpPr>
            <a:stCxn id="88" idx="3"/>
          </p:cNvCxnSpPr>
          <p:nvPr/>
        </p:nvCxnSpPr>
        <p:spPr>
          <a:xfrm flipV="1">
            <a:off x="5967557" y="2282994"/>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91" name="Straight Arrow Connector 90"/>
          <p:cNvCxnSpPr>
            <a:stCxn id="100" idx="0"/>
          </p:cNvCxnSpPr>
          <p:nvPr/>
        </p:nvCxnSpPr>
        <p:spPr>
          <a:xfrm flipV="1">
            <a:off x="5541728" y="2530395"/>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2" name="Straight Arrow Connector 91"/>
          <p:cNvCxnSpPr>
            <a:stCxn id="95" idx="0"/>
          </p:cNvCxnSpPr>
          <p:nvPr/>
        </p:nvCxnSpPr>
        <p:spPr>
          <a:xfrm flipV="1">
            <a:off x="6210344" y="3254544"/>
            <a:ext cx="0" cy="94093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3" name="Straight Arrow Connector 92"/>
          <p:cNvCxnSpPr>
            <a:stCxn id="94" idx="4"/>
          </p:cNvCxnSpPr>
          <p:nvPr/>
        </p:nvCxnSpPr>
        <p:spPr>
          <a:xfrm>
            <a:off x="6411228" y="3362455"/>
            <a:ext cx="0" cy="954374"/>
          </a:xfrm>
          <a:prstGeom prst="straightConnector1">
            <a:avLst/>
          </a:prstGeom>
          <a:ln w="19050">
            <a:solidFill>
              <a:srgbClr val="C0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94" name="Flowchart: Connector 93"/>
          <p:cNvSpPr>
            <a:spLocks noChangeAspect="1"/>
          </p:cNvSpPr>
          <p:nvPr/>
        </p:nvSpPr>
        <p:spPr bwMode="auto">
          <a:xfrm>
            <a:off x="6296928" y="3138796"/>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95" name="Flowchart: Connector 94"/>
          <p:cNvSpPr>
            <a:spLocks noChangeAspect="1"/>
          </p:cNvSpPr>
          <p:nvPr/>
        </p:nvSpPr>
        <p:spPr bwMode="auto">
          <a:xfrm>
            <a:off x="609604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sp>
        <p:nvSpPr>
          <p:cNvPr id="100" name="Flowchart: Connector 99"/>
          <p:cNvSpPr>
            <a:spLocks noChangeAspect="1"/>
          </p:cNvSpPr>
          <p:nvPr/>
        </p:nvSpPr>
        <p:spPr bwMode="auto">
          <a:xfrm>
            <a:off x="5427428" y="42051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32" name="Rectangle 31"/>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1744838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Feature Parent with two </a:t>
            </a:r>
            <a:r>
              <a:rPr lang="en-US" sz="2000" dirty="0">
                <a:solidFill>
                  <a:srgbClr val="9B4F96"/>
                </a:solidFill>
              </a:rPr>
              <a:t>children </a:t>
            </a:r>
            <a:r>
              <a:rPr lang="en-US" sz="2000" dirty="0" smtClean="0">
                <a:solidFill>
                  <a:srgbClr val="9B4F96"/>
                </a:solidFill>
              </a:rPr>
              <a:t>- Get </a:t>
            </a:r>
            <a:r>
              <a:rPr lang="en-US" sz="2000" dirty="0">
                <a:solidFill>
                  <a:srgbClr val="9B4F96"/>
                </a:solidFill>
              </a:rPr>
              <a:t>Latest Child 2</a:t>
            </a:r>
          </a:p>
        </p:txBody>
      </p:sp>
      <p:sp>
        <p:nvSpPr>
          <p:cNvPr id="54" name="TextBox 53"/>
          <p:cNvSpPr txBox="1"/>
          <p:nvPr/>
        </p:nvSpPr>
        <p:spPr>
          <a:xfrm>
            <a:off x="2255108" y="387347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55" name="Group 54"/>
          <p:cNvGrpSpPr/>
          <p:nvPr/>
        </p:nvGrpSpPr>
        <p:grpSpPr>
          <a:xfrm>
            <a:off x="2255108" y="4181255"/>
            <a:ext cx="451485" cy="243831"/>
            <a:chOff x="1328737" y="3152802"/>
            <a:chExt cx="451485" cy="299861"/>
          </a:xfrm>
        </p:grpSpPr>
        <p:grpSp>
          <p:nvGrpSpPr>
            <p:cNvPr id="56" name="Group 55"/>
            <p:cNvGrpSpPr/>
            <p:nvPr/>
          </p:nvGrpSpPr>
          <p:grpSpPr>
            <a:xfrm>
              <a:off x="1328737" y="3152802"/>
              <a:ext cx="428625" cy="299861"/>
              <a:chOff x="1343025" y="1209675"/>
              <a:chExt cx="952500" cy="642937"/>
            </a:xfrm>
          </p:grpSpPr>
          <p:sp>
            <p:nvSpPr>
              <p:cNvPr id="58" name="Rectangle 5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Rectangle 5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0" name="Elbow Connector 59"/>
              <p:cNvCxnSpPr>
                <a:stCxn id="5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7" name="Flowchart: Connector 5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61" name="Straight Arrow Connector 60"/>
          <p:cNvCxnSpPr>
            <a:stCxn id="62" idx="6"/>
          </p:cNvCxnSpPr>
          <p:nvPr/>
        </p:nvCxnSpPr>
        <p:spPr>
          <a:xfrm>
            <a:off x="2714262" y="4316829"/>
            <a:ext cx="7626525"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62" name="Flowchart: Connector 61"/>
          <p:cNvSpPr>
            <a:spLocks noChangeAspect="1"/>
          </p:cNvSpPr>
          <p:nvPr/>
        </p:nvSpPr>
        <p:spPr bwMode="auto">
          <a:xfrm>
            <a:off x="2653206" y="4286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pic>
        <p:nvPicPr>
          <p:cNvPr id="78"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803315"/>
            <a:ext cx="902459" cy="902459"/>
          </a:xfrm>
          <a:prstGeom prst="rect">
            <a:avLst/>
          </a:prstGeom>
          <a:noFill/>
        </p:spPr>
      </p:pic>
      <p:sp>
        <p:nvSpPr>
          <p:cNvPr id="79" name="TextBox 78"/>
          <p:cNvSpPr txBox="1"/>
          <p:nvPr/>
        </p:nvSpPr>
        <p:spPr>
          <a:xfrm>
            <a:off x="3589298" y="264942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0" name="Straight Arrow Connector 79"/>
          <p:cNvCxnSpPr>
            <a:stCxn id="81" idx="0"/>
          </p:cNvCxnSpPr>
          <p:nvPr/>
        </p:nvCxnSpPr>
        <p:spPr>
          <a:xfrm flipH="1" flipV="1">
            <a:off x="3954230" y="3493353"/>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81" name="Flowchart: Connector 80"/>
          <p:cNvSpPr>
            <a:spLocks noChangeAspect="1"/>
          </p:cNvSpPr>
          <p:nvPr/>
        </p:nvSpPr>
        <p:spPr bwMode="auto">
          <a:xfrm>
            <a:off x="3846278" y="41924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87" name="Straight Arrow Connector 86"/>
          <p:cNvCxnSpPr>
            <a:stCxn id="78" idx="3"/>
          </p:cNvCxnSpPr>
          <p:nvPr/>
        </p:nvCxnSpPr>
        <p:spPr>
          <a:xfrm>
            <a:off x="4411807" y="3254545"/>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88"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831765"/>
            <a:ext cx="902459" cy="902459"/>
          </a:xfrm>
          <a:prstGeom prst="rect">
            <a:avLst/>
          </a:prstGeom>
          <a:noFill/>
        </p:spPr>
      </p:pic>
      <p:sp>
        <p:nvSpPr>
          <p:cNvPr id="89" name="TextBox 88"/>
          <p:cNvSpPr txBox="1"/>
          <p:nvPr/>
        </p:nvSpPr>
        <p:spPr>
          <a:xfrm>
            <a:off x="5145048" y="167787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90" name="Straight Arrow Connector 89"/>
          <p:cNvCxnSpPr>
            <a:stCxn id="88" idx="3"/>
          </p:cNvCxnSpPr>
          <p:nvPr/>
        </p:nvCxnSpPr>
        <p:spPr>
          <a:xfrm flipV="1">
            <a:off x="5967557" y="2282994"/>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91" name="Straight Arrow Connector 90"/>
          <p:cNvCxnSpPr>
            <a:stCxn id="100" idx="0"/>
          </p:cNvCxnSpPr>
          <p:nvPr/>
        </p:nvCxnSpPr>
        <p:spPr>
          <a:xfrm flipV="1">
            <a:off x="5541728" y="2530395"/>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2" name="Straight Arrow Connector 91"/>
          <p:cNvCxnSpPr>
            <a:stCxn id="95" idx="0"/>
          </p:cNvCxnSpPr>
          <p:nvPr/>
        </p:nvCxnSpPr>
        <p:spPr>
          <a:xfrm flipV="1">
            <a:off x="6210344" y="3254544"/>
            <a:ext cx="0" cy="94093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3" name="Straight Arrow Connector 92"/>
          <p:cNvCxnSpPr>
            <a:stCxn id="94" idx="4"/>
          </p:cNvCxnSpPr>
          <p:nvPr/>
        </p:nvCxnSpPr>
        <p:spPr>
          <a:xfrm>
            <a:off x="6411228" y="3362455"/>
            <a:ext cx="0" cy="95437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94" name="Flowchart: Connector 93"/>
          <p:cNvSpPr>
            <a:spLocks noChangeAspect="1"/>
          </p:cNvSpPr>
          <p:nvPr/>
        </p:nvSpPr>
        <p:spPr bwMode="auto">
          <a:xfrm>
            <a:off x="6296928" y="3138796"/>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95" name="Flowchart: Connector 94"/>
          <p:cNvSpPr>
            <a:spLocks noChangeAspect="1"/>
          </p:cNvSpPr>
          <p:nvPr/>
        </p:nvSpPr>
        <p:spPr bwMode="auto">
          <a:xfrm>
            <a:off x="609604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cxnSp>
        <p:nvCxnSpPr>
          <p:cNvPr id="96" name="Straight Arrow Connector 95"/>
          <p:cNvCxnSpPr>
            <a:stCxn id="99" idx="0"/>
          </p:cNvCxnSpPr>
          <p:nvPr/>
        </p:nvCxnSpPr>
        <p:spPr>
          <a:xfrm flipV="1">
            <a:off x="7524794" y="2282994"/>
            <a:ext cx="0" cy="1912480"/>
          </a:xfrm>
          <a:prstGeom prst="straightConnector1">
            <a:avLst/>
          </a:prstGeom>
          <a:ln w="19050">
            <a:solidFill>
              <a:srgbClr val="C0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99" name="Flowchart: Connector 98"/>
          <p:cNvSpPr>
            <a:spLocks noChangeAspect="1"/>
          </p:cNvSpPr>
          <p:nvPr/>
        </p:nvSpPr>
        <p:spPr bwMode="auto">
          <a:xfrm>
            <a:off x="741049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sp>
        <p:nvSpPr>
          <p:cNvPr id="100" name="Flowchart: Connector 99"/>
          <p:cNvSpPr>
            <a:spLocks noChangeAspect="1"/>
          </p:cNvSpPr>
          <p:nvPr/>
        </p:nvSpPr>
        <p:spPr bwMode="auto">
          <a:xfrm>
            <a:off x="5427428" y="42051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34" name="Rectangle 33"/>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16552209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Feature Parent with two </a:t>
            </a:r>
            <a:r>
              <a:rPr lang="en-US" sz="2000" dirty="0">
                <a:solidFill>
                  <a:srgbClr val="9B4F96"/>
                </a:solidFill>
              </a:rPr>
              <a:t>children </a:t>
            </a:r>
            <a:r>
              <a:rPr lang="en-US" sz="2000" dirty="0" smtClean="0">
                <a:solidFill>
                  <a:srgbClr val="9B4F96"/>
                </a:solidFill>
              </a:rPr>
              <a:t>- </a:t>
            </a:r>
            <a:r>
              <a:rPr lang="en-US" sz="2000" dirty="0" err="1" smtClean="0">
                <a:solidFill>
                  <a:srgbClr val="9B4F96"/>
                </a:solidFill>
              </a:rPr>
              <a:t>Checkin</a:t>
            </a:r>
            <a:r>
              <a:rPr lang="en-US" sz="2000" dirty="0" smtClean="0">
                <a:solidFill>
                  <a:srgbClr val="9B4F96"/>
                </a:solidFill>
              </a:rPr>
              <a:t> </a:t>
            </a:r>
            <a:r>
              <a:rPr lang="en-US" sz="2000" dirty="0">
                <a:solidFill>
                  <a:srgbClr val="9B4F96"/>
                </a:solidFill>
              </a:rPr>
              <a:t>from Child </a:t>
            </a:r>
            <a:r>
              <a:rPr lang="en-US" sz="2000" dirty="0" smtClean="0">
                <a:solidFill>
                  <a:srgbClr val="9B4F96"/>
                </a:solidFill>
              </a:rPr>
              <a:t>2</a:t>
            </a:r>
            <a:endParaRPr lang="en-US" sz="2000" dirty="0">
              <a:solidFill>
                <a:srgbClr val="9B4F96"/>
              </a:solidFill>
            </a:endParaRPr>
          </a:p>
        </p:txBody>
      </p:sp>
      <p:sp>
        <p:nvSpPr>
          <p:cNvPr id="65" name="TextBox 64"/>
          <p:cNvSpPr txBox="1"/>
          <p:nvPr/>
        </p:nvSpPr>
        <p:spPr>
          <a:xfrm>
            <a:off x="2255108" y="387347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67" name="Group 66"/>
          <p:cNvGrpSpPr/>
          <p:nvPr/>
        </p:nvGrpSpPr>
        <p:grpSpPr>
          <a:xfrm>
            <a:off x="2255108" y="4181255"/>
            <a:ext cx="451485" cy="243831"/>
            <a:chOff x="1328737" y="3152802"/>
            <a:chExt cx="451485" cy="299861"/>
          </a:xfrm>
        </p:grpSpPr>
        <p:grpSp>
          <p:nvGrpSpPr>
            <p:cNvPr id="68" name="Group 67"/>
            <p:cNvGrpSpPr/>
            <p:nvPr/>
          </p:nvGrpSpPr>
          <p:grpSpPr>
            <a:xfrm>
              <a:off x="1328737" y="3152802"/>
              <a:ext cx="428625" cy="299861"/>
              <a:chOff x="1343025" y="1209675"/>
              <a:chExt cx="952500" cy="642937"/>
            </a:xfrm>
          </p:grpSpPr>
          <p:sp>
            <p:nvSpPr>
              <p:cNvPr id="70" name="Rectangle 6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1" name="Rectangle 7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2" name="Elbow Connector 71"/>
              <p:cNvCxnSpPr>
                <a:stCxn id="7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9" name="Flowchart: Connector 6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3" name="Straight Arrow Connector 72"/>
          <p:cNvCxnSpPr>
            <a:stCxn id="75" idx="6"/>
          </p:cNvCxnSpPr>
          <p:nvPr/>
        </p:nvCxnSpPr>
        <p:spPr>
          <a:xfrm>
            <a:off x="2714262" y="4316829"/>
            <a:ext cx="7626525"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75" name="Flowchart: Connector 74"/>
          <p:cNvSpPr>
            <a:spLocks noChangeAspect="1"/>
          </p:cNvSpPr>
          <p:nvPr/>
        </p:nvSpPr>
        <p:spPr bwMode="auto">
          <a:xfrm>
            <a:off x="2653206" y="4286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pic>
        <p:nvPicPr>
          <p:cNvPr id="82"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803315"/>
            <a:ext cx="902459" cy="902459"/>
          </a:xfrm>
          <a:prstGeom prst="rect">
            <a:avLst/>
          </a:prstGeom>
          <a:noFill/>
        </p:spPr>
      </p:pic>
      <p:sp>
        <p:nvSpPr>
          <p:cNvPr id="83" name="TextBox 82"/>
          <p:cNvSpPr txBox="1"/>
          <p:nvPr/>
        </p:nvSpPr>
        <p:spPr>
          <a:xfrm>
            <a:off x="3589298" y="264942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4" name="Straight Arrow Connector 83"/>
          <p:cNvCxnSpPr>
            <a:stCxn id="85" idx="0"/>
          </p:cNvCxnSpPr>
          <p:nvPr/>
        </p:nvCxnSpPr>
        <p:spPr>
          <a:xfrm flipH="1" flipV="1">
            <a:off x="3954230" y="3493353"/>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85" name="Flowchart: Connector 84"/>
          <p:cNvSpPr>
            <a:spLocks noChangeAspect="1"/>
          </p:cNvSpPr>
          <p:nvPr/>
        </p:nvSpPr>
        <p:spPr bwMode="auto">
          <a:xfrm>
            <a:off x="3846278" y="41924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86" name="Straight Arrow Connector 85"/>
          <p:cNvCxnSpPr>
            <a:stCxn id="82" idx="3"/>
          </p:cNvCxnSpPr>
          <p:nvPr/>
        </p:nvCxnSpPr>
        <p:spPr>
          <a:xfrm>
            <a:off x="4411807" y="3254545"/>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106"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831765"/>
            <a:ext cx="902459" cy="902459"/>
          </a:xfrm>
          <a:prstGeom prst="rect">
            <a:avLst/>
          </a:prstGeom>
          <a:noFill/>
        </p:spPr>
      </p:pic>
      <p:sp>
        <p:nvSpPr>
          <p:cNvPr id="107" name="TextBox 106"/>
          <p:cNvSpPr txBox="1"/>
          <p:nvPr/>
        </p:nvSpPr>
        <p:spPr>
          <a:xfrm>
            <a:off x="5145048" y="167787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108" name="Straight Arrow Connector 107"/>
          <p:cNvCxnSpPr>
            <a:stCxn id="106" idx="3"/>
          </p:cNvCxnSpPr>
          <p:nvPr/>
        </p:nvCxnSpPr>
        <p:spPr>
          <a:xfrm flipV="1">
            <a:off x="5967557" y="2282994"/>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stCxn id="53" idx="0"/>
          </p:cNvCxnSpPr>
          <p:nvPr/>
        </p:nvCxnSpPr>
        <p:spPr>
          <a:xfrm flipV="1">
            <a:off x="5541728" y="2530395"/>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43" name="Straight Arrow Connector 42"/>
          <p:cNvCxnSpPr>
            <a:stCxn id="46" idx="0"/>
          </p:cNvCxnSpPr>
          <p:nvPr/>
        </p:nvCxnSpPr>
        <p:spPr>
          <a:xfrm flipV="1">
            <a:off x="6210344" y="3254544"/>
            <a:ext cx="0" cy="94093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44" name="Straight Arrow Connector 43"/>
          <p:cNvCxnSpPr>
            <a:stCxn id="45" idx="4"/>
          </p:cNvCxnSpPr>
          <p:nvPr/>
        </p:nvCxnSpPr>
        <p:spPr>
          <a:xfrm>
            <a:off x="6411228" y="3362455"/>
            <a:ext cx="0" cy="95437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45" name="Flowchart: Connector 44"/>
          <p:cNvSpPr>
            <a:spLocks noChangeAspect="1"/>
          </p:cNvSpPr>
          <p:nvPr/>
        </p:nvSpPr>
        <p:spPr bwMode="auto">
          <a:xfrm>
            <a:off x="6296928" y="3138796"/>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46" name="Flowchart: Connector 45"/>
          <p:cNvSpPr>
            <a:spLocks noChangeAspect="1"/>
          </p:cNvSpPr>
          <p:nvPr/>
        </p:nvSpPr>
        <p:spPr bwMode="auto">
          <a:xfrm>
            <a:off x="609604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cxnSp>
        <p:nvCxnSpPr>
          <p:cNvPr id="49" name="Straight Arrow Connector 48"/>
          <p:cNvCxnSpPr>
            <a:stCxn id="52" idx="0"/>
          </p:cNvCxnSpPr>
          <p:nvPr/>
        </p:nvCxnSpPr>
        <p:spPr>
          <a:xfrm flipV="1">
            <a:off x="7524794" y="2282994"/>
            <a:ext cx="0" cy="191248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50" name="Straight Arrow Connector 49"/>
          <p:cNvCxnSpPr>
            <a:stCxn id="51" idx="4"/>
          </p:cNvCxnSpPr>
          <p:nvPr/>
        </p:nvCxnSpPr>
        <p:spPr>
          <a:xfrm>
            <a:off x="7725678" y="2397255"/>
            <a:ext cx="0" cy="1910431"/>
          </a:xfrm>
          <a:prstGeom prst="straightConnector1">
            <a:avLst/>
          </a:prstGeom>
          <a:ln w="19050">
            <a:solidFill>
              <a:srgbClr val="C0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51" name="Flowchart: Connector 50"/>
          <p:cNvSpPr>
            <a:spLocks noChangeAspect="1"/>
          </p:cNvSpPr>
          <p:nvPr/>
        </p:nvSpPr>
        <p:spPr bwMode="auto">
          <a:xfrm>
            <a:off x="7611378" y="2173596"/>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52" name="Flowchart: Connector 51"/>
          <p:cNvSpPr>
            <a:spLocks noChangeAspect="1"/>
          </p:cNvSpPr>
          <p:nvPr/>
        </p:nvSpPr>
        <p:spPr bwMode="auto">
          <a:xfrm>
            <a:off x="741049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sp>
        <p:nvSpPr>
          <p:cNvPr id="53" name="Flowchart: Connector 52"/>
          <p:cNvSpPr>
            <a:spLocks noChangeAspect="1"/>
          </p:cNvSpPr>
          <p:nvPr/>
        </p:nvSpPr>
        <p:spPr bwMode="auto">
          <a:xfrm>
            <a:off x="5427428" y="42051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36" name="Rectangle 35"/>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376283640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Main Only</a:t>
            </a:r>
            <a:endParaRPr lang="en-US" sz="2800" dirty="0">
              <a:solidFill>
                <a:srgbClr val="9B4F96"/>
              </a:solidFill>
            </a:endParaRPr>
          </a:p>
        </p:txBody>
      </p:sp>
      <p:sp>
        <p:nvSpPr>
          <p:cNvPr id="36" name="TextBox 35"/>
          <p:cNvSpPr txBox="1"/>
          <p:nvPr/>
        </p:nvSpPr>
        <p:spPr>
          <a:xfrm>
            <a:off x="2432435" y="3103930"/>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37" name="Straight Arrow Connector 36"/>
          <p:cNvCxnSpPr>
            <a:stCxn id="45" idx="6"/>
          </p:cNvCxnSpPr>
          <p:nvPr/>
        </p:nvCxnSpPr>
        <p:spPr>
          <a:xfrm>
            <a:off x="2885270" y="3560578"/>
            <a:ext cx="7343291"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38" name="Group 37"/>
          <p:cNvGrpSpPr/>
          <p:nvPr/>
        </p:nvGrpSpPr>
        <p:grpSpPr>
          <a:xfrm>
            <a:off x="2433785" y="3434530"/>
            <a:ext cx="451485" cy="243831"/>
            <a:chOff x="1328737" y="3152802"/>
            <a:chExt cx="451485" cy="299861"/>
          </a:xfrm>
        </p:grpSpPr>
        <p:grpSp>
          <p:nvGrpSpPr>
            <p:cNvPr id="39" name="Group 38"/>
            <p:cNvGrpSpPr/>
            <p:nvPr/>
          </p:nvGrpSpPr>
          <p:grpSpPr>
            <a:xfrm>
              <a:off x="1328737" y="3152802"/>
              <a:ext cx="428625" cy="299861"/>
              <a:chOff x="1343025" y="1209675"/>
              <a:chExt cx="952500" cy="642937"/>
            </a:xfrm>
          </p:grpSpPr>
          <p:sp>
            <p:nvSpPr>
              <p:cNvPr id="41" name="Rectangle 4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2" name="Rectangle 4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3" name="Elbow Connector 42"/>
              <p:cNvCxnSpPr>
                <a:stCxn id="4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0" name="Flowchart: Connector 3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5" name="Flowchart: Connector 44"/>
          <p:cNvSpPr>
            <a:spLocks noChangeAspect="1"/>
          </p:cNvSpPr>
          <p:nvPr/>
        </p:nvSpPr>
        <p:spPr bwMode="auto">
          <a:xfrm>
            <a:off x="2824214" y="3530710"/>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58" name="Rounded Rectangle 57"/>
          <p:cNvSpPr/>
          <p:nvPr/>
        </p:nvSpPr>
        <p:spPr bwMode="auto">
          <a:xfrm>
            <a:off x="7932298" y="3060577"/>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V2.0</a:t>
            </a:r>
          </a:p>
        </p:txBody>
      </p:sp>
      <p:sp>
        <p:nvSpPr>
          <p:cNvPr id="63" name="Rounded Rectangle 62"/>
          <p:cNvSpPr/>
          <p:nvPr/>
        </p:nvSpPr>
        <p:spPr bwMode="auto">
          <a:xfrm>
            <a:off x="4123085" y="3058503"/>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64" name="Rounded Rectangle 63"/>
          <p:cNvSpPr/>
          <p:nvPr/>
        </p:nvSpPr>
        <p:spPr bwMode="auto">
          <a:xfrm>
            <a:off x="6152872" y="3058503"/>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21" name="Rectangle 20"/>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56114975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t>VISUAL STUDIO READINESS 	</a:t>
            </a:r>
            <a:r>
              <a:rPr lang="en-US" sz="2000" dirty="0" smtClean="0"/>
              <a:t>Feature Parent with two children and integration branch</a:t>
            </a:r>
            <a:endParaRPr lang="en-US" sz="2000" dirty="0"/>
          </a:p>
        </p:txBody>
      </p:sp>
      <p:sp>
        <p:nvSpPr>
          <p:cNvPr id="1043" name="TextBox 1042"/>
          <p:cNvSpPr txBox="1"/>
          <p:nvPr/>
        </p:nvSpPr>
        <p:spPr>
          <a:xfrm>
            <a:off x="1556254" y="4674095"/>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a:off x="2009089" y="5130743"/>
            <a:ext cx="83316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557604" y="5004695"/>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948033" y="510087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63" name="Straight Arrow Connector 62"/>
          <p:cNvCxnSpPr>
            <a:stCxn id="76" idx="0"/>
          </p:cNvCxnSpPr>
          <p:nvPr/>
        </p:nvCxnSpPr>
        <p:spPr>
          <a:xfrm flipV="1">
            <a:off x="8792056" y="3983536"/>
            <a:ext cx="0" cy="10400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4" name="Straight Arrow Connector 63"/>
          <p:cNvCxnSpPr>
            <a:stCxn id="74" idx="4"/>
          </p:cNvCxnSpPr>
          <p:nvPr/>
        </p:nvCxnSpPr>
        <p:spPr>
          <a:xfrm>
            <a:off x="8992940" y="4095365"/>
            <a:ext cx="0" cy="104048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65" name="TextBox 64"/>
          <p:cNvSpPr txBox="1"/>
          <p:nvPr/>
        </p:nvSpPr>
        <p:spPr>
          <a:xfrm>
            <a:off x="2255108" y="3540184"/>
            <a:ext cx="116538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integration</a:t>
            </a:r>
          </a:p>
        </p:txBody>
      </p:sp>
      <p:cxnSp>
        <p:nvCxnSpPr>
          <p:cNvPr id="66" name="Straight Arrow Connector 65"/>
          <p:cNvCxnSpPr>
            <a:stCxn id="77" idx="0"/>
            <a:endCxn id="71" idx="2"/>
          </p:cNvCxnSpPr>
          <p:nvPr/>
        </p:nvCxnSpPr>
        <p:spPr>
          <a:xfrm flipH="1" flipV="1">
            <a:off x="2576578" y="4091792"/>
            <a:ext cx="6348" cy="93184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67" name="Group 66"/>
          <p:cNvGrpSpPr/>
          <p:nvPr/>
        </p:nvGrpSpPr>
        <p:grpSpPr>
          <a:xfrm>
            <a:off x="2255108" y="3847961"/>
            <a:ext cx="451485" cy="243831"/>
            <a:chOff x="1328737" y="3152802"/>
            <a:chExt cx="451485" cy="299861"/>
          </a:xfrm>
        </p:grpSpPr>
        <p:grpSp>
          <p:nvGrpSpPr>
            <p:cNvPr id="68" name="Group 67"/>
            <p:cNvGrpSpPr/>
            <p:nvPr/>
          </p:nvGrpSpPr>
          <p:grpSpPr>
            <a:xfrm>
              <a:off x="1328737" y="3152802"/>
              <a:ext cx="428625" cy="299861"/>
              <a:chOff x="1343025" y="1209675"/>
              <a:chExt cx="952500" cy="642937"/>
            </a:xfrm>
          </p:grpSpPr>
          <p:sp>
            <p:nvSpPr>
              <p:cNvPr id="70" name="Rectangle 6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1" name="Rectangle 7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2" name="Elbow Connector 71"/>
              <p:cNvCxnSpPr>
                <a:stCxn id="7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9" name="Flowchart: Connector 6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3" name="Straight Arrow Connector 72"/>
          <p:cNvCxnSpPr>
            <a:stCxn id="75" idx="6"/>
          </p:cNvCxnSpPr>
          <p:nvPr/>
        </p:nvCxnSpPr>
        <p:spPr>
          <a:xfrm>
            <a:off x="2714262" y="3983535"/>
            <a:ext cx="762652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74" name="Flowchart: Connector 73"/>
          <p:cNvSpPr>
            <a:spLocks noChangeAspect="1"/>
          </p:cNvSpPr>
          <p:nvPr/>
        </p:nvSpPr>
        <p:spPr bwMode="auto">
          <a:xfrm>
            <a:off x="8878640" y="387170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75" name="Flowchart: Connector 74"/>
          <p:cNvSpPr>
            <a:spLocks noChangeAspect="1"/>
          </p:cNvSpPr>
          <p:nvPr/>
        </p:nvSpPr>
        <p:spPr bwMode="auto">
          <a:xfrm>
            <a:off x="2653206" y="395366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76" name="Flowchart: Connector 75"/>
          <p:cNvSpPr>
            <a:spLocks noChangeAspect="1"/>
          </p:cNvSpPr>
          <p:nvPr/>
        </p:nvSpPr>
        <p:spPr bwMode="auto">
          <a:xfrm>
            <a:off x="8677756" y="502363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77" name="Flowchart: Connector 76"/>
          <p:cNvSpPr>
            <a:spLocks noChangeAspect="1"/>
          </p:cNvSpPr>
          <p:nvPr/>
        </p:nvSpPr>
        <p:spPr bwMode="auto">
          <a:xfrm>
            <a:off x="2468626" y="502363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pic>
        <p:nvPicPr>
          <p:cNvPr id="82"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470021"/>
            <a:ext cx="902459" cy="902459"/>
          </a:xfrm>
          <a:prstGeom prst="rect">
            <a:avLst/>
          </a:prstGeom>
          <a:noFill/>
        </p:spPr>
      </p:pic>
      <p:sp>
        <p:nvSpPr>
          <p:cNvPr id="83" name="TextBox 82"/>
          <p:cNvSpPr txBox="1"/>
          <p:nvPr/>
        </p:nvSpPr>
        <p:spPr>
          <a:xfrm>
            <a:off x="3589298" y="2316132"/>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4" name="Straight Arrow Connector 83"/>
          <p:cNvCxnSpPr>
            <a:stCxn id="85" idx="0"/>
          </p:cNvCxnSpPr>
          <p:nvPr/>
        </p:nvCxnSpPr>
        <p:spPr>
          <a:xfrm flipH="1" flipV="1">
            <a:off x="3954230" y="3160059"/>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85" name="Flowchart: Connector 84"/>
          <p:cNvSpPr>
            <a:spLocks noChangeAspect="1"/>
          </p:cNvSpPr>
          <p:nvPr/>
        </p:nvSpPr>
        <p:spPr bwMode="auto">
          <a:xfrm>
            <a:off x="3846278" y="3859195"/>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86" name="Straight Arrow Connector 85"/>
          <p:cNvCxnSpPr>
            <a:stCxn id="82" idx="3"/>
          </p:cNvCxnSpPr>
          <p:nvPr/>
        </p:nvCxnSpPr>
        <p:spPr>
          <a:xfrm>
            <a:off x="4411807" y="2921251"/>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106"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498471"/>
            <a:ext cx="902459" cy="902459"/>
          </a:xfrm>
          <a:prstGeom prst="rect">
            <a:avLst/>
          </a:prstGeom>
          <a:noFill/>
        </p:spPr>
      </p:pic>
      <p:sp>
        <p:nvSpPr>
          <p:cNvPr id="107" name="TextBox 106"/>
          <p:cNvSpPr txBox="1"/>
          <p:nvPr/>
        </p:nvSpPr>
        <p:spPr>
          <a:xfrm>
            <a:off x="5145048" y="1344582"/>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108" name="Straight Arrow Connector 107"/>
          <p:cNvCxnSpPr>
            <a:stCxn id="106" idx="3"/>
          </p:cNvCxnSpPr>
          <p:nvPr/>
        </p:nvCxnSpPr>
        <p:spPr>
          <a:xfrm flipV="1">
            <a:off x="5967557" y="1949700"/>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stCxn id="53" idx="0"/>
          </p:cNvCxnSpPr>
          <p:nvPr/>
        </p:nvCxnSpPr>
        <p:spPr>
          <a:xfrm flipV="1">
            <a:off x="5541728" y="2197101"/>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43" name="Straight Arrow Connector 42"/>
          <p:cNvCxnSpPr>
            <a:stCxn id="46" idx="0"/>
          </p:cNvCxnSpPr>
          <p:nvPr/>
        </p:nvCxnSpPr>
        <p:spPr>
          <a:xfrm flipV="1">
            <a:off x="6210344" y="2921250"/>
            <a:ext cx="0" cy="94093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44" name="Straight Arrow Connector 43"/>
          <p:cNvCxnSpPr>
            <a:stCxn id="45" idx="4"/>
          </p:cNvCxnSpPr>
          <p:nvPr/>
        </p:nvCxnSpPr>
        <p:spPr>
          <a:xfrm>
            <a:off x="6411228" y="3029161"/>
            <a:ext cx="0" cy="95437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45" name="Flowchart: Connector 44"/>
          <p:cNvSpPr>
            <a:spLocks noChangeAspect="1"/>
          </p:cNvSpPr>
          <p:nvPr/>
        </p:nvSpPr>
        <p:spPr bwMode="auto">
          <a:xfrm>
            <a:off x="6296928" y="2805502"/>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46" name="Flowchart: Connector 45"/>
          <p:cNvSpPr>
            <a:spLocks noChangeAspect="1"/>
          </p:cNvSpPr>
          <p:nvPr/>
        </p:nvSpPr>
        <p:spPr bwMode="auto">
          <a:xfrm>
            <a:off x="6096044" y="3862180"/>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cxnSp>
        <p:nvCxnSpPr>
          <p:cNvPr id="49" name="Straight Arrow Connector 48"/>
          <p:cNvCxnSpPr>
            <a:stCxn id="52" idx="0"/>
          </p:cNvCxnSpPr>
          <p:nvPr/>
        </p:nvCxnSpPr>
        <p:spPr>
          <a:xfrm flipV="1">
            <a:off x="7524794" y="1949700"/>
            <a:ext cx="0" cy="191248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50" name="Straight Arrow Connector 49"/>
          <p:cNvCxnSpPr>
            <a:stCxn id="51" idx="4"/>
          </p:cNvCxnSpPr>
          <p:nvPr/>
        </p:nvCxnSpPr>
        <p:spPr>
          <a:xfrm>
            <a:off x="7725678" y="2063961"/>
            <a:ext cx="0" cy="1910431"/>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51" name="Flowchart: Connector 50"/>
          <p:cNvSpPr>
            <a:spLocks noChangeAspect="1"/>
          </p:cNvSpPr>
          <p:nvPr/>
        </p:nvSpPr>
        <p:spPr bwMode="auto">
          <a:xfrm>
            <a:off x="7611378" y="1840302"/>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52" name="Flowchart: Connector 51"/>
          <p:cNvSpPr>
            <a:spLocks noChangeAspect="1"/>
          </p:cNvSpPr>
          <p:nvPr/>
        </p:nvSpPr>
        <p:spPr bwMode="auto">
          <a:xfrm>
            <a:off x="7410494" y="3862180"/>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sp>
        <p:nvSpPr>
          <p:cNvPr id="53" name="Flowchart: Connector 52"/>
          <p:cNvSpPr>
            <a:spLocks noChangeAspect="1"/>
          </p:cNvSpPr>
          <p:nvPr/>
        </p:nvSpPr>
        <p:spPr bwMode="auto">
          <a:xfrm>
            <a:off x="5427428" y="3871895"/>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54" name="Rectangle 53"/>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47166257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Sharing Resources Diagrams</a:t>
            </a:r>
            <a:endParaRPr lang="en-US" sz="2000" dirty="0">
              <a:solidFill>
                <a:srgbClr val="9B4F96"/>
              </a:solidFill>
            </a:endParaRPr>
          </a:p>
        </p:txBody>
      </p:sp>
      <p:pic>
        <p:nvPicPr>
          <p:cNvPr id="63" name="Picture 62"/>
          <p:cNvPicPr/>
          <p:nvPr/>
        </p:nvPicPr>
        <p:blipFill>
          <a:blip r:embed="rId2"/>
          <a:stretch>
            <a:fillRect/>
          </a:stretch>
        </p:blipFill>
        <p:spPr>
          <a:xfrm>
            <a:off x="7586229" y="1481137"/>
            <a:ext cx="2805546" cy="4062413"/>
          </a:xfrm>
          <a:prstGeom prst="rect">
            <a:avLst/>
          </a:prstGeom>
        </p:spPr>
      </p:pic>
      <p:pic>
        <p:nvPicPr>
          <p:cNvPr id="64" name="Picture 63"/>
          <p:cNvPicPr/>
          <p:nvPr/>
        </p:nvPicPr>
        <p:blipFill>
          <a:blip r:embed="rId3"/>
          <a:stretch>
            <a:fillRect/>
          </a:stretch>
        </p:blipFill>
        <p:spPr>
          <a:xfrm>
            <a:off x="2617787" y="2681286"/>
            <a:ext cx="2171700" cy="1495425"/>
          </a:xfrm>
          <a:prstGeom prst="rect">
            <a:avLst/>
          </a:prstGeom>
        </p:spPr>
      </p:pic>
      <p:sp>
        <p:nvSpPr>
          <p:cNvPr id="65" name="Flowchart: Connector 64"/>
          <p:cNvSpPr>
            <a:spLocks noChangeAspect="1"/>
          </p:cNvSpPr>
          <p:nvPr/>
        </p:nvSpPr>
        <p:spPr bwMode="auto">
          <a:xfrm>
            <a:off x="9348456" y="272554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3" name="Oval 2"/>
          <p:cNvSpPr/>
          <p:nvPr/>
        </p:nvSpPr>
        <p:spPr bwMode="auto">
          <a:xfrm>
            <a:off x="10020300" y="4076700"/>
            <a:ext cx="171450" cy="1905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Flowchart: Connector 67"/>
          <p:cNvSpPr>
            <a:spLocks noChangeAspect="1"/>
          </p:cNvSpPr>
          <p:nvPr/>
        </p:nvSpPr>
        <p:spPr bwMode="auto">
          <a:xfrm>
            <a:off x="8310231" y="386854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69" name="Oval 68"/>
          <p:cNvSpPr/>
          <p:nvPr/>
        </p:nvSpPr>
        <p:spPr bwMode="auto">
          <a:xfrm>
            <a:off x="8567406" y="4257675"/>
            <a:ext cx="171450" cy="1905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 name="Elbow Connector 5"/>
          <p:cNvCxnSpPr>
            <a:stCxn id="65" idx="6"/>
            <a:endCxn id="3" idx="6"/>
          </p:cNvCxnSpPr>
          <p:nvPr/>
        </p:nvCxnSpPr>
        <p:spPr>
          <a:xfrm>
            <a:off x="9577056" y="2837371"/>
            <a:ext cx="614694" cy="1334579"/>
          </a:xfrm>
          <a:prstGeom prst="bentConnector3">
            <a:avLst>
              <a:gd name="adj1" fmla="val 160432"/>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73" name="Elbow Connector 72"/>
          <p:cNvCxnSpPr>
            <a:stCxn id="68" idx="2"/>
            <a:endCxn id="69" idx="2"/>
          </p:cNvCxnSpPr>
          <p:nvPr/>
        </p:nvCxnSpPr>
        <p:spPr>
          <a:xfrm rot="10800000" flipH="1" flipV="1">
            <a:off x="8310230" y="3980371"/>
            <a:ext cx="257175" cy="372554"/>
          </a:xfrm>
          <a:prstGeom prst="bentConnector3">
            <a:avLst>
              <a:gd name="adj1" fmla="val -88889"/>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7" name="Oval 76"/>
          <p:cNvSpPr/>
          <p:nvPr/>
        </p:nvSpPr>
        <p:spPr bwMode="auto">
          <a:xfrm>
            <a:off x="3170238" y="3228973"/>
            <a:ext cx="171450" cy="1905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8" name="Elbow Connector 77"/>
          <p:cNvCxnSpPr>
            <a:stCxn id="12" idx="1"/>
            <a:endCxn id="77" idx="2"/>
          </p:cNvCxnSpPr>
          <p:nvPr/>
        </p:nvCxnSpPr>
        <p:spPr>
          <a:xfrm rot="10800000" flipH="1">
            <a:off x="2651126" y="3324224"/>
            <a:ext cx="519112" cy="691403"/>
          </a:xfrm>
          <a:prstGeom prst="bentConnector3">
            <a:avLst>
              <a:gd name="adj1" fmla="val -44037"/>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12" name="Rounded Rectangle 11"/>
          <p:cNvSpPr/>
          <p:nvPr/>
        </p:nvSpPr>
        <p:spPr bwMode="auto">
          <a:xfrm>
            <a:off x="2651126" y="3914771"/>
            <a:ext cx="523875" cy="201709"/>
          </a:xfrm>
          <a:prstGeom prst="roundRect">
            <a:avLst/>
          </a:prstGeom>
          <a:ln w="1270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MAPPING</a:t>
            </a:r>
            <a:endParaRPr lang="en-CA" sz="10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Rectangle 19"/>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41323246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2READINESS 	</a:t>
            </a:r>
            <a:r>
              <a:rPr lang="en-US" sz="2000" dirty="0" smtClean="0">
                <a:solidFill>
                  <a:srgbClr val="9B4F96"/>
                </a:solidFill>
              </a:rPr>
              <a:t>Branching and Merging  - Rational </a:t>
            </a:r>
            <a:r>
              <a:rPr lang="en-US" sz="2000" dirty="0" err="1" smtClean="0">
                <a:solidFill>
                  <a:srgbClr val="9B4F96"/>
                </a:solidFill>
              </a:rPr>
              <a:t>ClearCase</a:t>
            </a:r>
            <a:endParaRPr lang="en-US" sz="2000" dirty="0">
              <a:solidFill>
                <a:srgbClr val="9B4F96"/>
              </a:solidFill>
            </a:endParaRPr>
          </a:p>
        </p:txBody>
      </p:sp>
      <p:cxnSp>
        <p:nvCxnSpPr>
          <p:cNvPr id="59" name="Straight Arrow Connector 58"/>
          <p:cNvCxnSpPr>
            <a:endCxn id="83" idx="0"/>
          </p:cNvCxnSpPr>
          <p:nvPr/>
        </p:nvCxnSpPr>
        <p:spPr>
          <a:xfrm flipH="1">
            <a:off x="5532971" y="1844676"/>
            <a:ext cx="834" cy="53262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83" idx="4"/>
          </p:cNvCxnSpPr>
          <p:nvPr/>
        </p:nvCxnSpPr>
        <p:spPr>
          <a:xfrm flipH="1">
            <a:off x="5532138" y="2758299"/>
            <a:ext cx="834" cy="483377"/>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endCxn id="85" idx="0"/>
          </p:cNvCxnSpPr>
          <p:nvPr/>
        </p:nvCxnSpPr>
        <p:spPr>
          <a:xfrm flipH="1">
            <a:off x="5532971" y="3622675"/>
            <a:ext cx="834" cy="50800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rot="5400000">
            <a:off x="5291671" y="4752143"/>
            <a:ext cx="482600" cy="1666"/>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rot="5400000">
            <a:off x="5278971" y="5628443"/>
            <a:ext cx="508000" cy="1666"/>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64" name="Flowchart: Connector 63"/>
          <p:cNvSpPr/>
          <p:nvPr/>
        </p:nvSpPr>
        <p:spPr>
          <a:xfrm>
            <a:off x="7054375" y="2377298"/>
            <a:ext cx="399777" cy="38100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mj-lt"/>
              </a:rPr>
              <a:t>0</a:t>
            </a:r>
            <a:endParaRPr lang="en-ZA" dirty="0">
              <a:latin typeface="+mj-lt"/>
            </a:endParaRPr>
          </a:p>
        </p:txBody>
      </p:sp>
      <p:cxnSp>
        <p:nvCxnSpPr>
          <p:cNvPr id="65" name="Straight Arrow Connector 64"/>
          <p:cNvCxnSpPr>
            <a:stCxn id="90" idx="4"/>
          </p:cNvCxnSpPr>
          <p:nvPr/>
        </p:nvCxnSpPr>
        <p:spPr>
          <a:xfrm flipH="1">
            <a:off x="6533820" y="2758299"/>
            <a:ext cx="2499" cy="530083"/>
          </a:xfrm>
          <a:prstGeom prst="straightConnector1">
            <a:avLst/>
          </a:prstGeom>
          <a:ln>
            <a:tailEnd type="none"/>
          </a:ln>
        </p:spPr>
        <p:style>
          <a:lnRef idx="2">
            <a:schemeClr val="accent6"/>
          </a:lnRef>
          <a:fillRef idx="0">
            <a:schemeClr val="accent6"/>
          </a:fillRef>
          <a:effectRef idx="1">
            <a:schemeClr val="accent6"/>
          </a:effectRef>
          <a:fontRef idx="minor">
            <a:schemeClr val="tx1"/>
          </a:fontRef>
        </p:style>
      </p:cxnSp>
      <p:sp>
        <p:nvSpPr>
          <p:cNvPr id="66" name="TextBox 65"/>
          <p:cNvSpPr txBox="1"/>
          <p:nvPr/>
        </p:nvSpPr>
        <p:spPr>
          <a:xfrm>
            <a:off x="6056802" y="1036161"/>
            <a:ext cx="869149" cy="369332"/>
          </a:xfrm>
          <a:prstGeom prst="rect">
            <a:avLst/>
          </a:prstGeom>
          <a:noFill/>
        </p:spPr>
        <p:txBody>
          <a:bodyPr wrap="none" rtlCol="0">
            <a:spAutoFit/>
          </a:bodyPr>
          <a:lstStyle/>
          <a:p>
            <a:r>
              <a:rPr lang="en-US" dirty="0" smtClean="0">
                <a:latin typeface="+mj-lt"/>
              </a:rPr>
              <a:t>main/B</a:t>
            </a:r>
            <a:endParaRPr lang="en-ZA" dirty="0">
              <a:latin typeface="+mj-lt"/>
            </a:endParaRPr>
          </a:p>
        </p:txBody>
      </p:sp>
      <p:sp>
        <p:nvSpPr>
          <p:cNvPr id="67" name="Rounded Rectangle 66"/>
          <p:cNvSpPr/>
          <p:nvPr/>
        </p:nvSpPr>
        <p:spPr>
          <a:xfrm rot="5400000">
            <a:off x="5729058" y="5015239"/>
            <a:ext cx="609600" cy="3198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mj-lt"/>
              </a:rPr>
              <a:t>V2.0</a:t>
            </a:r>
            <a:endParaRPr lang="en-ZA" sz="1400" dirty="0">
              <a:latin typeface="+mj-lt"/>
            </a:endParaRPr>
          </a:p>
        </p:txBody>
      </p:sp>
      <p:cxnSp>
        <p:nvCxnSpPr>
          <p:cNvPr id="68" name="Straight Connector 67"/>
          <p:cNvCxnSpPr>
            <a:stCxn id="88" idx="3"/>
            <a:endCxn id="86" idx="7"/>
          </p:cNvCxnSpPr>
          <p:nvPr/>
        </p:nvCxnSpPr>
        <p:spPr>
          <a:xfrm flipH="1">
            <a:off x="5674314" y="3613585"/>
            <a:ext cx="718996" cy="1436486"/>
          </a:xfrm>
          <a:prstGeom prst="line">
            <a:avLst/>
          </a:prstGeom>
          <a:ln/>
        </p:spPr>
        <p:style>
          <a:lnRef idx="2">
            <a:schemeClr val="accent4"/>
          </a:lnRef>
          <a:fillRef idx="0">
            <a:schemeClr val="accent4"/>
          </a:fillRef>
          <a:effectRef idx="1">
            <a:schemeClr val="accent4"/>
          </a:effectRef>
          <a:fontRef idx="minor">
            <a:schemeClr val="tx1"/>
          </a:fontRef>
        </p:style>
      </p:cxnSp>
      <p:sp>
        <p:nvSpPr>
          <p:cNvPr id="69" name="TextBox 68"/>
          <p:cNvSpPr txBox="1"/>
          <p:nvPr/>
        </p:nvSpPr>
        <p:spPr>
          <a:xfrm rot="5400000">
            <a:off x="6601933" y="5331461"/>
            <a:ext cx="2141932" cy="369332"/>
          </a:xfrm>
          <a:prstGeom prst="rect">
            <a:avLst/>
          </a:prstGeom>
          <a:noFill/>
        </p:spPr>
        <p:txBody>
          <a:bodyPr wrap="none" rtlCol="0">
            <a:spAutoFit/>
          </a:bodyPr>
          <a:lstStyle/>
          <a:p>
            <a:pPr algn="r"/>
            <a:r>
              <a:rPr lang="en-US" dirty="0" smtClean="0">
                <a:solidFill>
                  <a:schemeClr val="accent1"/>
                </a:solidFill>
                <a:latin typeface="+mj-lt"/>
              </a:rPr>
              <a:t>Rule: element * V2.0</a:t>
            </a:r>
            <a:endParaRPr lang="en-ZA" dirty="0">
              <a:solidFill>
                <a:schemeClr val="accent1"/>
              </a:solidFill>
              <a:latin typeface="+mj-lt"/>
            </a:endParaRPr>
          </a:p>
        </p:txBody>
      </p:sp>
      <p:cxnSp>
        <p:nvCxnSpPr>
          <p:cNvPr id="70" name="Shape 113"/>
          <p:cNvCxnSpPr>
            <a:stCxn id="88" idx="6"/>
            <a:endCxn id="69" idx="1"/>
          </p:cNvCxnSpPr>
          <p:nvPr/>
        </p:nvCxnSpPr>
        <p:spPr>
          <a:xfrm>
            <a:off x="6734541" y="3478881"/>
            <a:ext cx="938358" cy="966280"/>
          </a:xfrm>
          <a:prstGeom prst="bentConnector2">
            <a:avLst/>
          </a:prstGeom>
          <a:ln/>
        </p:spPr>
        <p:style>
          <a:lnRef idx="2">
            <a:schemeClr val="accent4"/>
          </a:lnRef>
          <a:fillRef idx="0">
            <a:schemeClr val="accent4"/>
          </a:fillRef>
          <a:effectRef idx="1">
            <a:schemeClr val="accent4"/>
          </a:effectRef>
          <a:fontRef idx="minor">
            <a:schemeClr val="tx1"/>
          </a:fontRef>
        </p:style>
      </p:cxnSp>
      <p:sp>
        <p:nvSpPr>
          <p:cNvPr id="71" name="TextBox 70"/>
          <p:cNvSpPr txBox="1"/>
          <p:nvPr/>
        </p:nvSpPr>
        <p:spPr>
          <a:xfrm>
            <a:off x="-2590800" y="6858001"/>
            <a:ext cx="3815417" cy="307777"/>
          </a:xfrm>
          <a:prstGeom prst="rect">
            <a:avLst/>
          </a:prstGeom>
          <a:noFill/>
        </p:spPr>
        <p:txBody>
          <a:bodyPr wrap="none" rtlCol="0">
            <a:spAutoFit/>
          </a:bodyPr>
          <a:lstStyle/>
          <a:p>
            <a:r>
              <a:rPr lang="en-US" sz="1400" i="1" dirty="0" smtClean="0">
                <a:solidFill>
                  <a:schemeClr val="accent1">
                    <a:lumMod val="50000"/>
                  </a:schemeClr>
                </a:solidFill>
              </a:rPr>
              <a:t>Name</a:t>
            </a:r>
            <a:r>
              <a:rPr lang="en-US" sz="1400" i="1" dirty="0" smtClean="0"/>
              <a:t> in VOB </a:t>
            </a:r>
            <a:r>
              <a:rPr lang="en-US" sz="1400" i="1" dirty="0" smtClean="0">
                <a:sym typeface="Wingdings" pitchFamily="2" charset="2"/>
              </a:rPr>
              <a:t> A@@/main/x/y/1</a:t>
            </a:r>
            <a:endParaRPr lang="en-ZA" sz="1400" b="1" i="1" dirty="0"/>
          </a:p>
        </p:txBody>
      </p:sp>
      <p:cxnSp>
        <p:nvCxnSpPr>
          <p:cNvPr id="72" name="Straight Arrow Connector 71"/>
          <p:cNvCxnSpPr/>
          <p:nvPr/>
        </p:nvCxnSpPr>
        <p:spPr>
          <a:xfrm rot="5400000">
            <a:off x="6282320" y="2141572"/>
            <a:ext cx="508000" cy="1666"/>
          </a:xfrm>
          <a:prstGeom prst="straightConnector1">
            <a:avLst/>
          </a:prstGeom>
          <a:ln>
            <a:tailEnd type="none"/>
          </a:ln>
        </p:spPr>
        <p:style>
          <a:lnRef idx="2">
            <a:schemeClr val="accent6"/>
          </a:lnRef>
          <a:fillRef idx="0">
            <a:schemeClr val="accent6"/>
          </a:fillRef>
          <a:effectRef idx="1">
            <a:schemeClr val="accent6"/>
          </a:effectRef>
          <a:fontRef idx="minor">
            <a:schemeClr val="tx1"/>
          </a:fontRef>
        </p:style>
      </p:cxnSp>
      <p:cxnSp>
        <p:nvCxnSpPr>
          <p:cNvPr id="73" name="Straight Arrow Connector 72"/>
          <p:cNvCxnSpPr>
            <a:stCxn id="89" idx="5"/>
            <a:endCxn id="64" idx="1"/>
          </p:cNvCxnSpPr>
          <p:nvPr/>
        </p:nvCxnSpPr>
        <p:spPr>
          <a:xfrm>
            <a:off x="6677662" y="1832610"/>
            <a:ext cx="435259" cy="600485"/>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sp>
        <p:nvSpPr>
          <p:cNvPr id="74" name="Rounded Rectangle 73"/>
          <p:cNvSpPr/>
          <p:nvPr/>
        </p:nvSpPr>
        <p:spPr>
          <a:xfrm rot="5400000">
            <a:off x="5729058" y="3265715"/>
            <a:ext cx="609600" cy="3198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mj-lt"/>
              </a:rPr>
              <a:t>V1.0</a:t>
            </a:r>
            <a:endParaRPr lang="en-ZA" sz="1400" dirty="0">
              <a:latin typeface="+mj-lt"/>
            </a:endParaRPr>
          </a:p>
        </p:txBody>
      </p:sp>
      <p:sp>
        <p:nvSpPr>
          <p:cNvPr id="75" name="TextBox 74"/>
          <p:cNvSpPr txBox="1"/>
          <p:nvPr/>
        </p:nvSpPr>
        <p:spPr>
          <a:xfrm>
            <a:off x="5048377" y="1037193"/>
            <a:ext cx="925253" cy="369332"/>
          </a:xfrm>
          <a:prstGeom prst="rect">
            <a:avLst/>
          </a:prstGeom>
          <a:noFill/>
        </p:spPr>
        <p:txBody>
          <a:bodyPr wrap="none" rtlCol="0">
            <a:spAutoFit/>
          </a:bodyPr>
          <a:lstStyle/>
          <a:p>
            <a:r>
              <a:rPr lang="en-US" dirty="0" smtClean="0">
                <a:latin typeface="+mj-lt"/>
              </a:rPr>
              <a:t>main/A</a:t>
            </a:r>
            <a:endParaRPr lang="en-ZA" dirty="0">
              <a:latin typeface="+mj-lt"/>
            </a:endParaRPr>
          </a:p>
        </p:txBody>
      </p:sp>
      <p:sp>
        <p:nvSpPr>
          <p:cNvPr id="76" name="TextBox 75"/>
          <p:cNvSpPr txBox="1"/>
          <p:nvPr/>
        </p:nvSpPr>
        <p:spPr>
          <a:xfrm>
            <a:off x="6975078" y="1036161"/>
            <a:ext cx="1043876" cy="369332"/>
          </a:xfrm>
          <a:prstGeom prst="rect">
            <a:avLst/>
          </a:prstGeom>
          <a:noFill/>
        </p:spPr>
        <p:txBody>
          <a:bodyPr wrap="none" rtlCol="0">
            <a:spAutoFit/>
          </a:bodyPr>
          <a:lstStyle/>
          <a:p>
            <a:r>
              <a:rPr lang="en-US" dirty="0" smtClean="0">
                <a:latin typeface="+mj-lt"/>
              </a:rPr>
              <a:t>main/s/B</a:t>
            </a:r>
            <a:endParaRPr lang="en-ZA" dirty="0">
              <a:latin typeface="+mj-lt"/>
            </a:endParaRPr>
          </a:p>
        </p:txBody>
      </p:sp>
      <p:sp>
        <p:nvSpPr>
          <p:cNvPr id="77" name="TextBox 76"/>
          <p:cNvSpPr txBox="1"/>
          <p:nvPr/>
        </p:nvSpPr>
        <p:spPr>
          <a:xfrm rot="5400000">
            <a:off x="5865952" y="5774829"/>
            <a:ext cx="1391727" cy="369332"/>
          </a:xfrm>
          <a:prstGeom prst="rect">
            <a:avLst/>
          </a:prstGeom>
          <a:noFill/>
        </p:spPr>
        <p:txBody>
          <a:bodyPr wrap="none" rtlCol="0">
            <a:spAutoFit/>
          </a:bodyPr>
          <a:lstStyle/>
          <a:p>
            <a:pPr algn="r"/>
            <a:r>
              <a:rPr lang="en-US" dirty="0" smtClean="0">
                <a:latin typeface="+mj-lt"/>
              </a:rPr>
              <a:t>main branch</a:t>
            </a:r>
            <a:endParaRPr lang="en-ZA" dirty="0">
              <a:latin typeface="+mj-lt"/>
            </a:endParaRPr>
          </a:p>
        </p:txBody>
      </p:sp>
      <p:sp>
        <p:nvSpPr>
          <p:cNvPr id="78" name="TextBox 77"/>
          <p:cNvSpPr txBox="1"/>
          <p:nvPr/>
        </p:nvSpPr>
        <p:spPr>
          <a:xfrm rot="5400000">
            <a:off x="6268668" y="5444611"/>
            <a:ext cx="2008883" cy="369332"/>
          </a:xfrm>
          <a:prstGeom prst="rect">
            <a:avLst/>
          </a:prstGeom>
          <a:noFill/>
        </p:spPr>
        <p:txBody>
          <a:bodyPr wrap="none" rtlCol="0">
            <a:spAutoFit/>
          </a:bodyPr>
          <a:lstStyle/>
          <a:p>
            <a:pPr algn="r"/>
            <a:r>
              <a:rPr lang="en-US" dirty="0" smtClean="0">
                <a:latin typeface="+mj-lt"/>
              </a:rPr>
              <a:t>main/x sub-branch</a:t>
            </a:r>
            <a:endParaRPr lang="en-ZA" dirty="0">
              <a:latin typeface="+mj-lt"/>
            </a:endParaRPr>
          </a:p>
        </p:txBody>
      </p:sp>
      <p:sp>
        <p:nvSpPr>
          <p:cNvPr id="79" name="TextBox 78"/>
          <p:cNvSpPr txBox="1"/>
          <p:nvPr/>
        </p:nvSpPr>
        <p:spPr>
          <a:xfrm>
            <a:off x="7454701" y="2304072"/>
            <a:ext cx="141064" cy="184666"/>
          </a:xfrm>
          <a:prstGeom prst="rect">
            <a:avLst/>
          </a:prstGeom>
          <a:noFill/>
        </p:spPr>
        <p:txBody>
          <a:bodyPr wrap="none" lIns="0" tIns="0" rIns="0" bIns="0" rtlCol="0">
            <a:spAutoFit/>
          </a:bodyPr>
          <a:lstStyle/>
          <a:p>
            <a:r>
              <a:rPr lang="en-CA" sz="1200" dirty="0" smtClean="0">
                <a:solidFill>
                  <a:srgbClr val="C00000"/>
                </a:solidFill>
                <a:effectLst>
                  <a:outerShdw blurRad="38100" dist="38100" dir="2700000" algn="tl">
                    <a:srgbClr val="000000">
                      <a:alpha val="43137"/>
                    </a:srgbClr>
                  </a:outerShdw>
                </a:effectLst>
                <a:latin typeface="+mj-lt"/>
                <a:ea typeface="Segoe UI" pitchFamily="34" charset="0"/>
                <a:cs typeface="Segoe UI" pitchFamily="34" charset="0"/>
              </a:rPr>
              <a:t>*1</a:t>
            </a:r>
          </a:p>
        </p:txBody>
      </p:sp>
      <p:sp>
        <p:nvSpPr>
          <p:cNvPr id="80" name="TextBox 79"/>
          <p:cNvSpPr txBox="1"/>
          <p:nvPr/>
        </p:nvSpPr>
        <p:spPr>
          <a:xfrm>
            <a:off x="7397980" y="3270587"/>
            <a:ext cx="305029" cy="184666"/>
          </a:xfrm>
          <a:prstGeom prst="rect">
            <a:avLst/>
          </a:prstGeom>
          <a:noFill/>
        </p:spPr>
        <p:txBody>
          <a:bodyPr wrap="square" lIns="0" tIns="0" rIns="0" bIns="0" rtlCol="0">
            <a:spAutoFit/>
          </a:bodyPr>
          <a:lstStyle/>
          <a:p>
            <a:r>
              <a:rPr lang="en-CA" sz="1200" dirty="0" smtClean="0">
                <a:solidFill>
                  <a:srgbClr val="C00000"/>
                </a:solidFill>
                <a:effectLst>
                  <a:outerShdw blurRad="38100" dist="38100" dir="2700000" algn="tl">
                    <a:srgbClr val="000000">
                      <a:alpha val="43137"/>
                    </a:srgbClr>
                  </a:outerShdw>
                </a:effectLst>
                <a:latin typeface="+mj-lt"/>
                <a:ea typeface="Segoe UI" pitchFamily="34" charset="0"/>
                <a:cs typeface="Segoe UI" pitchFamily="34" charset="0"/>
              </a:rPr>
              <a:t>*2</a:t>
            </a:r>
          </a:p>
        </p:txBody>
      </p:sp>
      <p:sp>
        <p:nvSpPr>
          <p:cNvPr id="81" name="TextBox 80"/>
          <p:cNvSpPr txBox="1"/>
          <p:nvPr/>
        </p:nvSpPr>
        <p:spPr>
          <a:xfrm>
            <a:off x="6197703" y="2988071"/>
            <a:ext cx="141064" cy="184666"/>
          </a:xfrm>
          <a:prstGeom prst="rect">
            <a:avLst/>
          </a:prstGeom>
          <a:noFill/>
        </p:spPr>
        <p:txBody>
          <a:bodyPr wrap="none" lIns="0" tIns="0" rIns="0" bIns="0" rtlCol="0">
            <a:spAutoFit/>
          </a:bodyPr>
          <a:lstStyle/>
          <a:p>
            <a:r>
              <a:rPr lang="en-CA" sz="1200" dirty="0" smtClean="0">
                <a:solidFill>
                  <a:srgbClr val="C00000"/>
                </a:solidFill>
                <a:effectLst>
                  <a:outerShdw blurRad="38100" dist="38100" dir="2700000" algn="tl">
                    <a:srgbClr val="000000">
                      <a:alpha val="43137"/>
                    </a:srgbClr>
                  </a:outerShdw>
                </a:effectLst>
                <a:latin typeface="+mj-lt"/>
                <a:ea typeface="Segoe UI" pitchFamily="34" charset="0"/>
                <a:cs typeface="Segoe UI" pitchFamily="34" charset="0"/>
              </a:rPr>
              <a:t>*3</a:t>
            </a:r>
          </a:p>
        </p:txBody>
      </p:sp>
      <p:sp>
        <p:nvSpPr>
          <p:cNvPr id="82" name="Flowchart: Connector 81"/>
          <p:cNvSpPr/>
          <p:nvPr/>
        </p:nvSpPr>
        <p:spPr>
          <a:xfrm>
            <a:off x="5333083" y="1463675"/>
            <a:ext cx="399777" cy="3810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mj-lt"/>
              </a:rPr>
              <a:t>0</a:t>
            </a:r>
            <a:endParaRPr lang="en-ZA" dirty="0">
              <a:latin typeface="+mj-lt"/>
            </a:endParaRPr>
          </a:p>
        </p:txBody>
      </p:sp>
      <p:sp>
        <p:nvSpPr>
          <p:cNvPr id="83" name="Flowchart: Connector 82"/>
          <p:cNvSpPr/>
          <p:nvPr/>
        </p:nvSpPr>
        <p:spPr>
          <a:xfrm>
            <a:off x="5333083" y="2377298"/>
            <a:ext cx="399777" cy="3810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mj-lt"/>
              </a:rPr>
              <a:t>1</a:t>
            </a:r>
            <a:endParaRPr lang="en-ZA" dirty="0">
              <a:latin typeface="+mj-lt"/>
            </a:endParaRPr>
          </a:p>
        </p:txBody>
      </p:sp>
      <p:sp>
        <p:nvSpPr>
          <p:cNvPr id="84" name="Flowchart: Connector 83"/>
          <p:cNvSpPr/>
          <p:nvPr/>
        </p:nvSpPr>
        <p:spPr>
          <a:xfrm>
            <a:off x="5333083" y="3241675"/>
            <a:ext cx="399777" cy="3810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mj-lt"/>
              </a:rPr>
              <a:t>2</a:t>
            </a:r>
            <a:endParaRPr lang="en-ZA" dirty="0">
              <a:latin typeface="+mj-lt"/>
            </a:endParaRPr>
          </a:p>
        </p:txBody>
      </p:sp>
      <p:sp>
        <p:nvSpPr>
          <p:cNvPr id="85" name="Flowchart: Connector 84"/>
          <p:cNvSpPr/>
          <p:nvPr/>
        </p:nvSpPr>
        <p:spPr>
          <a:xfrm>
            <a:off x="5333083" y="4130675"/>
            <a:ext cx="399777" cy="3810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mj-lt"/>
              </a:rPr>
              <a:t>3</a:t>
            </a:r>
            <a:endParaRPr lang="en-ZA" dirty="0">
              <a:latin typeface="+mj-lt"/>
            </a:endParaRPr>
          </a:p>
        </p:txBody>
      </p:sp>
      <p:sp>
        <p:nvSpPr>
          <p:cNvPr id="86" name="Flowchart: Connector 85"/>
          <p:cNvSpPr/>
          <p:nvPr/>
        </p:nvSpPr>
        <p:spPr>
          <a:xfrm>
            <a:off x="5333083" y="4994275"/>
            <a:ext cx="399777" cy="381000"/>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atin typeface="+mj-lt"/>
              </a:rPr>
              <a:t>4</a:t>
            </a:r>
            <a:endParaRPr lang="en-ZA" dirty="0">
              <a:latin typeface="+mj-lt"/>
            </a:endParaRPr>
          </a:p>
        </p:txBody>
      </p:sp>
      <p:sp>
        <p:nvSpPr>
          <p:cNvPr id="87" name="Flowchart: Connector 86"/>
          <p:cNvSpPr/>
          <p:nvPr/>
        </p:nvSpPr>
        <p:spPr>
          <a:xfrm>
            <a:off x="5333083" y="5883275"/>
            <a:ext cx="399777" cy="3810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mj-lt"/>
              </a:rPr>
              <a:t>5</a:t>
            </a:r>
            <a:endParaRPr lang="en-ZA" dirty="0">
              <a:latin typeface="+mj-lt"/>
            </a:endParaRPr>
          </a:p>
        </p:txBody>
      </p:sp>
      <p:sp>
        <p:nvSpPr>
          <p:cNvPr id="88" name="Flowchart: Connector 87"/>
          <p:cNvSpPr/>
          <p:nvPr/>
        </p:nvSpPr>
        <p:spPr>
          <a:xfrm>
            <a:off x="6334764" y="3288381"/>
            <a:ext cx="399777" cy="381000"/>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atin typeface="+mj-lt"/>
              </a:rPr>
              <a:t>2</a:t>
            </a:r>
            <a:endParaRPr lang="en-ZA" dirty="0">
              <a:latin typeface="+mj-lt"/>
            </a:endParaRPr>
          </a:p>
        </p:txBody>
      </p:sp>
      <p:sp>
        <p:nvSpPr>
          <p:cNvPr id="89" name="Flowchart: Connector 88"/>
          <p:cNvSpPr/>
          <p:nvPr/>
        </p:nvSpPr>
        <p:spPr>
          <a:xfrm>
            <a:off x="6336431" y="1507405"/>
            <a:ext cx="399777" cy="381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mj-lt"/>
              </a:rPr>
              <a:t>0</a:t>
            </a:r>
            <a:endParaRPr lang="en-ZA" dirty="0">
              <a:latin typeface="+mj-lt"/>
            </a:endParaRPr>
          </a:p>
        </p:txBody>
      </p:sp>
      <p:sp>
        <p:nvSpPr>
          <p:cNvPr id="90" name="Flowchart: Connector 89"/>
          <p:cNvSpPr/>
          <p:nvPr/>
        </p:nvSpPr>
        <p:spPr>
          <a:xfrm>
            <a:off x="6336431" y="2377298"/>
            <a:ext cx="399777" cy="381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mj-lt"/>
              </a:rPr>
              <a:t>1</a:t>
            </a:r>
            <a:endParaRPr lang="en-ZA" dirty="0">
              <a:latin typeface="+mj-lt"/>
            </a:endParaRPr>
          </a:p>
        </p:txBody>
      </p:sp>
      <p:sp>
        <p:nvSpPr>
          <p:cNvPr id="41" name="Rectangle 40"/>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81432102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Branching is “easy”</a:t>
            </a:r>
            <a:endParaRPr lang="en-US" sz="2000" dirty="0">
              <a:solidFill>
                <a:srgbClr val="9B4F96"/>
              </a:solidFill>
            </a:endParaRPr>
          </a:p>
        </p:txBody>
      </p:sp>
      <p:sp>
        <p:nvSpPr>
          <p:cNvPr id="81" name="TextBox 80"/>
          <p:cNvSpPr txBox="1"/>
          <p:nvPr/>
        </p:nvSpPr>
        <p:spPr>
          <a:xfrm>
            <a:off x="932767" y="429228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flipV="1">
            <a:off x="1385602" y="4748740"/>
            <a:ext cx="9023318" cy="57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934117" y="4622884"/>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1324546" y="471887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6" name="TextBox 105"/>
          <p:cNvSpPr txBox="1"/>
          <p:nvPr/>
        </p:nvSpPr>
        <p:spPr>
          <a:xfrm>
            <a:off x="1070583" y="3320014"/>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107" name="Straight Arrow Connector 106"/>
          <p:cNvCxnSpPr>
            <a:stCxn id="126" idx="6"/>
          </p:cNvCxnSpPr>
          <p:nvPr/>
        </p:nvCxnSpPr>
        <p:spPr>
          <a:xfrm>
            <a:off x="1945118" y="3783729"/>
            <a:ext cx="751130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08" name="Group 107"/>
          <p:cNvGrpSpPr/>
          <p:nvPr/>
        </p:nvGrpSpPr>
        <p:grpSpPr>
          <a:xfrm>
            <a:off x="1493633" y="3657681"/>
            <a:ext cx="451485" cy="243831"/>
            <a:chOff x="1328737" y="3152802"/>
            <a:chExt cx="451485" cy="299861"/>
          </a:xfrm>
        </p:grpSpPr>
        <p:grpSp>
          <p:nvGrpSpPr>
            <p:cNvPr id="109" name="Group 108"/>
            <p:cNvGrpSpPr/>
            <p:nvPr/>
          </p:nvGrpSpPr>
          <p:grpSpPr>
            <a:xfrm>
              <a:off x="1328737" y="3152802"/>
              <a:ext cx="428625" cy="299861"/>
              <a:chOff x="1343025" y="1209675"/>
              <a:chExt cx="952500" cy="642937"/>
            </a:xfrm>
          </p:grpSpPr>
          <p:sp>
            <p:nvSpPr>
              <p:cNvPr id="111" name="Rectangle 11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0" name="Elbow Connector 119"/>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0" name="Flowchart: Connector 10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6" name="Flowchart: Connector 125"/>
          <p:cNvSpPr>
            <a:spLocks noChangeAspect="1"/>
          </p:cNvSpPr>
          <p:nvPr/>
        </p:nvSpPr>
        <p:spPr bwMode="auto">
          <a:xfrm>
            <a:off x="1884062" y="37538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46" idx="6"/>
          </p:cNvCxnSpPr>
          <p:nvPr/>
        </p:nvCxnSpPr>
        <p:spPr>
          <a:xfrm>
            <a:off x="2562189" y="2811459"/>
            <a:ext cx="689423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0" name="Group 129"/>
          <p:cNvGrpSpPr/>
          <p:nvPr/>
        </p:nvGrpSpPr>
        <p:grpSpPr>
          <a:xfrm>
            <a:off x="2110704" y="2685411"/>
            <a:ext cx="451485" cy="243831"/>
            <a:chOff x="1328737" y="3152802"/>
            <a:chExt cx="451485" cy="299861"/>
          </a:xfrm>
        </p:grpSpPr>
        <p:grpSp>
          <p:nvGrpSpPr>
            <p:cNvPr id="132" name="Group 131"/>
            <p:cNvGrpSpPr/>
            <p:nvPr/>
          </p:nvGrpSpPr>
          <p:grpSpPr>
            <a:xfrm>
              <a:off x="1328737" y="3152802"/>
              <a:ext cx="428625" cy="299861"/>
              <a:chOff x="1343025" y="1209675"/>
              <a:chExt cx="952500" cy="642937"/>
            </a:xfrm>
          </p:grpSpPr>
          <p:sp>
            <p:nvSpPr>
              <p:cNvPr id="137" name="Rectangle 13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8" name="Rectangle 13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0" name="Elbow Connector 139"/>
              <p:cNvCxnSpPr>
                <a:stCxn id="13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6" name="Flowchart: Connector 13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6" name="Flowchart: Connector 145"/>
          <p:cNvSpPr>
            <a:spLocks noChangeAspect="1"/>
          </p:cNvSpPr>
          <p:nvPr/>
        </p:nvSpPr>
        <p:spPr bwMode="auto">
          <a:xfrm>
            <a:off x="2501133" y="27815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2" name="TextBox 181"/>
          <p:cNvSpPr txBox="1"/>
          <p:nvPr/>
        </p:nvSpPr>
        <p:spPr>
          <a:xfrm>
            <a:off x="1664795" y="2377634"/>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2</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50" name="Straight Arrow Connector 149"/>
          <p:cNvCxnSpPr>
            <a:stCxn id="161" idx="6"/>
          </p:cNvCxnSpPr>
          <p:nvPr/>
        </p:nvCxnSpPr>
        <p:spPr>
          <a:xfrm>
            <a:off x="3405740" y="1869079"/>
            <a:ext cx="6050680"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52" name="Group 151"/>
          <p:cNvGrpSpPr/>
          <p:nvPr/>
        </p:nvGrpSpPr>
        <p:grpSpPr>
          <a:xfrm>
            <a:off x="2954255" y="1743031"/>
            <a:ext cx="451485" cy="243831"/>
            <a:chOff x="1328737" y="3152802"/>
            <a:chExt cx="451485" cy="299861"/>
          </a:xfrm>
        </p:grpSpPr>
        <p:grpSp>
          <p:nvGrpSpPr>
            <p:cNvPr id="155" name="Group 154"/>
            <p:cNvGrpSpPr/>
            <p:nvPr/>
          </p:nvGrpSpPr>
          <p:grpSpPr>
            <a:xfrm>
              <a:off x="1328737" y="3152802"/>
              <a:ext cx="428625" cy="299861"/>
              <a:chOff x="1343025" y="1209675"/>
              <a:chExt cx="952500" cy="642937"/>
            </a:xfrm>
          </p:grpSpPr>
          <p:sp>
            <p:nvSpPr>
              <p:cNvPr id="157" name="Rectangle 15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Rectangle 15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9" name="Elbow Connector 158"/>
              <p:cNvCxnSpPr>
                <a:stCxn id="15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56" name="Flowchart: Connector 15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1" name="Flowchart: Connector 160"/>
          <p:cNvSpPr>
            <a:spLocks noChangeAspect="1"/>
          </p:cNvSpPr>
          <p:nvPr/>
        </p:nvSpPr>
        <p:spPr bwMode="auto">
          <a:xfrm>
            <a:off x="3344684" y="183921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4" name="TextBox 183"/>
          <p:cNvSpPr txBox="1"/>
          <p:nvPr/>
        </p:nvSpPr>
        <p:spPr>
          <a:xfrm>
            <a:off x="2509887" y="1449474"/>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3</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91" name="Flowchart: Connector 190"/>
          <p:cNvSpPr>
            <a:spLocks noChangeAspect="1"/>
          </p:cNvSpPr>
          <p:nvPr/>
        </p:nvSpPr>
        <p:spPr bwMode="auto">
          <a:xfrm>
            <a:off x="1699453"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5" name="Straight Arrow Connector 194"/>
          <p:cNvCxnSpPr>
            <a:stCxn id="191" idx="0"/>
            <a:endCxn id="113" idx="2"/>
          </p:cNvCxnSpPr>
          <p:nvPr/>
        </p:nvCxnSpPr>
        <p:spPr>
          <a:xfrm flipV="1">
            <a:off x="1813753" y="3901512"/>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7" name="Straight Arrow Connector 196"/>
          <p:cNvCxnSpPr>
            <a:stCxn id="191" idx="0"/>
            <a:endCxn id="138" idx="2"/>
          </p:cNvCxnSpPr>
          <p:nvPr/>
        </p:nvCxnSpPr>
        <p:spPr>
          <a:xfrm flipV="1">
            <a:off x="1813753" y="2929242"/>
            <a:ext cx="618421" cy="170766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3" name="Straight Arrow Connector 202"/>
          <p:cNvCxnSpPr>
            <a:stCxn id="191" idx="0"/>
            <a:endCxn id="158" idx="2"/>
          </p:cNvCxnSpPr>
          <p:nvPr/>
        </p:nvCxnSpPr>
        <p:spPr>
          <a:xfrm flipV="1">
            <a:off x="1813753" y="1986862"/>
            <a:ext cx="1461972" cy="265004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24" name="Flowchart: Connector 223"/>
          <p:cNvSpPr>
            <a:spLocks noChangeAspect="1"/>
          </p:cNvSpPr>
          <p:nvPr/>
        </p:nvSpPr>
        <p:spPr bwMode="auto">
          <a:xfrm>
            <a:off x="6696989" y="36778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26" name="Straight Arrow Connector 225"/>
          <p:cNvCxnSpPr>
            <a:stCxn id="224" idx="4"/>
          </p:cNvCxnSpPr>
          <p:nvPr/>
        </p:nvCxnSpPr>
        <p:spPr>
          <a:xfrm>
            <a:off x="6811289" y="3901512"/>
            <a:ext cx="0" cy="8478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31" name="Flowchart: Connector 230"/>
          <p:cNvSpPr>
            <a:spLocks noChangeAspect="1"/>
          </p:cNvSpPr>
          <p:nvPr/>
        </p:nvSpPr>
        <p:spPr bwMode="auto">
          <a:xfrm>
            <a:off x="7835162" y="269603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32" name="Straight Arrow Connector 231"/>
          <p:cNvCxnSpPr>
            <a:stCxn id="247" idx="4"/>
          </p:cNvCxnSpPr>
          <p:nvPr/>
        </p:nvCxnSpPr>
        <p:spPr>
          <a:xfrm>
            <a:off x="9018594" y="1976344"/>
            <a:ext cx="0" cy="278499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47" name="Flowchart: Connector 246"/>
          <p:cNvSpPr>
            <a:spLocks noChangeAspect="1"/>
          </p:cNvSpPr>
          <p:nvPr/>
        </p:nvSpPr>
        <p:spPr bwMode="auto">
          <a:xfrm>
            <a:off x="8904294" y="175268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63" name="Straight Arrow Connector 262"/>
          <p:cNvCxnSpPr>
            <a:stCxn id="231" idx="4"/>
          </p:cNvCxnSpPr>
          <p:nvPr/>
        </p:nvCxnSpPr>
        <p:spPr>
          <a:xfrm>
            <a:off x="7949462" y="2919696"/>
            <a:ext cx="0" cy="182904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3" name="Right Brace 2"/>
          <p:cNvSpPr/>
          <p:nvPr/>
        </p:nvSpPr>
        <p:spPr>
          <a:xfrm rot="5400000">
            <a:off x="2412708" y="4013277"/>
            <a:ext cx="298960" cy="226654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6" name="TextBox 95"/>
          <p:cNvSpPr txBox="1"/>
          <p:nvPr/>
        </p:nvSpPr>
        <p:spPr>
          <a:xfrm>
            <a:off x="2248705" y="5307396"/>
            <a:ext cx="6269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“easy”</a:t>
            </a:r>
          </a:p>
        </p:txBody>
      </p:sp>
      <p:sp>
        <p:nvSpPr>
          <p:cNvPr id="97" name="Right Brace 96"/>
          <p:cNvSpPr/>
          <p:nvPr/>
        </p:nvSpPr>
        <p:spPr>
          <a:xfrm rot="5400000">
            <a:off x="7822289" y="3871768"/>
            <a:ext cx="298960" cy="254956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8" name="TextBox 97"/>
          <p:cNvSpPr txBox="1"/>
          <p:nvPr/>
        </p:nvSpPr>
        <p:spPr>
          <a:xfrm>
            <a:off x="7248397" y="5307396"/>
            <a:ext cx="14467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“area of pain”</a:t>
            </a:r>
          </a:p>
        </p:txBody>
      </p:sp>
      <p:sp>
        <p:nvSpPr>
          <p:cNvPr id="59" name="Rectangle 5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0" name="Picture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2796808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Branch Post 1</a:t>
            </a:r>
            <a:endParaRPr lang="en-US" sz="2000" dirty="0">
              <a:solidFill>
                <a:srgbClr val="9B4F96"/>
              </a:solidFill>
            </a:endParaRPr>
          </a:p>
        </p:txBody>
      </p:sp>
      <p:sp>
        <p:nvSpPr>
          <p:cNvPr id="81" name="TextBox 80"/>
          <p:cNvSpPr txBox="1"/>
          <p:nvPr/>
        </p:nvSpPr>
        <p:spPr>
          <a:xfrm>
            <a:off x="1627056" y="2516993"/>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flipV="1">
            <a:off x="2184972" y="2954481"/>
            <a:ext cx="7956223" cy="576"/>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1733487" y="2828626"/>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2159086" y="292461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56" name="Rounded Rectangle 255"/>
          <p:cNvSpPr/>
          <p:nvPr/>
        </p:nvSpPr>
        <p:spPr bwMode="auto">
          <a:xfrm>
            <a:off x="3765558" y="2536154"/>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release</a:t>
            </a:r>
          </a:p>
        </p:txBody>
      </p:sp>
      <p:sp>
        <p:nvSpPr>
          <p:cNvPr id="97" name="Right Brace 96"/>
          <p:cNvSpPr/>
          <p:nvPr/>
        </p:nvSpPr>
        <p:spPr>
          <a:xfrm rot="5400000">
            <a:off x="2971140" y="3921707"/>
            <a:ext cx="298960" cy="196051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8" name="TextBox 97"/>
          <p:cNvSpPr txBox="1"/>
          <p:nvPr/>
        </p:nvSpPr>
        <p:spPr>
          <a:xfrm>
            <a:off x="2549951" y="5051446"/>
            <a:ext cx="114133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no branch</a:t>
            </a:r>
          </a:p>
        </p:txBody>
      </p:sp>
      <p:cxnSp>
        <p:nvCxnSpPr>
          <p:cNvPr id="101" name="Straight Arrow Connector 100"/>
          <p:cNvCxnSpPr>
            <a:stCxn id="256" idx="0"/>
          </p:cNvCxnSpPr>
          <p:nvPr/>
        </p:nvCxnSpPr>
        <p:spPr>
          <a:xfrm flipV="1">
            <a:off x="4100879" y="1709534"/>
            <a:ext cx="0" cy="82662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04" name="TextBox 103"/>
          <p:cNvSpPr txBox="1"/>
          <p:nvPr/>
        </p:nvSpPr>
        <p:spPr>
          <a:xfrm>
            <a:off x="1947799" y="1401757"/>
            <a:ext cx="255704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Share release with users</a:t>
            </a:r>
          </a:p>
        </p:txBody>
      </p:sp>
      <p:grpSp>
        <p:nvGrpSpPr>
          <p:cNvPr id="105" name="Group 104"/>
          <p:cNvGrpSpPr/>
          <p:nvPr/>
        </p:nvGrpSpPr>
        <p:grpSpPr bwMode="black">
          <a:xfrm>
            <a:off x="3698883" y="1829154"/>
            <a:ext cx="325294" cy="586658"/>
            <a:chOff x="3360738" y="989012"/>
            <a:chExt cx="746125" cy="1439864"/>
          </a:xfrm>
          <a:solidFill>
            <a:schemeClr val="tx1">
              <a:lumMod val="50000"/>
              <a:lumOff val="50000"/>
            </a:schemeClr>
          </a:solidFill>
        </p:grpSpPr>
        <p:sp>
          <p:nvSpPr>
            <p:cNvPr id="112"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14" name="TextBox 13"/>
          <p:cNvSpPr txBox="1"/>
          <p:nvPr/>
        </p:nvSpPr>
        <p:spPr>
          <a:xfrm>
            <a:off x="3977181" y="2955057"/>
            <a:ext cx="2164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pitchFamily="2" charset="2"/>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8" name="TextBox 117"/>
          <p:cNvSpPr txBox="1"/>
          <p:nvPr/>
        </p:nvSpPr>
        <p:spPr>
          <a:xfrm>
            <a:off x="8244887" y="5039333"/>
            <a:ext cx="7277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fix bug</a:t>
            </a:r>
          </a:p>
        </p:txBody>
      </p:sp>
      <p:sp>
        <p:nvSpPr>
          <p:cNvPr id="119" name="TextBox 118"/>
          <p:cNvSpPr txBox="1"/>
          <p:nvPr/>
        </p:nvSpPr>
        <p:spPr>
          <a:xfrm>
            <a:off x="5964561" y="2973645"/>
            <a:ext cx="216406" cy="307777"/>
          </a:xfrm>
          <a:prstGeom prst="rect">
            <a:avLst/>
          </a:prstGeom>
          <a:noFill/>
        </p:spPr>
        <p:txBody>
          <a:bodyPr wrap="none" lIns="0" tIns="0" rIns="0" bIns="0" rtlCol="0">
            <a:spAutoFit/>
          </a:bodyPr>
          <a:lstStyle/>
          <a:p>
            <a:r>
              <a:rPr lang="en-CA" sz="2000" dirty="0" smtClean="0">
                <a:solidFill>
                  <a:srgbClr val="FF0000"/>
                </a:solidFill>
                <a:latin typeface="Segoe UI Light" pitchFamily="34" charset="0"/>
                <a:sym typeface="Wingdings" pitchFamily="2" charset="2"/>
              </a:rPr>
              <a:t></a:t>
            </a:r>
            <a:endParaRPr lang="en-CA" sz="2000" dirty="0" smtClean="0">
              <a:solidFill>
                <a:srgbClr val="FF0000"/>
              </a:solidFill>
              <a:latin typeface="Segoe UI Light" pitchFamily="34" charset="0"/>
            </a:endParaRPr>
          </a:p>
        </p:txBody>
      </p:sp>
      <p:sp>
        <p:nvSpPr>
          <p:cNvPr id="121" name="Rounded Rectangle 120"/>
          <p:cNvSpPr/>
          <p:nvPr/>
        </p:nvSpPr>
        <p:spPr bwMode="auto">
          <a:xfrm>
            <a:off x="5726076" y="2536154"/>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bug reported</a:t>
            </a:r>
          </a:p>
        </p:txBody>
      </p:sp>
      <p:cxnSp>
        <p:nvCxnSpPr>
          <p:cNvPr id="122" name="Straight Arrow Connector 121"/>
          <p:cNvCxnSpPr>
            <a:endCxn id="121" idx="0"/>
          </p:cNvCxnSpPr>
          <p:nvPr/>
        </p:nvCxnSpPr>
        <p:spPr>
          <a:xfrm>
            <a:off x="6061396" y="1709534"/>
            <a:ext cx="1" cy="82662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23" name="Group 122"/>
          <p:cNvGrpSpPr/>
          <p:nvPr/>
        </p:nvGrpSpPr>
        <p:grpSpPr bwMode="black">
          <a:xfrm>
            <a:off x="5849539" y="1380737"/>
            <a:ext cx="325294" cy="586658"/>
            <a:chOff x="3360738" y="989012"/>
            <a:chExt cx="746125" cy="1439864"/>
          </a:xfrm>
          <a:solidFill>
            <a:schemeClr val="tx1">
              <a:lumMod val="50000"/>
              <a:lumOff val="50000"/>
            </a:schemeClr>
          </a:solidFill>
        </p:grpSpPr>
        <p:sp>
          <p:nvSpPr>
            <p:cNvPr id="124"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cxnSp>
        <p:nvCxnSpPr>
          <p:cNvPr id="131" name="Straight Arrow Connector 130"/>
          <p:cNvCxnSpPr>
            <a:stCxn id="133" idx="0"/>
          </p:cNvCxnSpPr>
          <p:nvPr/>
        </p:nvCxnSpPr>
        <p:spPr>
          <a:xfrm flipV="1">
            <a:off x="4720230" y="2973645"/>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33" name="Flowchart: Connector 132"/>
          <p:cNvSpPr>
            <a:spLocks noChangeAspect="1"/>
          </p:cNvSpPr>
          <p:nvPr/>
        </p:nvSpPr>
        <p:spPr bwMode="auto">
          <a:xfrm>
            <a:off x="4605930" y="372608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34" name="Straight Arrow Connector 133"/>
          <p:cNvCxnSpPr>
            <a:stCxn id="135" idx="0"/>
          </p:cNvCxnSpPr>
          <p:nvPr/>
        </p:nvCxnSpPr>
        <p:spPr>
          <a:xfrm flipV="1">
            <a:off x="5081138" y="2973645"/>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35" name="Flowchart: Connector 134"/>
          <p:cNvSpPr>
            <a:spLocks noChangeAspect="1"/>
          </p:cNvSpPr>
          <p:nvPr/>
        </p:nvSpPr>
        <p:spPr bwMode="auto">
          <a:xfrm>
            <a:off x="4966838" y="372608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39" name="Straight Arrow Connector 138"/>
          <p:cNvCxnSpPr>
            <a:stCxn id="141" idx="0"/>
          </p:cNvCxnSpPr>
          <p:nvPr/>
        </p:nvCxnSpPr>
        <p:spPr>
          <a:xfrm flipV="1">
            <a:off x="5434605" y="2973645"/>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41" name="Flowchart: Connector 140"/>
          <p:cNvSpPr>
            <a:spLocks noChangeAspect="1"/>
          </p:cNvSpPr>
          <p:nvPr/>
        </p:nvSpPr>
        <p:spPr bwMode="auto">
          <a:xfrm>
            <a:off x="5320305" y="372608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42" name="Straight Arrow Connector 141"/>
          <p:cNvCxnSpPr>
            <a:stCxn id="104" idx="3"/>
            <a:endCxn id="124" idx="7"/>
          </p:cNvCxnSpPr>
          <p:nvPr/>
        </p:nvCxnSpPr>
        <p:spPr>
          <a:xfrm flipV="1">
            <a:off x="4504846" y="1551435"/>
            <a:ext cx="1344693" cy="421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3" name="TextBox 142"/>
          <p:cNvSpPr txBox="1"/>
          <p:nvPr/>
        </p:nvSpPr>
        <p:spPr>
          <a:xfrm>
            <a:off x="4804493" y="1226848"/>
            <a:ext cx="71814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testing</a:t>
            </a:r>
          </a:p>
        </p:txBody>
      </p:sp>
      <p:pic>
        <p:nvPicPr>
          <p:cNvPr id="144"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6952643" y="3837913"/>
            <a:ext cx="902459" cy="902459"/>
          </a:xfrm>
          <a:prstGeom prst="rect">
            <a:avLst/>
          </a:prstGeom>
          <a:noFill/>
        </p:spPr>
      </p:pic>
      <p:sp>
        <p:nvSpPr>
          <p:cNvPr id="147" name="TextBox 146"/>
          <p:cNvSpPr txBox="1"/>
          <p:nvPr/>
        </p:nvSpPr>
        <p:spPr>
          <a:xfrm>
            <a:off x="7044799" y="3684024"/>
            <a:ext cx="113011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workspace</a:t>
            </a:r>
          </a:p>
        </p:txBody>
      </p:sp>
      <p:cxnSp>
        <p:nvCxnSpPr>
          <p:cNvPr id="148" name="Straight Arrow Connector 147"/>
          <p:cNvCxnSpPr>
            <a:stCxn id="144" idx="3"/>
          </p:cNvCxnSpPr>
          <p:nvPr/>
        </p:nvCxnSpPr>
        <p:spPr>
          <a:xfrm flipV="1">
            <a:off x="7855102" y="4289142"/>
            <a:ext cx="2286093" cy="1"/>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sp>
        <p:nvSpPr>
          <p:cNvPr id="151" name="Right Brace 150"/>
          <p:cNvSpPr/>
          <p:nvPr/>
        </p:nvSpPr>
        <p:spPr>
          <a:xfrm rot="5400000">
            <a:off x="8420822" y="4078030"/>
            <a:ext cx="298960" cy="1623645"/>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3" name="TextBox 152"/>
          <p:cNvSpPr txBox="1"/>
          <p:nvPr/>
        </p:nvSpPr>
        <p:spPr>
          <a:xfrm>
            <a:off x="4532911" y="5054644"/>
            <a:ext cx="1096454" cy="615553"/>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changeset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pPr algn="ct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check-ins</a:t>
            </a:r>
          </a:p>
        </p:txBody>
      </p:sp>
      <p:sp>
        <p:nvSpPr>
          <p:cNvPr id="154" name="Right Brace 153"/>
          <p:cNvSpPr/>
          <p:nvPr/>
        </p:nvSpPr>
        <p:spPr>
          <a:xfrm rot="5400000">
            <a:off x="4931658" y="3921708"/>
            <a:ext cx="298960" cy="196051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0" name="Rounded Rectangle 159"/>
          <p:cNvSpPr/>
          <p:nvPr/>
        </p:nvSpPr>
        <p:spPr bwMode="auto">
          <a:xfrm>
            <a:off x="8553289" y="3838565"/>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bug fix</a:t>
            </a:r>
          </a:p>
        </p:txBody>
      </p:sp>
      <p:cxnSp>
        <p:nvCxnSpPr>
          <p:cNvPr id="163" name="Straight Arrow Connector 162"/>
          <p:cNvCxnSpPr>
            <a:stCxn id="160" idx="0"/>
          </p:cNvCxnSpPr>
          <p:nvPr/>
        </p:nvCxnSpPr>
        <p:spPr>
          <a:xfrm flipH="1" flipV="1">
            <a:off x="8888609" y="2048423"/>
            <a:ext cx="1" cy="179014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71" name="Group 170"/>
          <p:cNvGrpSpPr/>
          <p:nvPr/>
        </p:nvGrpSpPr>
        <p:grpSpPr bwMode="black">
          <a:xfrm>
            <a:off x="8753280" y="1429248"/>
            <a:ext cx="325294" cy="586658"/>
            <a:chOff x="3360738" y="989012"/>
            <a:chExt cx="746125" cy="1439864"/>
          </a:xfrm>
          <a:solidFill>
            <a:schemeClr val="tx1">
              <a:lumMod val="50000"/>
              <a:lumOff val="50000"/>
            </a:schemeClr>
          </a:solidFill>
        </p:grpSpPr>
        <p:sp>
          <p:nvSpPr>
            <p:cNvPr id="172"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3"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4"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5"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cxnSp>
        <p:nvCxnSpPr>
          <p:cNvPr id="176" name="Straight Arrow Connector 175"/>
          <p:cNvCxnSpPr>
            <a:stCxn id="177" idx="0"/>
          </p:cNvCxnSpPr>
          <p:nvPr/>
        </p:nvCxnSpPr>
        <p:spPr>
          <a:xfrm flipV="1">
            <a:off x="9619577" y="3489266"/>
            <a:ext cx="0" cy="691720"/>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177" name="Flowchart: Connector 176"/>
          <p:cNvSpPr>
            <a:spLocks noChangeAspect="1"/>
          </p:cNvSpPr>
          <p:nvPr/>
        </p:nvSpPr>
        <p:spPr bwMode="auto">
          <a:xfrm>
            <a:off x="9505277" y="4180986"/>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rgbClr val="FF0000"/>
                </a:solidFill>
                <a:latin typeface="Segoe UI Light" pitchFamily="34" charset="0"/>
                <a:ea typeface="Segoe UI" pitchFamily="34" charset="0"/>
                <a:cs typeface="Segoe UI" pitchFamily="34" charset="0"/>
              </a:rPr>
              <a:t>?</a:t>
            </a:r>
          </a:p>
        </p:txBody>
      </p:sp>
      <p:sp>
        <p:nvSpPr>
          <p:cNvPr id="178" name="TextBox 177"/>
          <p:cNvSpPr txBox="1"/>
          <p:nvPr/>
        </p:nvSpPr>
        <p:spPr>
          <a:xfrm>
            <a:off x="9011077" y="3181489"/>
            <a:ext cx="2419830" cy="307777"/>
          </a:xfrm>
          <a:prstGeom prst="rect">
            <a:avLst/>
          </a:prstGeom>
          <a:noFill/>
        </p:spPr>
        <p:txBody>
          <a:bodyPr wrap="none" lIns="0" tIns="0" rIns="0" bIns="0" rtlCol="0">
            <a:spAutoFit/>
          </a:bodyPr>
          <a:lstStyle/>
          <a:p>
            <a:r>
              <a:rPr lang="en-CA" sz="2000" dirty="0" smtClean="0">
                <a:solidFill>
                  <a:srgbClr val="FF0000"/>
                </a:solidFill>
                <a:latin typeface="Segoe UI Light" pitchFamily="34" charset="0"/>
              </a:rPr>
              <a:t>merge how with what?</a:t>
            </a:r>
          </a:p>
        </p:txBody>
      </p:sp>
      <p:sp>
        <p:nvSpPr>
          <p:cNvPr id="242" name="TextBox 241"/>
          <p:cNvSpPr txBox="1"/>
          <p:nvPr/>
        </p:nvSpPr>
        <p:spPr>
          <a:xfrm>
            <a:off x="3076245" y="4598596"/>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sp>
        <p:nvSpPr>
          <p:cNvPr id="179" name="TextBox 178"/>
          <p:cNvSpPr txBox="1"/>
          <p:nvPr/>
        </p:nvSpPr>
        <p:spPr>
          <a:xfrm>
            <a:off x="5048276" y="4598596"/>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2</a:t>
            </a:r>
          </a:p>
        </p:txBody>
      </p:sp>
      <p:sp>
        <p:nvSpPr>
          <p:cNvPr id="180" name="TextBox 179"/>
          <p:cNvSpPr txBox="1"/>
          <p:nvPr/>
        </p:nvSpPr>
        <p:spPr>
          <a:xfrm>
            <a:off x="6148105" y="1909756"/>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3</a:t>
            </a:r>
          </a:p>
        </p:txBody>
      </p:sp>
      <p:sp>
        <p:nvSpPr>
          <p:cNvPr id="183" name="TextBox 182"/>
          <p:cNvSpPr txBox="1"/>
          <p:nvPr/>
        </p:nvSpPr>
        <p:spPr>
          <a:xfrm>
            <a:off x="6619320" y="3902438"/>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4</a:t>
            </a:r>
          </a:p>
        </p:txBody>
      </p:sp>
      <p:sp>
        <p:nvSpPr>
          <p:cNvPr id="185" name="TextBox 184"/>
          <p:cNvSpPr txBox="1"/>
          <p:nvPr/>
        </p:nvSpPr>
        <p:spPr>
          <a:xfrm>
            <a:off x="8720418" y="3418307"/>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5</a:t>
            </a:r>
          </a:p>
        </p:txBody>
      </p:sp>
      <p:sp>
        <p:nvSpPr>
          <p:cNvPr id="186" name="TextBox 185"/>
          <p:cNvSpPr txBox="1"/>
          <p:nvPr/>
        </p:nvSpPr>
        <p:spPr>
          <a:xfrm>
            <a:off x="9733877" y="3724992"/>
            <a:ext cx="65723" cy="307777"/>
          </a:xfrm>
          <a:prstGeom prst="rect">
            <a:avLst/>
          </a:prstGeom>
          <a:noFill/>
        </p:spPr>
        <p:txBody>
          <a:bodyPr wrap="square" lIns="0" tIns="0" rIns="0" bIns="0" rtlCol="0">
            <a:spAutoFit/>
          </a:bodyPr>
          <a:lstStyle/>
          <a:p>
            <a:r>
              <a:rPr lang="en-CA" sz="2000" dirty="0" smtClean="0">
                <a:solidFill>
                  <a:srgbClr val="FF0000"/>
                </a:solidFill>
                <a:latin typeface="Segoe UI Light" pitchFamily="34" charset="0"/>
              </a:rPr>
              <a:t>6</a:t>
            </a:r>
          </a:p>
        </p:txBody>
      </p:sp>
      <p:cxnSp>
        <p:nvCxnSpPr>
          <p:cNvPr id="248" name="Elbow Connector 247"/>
          <p:cNvCxnSpPr>
            <a:stCxn id="14" idx="2"/>
            <a:endCxn id="144" idx="1"/>
          </p:cNvCxnSpPr>
          <p:nvPr/>
        </p:nvCxnSpPr>
        <p:spPr>
          <a:xfrm rot="16200000" flipH="1">
            <a:off x="5005859" y="2342358"/>
            <a:ext cx="1026309" cy="2867259"/>
          </a:xfrm>
          <a:prstGeom prst="bentConnector2">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69" name="Rectangle 6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55146880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Branch Post 2</a:t>
            </a:r>
            <a:endParaRPr lang="en-US" sz="2000" dirty="0">
              <a:solidFill>
                <a:srgbClr val="9B4F96"/>
              </a:solidFill>
            </a:endParaRPr>
          </a:p>
        </p:txBody>
      </p:sp>
      <p:sp>
        <p:nvSpPr>
          <p:cNvPr id="81" name="TextBox 80"/>
          <p:cNvSpPr txBox="1"/>
          <p:nvPr/>
        </p:nvSpPr>
        <p:spPr>
          <a:xfrm>
            <a:off x="1627056" y="344091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flipV="1">
            <a:off x="2184972" y="3878406"/>
            <a:ext cx="7956223" cy="576"/>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1733487" y="3752551"/>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2159086" y="384853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56" name="Rounded Rectangle 255"/>
          <p:cNvSpPr/>
          <p:nvPr/>
        </p:nvSpPr>
        <p:spPr bwMode="auto">
          <a:xfrm>
            <a:off x="4897696" y="2397640"/>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release</a:t>
            </a:r>
          </a:p>
        </p:txBody>
      </p:sp>
      <p:sp>
        <p:nvSpPr>
          <p:cNvPr id="97" name="Right Brace 96"/>
          <p:cNvSpPr/>
          <p:nvPr/>
        </p:nvSpPr>
        <p:spPr>
          <a:xfrm rot="5400000">
            <a:off x="2971140" y="4255082"/>
            <a:ext cx="298960" cy="196051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8" name="TextBox 97"/>
          <p:cNvSpPr txBox="1"/>
          <p:nvPr/>
        </p:nvSpPr>
        <p:spPr>
          <a:xfrm>
            <a:off x="2549951" y="5384821"/>
            <a:ext cx="114133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no branch</a:t>
            </a:r>
          </a:p>
        </p:txBody>
      </p:sp>
      <p:cxnSp>
        <p:nvCxnSpPr>
          <p:cNvPr id="101" name="Straight Arrow Connector 100"/>
          <p:cNvCxnSpPr>
            <a:stCxn id="256" idx="0"/>
          </p:cNvCxnSpPr>
          <p:nvPr/>
        </p:nvCxnSpPr>
        <p:spPr>
          <a:xfrm flipV="1">
            <a:off x="5233017" y="1571020"/>
            <a:ext cx="0" cy="82662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04" name="TextBox 103"/>
          <p:cNvSpPr txBox="1"/>
          <p:nvPr/>
        </p:nvSpPr>
        <p:spPr>
          <a:xfrm>
            <a:off x="3079937" y="1263243"/>
            <a:ext cx="255704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Share release with users</a:t>
            </a:r>
          </a:p>
        </p:txBody>
      </p:sp>
      <p:grpSp>
        <p:nvGrpSpPr>
          <p:cNvPr id="105" name="Group 104"/>
          <p:cNvGrpSpPr/>
          <p:nvPr/>
        </p:nvGrpSpPr>
        <p:grpSpPr bwMode="black">
          <a:xfrm>
            <a:off x="4831021" y="1690640"/>
            <a:ext cx="325294" cy="586658"/>
            <a:chOff x="3360738" y="989012"/>
            <a:chExt cx="746125" cy="1439864"/>
          </a:xfrm>
          <a:solidFill>
            <a:schemeClr val="tx1">
              <a:lumMod val="50000"/>
              <a:lumOff val="50000"/>
            </a:schemeClr>
          </a:solidFill>
        </p:grpSpPr>
        <p:sp>
          <p:nvSpPr>
            <p:cNvPr id="112"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14" name="TextBox 13"/>
          <p:cNvSpPr txBox="1"/>
          <p:nvPr/>
        </p:nvSpPr>
        <p:spPr>
          <a:xfrm>
            <a:off x="3977181" y="3878982"/>
            <a:ext cx="2164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pitchFamily="2" charset="2"/>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9" name="TextBox 118"/>
          <p:cNvSpPr txBox="1"/>
          <p:nvPr/>
        </p:nvSpPr>
        <p:spPr>
          <a:xfrm>
            <a:off x="5964561" y="3897570"/>
            <a:ext cx="216406" cy="307777"/>
          </a:xfrm>
          <a:prstGeom prst="rect">
            <a:avLst/>
          </a:prstGeom>
          <a:noFill/>
        </p:spPr>
        <p:txBody>
          <a:bodyPr wrap="none" lIns="0" tIns="0" rIns="0" bIns="0" rtlCol="0">
            <a:spAutoFit/>
          </a:bodyPr>
          <a:lstStyle/>
          <a:p>
            <a:r>
              <a:rPr lang="en-CA" sz="2000" dirty="0" smtClean="0">
                <a:solidFill>
                  <a:srgbClr val="FF0000"/>
                </a:solidFill>
                <a:latin typeface="Segoe UI Light" pitchFamily="34" charset="0"/>
                <a:sym typeface="Wingdings" pitchFamily="2" charset="2"/>
              </a:rPr>
              <a:t></a:t>
            </a:r>
            <a:endParaRPr lang="en-CA" sz="2000" dirty="0" smtClean="0">
              <a:solidFill>
                <a:srgbClr val="FF0000"/>
              </a:solidFill>
              <a:latin typeface="Segoe UI Light" pitchFamily="34" charset="0"/>
            </a:endParaRPr>
          </a:p>
        </p:txBody>
      </p:sp>
      <p:sp>
        <p:nvSpPr>
          <p:cNvPr id="121" name="Rounded Rectangle 120"/>
          <p:cNvSpPr/>
          <p:nvPr/>
        </p:nvSpPr>
        <p:spPr bwMode="auto">
          <a:xfrm>
            <a:off x="6858214" y="2397640"/>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bug reported</a:t>
            </a:r>
          </a:p>
        </p:txBody>
      </p:sp>
      <p:cxnSp>
        <p:nvCxnSpPr>
          <p:cNvPr id="122" name="Straight Arrow Connector 121"/>
          <p:cNvCxnSpPr>
            <a:endCxn id="121" idx="0"/>
          </p:cNvCxnSpPr>
          <p:nvPr/>
        </p:nvCxnSpPr>
        <p:spPr>
          <a:xfrm>
            <a:off x="7193534" y="1571020"/>
            <a:ext cx="1" cy="82662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23" name="Group 122"/>
          <p:cNvGrpSpPr/>
          <p:nvPr/>
        </p:nvGrpSpPr>
        <p:grpSpPr bwMode="black">
          <a:xfrm>
            <a:off x="6981677" y="1242223"/>
            <a:ext cx="325294" cy="586658"/>
            <a:chOff x="3360738" y="989012"/>
            <a:chExt cx="746125" cy="1439864"/>
          </a:xfrm>
          <a:solidFill>
            <a:schemeClr val="tx1">
              <a:lumMod val="50000"/>
              <a:lumOff val="50000"/>
            </a:schemeClr>
          </a:solidFill>
        </p:grpSpPr>
        <p:sp>
          <p:nvSpPr>
            <p:cNvPr id="124"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cxnSp>
        <p:nvCxnSpPr>
          <p:cNvPr id="131" name="Straight Arrow Connector 130"/>
          <p:cNvCxnSpPr>
            <a:stCxn id="133" idx="0"/>
          </p:cNvCxnSpPr>
          <p:nvPr/>
        </p:nvCxnSpPr>
        <p:spPr>
          <a:xfrm flipV="1">
            <a:off x="4720230" y="3897570"/>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33" name="Flowchart: Connector 132"/>
          <p:cNvSpPr>
            <a:spLocks noChangeAspect="1"/>
          </p:cNvSpPr>
          <p:nvPr/>
        </p:nvSpPr>
        <p:spPr bwMode="auto">
          <a:xfrm>
            <a:off x="4605930" y="465000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34" name="Straight Arrow Connector 133"/>
          <p:cNvCxnSpPr>
            <a:stCxn id="135" idx="0"/>
          </p:cNvCxnSpPr>
          <p:nvPr/>
        </p:nvCxnSpPr>
        <p:spPr>
          <a:xfrm flipV="1">
            <a:off x="5081138" y="3897570"/>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35" name="Flowchart: Connector 134"/>
          <p:cNvSpPr>
            <a:spLocks noChangeAspect="1"/>
          </p:cNvSpPr>
          <p:nvPr/>
        </p:nvSpPr>
        <p:spPr bwMode="auto">
          <a:xfrm>
            <a:off x="4966838" y="465000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39" name="Straight Arrow Connector 138"/>
          <p:cNvCxnSpPr>
            <a:stCxn id="141" idx="0"/>
          </p:cNvCxnSpPr>
          <p:nvPr/>
        </p:nvCxnSpPr>
        <p:spPr>
          <a:xfrm flipV="1">
            <a:off x="5434605" y="3897570"/>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41" name="Flowchart: Connector 140"/>
          <p:cNvSpPr>
            <a:spLocks noChangeAspect="1"/>
          </p:cNvSpPr>
          <p:nvPr/>
        </p:nvSpPr>
        <p:spPr bwMode="auto">
          <a:xfrm>
            <a:off x="5320305" y="465000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42" name="Straight Arrow Connector 141"/>
          <p:cNvCxnSpPr>
            <a:stCxn id="104" idx="3"/>
            <a:endCxn id="124" idx="7"/>
          </p:cNvCxnSpPr>
          <p:nvPr/>
        </p:nvCxnSpPr>
        <p:spPr>
          <a:xfrm flipV="1">
            <a:off x="5636984" y="1412921"/>
            <a:ext cx="1344693" cy="421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3" name="TextBox 142"/>
          <p:cNvSpPr txBox="1"/>
          <p:nvPr/>
        </p:nvSpPr>
        <p:spPr>
          <a:xfrm>
            <a:off x="5936631" y="1088334"/>
            <a:ext cx="71814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testing</a:t>
            </a:r>
          </a:p>
        </p:txBody>
      </p:sp>
      <p:sp>
        <p:nvSpPr>
          <p:cNvPr id="153" name="TextBox 152"/>
          <p:cNvSpPr txBox="1"/>
          <p:nvPr/>
        </p:nvSpPr>
        <p:spPr>
          <a:xfrm>
            <a:off x="4532911" y="5388019"/>
            <a:ext cx="1096454" cy="615553"/>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changeset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pPr algn="ct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check-ins</a:t>
            </a:r>
          </a:p>
        </p:txBody>
      </p:sp>
      <p:sp>
        <p:nvSpPr>
          <p:cNvPr id="154" name="Right Brace 153"/>
          <p:cNvSpPr/>
          <p:nvPr/>
        </p:nvSpPr>
        <p:spPr>
          <a:xfrm rot="5400000">
            <a:off x="4931658" y="4255083"/>
            <a:ext cx="298960" cy="196051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42" name="TextBox 241"/>
          <p:cNvSpPr txBox="1"/>
          <p:nvPr/>
        </p:nvSpPr>
        <p:spPr>
          <a:xfrm>
            <a:off x="3076245" y="4931971"/>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sp>
        <p:nvSpPr>
          <p:cNvPr id="179" name="TextBox 178"/>
          <p:cNvSpPr txBox="1"/>
          <p:nvPr/>
        </p:nvSpPr>
        <p:spPr>
          <a:xfrm>
            <a:off x="5048276" y="4931971"/>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2</a:t>
            </a:r>
          </a:p>
        </p:txBody>
      </p:sp>
      <p:sp>
        <p:nvSpPr>
          <p:cNvPr id="180" name="TextBox 179"/>
          <p:cNvSpPr txBox="1"/>
          <p:nvPr/>
        </p:nvSpPr>
        <p:spPr>
          <a:xfrm>
            <a:off x="7280243" y="1771242"/>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3</a:t>
            </a:r>
          </a:p>
        </p:txBody>
      </p:sp>
      <p:sp>
        <p:nvSpPr>
          <p:cNvPr id="69" name="Flowchart: Connector 68"/>
          <p:cNvSpPr>
            <a:spLocks noChangeAspect="1"/>
          </p:cNvSpPr>
          <p:nvPr/>
        </p:nvSpPr>
        <p:spPr bwMode="auto">
          <a:xfrm>
            <a:off x="4198942" y="3766576"/>
            <a:ext cx="228600" cy="223659"/>
          </a:xfrm>
          <a:prstGeom prst="flowChartConnector">
            <a:avLst/>
          </a:prstGeom>
          <a:solidFill>
            <a:schemeClr val="bg1"/>
          </a:solidFill>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70" name="Straight Arrow Connector 69"/>
          <p:cNvCxnSpPr>
            <a:stCxn id="73" idx="6"/>
          </p:cNvCxnSpPr>
          <p:nvPr/>
        </p:nvCxnSpPr>
        <p:spPr>
          <a:xfrm>
            <a:off x="4450249" y="2774082"/>
            <a:ext cx="5709996"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71" name="Group 70"/>
          <p:cNvGrpSpPr/>
          <p:nvPr/>
        </p:nvGrpSpPr>
        <p:grpSpPr>
          <a:xfrm>
            <a:off x="3998764" y="2647651"/>
            <a:ext cx="451485" cy="243831"/>
            <a:chOff x="1328737" y="3152802"/>
            <a:chExt cx="451485" cy="299861"/>
          </a:xfrm>
        </p:grpSpPr>
        <p:grpSp>
          <p:nvGrpSpPr>
            <p:cNvPr id="72" name="Group 71"/>
            <p:cNvGrpSpPr/>
            <p:nvPr/>
          </p:nvGrpSpPr>
          <p:grpSpPr>
            <a:xfrm>
              <a:off x="1328737" y="3152802"/>
              <a:ext cx="428625" cy="299861"/>
              <a:chOff x="1343025" y="1209675"/>
              <a:chExt cx="952500" cy="642937"/>
            </a:xfrm>
          </p:grpSpPr>
          <p:sp>
            <p:nvSpPr>
              <p:cNvPr id="74" name="Rectangle 7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5" name="Rectangle 7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6" name="Elbow Connector 75"/>
              <p:cNvCxnSpPr>
                <a:stCxn id="7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73" name="Flowchart: Connector 7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77" name="Flowchart: Connector 76"/>
          <p:cNvSpPr>
            <a:spLocks noChangeAspect="1"/>
          </p:cNvSpPr>
          <p:nvPr/>
        </p:nvSpPr>
        <p:spPr bwMode="auto">
          <a:xfrm>
            <a:off x="4424363" y="274363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79" name="Straight Arrow Connector 78"/>
          <p:cNvCxnSpPr>
            <a:stCxn id="69" idx="0"/>
            <a:endCxn id="75" idx="2"/>
          </p:cNvCxnSpPr>
          <p:nvPr/>
        </p:nvCxnSpPr>
        <p:spPr>
          <a:xfrm flipV="1">
            <a:off x="4313242" y="2891482"/>
            <a:ext cx="6992" cy="87509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9" name="TextBox 88"/>
          <p:cNvSpPr txBox="1"/>
          <p:nvPr/>
        </p:nvSpPr>
        <p:spPr>
          <a:xfrm>
            <a:off x="3921725" y="2339874"/>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sp>
        <p:nvSpPr>
          <p:cNvPr id="90" name="Rounded Rectangle 89"/>
          <p:cNvSpPr/>
          <p:nvPr/>
        </p:nvSpPr>
        <p:spPr bwMode="auto">
          <a:xfrm>
            <a:off x="8385097" y="2397640"/>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bug fix</a:t>
            </a:r>
          </a:p>
        </p:txBody>
      </p:sp>
      <p:cxnSp>
        <p:nvCxnSpPr>
          <p:cNvPr id="91" name="Straight Arrow Connector 90"/>
          <p:cNvCxnSpPr>
            <a:stCxn id="90" idx="0"/>
          </p:cNvCxnSpPr>
          <p:nvPr/>
        </p:nvCxnSpPr>
        <p:spPr>
          <a:xfrm flipV="1">
            <a:off x="8720418" y="1909909"/>
            <a:ext cx="0" cy="48773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92" name="Group 91"/>
          <p:cNvGrpSpPr/>
          <p:nvPr/>
        </p:nvGrpSpPr>
        <p:grpSpPr bwMode="black">
          <a:xfrm>
            <a:off x="8585088" y="1255148"/>
            <a:ext cx="325294" cy="586658"/>
            <a:chOff x="3360738" y="989012"/>
            <a:chExt cx="746125" cy="1439864"/>
          </a:xfrm>
          <a:solidFill>
            <a:schemeClr val="tx1">
              <a:lumMod val="50000"/>
              <a:lumOff val="50000"/>
            </a:schemeClr>
          </a:solidFill>
        </p:grpSpPr>
        <p:sp>
          <p:nvSpPr>
            <p:cNvPr id="93"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9" name="TextBox 98"/>
          <p:cNvSpPr txBox="1"/>
          <p:nvPr/>
        </p:nvSpPr>
        <p:spPr>
          <a:xfrm>
            <a:off x="8552226" y="1977382"/>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5</a:t>
            </a:r>
          </a:p>
        </p:txBody>
      </p:sp>
      <p:sp>
        <p:nvSpPr>
          <p:cNvPr id="100" name="TextBox 99"/>
          <p:cNvSpPr txBox="1"/>
          <p:nvPr/>
        </p:nvSpPr>
        <p:spPr>
          <a:xfrm>
            <a:off x="7597042" y="3136669"/>
            <a:ext cx="7277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fix bug</a:t>
            </a:r>
          </a:p>
        </p:txBody>
      </p:sp>
      <p:sp>
        <p:nvSpPr>
          <p:cNvPr id="103" name="Right Brace 102"/>
          <p:cNvSpPr/>
          <p:nvPr/>
        </p:nvSpPr>
        <p:spPr>
          <a:xfrm rot="5400000">
            <a:off x="7772977" y="2175366"/>
            <a:ext cx="298960" cy="1623645"/>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6" name="TextBox 105"/>
          <p:cNvSpPr txBox="1"/>
          <p:nvPr/>
        </p:nvSpPr>
        <p:spPr>
          <a:xfrm>
            <a:off x="7889085" y="3444446"/>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4</a:t>
            </a:r>
          </a:p>
        </p:txBody>
      </p:sp>
      <p:sp>
        <p:nvSpPr>
          <p:cNvPr id="107" name="Flowchart: Connector 106"/>
          <p:cNvSpPr>
            <a:spLocks noChangeAspect="1"/>
          </p:cNvSpPr>
          <p:nvPr/>
        </p:nvSpPr>
        <p:spPr bwMode="auto">
          <a:xfrm>
            <a:off x="9275767" y="2647651"/>
            <a:ext cx="228600" cy="223659"/>
          </a:xfrm>
          <a:prstGeom prst="flowChartConnector">
            <a:avLst/>
          </a:prstGeom>
          <a:solidFill>
            <a:schemeClr val="bg1"/>
          </a:solidFill>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08" name="Straight Arrow Connector 107"/>
          <p:cNvCxnSpPr>
            <a:stCxn id="107" idx="4"/>
          </p:cNvCxnSpPr>
          <p:nvPr/>
        </p:nvCxnSpPr>
        <p:spPr>
          <a:xfrm>
            <a:off x="9390067" y="2871310"/>
            <a:ext cx="0" cy="1007095"/>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09" name="TextBox 108"/>
          <p:cNvSpPr txBox="1"/>
          <p:nvPr/>
        </p:nvSpPr>
        <p:spPr>
          <a:xfrm>
            <a:off x="9440077" y="3175140"/>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6</a:t>
            </a:r>
          </a:p>
        </p:txBody>
      </p:sp>
      <p:sp>
        <p:nvSpPr>
          <p:cNvPr id="110" name="Flowchart: Connector 109"/>
          <p:cNvSpPr>
            <a:spLocks noChangeAspect="1"/>
          </p:cNvSpPr>
          <p:nvPr/>
        </p:nvSpPr>
        <p:spPr bwMode="auto">
          <a:xfrm>
            <a:off x="9055738" y="3752551"/>
            <a:ext cx="228600" cy="223659"/>
          </a:xfrm>
          <a:prstGeom prst="flowChartConnector">
            <a:avLst/>
          </a:prstGeom>
          <a:solidFill>
            <a:schemeClr val="bg1"/>
          </a:solidFill>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111" name="Straight Arrow Connector 110"/>
          <p:cNvCxnSpPr>
            <a:stCxn id="110" idx="0"/>
          </p:cNvCxnSpPr>
          <p:nvPr/>
        </p:nvCxnSpPr>
        <p:spPr>
          <a:xfrm flipV="1">
            <a:off x="9170038" y="2792670"/>
            <a:ext cx="1" cy="95988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8" name="Rectangle 77"/>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9952762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Branching is “easy”</a:t>
            </a:r>
            <a:endParaRPr lang="en-US" sz="2000" dirty="0">
              <a:solidFill>
                <a:srgbClr val="9B4F96"/>
              </a:solidFill>
            </a:endParaRPr>
          </a:p>
        </p:txBody>
      </p:sp>
      <p:sp>
        <p:nvSpPr>
          <p:cNvPr id="81" name="TextBox 80"/>
          <p:cNvSpPr txBox="1"/>
          <p:nvPr/>
        </p:nvSpPr>
        <p:spPr>
          <a:xfrm>
            <a:off x="932767" y="429228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flipV="1">
            <a:off x="1385602" y="4748740"/>
            <a:ext cx="9023318" cy="57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934117" y="4622884"/>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1324546" y="471887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6" name="TextBox 105"/>
          <p:cNvSpPr txBox="1"/>
          <p:nvPr/>
        </p:nvSpPr>
        <p:spPr>
          <a:xfrm>
            <a:off x="1070583" y="3320014"/>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107" name="Straight Arrow Connector 106"/>
          <p:cNvCxnSpPr>
            <a:stCxn id="126" idx="6"/>
          </p:cNvCxnSpPr>
          <p:nvPr/>
        </p:nvCxnSpPr>
        <p:spPr>
          <a:xfrm>
            <a:off x="1945118" y="3783729"/>
            <a:ext cx="751130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08" name="Group 107"/>
          <p:cNvGrpSpPr/>
          <p:nvPr/>
        </p:nvGrpSpPr>
        <p:grpSpPr>
          <a:xfrm>
            <a:off x="1493633" y="3657681"/>
            <a:ext cx="451485" cy="243831"/>
            <a:chOff x="1328737" y="3152802"/>
            <a:chExt cx="451485" cy="299861"/>
          </a:xfrm>
        </p:grpSpPr>
        <p:grpSp>
          <p:nvGrpSpPr>
            <p:cNvPr id="109" name="Group 108"/>
            <p:cNvGrpSpPr/>
            <p:nvPr/>
          </p:nvGrpSpPr>
          <p:grpSpPr>
            <a:xfrm>
              <a:off x="1328737" y="3152802"/>
              <a:ext cx="428625" cy="299861"/>
              <a:chOff x="1343025" y="1209675"/>
              <a:chExt cx="952500" cy="642937"/>
            </a:xfrm>
          </p:grpSpPr>
          <p:sp>
            <p:nvSpPr>
              <p:cNvPr id="111" name="Rectangle 11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0" name="Elbow Connector 119"/>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0" name="Flowchart: Connector 10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6" name="Flowchart: Connector 125"/>
          <p:cNvSpPr>
            <a:spLocks noChangeAspect="1"/>
          </p:cNvSpPr>
          <p:nvPr/>
        </p:nvSpPr>
        <p:spPr bwMode="auto">
          <a:xfrm>
            <a:off x="1884062" y="37538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46" idx="6"/>
          </p:cNvCxnSpPr>
          <p:nvPr/>
        </p:nvCxnSpPr>
        <p:spPr>
          <a:xfrm>
            <a:off x="2562189" y="2811459"/>
            <a:ext cx="689423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0" name="Group 129"/>
          <p:cNvGrpSpPr/>
          <p:nvPr/>
        </p:nvGrpSpPr>
        <p:grpSpPr>
          <a:xfrm>
            <a:off x="2110704" y="2685411"/>
            <a:ext cx="451485" cy="243831"/>
            <a:chOff x="1328737" y="3152802"/>
            <a:chExt cx="451485" cy="299861"/>
          </a:xfrm>
        </p:grpSpPr>
        <p:grpSp>
          <p:nvGrpSpPr>
            <p:cNvPr id="132" name="Group 131"/>
            <p:cNvGrpSpPr/>
            <p:nvPr/>
          </p:nvGrpSpPr>
          <p:grpSpPr>
            <a:xfrm>
              <a:off x="1328737" y="3152802"/>
              <a:ext cx="428625" cy="299861"/>
              <a:chOff x="1343025" y="1209675"/>
              <a:chExt cx="952500" cy="642937"/>
            </a:xfrm>
          </p:grpSpPr>
          <p:sp>
            <p:nvSpPr>
              <p:cNvPr id="137" name="Rectangle 13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8" name="Rectangle 13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0" name="Elbow Connector 139"/>
              <p:cNvCxnSpPr>
                <a:stCxn id="13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6" name="Flowchart: Connector 13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6" name="Flowchart: Connector 145"/>
          <p:cNvSpPr>
            <a:spLocks noChangeAspect="1"/>
          </p:cNvSpPr>
          <p:nvPr/>
        </p:nvSpPr>
        <p:spPr bwMode="auto">
          <a:xfrm>
            <a:off x="2501133" y="27815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2" name="TextBox 181"/>
          <p:cNvSpPr txBox="1"/>
          <p:nvPr/>
        </p:nvSpPr>
        <p:spPr>
          <a:xfrm>
            <a:off x="1664795" y="2377634"/>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2</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50" name="Straight Arrow Connector 149"/>
          <p:cNvCxnSpPr>
            <a:stCxn id="161" idx="6"/>
          </p:cNvCxnSpPr>
          <p:nvPr/>
        </p:nvCxnSpPr>
        <p:spPr>
          <a:xfrm>
            <a:off x="3405740" y="1869079"/>
            <a:ext cx="6050680"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52" name="Group 151"/>
          <p:cNvGrpSpPr/>
          <p:nvPr/>
        </p:nvGrpSpPr>
        <p:grpSpPr>
          <a:xfrm>
            <a:off x="2954255" y="1743031"/>
            <a:ext cx="451485" cy="243831"/>
            <a:chOff x="1328737" y="3152802"/>
            <a:chExt cx="451485" cy="299861"/>
          </a:xfrm>
        </p:grpSpPr>
        <p:grpSp>
          <p:nvGrpSpPr>
            <p:cNvPr id="155" name="Group 154"/>
            <p:cNvGrpSpPr/>
            <p:nvPr/>
          </p:nvGrpSpPr>
          <p:grpSpPr>
            <a:xfrm>
              <a:off x="1328737" y="3152802"/>
              <a:ext cx="428625" cy="299861"/>
              <a:chOff x="1343025" y="1209675"/>
              <a:chExt cx="952500" cy="642937"/>
            </a:xfrm>
          </p:grpSpPr>
          <p:sp>
            <p:nvSpPr>
              <p:cNvPr id="157" name="Rectangle 15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Rectangle 15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9" name="Elbow Connector 158"/>
              <p:cNvCxnSpPr>
                <a:stCxn id="15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56" name="Flowchart: Connector 15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1" name="Flowchart: Connector 160"/>
          <p:cNvSpPr>
            <a:spLocks noChangeAspect="1"/>
          </p:cNvSpPr>
          <p:nvPr/>
        </p:nvSpPr>
        <p:spPr bwMode="auto">
          <a:xfrm>
            <a:off x="3344684" y="183921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4" name="TextBox 183"/>
          <p:cNvSpPr txBox="1"/>
          <p:nvPr/>
        </p:nvSpPr>
        <p:spPr>
          <a:xfrm>
            <a:off x="2509887" y="1449474"/>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3</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91" name="Flowchart: Connector 190"/>
          <p:cNvSpPr>
            <a:spLocks noChangeAspect="1"/>
          </p:cNvSpPr>
          <p:nvPr/>
        </p:nvSpPr>
        <p:spPr bwMode="auto">
          <a:xfrm>
            <a:off x="1699453"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5" name="Straight Arrow Connector 194"/>
          <p:cNvCxnSpPr>
            <a:stCxn id="191" idx="0"/>
            <a:endCxn id="113" idx="2"/>
          </p:cNvCxnSpPr>
          <p:nvPr/>
        </p:nvCxnSpPr>
        <p:spPr>
          <a:xfrm flipV="1">
            <a:off x="1813753" y="3901512"/>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7" name="Straight Arrow Connector 196"/>
          <p:cNvCxnSpPr>
            <a:stCxn id="191" idx="0"/>
            <a:endCxn id="138" idx="2"/>
          </p:cNvCxnSpPr>
          <p:nvPr/>
        </p:nvCxnSpPr>
        <p:spPr>
          <a:xfrm flipV="1">
            <a:off x="1813753" y="2929242"/>
            <a:ext cx="618421" cy="170766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3" name="Straight Arrow Connector 202"/>
          <p:cNvCxnSpPr>
            <a:stCxn id="191" idx="0"/>
            <a:endCxn id="158" idx="2"/>
          </p:cNvCxnSpPr>
          <p:nvPr/>
        </p:nvCxnSpPr>
        <p:spPr>
          <a:xfrm flipV="1">
            <a:off x="1813753" y="1986862"/>
            <a:ext cx="1461972" cy="265004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24" name="Flowchart: Connector 223"/>
          <p:cNvSpPr>
            <a:spLocks noChangeAspect="1"/>
          </p:cNvSpPr>
          <p:nvPr/>
        </p:nvSpPr>
        <p:spPr bwMode="auto">
          <a:xfrm>
            <a:off x="6696989" y="36778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26" name="Straight Arrow Connector 225"/>
          <p:cNvCxnSpPr>
            <a:stCxn id="224" idx="4"/>
          </p:cNvCxnSpPr>
          <p:nvPr/>
        </p:nvCxnSpPr>
        <p:spPr>
          <a:xfrm>
            <a:off x="6811289" y="3901512"/>
            <a:ext cx="0" cy="8478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31" name="Flowchart: Connector 230"/>
          <p:cNvSpPr>
            <a:spLocks noChangeAspect="1"/>
          </p:cNvSpPr>
          <p:nvPr/>
        </p:nvSpPr>
        <p:spPr bwMode="auto">
          <a:xfrm>
            <a:off x="7835162" y="269603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32" name="Straight Arrow Connector 231"/>
          <p:cNvCxnSpPr>
            <a:stCxn id="247" idx="4"/>
          </p:cNvCxnSpPr>
          <p:nvPr/>
        </p:nvCxnSpPr>
        <p:spPr>
          <a:xfrm>
            <a:off x="9018594" y="1976344"/>
            <a:ext cx="0" cy="278499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47" name="Flowchart: Connector 246"/>
          <p:cNvSpPr>
            <a:spLocks noChangeAspect="1"/>
          </p:cNvSpPr>
          <p:nvPr/>
        </p:nvSpPr>
        <p:spPr bwMode="auto">
          <a:xfrm>
            <a:off x="8904294" y="175268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63" name="Straight Arrow Connector 262"/>
          <p:cNvCxnSpPr>
            <a:stCxn id="231" idx="4"/>
          </p:cNvCxnSpPr>
          <p:nvPr/>
        </p:nvCxnSpPr>
        <p:spPr>
          <a:xfrm>
            <a:off x="7949462" y="2919696"/>
            <a:ext cx="0" cy="182904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4" name="Hexagon 3"/>
          <p:cNvSpPr/>
          <p:nvPr/>
        </p:nvSpPr>
        <p:spPr bwMode="auto">
          <a:xfrm>
            <a:off x="248023" y="4390824"/>
            <a:ext cx="594212" cy="590550"/>
          </a:xfrm>
          <a:prstGeom prst="hexag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spcBef>
                <a:spcPct val="0"/>
              </a:spcBef>
              <a:spcAft>
                <a:spcPct val="0"/>
              </a:spcAft>
            </a:pPr>
            <a:r>
              <a:rPr lang="en-CA" spc="-50" dirty="0" smtClean="0">
                <a:solidFill>
                  <a:sysClr val="windowText" lastClr="000000"/>
                </a:solidFill>
                <a:latin typeface="Segoe UI" pitchFamily="34" charset="0"/>
                <a:ea typeface="Segoe UI" pitchFamily="34" charset="0"/>
                <a:cs typeface="Segoe UI" pitchFamily="34" charset="0"/>
              </a:rPr>
              <a:t>v0</a:t>
            </a:r>
          </a:p>
        </p:txBody>
      </p:sp>
      <p:sp>
        <p:nvSpPr>
          <p:cNvPr id="63" name="Oval 62"/>
          <p:cNvSpPr/>
          <p:nvPr/>
        </p:nvSpPr>
        <p:spPr bwMode="auto">
          <a:xfrm>
            <a:off x="9286418" y="4308689"/>
            <a:ext cx="891894" cy="88125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Oval 61"/>
          <p:cNvSpPr/>
          <p:nvPr/>
        </p:nvSpPr>
        <p:spPr bwMode="auto">
          <a:xfrm>
            <a:off x="9401175" y="4427941"/>
            <a:ext cx="663294" cy="65246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4" name="Oval 63"/>
          <p:cNvSpPr/>
          <p:nvPr/>
        </p:nvSpPr>
        <p:spPr bwMode="auto">
          <a:xfrm>
            <a:off x="2774308" y="3457881"/>
            <a:ext cx="663294" cy="65246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spcBef>
                <a:spcPct val="0"/>
              </a:spcBef>
              <a:spcAft>
                <a:spcPct val="0"/>
              </a:spcAft>
            </a:pPr>
            <a:r>
              <a:rPr lang="en-CA" spc="-50" dirty="0" smtClean="0">
                <a:solidFill>
                  <a:schemeClr val="tx1"/>
                </a:solidFill>
                <a:latin typeface="Segoe UI" pitchFamily="34" charset="0"/>
                <a:ea typeface="Segoe UI" pitchFamily="34" charset="0"/>
                <a:cs typeface="Segoe UI" pitchFamily="34" charset="0"/>
              </a:rPr>
              <a:t>V0.1</a:t>
            </a:r>
          </a:p>
        </p:txBody>
      </p:sp>
      <p:sp>
        <p:nvSpPr>
          <p:cNvPr id="65" name="Oval 64"/>
          <p:cNvSpPr/>
          <p:nvPr/>
        </p:nvSpPr>
        <p:spPr bwMode="auto">
          <a:xfrm>
            <a:off x="3791438" y="2485611"/>
            <a:ext cx="663294" cy="65246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spcBef>
                <a:spcPct val="0"/>
              </a:spcBef>
              <a:spcAft>
                <a:spcPct val="0"/>
              </a:spcAft>
            </a:pPr>
            <a:r>
              <a:rPr lang="en-CA" spc="-50" dirty="0" smtClean="0">
                <a:solidFill>
                  <a:schemeClr val="tx1"/>
                </a:solidFill>
                <a:latin typeface="Segoe UI" pitchFamily="34" charset="0"/>
                <a:ea typeface="Segoe UI" pitchFamily="34" charset="0"/>
                <a:cs typeface="Segoe UI" pitchFamily="34" charset="0"/>
              </a:rPr>
              <a:t>V0.2</a:t>
            </a:r>
            <a:endParaRPr lang="en-CA" spc="-50" dirty="0">
              <a:solidFill>
                <a:schemeClr val="tx1"/>
              </a:solidFill>
              <a:latin typeface="Segoe UI" pitchFamily="34" charset="0"/>
              <a:ea typeface="Segoe UI" pitchFamily="34" charset="0"/>
              <a:cs typeface="Segoe UI" pitchFamily="34" charset="0"/>
            </a:endParaRPr>
          </a:p>
        </p:txBody>
      </p:sp>
      <p:sp>
        <p:nvSpPr>
          <p:cNvPr id="66" name="Oval 65"/>
          <p:cNvSpPr/>
          <p:nvPr/>
        </p:nvSpPr>
        <p:spPr bwMode="auto">
          <a:xfrm>
            <a:off x="4799350" y="1428836"/>
            <a:ext cx="891894" cy="88125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 name="Oval 66"/>
          <p:cNvSpPr/>
          <p:nvPr/>
        </p:nvSpPr>
        <p:spPr bwMode="auto">
          <a:xfrm>
            <a:off x="7029450" y="4427941"/>
            <a:ext cx="663294" cy="65246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Oval 67"/>
          <p:cNvSpPr/>
          <p:nvPr/>
        </p:nvSpPr>
        <p:spPr bwMode="auto">
          <a:xfrm>
            <a:off x="8153400" y="4404496"/>
            <a:ext cx="663294" cy="65246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9" name="Right Brace 68"/>
          <p:cNvSpPr/>
          <p:nvPr/>
        </p:nvSpPr>
        <p:spPr>
          <a:xfrm rot="5400000">
            <a:off x="7702857" y="4298373"/>
            <a:ext cx="298960" cy="208209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0" name="TextBox 69"/>
          <p:cNvSpPr txBox="1"/>
          <p:nvPr/>
        </p:nvSpPr>
        <p:spPr>
          <a:xfrm>
            <a:off x="5678065" y="5488901"/>
            <a:ext cx="4386404" cy="615553"/>
          </a:xfrm>
          <a:prstGeom prst="rect">
            <a:avLst/>
          </a:prstGeom>
          <a:noFill/>
        </p:spPr>
        <p:txBody>
          <a:bodyPr wrap="square" lIns="0" tIns="0" rIns="0" bIns="0" rtlCol="0">
            <a:spAutoFit/>
          </a:bodyPr>
          <a:lstStyle/>
          <a:p>
            <a:pPr algn="ctr"/>
            <a:r>
              <a:rPr lang="en-CA" sz="2000" dirty="0" smtClean="0">
                <a:solidFill>
                  <a:srgbClr val="FF0000"/>
                </a:solidFill>
                <a:latin typeface="Segoe UI Light" pitchFamily="34" charset="0"/>
              </a:rPr>
              <a:t>Same feature re=-created … we should develop once and share!</a:t>
            </a:r>
          </a:p>
        </p:txBody>
      </p:sp>
      <p:sp>
        <p:nvSpPr>
          <p:cNvPr id="71" name="Rectangle 70"/>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72" name="Picture 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4319626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TFS Integration Tools - Standard</a:t>
            </a:r>
            <a:endParaRPr lang="en-US" sz="2000" dirty="0">
              <a:solidFill>
                <a:srgbClr val="9B4F96"/>
              </a:solidFill>
            </a:endParaRPr>
          </a:p>
        </p:txBody>
      </p:sp>
      <p:sp>
        <p:nvSpPr>
          <p:cNvPr id="81" name="TextBox 80"/>
          <p:cNvSpPr txBox="1"/>
          <p:nvPr/>
        </p:nvSpPr>
        <p:spPr>
          <a:xfrm>
            <a:off x="430430" y="309584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a:off x="883265" y="3552875"/>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431780" y="3426444"/>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822209" y="352243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6" name="TextBox 105"/>
          <p:cNvSpPr txBox="1"/>
          <p:nvPr/>
        </p:nvSpPr>
        <p:spPr>
          <a:xfrm>
            <a:off x="568246" y="2123574"/>
            <a:ext cx="8768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branch1</a:t>
            </a:r>
          </a:p>
        </p:txBody>
      </p:sp>
      <p:cxnSp>
        <p:nvCxnSpPr>
          <p:cNvPr id="107" name="Straight Arrow Connector 106"/>
          <p:cNvCxnSpPr>
            <a:stCxn id="126" idx="6"/>
          </p:cNvCxnSpPr>
          <p:nvPr/>
        </p:nvCxnSpPr>
        <p:spPr>
          <a:xfrm>
            <a:off x="1442781" y="2587289"/>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08" name="Group 107"/>
          <p:cNvGrpSpPr/>
          <p:nvPr/>
        </p:nvGrpSpPr>
        <p:grpSpPr>
          <a:xfrm>
            <a:off x="991296" y="2461241"/>
            <a:ext cx="451485" cy="243831"/>
            <a:chOff x="1328737" y="3152802"/>
            <a:chExt cx="451485" cy="299861"/>
          </a:xfrm>
        </p:grpSpPr>
        <p:grpSp>
          <p:nvGrpSpPr>
            <p:cNvPr id="109" name="Group 108"/>
            <p:cNvGrpSpPr/>
            <p:nvPr/>
          </p:nvGrpSpPr>
          <p:grpSpPr>
            <a:xfrm>
              <a:off x="1328737" y="3152802"/>
              <a:ext cx="428625" cy="299861"/>
              <a:chOff x="1343025" y="1209675"/>
              <a:chExt cx="952500" cy="642937"/>
            </a:xfrm>
          </p:grpSpPr>
          <p:sp>
            <p:nvSpPr>
              <p:cNvPr id="111" name="Rectangle 11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0" name="Elbow Connector 119"/>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0" name="Flowchart: Connector 10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6" name="Flowchart: Connector 125"/>
          <p:cNvSpPr>
            <a:spLocks noChangeAspect="1"/>
          </p:cNvSpPr>
          <p:nvPr/>
        </p:nvSpPr>
        <p:spPr bwMode="auto">
          <a:xfrm>
            <a:off x="1381725" y="255742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46" idx="6"/>
          </p:cNvCxnSpPr>
          <p:nvPr/>
        </p:nvCxnSpPr>
        <p:spPr>
          <a:xfrm>
            <a:off x="2059852" y="1615019"/>
            <a:ext cx="261941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0" name="Group 129"/>
          <p:cNvGrpSpPr/>
          <p:nvPr/>
        </p:nvGrpSpPr>
        <p:grpSpPr>
          <a:xfrm>
            <a:off x="1608367" y="1488971"/>
            <a:ext cx="451485" cy="243831"/>
            <a:chOff x="1328737" y="3152802"/>
            <a:chExt cx="451485" cy="299861"/>
          </a:xfrm>
        </p:grpSpPr>
        <p:grpSp>
          <p:nvGrpSpPr>
            <p:cNvPr id="132" name="Group 131"/>
            <p:cNvGrpSpPr/>
            <p:nvPr/>
          </p:nvGrpSpPr>
          <p:grpSpPr>
            <a:xfrm>
              <a:off x="1328737" y="3152802"/>
              <a:ext cx="428625" cy="299861"/>
              <a:chOff x="1343025" y="1209675"/>
              <a:chExt cx="952500" cy="642937"/>
            </a:xfrm>
          </p:grpSpPr>
          <p:sp>
            <p:nvSpPr>
              <p:cNvPr id="137" name="Rectangle 13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8" name="Rectangle 13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0" name="Elbow Connector 139"/>
              <p:cNvCxnSpPr>
                <a:stCxn id="13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6" name="Flowchart: Connector 13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6" name="Flowchart: Connector 145"/>
          <p:cNvSpPr>
            <a:spLocks noChangeAspect="1"/>
          </p:cNvSpPr>
          <p:nvPr/>
        </p:nvSpPr>
        <p:spPr bwMode="auto">
          <a:xfrm>
            <a:off x="1998796" y="158515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2" name="TextBox 181"/>
          <p:cNvSpPr txBox="1"/>
          <p:nvPr/>
        </p:nvSpPr>
        <p:spPr>
          <a:xfrm>
            <a:off x="1162458" y="1181194"/>
            <a:ext cx="8768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branch2</a:t>
            </a:r>
          </a:p>
        </p:txBody>
      </p:sp>
      <p:sp>
        <p:nvSpPr>
          <p:cNvPr id="191" name="Flowchart: Connector 190"/>
          <p:cNvSpPr>
            <a:spLocks noChangeAspect="1"/>
          </p:cNvSpPr>
          <p:nvPr/>
        </p:nvSpPr>
        <p:spPr bwMode="auto">
          <a:xfrm>
            <a:off x="1197116" y="344047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5" name="Straight Arrow Connector 194"/>
          <p:cNvCxnSpPr>
            <a:stCxn id="59" idx="0"/>
            <a:endCxn id="138" idx="2"/>
          </p:cNvCxnSpPr>
          <p:nvPr/>
        </p:nvCxnSpPr>
        <p:spPr>
          <a:xfrm flipH="1" flipV="1">
            <a:off x="1929837" y="1732802"/>
            <a:ext cx="7031" cy="72843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7" name="Straight Arrow Connector 196"/>
          <p:cNvCxnSpPr>
            <a:stCxn id="191" idx="0"/>
            <a:endCxn id="113" idx="2"/>
          </p:cNvCxnSpPr>
          <p:nvPr/>
        </p:nvCxnSpPr>
        <p:spPr>
          <a:xfrm flipV="1">
            <a:off x="1311416" y="2705072"/>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3" name="Right Brace 2"/>
          <p:cNvSpPr/>
          <p:nvPr/>
        </p:nvSpPr>
        <p:spPr>
          <a:xfrm rot="5400000">
            <a:off x="2377134" y="1730782"/>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6" name="TextBox 95"/>
          <p:cNvSpPr txBox="1"/>
          <p:nvPr/>
        </p:nvSpPr>
        <p:spPr>
          <a:xfrm>
            <a:off x="2213130" y="4099589"/>
            <a:ext cx="86325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“source”</a:t>
            </a:r>
          </a:p>
        </p:txBody>
      </p:sp>
      <p:sp>
        <p:nvSpPr>
          <p:cNvPr id="59" name="Flowchart: Connector 58"/>
          <p:cNvSpPr>
            <a:spLocks noChangeAspect="1"/>
          </p:cNvSpPr>
          <p:nvPr/>
        </p:nvSpPr>
        <p:spPr bwMode="auto">
          <a:xfrm>
            <a:off x="1822568" y="246124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66" name="TextBox 65"/>
          <p:cNvSpPr txBox="1"/>
          <p:nvPr/>
        </p:nvSpPr>
        <p:spPr>
          <a:xfrm>
            <a:off x="7065546" y="3096227"/>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67" name="Straight Arrow Connector 66"/>
          <p:cNvCxnSpPr>
            <a:stCxn id="70" idx="6"/>
          </p:cNvCxnSpPr>
          <p:nvPr/>
        </p:nvCxnSpPr>
        <p:spPr>
          <a:xfrm>
            <a:off x="7518381" y="3553258"/>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68" name="Group 67"/>
          <p:cNvGrpSpPr/>
          <p:nvPr/>
        </p:nvGrpSpPr>
        <p:grpSpPr>
          <a:xfrm>
            <a:off x="7066896" y="3426827"/>
            <a:ext cx="451485" cy="243831"/>
            <a:chOff x="1328737" y="3152802"/>
            <a:chExt cx="451485" cy="299861"/>
          </a:xfrm>
        </p:grpSpPr>
        <p:grpSp>
          <p:nvGrpSpPr>
            <p:cNvPr id="69" name="Group 68"/>
            <p:cNvGrpSpPr/>
            <p:nvPr/>
          </p:nvGrpSpPr>
          <p:grpSpPr>
            <a:xfrm>
              <a:off x="1328737" y="3152802"/>
              <a:ext cx="428625" cy="299861"/>
              <a:chOff x="1343025" y="1209675"/>
              <a:chExt cx="952500" cy="642937"/>
            </a:xfrm>
          </p:grpSpPr>
          <p:sp>
            <p:nvSpPr>
              <p:cNvPr id="71" name="Rectangle 7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2" name="Rectangle 7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3" name="Elbow Connector 72"/>
              <p:cNvCxnSpPr>
                <a:stCxn id="7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70" name="Flowchart: Connector 6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74" name="Flowchart: Connector 73"/>
          <p:cNvSpPr>
            <a:spLocks noChangeAspect="1"/>
          </p:cNvSpPr>
          <p:nvPr/>
        </p:nvSpPr>
        <p:spPr bwMode="auto">
          <a:xfrm>
            <a:off x="7457325" y="35228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75" name="TextBox 74"/>
          <p:cNvSpPr txBox="1"/>
          <p:nvPr/>
        </p:nvSpPr>
        <p:spPr>
          <a:xfrm>
            <a:off x="7203362" y="2123957"/>
            <a:ext cx="8768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branch1</a:t>
            </a:r>
          </a:p>
        </p:txBody>
      </p:sp>
      <p:cxnSp>
        <p:nvCxnSpPr>
          <p:cNvPr id="76" name="Straight Arrow Connector 75"/>
          <p:cNvCxnSpPr>
            <a:stCxn id="91" idx="6"/>
          </p:cNvCxnSpPr>
          <p:nvPr/>
        </p:nvCxnSpPr>
        <p:spPr>
          <a:xfrm>
            <a:off x="8077897" y="2587672"/>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77" name="Group 76"/>
          <p:cNvGrpSpPr/>
          <p:nvPr/>
        </p:nvGrpSpPr>
        <p:grpSpPr>
          <a:xfrm>
            <a:off x="7626412" y="2461624"/>
            <a:ext cx="451485" cy="243831"/>
            <a:chOff x="1328737" y="3152802"/>
            <a:chExt cx="451485" cy="299861"/>
          </a:xfrm>
        </p:grpSpPr>
        <p:grpSp>
          <p:nvGrpSpPr>
            <p:cNvPr id="78" name="Group 77"/>
            <p:cNvGrpSpPr/>
            <p:nvPr/>
          </p:nvGrpSpPr>
          <p:grpSpPr>
            <a:xfrm>
              <a:off x="1328737" y="3152802"/>
              <a:ext cx="428625" cy="299861"/>
              <a:chOff x="1343025" y="1209675"/>
              <a:chExt cx="952500" cy="642937"/>
            </a:xfrm>
          </p:grpSpPr>
          <p:sp>
            <p:nvSpPr>
              <p:cNvPr id="80" name="Rectangle 7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9" name="Rectangle 8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0" name="Elbow Connector 89"/>
              <p:cNvCxnSpPr>
                <a:stCxn id="8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79" name="Flowchart: Connector 7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1" name="Flowchart: Connector 90"/>
          <p:cNvSpPr>
            <a:spLocks noChangeAspect="1"/>
          </p:cNvSpPr>
          <p:nvPr/>
        </p:nvSpPr>
        <p:spPr bwMode="auto">
          <a:xfrm>
            <a:off x="8016841" y="255780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92" name="Straight Arrow Connector 91"/>
          <p:cNvCxnSpPr>
            <a:stCxn id="103" idx="6"/>
          </p:cNvCxnSpPr>
          <p:nvPr/>
        </p:nvCxnSpPr>
        <p:spPr>
          <a:xfrm>
            <a:off x="8694968" y="1615402"/>
            <a:ext cx="261941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93" name="Group 92"/>
          <p:cNvGrpSpPr/>
          <p:nvPr/>
        </p:nvGrpSpPr>
        <p:grpSpPr>
          <a:xfrm>
            <a:off x="8243483" y="1489354"/>
            <a:ext cx="451485" cy="243831"/>
            <a:chOff x="1328737" y="3152802"/>
            <a:chExt cx="451485" cy="299861"/>
          </a:xfrm>
        </p:grpSpPr>
        <p:grpSp>
          <p:nvGrpSpPr>
            <p:cNvPr id="94" name="Group 93"/>
            <p:cNvGrpSpPr/>
            <p:nvPr/>
          </p:nvGrpSpPr>
          <p:grpSpPr>
            <a:xfrm>
              <a:off x="1328737" y="3152802"/>
              <a:ext cx="428625" cy="299861"/>
              <a:chOff x="1343025" y="1209675"/>
              <a:chExt cx="952500" cy="642937"/>
            </a:xfrm>
          </p:grpSpPr>
          <p:sp>
            <p:nvSpPr>
              <p:cNvPr id="99" name="Rectangle 9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Rectangle 9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1" name="Elbow Connector 100"/>
              <p:cNvCxnSpPr>
                <a:stCxn id="10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95" name="Flowchart: Connector 9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3" name="Flowchart: Connector 102"/>
          <p:cNvSpPr>
            <a:spLocks noChangeAspect="1"/>
          </p:cNvSpPr>
          <p:nvPr/>
        </p:nvSpPr>
        <p:spPr bwMode="auto">
          <a:xfrm>
            <a:off x="8633912" y="158553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 name="TextBox 103"/>
          <p:cNvSpPr txBox="1"/>
          <p:nvPr/>
        </p:nvSpPr>
        <p:spPr>
          <a:xfrm>
            <a:off x="7797574" y="1181577"/>
            <a:ext cx="8768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branch2</a:t>
            </a:r>
          </a:p>
        </p:txBody>
      </p:sp>
      <p:sp>
        <p:nvSpPr>
          <p:cNvPr id="105" name="Flowchart: Connector 104"/>
          <p:cNvSpPr>
            <a:spLocks noChangeAspect="1"/>
          </p:cNvSpPr>
          <p:nvPr/>
        </p:nvSpPr>
        <p:spPr bwMode="auto">
          <a:xfrm>
            <a:off x="7832232" y="34408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12" name="Straight Arrow Connector 111"/>
          <p:cNvCxnSpPr>
            <a:stCxn id="117" idx="0"/>
            <a:endCxn id="100" idx="2"/>
          </p:cNvCxnSpPr>
          <p:nvPr/>
        </p:nvCxnSpPr>
        <p:spPr>
          <a:xfrm flipH="1" flipV="1">
            <a:off x="8564953" y="1733185"/>
            <a:ext cx="7031" cy="72843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14" name="Straight Arrow Connector 113"/>
          <p:cNvCxnSpPr>
            <a:stCxn id="105" idx="0"/>
            <a:endCxn id="89" idx="2"/>
          </p:cNvCxnSpPr>
          <p:nvPr/>
        </p:nvCxnSpPr>
        <p:spPr>
          <a:xfrm flipV="1">
            <a:off x="7946532" y="2705455"/>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5" name="Right Brace 114"/>
          <p:cNvSpPr/>
          <p:nvPr/>
        </p:nvSpPr>
        <p:spPr>
          <a:xfrm rot="5400000">
            <a:off x="9012250" y="1731165"/>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6" name="TextBox 115"/>
          <p:cNvSpPr txBox="1"/>
          <p:nvPr/>
        </p:nvSpPr>
        <p:spPr>
          <a:xfrm>
            <a:off x="8848246" y="4099972"/>
            <a:ext cx="807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“target”</a:t>
            </a:r>
          </a:p>
        </p:txBody>
      </p:sp>
      <p:sp>
        <p:nvSpPr>
          <p:cNvPr id="117" name="Flowchart: Connector 116"/>
          <p:cNvSpPr>
            <a:spLocks noChangeAspect="1"/>
          </p:cNvSpPr>
          <p:nvPr/>
        </p:nvSpPr>
        <p:spPr bwMode="auto">
          <a:xfrm>
            <a:off x="8457684" y="246162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2" name="Right Arrow 11"/>
          <p:cNvSpPr/>
          <p:nvPr/>
        </p:nvSpPr>
        <p:spPr bwMode="auto">
          <a:xfrm>
            <a:off x="5428328" y="1919246"/>
            <a:ext cx="1046025" cy="1276350"/>
          </a:xfrm>
          <a:prstGeom prst="rightArrow">
            <a:avLst/>
          </a:prstGeom>
          <a:solidFill>
            <a:srgbClr val="F28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Straight Arrow Connector 117"/>
          <p:cNvCxnSpPr>
            <a:stCxn id="119" idx="0"/>
          </p:cNvCxnSpPr>
          <p:nvPr/>
        </p:nvCxnSpPr>
        <p:spPr>
          <a:xfrm flipH="1" flipV="1">
            <a:off x="2644756" y="1615020"/>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9" name="Flowchart: Connector 118"/>
          <p:cNvSpPr>
            <a:spLocks noChangeAspect="1"/>
          </p:cNvSpPr>
          <p:nvPr/>
        </p:nvSpPr>
        <p:spPr bwMode="auto">
          <a:xfrm>
            <a:off x="2537486" y="246162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21" name="Flowchart: Connector 120"/>
          <p:cNvSpPr>
            <a:spLocks noChangeAspect="1"/>
          </p:cNvSpPr>
          <p:nvPr/>
        </p:nvSpPr>
        <p:spPr bwMode="auto">
          <a:xfrm>
            <a:off x="2962080" y="150318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22" name="Straight Arrow Connector 121"/>
          <p:cNvCxnSpPr>
            <a:stCxn id="121" idx="4"/>
          </p:cNvCxnSpPr>
          <p:nvPr/>
        </p:nvCxnSpPr>
        <p:spPr>
          <a:xfrm>
            <a:off x="3076380" y="1726848"/>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23" name="Straight Arrow Connector 122"/>
          <p:cNvCxnSpPr>
            <a:stCxn id="124" idx="0"/>
          </p:cNvCxnSpPr>
          <p:nvPr/>
        </p:nvCxnSpPr>
        <p:spPr>
          <a:xfrm flipH="1" flipV="1">
            <a:off x="3483669" y="2594641"/>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4" name="Flowchart: Connector 123"/>
          <p:cNvSpPr>
            <a:spLocks noChangeAspect="1"/>
          </p:cNvSpPr>
          <p:nvPr/>
        </p:nvSpPr>
        <p:spPr bwMode="auto">
          <a:xfrm>
            <a:off x="3376399" y="344124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25" name="Flowchart: Connector 124"/>
          <p:cNvSpPr>
            <a:spLocks noChangeAspect="1"/>
          </p:cNvSpPr>
          <p:nvPr/>
        </p:nvSpPr>
        <p:spPr bwMode="auto">
          <a:xfrm>
            <a:off x="3800993" y="24828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27" name="Straight Arrow Connector 126"/>
          <p:cNvCxnSpPr>
            <a:stCxn id="125" idx="4"/>
          </p:cNvCxnSpPr>
          <p:nvPr/>
        </p:nvCxnSpPr>
        <p:spPr>
          <a:xfrm>
            <a:off x="3915293" y="2706469"/>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28" name="Straight Arrow Connector 127"/>
          <p:cNvCxnSpPr>
            <a:stCxn id="131" idx="0"/>
          </p:cNvCxnSpPr>
          <p:nvPr/>
        </p:nvCxnSpPr>
        <p:spPr>
          <a:xfrm flipH="1" flipV="1">
            <a:off x="9493105" y="1619956"/>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1" name="Flowchart: Connector 130"/>
          <p:cNvSpPr>
            <a:spLocks noChangeAspect="1"/>
          </p:cNvSpPr>
          <p:nvPr/>
        </p:nvSpPr>
        <p:spPr bwMode="auto">
          <a:xfrm>
            <a:off x="9385835" y="246656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33" name="Flowchart: Connector 132"/>
          <p:cNvSpPr>
            <a:spLocks noChangeAspect="1"/>
          </p:cNvSpPr>
          <p:nvPr/>
        </p:nvSpPr>
        <p:spPr bwMode="auto">
          <a:xfrm>
            <a:off x="9810429" y="150812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34" name="Straight Arrow Connector 133"/>
          <p:cNvCxnSpPr>
            <a:stCxn id="133" idx="4"/>
          </p:cNvCxnSpPr>
          <p:nvPr/>
        </p:nvCxnSpPr>
        <p:spPr>
          <a:xfrm>
            <a:off x="9924729" y="1731784"/>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35" name="Straight Arrow Connector 134"/>
          <p:cNvCxnSpPr>
            <a:stCxn id="139" idx="0"/>
          </p:cNvCxnSpPr>
          <p:nvPr/>
        </p:nvCxnSpPr>
        <p:spPr>
          <a:xfrm flipH="1" flipV="1">
            <a:off x="10332018" y="2599577"/>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9" name="Flowchart: Connector 138"/>
          <p:cNvSpPr>
            <a:spLocks noChangeAspect="1"/>
          </p:cNvSpPr>
          <p:nvPr/>
        </p:nvSpPr>
        <p:spPr bwMode="auto">
          <a:xfrm>
            <a:off x="10224748" y="344618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41" name="Flowchart: Connector 140"/>
          <p:cNvSpPr>
            <a:spLocks noChangeAspect="1"/>
          </p:cNvSpPr>
          <p:nvPr/>
        </p:nvSpPr>
        <p:spPr bwMode="auto">
          <a:xfrm>
            <a:off x="10649342" y="248774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42" name="Straight Arrow Connector 141"/>
          <p:cNvCxnSpPr>
            <a:stCxn id="141" idx="4"/>
          </p:cNvCxnSpPr>
          <p:nvPr/>
        </p:nvCxnSpPr>
        <p:spPr>
          <a:xfrm>
            <a:off x="10763642" y="2711405"/>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 name="Straight Arrow Connector 5"/>
          <p:cNvCxnSpPr/>
          <p:nvPr/>
        </p:nvCxnSpPr>
        <p:spPr>
          <a:xfrm flipV="1">
            <a:off x="11707734" y="905854"/>
            <a:ext cx="17091" cy="311921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7" name="Straight Arrow Connector 96"/>
          <p:cNvCxnSpPr/>
          <p:nvPr/>
        </p:nvCxnSpPr>
        <p:spPr>
          <a:xfrm>
            <a:off x="11707734" y="4407367"/>
            <a:ext cx="0" cy="228399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43" name="TextBox 142"/>
          <p:cNvSpPr txBox="1"/>
          <p:nvPr/>
        </p:nvSpPr>
        <p:spPr>
          <a:xfrm rot="16200000">
            <a:off x="10987604" y="2365205"/>
            <a:ext cx="178221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logical tree view</a:t>
            </a:r>
          </a:p>
        </p:txBody>
      </p:sp>
      <p:sp>
        <p:nvSpPr>
          <p:cNvPr id="144" name="TextBox 143"/>
          <p:cNvSpPr txBox="1"/>
          <p:nvPr/>
        </p:nvSpPr>
        <p:spPr>
          <a:xfrm rot="16200000">
            <a:off x="10909442" y="5362714"/>
            <a:ext cx="19043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Physical (file) view</a:t>
            </a:r>
          </a:p>
        </p:txBody>
      </p:sp>
      <p:sp>
        <p:nvSpPr>
          <p:cNvPr id="145" name="Content"/>
          <p:cNvSpPr/>
          <p:nvPr>
            <p:custDataLst>
              <p:custData r:id="rId1"/>
            </p:custDataLst>
          </p:nvPr>
        </p:nvSpPr>
        <p:spPr>
          <a:xfrm>
            <a:off x="5775448" y="4995687"/>
            <a:ext cx="1882128"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$/space</a:t>
            </a:r>
            <a:endParaRPr lang="en-US" sz="1200" dirty="0">
              <a:solidFill>
                <a:srgbClr val="000000"/>
              </a:solidFill>
              <a:latin typeface="Segoe UI" pitchFamily="34" charset="0"/>
              <a:cs typeface="Segoe UI" pitchFamily="34" charset="0"/>
            </a:endParaRPr>
          </a:p>
        </p:txBody>
      </p:sp>
      <p:sp>
        <p:nvSpPr>
          <p:cNvPr id="148" name="Content"/>
          <p:cNvSpPr/>
          <p:nvPr>
            <p:custDataLst>
              <p:custData r:id="rId2"/>
            </p:custDataLst>
          </p:nvPr>
        </p:nvSpPr>
        <p:spPr>
          <a:xfrm>
            <a:off x="4529339" y="498834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Active</a:t>
            </a:r>
            <a:endParaRPr lang="en-US" sz="1200" dirty="0">
              <a:solidFill>
                <a:srgbClr val="000000"/>
              </a:solidFill>
              <a:latin typeface="Segoe UI" pitchFamily="34" charset="0"/>
              <a:cs typeface="Segoe UI" pitchFamily="34" charset="0"/>
            </a:endParaRPr>
          </a:p>
        </p:txBody>
      </p:sp>
      <p:sp>
        <p:nvSpPr>
          <p:cNvPr id="10" name="Rectangle 9"/>
          <p:cNvSpPr/>
          <p:nvPr/>
        </p:nvSpPr>
        <p:spPr bwMode="auto">
          <a:xfrm>
            <a:off x="3852640" y="4796380"/>
            <a:ext cx="3951544" cy="553287"/>
          </a:xfrm>
          <a:prstGeom prst="rect">
            <a:avLst/>
          </a:prstGeom>
          <a:noFill/>
          <a:ln>
            <a:solidFill>
              <a:srgbClr val="92929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5" name="TextBox 154"/>
          <p:cNvSpPr txBox="1"/>
          <p:nvPr/>
        </p:nvSpPr>
        <p:spPr>
          <a:xfrm>
            <a:off x="4102754" y="4612060"/>
            <a:ext cx="2541080" cy="307777"/>
          </a:xfrm>
          <a:prstGeom prst="rect">
            <a:avLst/>
          </a:prstGeom>
          <a:solidFill>
            <a:schemeClr val="bg1"/>
          </a:solid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Paths (in session </a:t>
            </a:r>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config</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968" y="4501428"/>
            <a:ext cx="2686089" cy="192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7" name="Rectangle 146"/>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49" name="Picture 1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6898245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TFS Integration Tools – Merge Scope</a:t>
            </a:r>
            <a:endParaRPr lang="en-US" sz="2000" dirty="0">
              <a:solidFill>
                <a:srgbClr val="9B4F96"/>
              </a:solidFill>
            </a:endParaRPr>
          </a:p>
        </p:txBody>
      </p:sp>
      <p:sp>
        <p:nvSpPr>
          <p:cNvPr id="97" name="TextBox 96"/>
          <p:cNvSpPr txBox="1"/>
          <p:nvPr/>
        </p:nvSpPr>
        <p:spPr>
          <a:xfrm>
            <a:off x="618442" y="2805037"/>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98" name="Straight Arrow Connector 97"/>
          <p:cNvCxnSpPr>
            <a:stCxn id="121" idx="6"/>
          </p:cNvCxnSpPr>
          <p:nvPr/>
        </p:nvCxnSpPr>
        <p:spPr>
          <a:xfrm>
            <a:off x="1071277" y="3262068"/>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18" name="Group 117"/>
          <p:cNvGrpSpPr/>
          <p:nvPr/>
        </p:nvGrpSpPr>
        <p:grpSpPr>
          <a:xfrm>
            <a:off x="619792" y="3135637"/>
            <a:ext cx="451485" cy="243831"/>
            <a:chOff x="1328737" y="3152802"/>
            <a:chExt cx="451485" cy="299861"/>
          </a:xfrm>
        </p:grpSpPr>
        <p:grpSp>
          <p:nvGrpSpPr>
            <p:cNvPr id="119" name="Group 118"/>
            <p:cNvGrpSpPr/>
            <p:nvPr/>
          </p:nvGrpSpPr>
          <p:grpSpPr>
            <a:xfrm>
              <a:off x="1328737" y="3152802"/>
              <a:ext cx="428625" cy="299861"/>
              <a:chOff x="1343025" y="1209675"/>
              <a:chExt cx="952500" cy="642937"/>
            </a:xfrm>
          </p:grpSpPr>
          <p:sp>
            <p:nvSpPr>
              <p:cNvPr id="122" name="Rectangle 12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Rectangle 12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4" name="Elbow Connector 123"/>
              <p:cNvCxnSpPr>
                <a:stCxn id="12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21" name="Flowchart: Connector 12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5" name="Flowchart: Connector 124"/>
          <p:cNvSpPr>
            <a:spLocks noChangeAspect="1"/>
          </p:cNvSpPr>
          <p:nvPr/>
        </p:nvSpPr>
        <p:spPr bwMode="auto">
          <a:xfrm>
            <a:off x="1010221" y="323162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7" name="TextBox 126"/>
          <p:cNvSpPr txBox="1"/>
          <p:nvPr/>
        </p:nvSpPr>
        <p:spPr>
          <a:xfrm>
            <a:off x="756258" y="1832767"/>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128" name="Straight Arrow Connector 127"/>
          <p:cNvCxnSpPr>
            <a:stCxn id="142" idx="6"/>
          </p:cNvCxnSpPr>
          <p:nvPr/>
        </p:nvCxnSpPr>
        <p:spPr>
          <a:xfrm>
            <a:off x="1630793" y="2296482"/>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1" name="Group 130"/>
          <p:cNvGrpSpPr/>
          <p:nvPr/>
        </p:nvGrpSpPr>
        <p:grpSpPr>
          <a:xfrm>
            <a:off x="1179308" y="2170434"/>
            <a:ext cx="451485" cy="243831"/>
            <a:chOff x="1328737" y="3152802"/>
            <a:chExt cx="451485" cy="299861"/>
          </a:xfrm>
        </p:grpSpPr>
        <p:grpSp>
          <p:nvGrpSpPr>
            <p:cNvPr id="133" name="Group 132"/>
            <p:cNvGrpSpPr/>
            <p:nvPr/>
          </p:nvGrpSpPr>
          <p:grpSpPr>
            <a:xfrm>
              <a:off x="1328737" y="3152802"/>
              <a:ext cx="428625" cy="299861"/>
              <a:chOff x="1343025" y="1209675"/>
              <a:chExt cx="952500" cy="642937"/>
            </a:xfrm>
          </p:grpSpPr>
          <p:sp>
            <p:nvSpPr>
              <p:cNvPr id="135" name="Rectangle 13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9" name="Rectangle 13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1" name="Elbow Connector 140"/>
              <p:cNvCxnSpPr>
                <a:stCxn id="13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4" name="Flowchart: Connector 13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2" name="Flowchart: Connector 141"/>
          <p:cNvSpPr>
            <a:spLocks noChangeAspect="1"/>
          </p:cNvSpPr>
          <p:nvPr/>
        </p:nvSpPr>
        <p:spPr bwMode="auto">
          <a:xfrm>
            <a:off x="1569737" y="22666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43" name="Straight Arrow Connector 142"/>
          <p:cNvCxnSpPr>
            <a:stCxn id="151" idx="6"/>
          </p:cNvCxnSpPr>
          <p:nvPr/>
        </p:nvCxnSpPr>
        <p:spPr>
          <a:xfrm>
            <a:off x="2247864" y="1324212"/>
            <a:ext cx="261941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44" name="Group 143"/>
          <p:cNvGrpSpPr/>
          <p:nvPr/>
        </p:nvGrpSpPr>
        <p:grpSpPr>
          <a:xfrm>
            <a:off x="1796379" y="1198164"/>
            <a:ext cx="451485" cy="243831"/>
            <a:chOff x="1328737" y="3152802"/>
            <a:chExt cx="451485" cy="299861"/>
          </a:xfrm>
        </p:grpSpPr>
        <p:grpSp>
          <p:nvGrpSpPr>
            <p:cNvPr id="145" name="Group 144"/>
            <p:cNvGrpSpPr/>
            <p:nvPr/>
          </p:nvGrpSpPr>
          <p:grpSpPr>
            <a:xfrm>
              <a:off x="1328737" y="3152802"/>
              <a:ext cx="428625" cy="299861"/>
              <a:chOff x="1343025" y="1209675"/>
              <a:chExt cx="952500" cy="642937"/>
            </a:xfrm>
          </p:grpSpPr>
          <p:sp>
            <p:nvSpPr>
              <p:cNvPr id="148" name="Rectangle 14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9" name="Rectangle 14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0" name="Elbow Connector 149"/>
              <p:cNvCxnSpPr>
                <a:stCxn id="14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47" name="Flowchart: Connector 14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51" name="Flowchart: Connector 150"/>
          <p:cNvSpPr>
            <a:spLocks noChangeAspect="1"/>
          </p:cNvSpPr>
          <p:nvPr/>
        </p:nvSpPr>
        <p:spPr bwMode="auto">
          <a:xfrm>
            <a:off x="2186808" y="129434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2" name="TextBox 151"/>
          <p:cNvSpPr txBox="1"/>
          <p:nvPr/>
        </p:nvSpPr>
        <p:spPr>
          <a:xfrm>
            <a:off x="1350470" y="890387"/>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2</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53" name="Flowchart: Connector 152"/>
          <p:cNvSpPr>
            <a:spLocks noChangeAspect="1"/>
          </p:cNvSpPr>
          <p:nvPr/>
        </p:nvSpPr>
        <p:spPr bwMode="auto">
          <a:xfrm>
            <a:off x="1385128" y="314966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4" name="Straight Arrow Connector 153"/>
          <p:cNvCxnSpPr>
            <a:stCxn id="158" idx="0"/>
            <a:endCxn id="149" idx="2"/>
          </p:cNvCxnSpPr>
          <p:nvPr/>
        </p:nvCxnSpPr>
        <p:spPr>
          <a:xfrm flipH="1" flipV="1">
            <a:off x="2117849" y="1441995"/>
            <a:ext cx="7031" cy="72843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55" name="Straight Arrow Connector 154"/>
          <p:cNvCxnSpPr>
            <a:stCxn id="153" idx="0"/>
            <a:endCxn id="139" idx="2"/>
          </p:cNvCxnSpPr>
          <p:nvPr/>
        </p:nvCxnSpPr>
        <p:spPr>
          <a:xfrm flipV="1">
            <a:off x="1499428" y="2414265"/>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56" name="Right Brace 155"/>
          <p:cNvSpPr/>
          <p:nvPr/>
        </p:nvSpPr>
        <p:spPr>
          <a:xfrm rot="5400000">
            <a:off x="2565146" y="1439975"/>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7" name="TextBox 156"/>
          <p:cNvSpPr txBox="1"/>
          <p:nvPr/>
        </p:nvSpPr>
        <p:spPr>
          <a:xfrm>
            <a:off x="2401142" y="3808782"/>
            <a:ext cx="86325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“source”</a:t>
            </a:r>
          </a:p>
        </p:txBody>
      </p:sp>
      <p:sp>
        <p:nvSpPr>
          <p:cNvPr id="158" name="Flowchart: Connector 157"/>
          <p:cNvSpPr>
            <a:spLocks noChangeAspect="1"/>
          </p:cNvSpPr>
          <p:nvPr/>
        </p:nvSpPr>
        <p:spPr bwMode="auto">
          <a:xfrm>
            <a:off x="2010580" y="217043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59" name="TextBox 158"/>
          <p:cNvSpPr txBox="1"/>
          <p:nvPr/>
        </p:nvSpPr>
        <p:spPr>
          <a:xfrm>
            <a:off x="7253558" y="2805420"/>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160" name="Straight Arrow Connector 159"/>
          <p:cNvCxnSpPr>
            <a:stCxn id="163" idx="6"/>
          </p:cNvCxnSpPr>
          <p:nvPr/>
        </p:nvCxnSpPr>
        <p:spPr>
          <a:xfrm>
            <a:off x="7706393" y="3262451"/>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61" name="Group 160"/>
          <p:cNvGrpSpPr/>
          <p:nvPr/>
        </p:nvGrpSpPr>
        <p:grpSpPr>
          <a:xfrm>
            <a:off x="7254908" y="3136020"/>
            <a:ext cx="451485" cy="243831"/>
            <a:chOff x="1328737" y="3152802"/>
            <a:chExt cx="451485" cy="299861"/>
          </a:xfrm>
        </p:grpSpPr>
        <p:grpSp>
          <p:nvGrpSpPr>
            <p:cNvPr id="162" name="Group 161"/>
            <p:cNvGrpSpPr/>
            <p:nvPr/>
          </p:nvGrpSpPr>
          <p:grpSpPr>
            <a:xfrm>
              <a:off x="1328737" y="3152802"/>
              <a:ext cx="428625" cy="299861"/>
              <a:chOff x="1343025" y="1209675"/>
              <a:chExt cx="952500" cy="642937"/>
            </a:xfrm>
          </p:grpSpPr>
          <p:sp>
            <p:nvSpPr>
              <p:cNvPr id="164" name="Rectangle 16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5" name="Rectangle 16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6" name="Elbow Connector 165"/>
              <p:cNvCxnSpPr>
                <a:stCxn id="16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63" name="Flowchart: Connector 16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7" name="Flowchart: Connector 166"/>
          <p:cNvSpPr>
            <a:spLocks noChangeAspect="1"/>
          </p:cNvSpPr>
          <p:nvPr/>
        </p:nvSpPr>
        <p:spPr bwMode="auto">
          <a:xfrm>
            <a:off x="7645337" y="323200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68" name="TextBox 167"/>
          <p:cNvSpPr txBox="1"/>
          <p:nvPr/>
        </p:nvSpPr>
        <p:spPr>
          <a:xfrm>
            <a:off x="7391374" y="1833150"/>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169" name="Straight Arrow Connector 168"/>
          <p:cNvCxnSpPr>
            <a:stCxn id="176" idx="6"/>
          </p:cNvCxnSpPr>
          <p:nvPr/>
        </p:nvCxnSpPr>
        <p:spPr>
          <a:xfrm>
            <a:off x="8265909" y="2296865"/>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70" name="Group 169"/>
          <p:cNvGrpSpPr/>
          <p:nvPr/>
        </p:nvGrpSpPr>
        <p:grpSpPr>
          <a:xfrm>
            <a:off x="7814424" y="2170817"/>
            <a:ext cx="451485" cy="243831"/>
            <a:chOff x="1328737" y="3152802"/>
            <a:chExt cx="451485" cy="299861"/>
          </a:xfrm>
        </p:grpSpPr>
        <p:grpSp>
          <p:nvGrpSpPr>
            <p:cNvPr id="171" name="Group 170"/>
            <p:cNvGrpSpPr/>
            <p:nvPr/>
          </p:nvGrpSpPr>
          <p:grpSpPr>
            <a:xfrm>
              <a:off x="1328737" y="3152802"/>
              <a:ext cx="428625" cy="299861"/>
              <a:chOff x="1343025" y="1209675"/>
              <a:chExt cx="952500" cy="642937"/>
            </a:xfrm>
          </p:grpSpPr>
          <p:sp>
            <p:nvSpPr>
              <p:cNvPr id="173" name="Rectangle 17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4" name="Rectangle 17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5" name="Elbow Connector 174"/>
              <p:cNvCxnSpPr>
                <a:stCxn id="17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2" name="Flowchart: Connector 17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76" name="Flowchart: Connector 175"/>
          <p:cNvSpPr>
            <a:spLocks noChangeAspect="1"/>
          </p:cNvSpPr>
          <p:nvPr/>
        </p:nvSpPr>
        <p:spPr bwMode="auto">
          <a:xfrm>
            <a:off x="8204853" y="226699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7" name="Flowchart: Connector 186"/>
          <p:cNvSpPr>
            <a:spLocks noChangeAspect="1"/>
          </p:cNvSpPr>
          <p:nvPr/>
        </p:nvSpPr>
        <p:spPr bwMode="auto">
          <a:xfrm>
            <a:off x="8020244" y="315004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88" name="Straight Arrow Connector 187"/>
          <p:cNvCxnSpPr>
            <a:stCxn id="193" idx="0"/>
          </p:cNvCxnSpPr>
          <p:nvPr/>
        </p:nvCxnSpPr>
        <p:spPr>
          <a:xfrm flipV="1">
            <a:off x="8759996" y="1806597"/>
            <a:ext cx="0" cy="364220"/>
          </a:xfrm>
          <a:prstGeom prst="straightConnector1">
            <a:avLst/>
          </a:prstGeom>
          <a:ln w="12700">
            <a:solidFill>
              <a:schemeClr val="bg1">
                <a:lumMod val="65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9" name="Straight Arrow Connector 188"/>
          <p:cNvCxnSpPr>
            <a:stCxn id="187" idx="0"/>
            <a:endCxn id="174" idx="2"/>
          </p:cNvCxnSpPr>
          <p:nvPr/>
        </p:nvCxnSpPr>
        <p:spPr>
          <a:xfrm flipV="1">
            <a:off x="8134544" y="2414648"/>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90" name="Right Brace 189"/>
          <p:cNvSpPr/>
          <p:nvPr/>
        </p:nvSpPr>
        <p:spPr>
          <a:xfrm rot="5400000">
            <a:off x="9200262" y="1440358"/>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2" name="TextBox 191"/>
          <p:cNvSpPr txBox="1"/>
          <p:nvPr/>
        </p:nvSpPr>
        <p:spPr>
          <a:xfrm>
            <a:off x="6898113" y="771811"/>
            <a:ext cx="4673652" cy="615553"/>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skip branch and forward integration actions</a:t>
            </a:r>
          </a:p>
          <a:p>
            <a:pPr algn="ct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as they are out of scope</a:t>
            </a:r>
          </a:p>
        </p:txBody>
      </p:sp>
      <p:sp>
        <p:nvSpPr>
          <p:cNvPr id="193" name="Flowchart: Connector 192"/>
          <p:cNvSpPr>
            <a:spLocks noChangeAspect="1"/>
          </p:cNvSpPr>
          <p:nvPr/>
        </p:nvSpPr>
        <p:spPr bwMode="auto">
          <a:xfrm>
            <a:off x="8645696" y="2170817"/>
            <a:ext cx="228600" cy="223659"/>
          </a:xfrm>
          <a:prstGeom prst="flowChartConnector">
            <a:avLst/>
          </a:prstGeom>
          <a:solidFill>
            <a:schemeClr val="bg1"/>
          </a:solidFill>
          <a:ln w="12700">
            <a:solidFill>
              <a:schemeClr val="bg1">
                <a:lumMod val="65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bg1">
                    <a:lumMod val="75000"/>
                  </a:schemeClr>
                </a:solidFill>
                <a:latin typeface="Segoe UI Light" pitchFamily="34" charset="0"/>
                <a:ea typeface="Segoe UI" pitchFamily="34" charset="0"/>
                <a:cs typeface="Segoe UI" pitchFamily="34" charset="0"/>
              </a:rPr>
              <a:t>B</a:t>
            </a:r>
          </a:p>
        </p:txBody>
      </p:sp>
      <p:sp>
        <p:nvSpPr>
          <p:cNvPr id="194" name="Right Arrow 193"/>
          <p:cNvSpPr/>
          <p:nvPr/>
        </p:nvSpPr>
        <p:spPr bwMode="auto">
          <a:xfrm>
            <a:off x="5616340" y="1628439"/>
            <a:ext cx="1046025" cy="1276350"/>
          </a:xfrm>
          <a:prstGeom prst="rightArrow">
            <a:avLst/>
          </a:prstGeom>
          <a:solidFill>
            <a:srgbClr val="F28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8" name="Straight Arrow Connector 197"/>
          <p:cNvCxnSpPr>
            <a:stCxn id="199" idx="0"/>
          </p:cNvCxnSpPr>
          <p:nvPr/>
        </p:nvCxnSpPr>
        <p:spPr>
          <a:xfrm flipH="1" flipV="1">
            <a:off x="2832768" y="1324213"/>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99" name="Flowchart: Connector 198"/>
          <p:cNvSpPr>
            <a:spLocks noChangeAspect="1"/>
          </p:cNvSpPr>
          <p:nvPr/>
        </p:nvSpPr>
        <p:spPr bwMode="auto">
          <a:xfrm>
            <a:off x="2725498" y="217081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00" name="Flowchart: Connector 199"/>
          <p:cNvSpPr>
            <a:spLocks noChangeAspect="1"/>
          </p:cNvSpPr>
          <p:nvPr/>
        </p:nvSpPr>
        <p:spPr bwMode="auto">
          <a:xfrm>
            <a:off x="3150092" y="121238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01" name="Straight Arrow Connector 200"/>
          <p:cNvCxnSpPr>
            <a:stCxn id="200" idx="4"/>
          </p:cNvCxnSpPr>
          <p:nvPr/>
        </p:nvCxnSpPr>
        <p:spPr>
          <a:xfrm>
            <a:off x="3264392" y="1436041"/>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2" name="Straight Arrow Connector 201"/>
          <p:cNvCxnSpPr>
            <a:stCxn id="203" idx="0"/>
          </p:cNvCxnSpPr>
          <p:nvPr/>
        </p:nvCxnSpPr>
        <p:spPr>
          <a:xfrm flipH="1" flipV="1">
            <a:off x="3671681" y="2303834"/>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03" name="Flowchart: Connector 202"/>
          <p:cNvSpPr>
            <a:spLocks noChangeAspect="1"/>
          </p:cNvSpPr>
          <p:nvPr/>
        </p:nvSpPr>
        <p:spPr bwMode="auto">
          <a:xfrm>
            <a:off x="3564411" y="31504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04" name="Flowchart: Connector 203"/>
          <p:cNvSpPr>
            <a:spLocks noChangeAspect="1"/>
          </p:cNvSpPr>
          <p:nvPr/>
        </p:nvSpPr>
        <p:spPr bwMode="auto">
          <a:xfrm>
            <a:off x="3989005" y="219200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05" name="Straight Arrow Connector 204"/>
          <p:cNvCxnSpPr>
            <a:stCxn id="204" idx="4"/>
          </p:cNvCxnSpPr>
          <p:nvPr/>
        </p:nvCxnSpPr>
        <p:spPr>
          <a:xfrm>
            <a:off x="4103305" y="2415662"/>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6" name="Straight Arrow Connector 205"/>
          <p:cNvCxnSpPr>
            <a:stCxn id="207" idx="0"/>
          </p:cNvCxnSpPr>
          <p:nvPr/>
        </p:nvCxnSpPr>
        <p:spPr>
          <a:xfrm flipV="1">
            <a:off x="9688147" y="1806597"/>
            <a:ext cx="0" cy="369156"/>
          </a:xfrm>
          <a:prstGeom prst="straightConnector1">
            <a:avLst/>
          </a:prstGeom>
          <a:ln w="12700">
            <a:solidFill>
              <a:schemeClr val="bg1">
                <a:lumMod val="65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207" name="Flowchart: Connector 206"/>
          <p:cNvSpPr>
            <a:spLocks noChangeAspect="1"/>
          </p:cNvSpPr>
          <p:nvPr/>
        </p:nvSpPr>
        <p:spPr bwMode="auto">
          <a:xfrm>
            <a:off x="9573847" y="2175753"/>
            <a:ext cx="228600" cy="223659"/>
          </a:xfrm>
          <a:prstGeom prst="flowChartConnector">
            <a:avLst/>
          </a:prstGeom>
          <a:solidFill>
            <a:schemeClr val="bg1"/>
          </a:solidFill>
          <a:ln w="12700">
            <a:solidFill>
              <a:schemeClr val="bg1">
                <a:lumMod val="65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bg1">
                    <a:lumMod val="75000"/>
                  </a:schemeClr>
                </a:solidFill>
                <a:latin typeface="Segoe UI Light" pitchFamily="34" charset="0"/>
                <a:ea typeface="Segoe UI" pitchFamily="34" charset="0"/>
                <a:cs typeface="Segoe UI" pitchFamily="34" charset="0"/>
              </a:rPr>
              <a:t>FI</a:t>
            </a:r>
          </a:p>
        </p:txBody>
      </p:sp>
      <p:cxnSp>
        <p:nvCxnSpPr>
          <p:cNvPr id="210" name="Straight Arrow Connector 209"/>
          <p:cNvCxnSpPr>
            <a:stCxn id="211" idx="0"/>
          </p:cNvCxnSpPr>
          <p:nvPr/>
        </p:nvCxnSpPr>
        <p:spPr>
          <a:xfrm flipH="1" flipV="1">
            <a:off x="10520030" y="2308770"/>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11" name="Flowchart: Connector 210"/>
          <p:cNvSpPr>
            <a:spLocks noChangeAspect="1"/>
          </p:cNvSpPr>
          <p:nvPr/>
        </p:nvSpPr>
        <p:spPr bwMode="auto">
          <a:xfrm>
            <a:off x="10412760" y="315537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12" name="Flowchart: Connector 211"/>
          <p:cNvSpPr>
            <a:spLocks noChangeAspect="1"/>
          </p:cNvSpPr>
          <p:nvPr/>
        </p:nvSpPr>
        <p:spPr bwMode="auto">
          <a:xfrm>
            <a:off x="10837354" y="219693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13" name="Straight Arrow Connector 212"/>
          <p:cNvCxnSpPr>
            <a:stCxn id="212" idx="4"/>
          </p:cNvCxnSpPr>
          <p:nvPr/>
        </p:nvCxnSpPr>
        <p:spPr>
          <a:xfrm>
            <a:off x="10951654" y="2420598"/>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14" name="Right Brace 213"/>
          <p:cNvSpPr/>
          <p:nvPr/>
        </p:nvSpPr>
        <p:spPr>
          <a:xfrm rot="16200000" flipV="1">
            <a:off x="9085459" y="1099628"/>
            <a:ext cx="298960" cy="94988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15" name="TextBox 214"/>
          <p:cNvSpPr txBox="1"/>
          <p:nvPr/>
        </p:nvSpPr>
        <p:spPr>
          <a:xfrm>
            <a:off x="8989237" y="3809165"/>
            <a:ext cx="807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“target”</a:t>
            </a:r>
          </a:p>
        </p:txBody>
      </p:sp>
      <p:cxnSp>
        <p:nvCxnSpPr>
          <p:cNvPr id="85" name="Straight Arrow Connector 84"/>
          <p:cNvCxnSpPr/>
          <p:nvPr/>
        </p:nvCxnSpPr>
        <p:spPr>
          <a:xfrm flipV="1">
            <a:off x="11707734" y="905854"/>
            <a:ext cx="17091" cy="311921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6" name="Straight Arrow Connector 85"/>
          <p:cNvCxnSpPr/>
          <p:nvPr/>
        </p:nvCxnSpPr>
        <p:spPr>
          <a:xfrm>
            <a:off x="11707734" y="4407367"/>
            <a:ext cx="0" cy="228399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7" name="TextBox 86"/>
          <p:cNvSpPr txBox="1"/>
          <p:nvPr/>
        </p:nvSpPr>
        <p:spPr>
          <a:xfrm rot="16200000">
            <a:off x="10987604" y="2365205"/>
            <a:ext cx="178221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logical tree view</a:t>
            </a:r>
          </a:p>
        </p:txBody>
      </p:sp>
      <p:sp>
        <p:nvSpPr>
          <p:cNvPr id="88" name="TextBox 87"/>
          <p:cNvSpPr txBox="1"/>
          <p:nvPr/>
        </p:nvSpPr>
        <p:spPr>
          <a:xfrm rot="16200000">
            <a:off x="10909442" y="5362714"/>
            <a:ext cx="19043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Physical (file) view</a:t>
            </a:r>
          </a:p>
        </p:txBody>
      </p:sp>
      <p:pic>
        <p:nvPicPr>
          <p:cNvPr id="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968" y="4501428"/>
            <a:ext cx="2686089" cy="192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 name="Content"/>
          <p:cNvSpPr/>
          <p:nvPr>
            <p:custDataLst>
              <p:custData r:id="rId1"/>
            </p:custDataLst>
          </p:nvPr>
        </p:nvSpPr>
        <p:spPr>
          <a:xfrm>
            <a:off x="5775448" y="4995687"/>
            <a:ext cx="1882128"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$/space/branch1</a:t>
            </a:r>
            <a:endParaRPr lang="en-US" sz="1200" dirty="0">
              <a:solidFill>
                <a:srgbClr val="000000"/>
              </a:solidFill>
              <a:latin typeface="Segoe UI" pitchFamily="34" charset="0"/>
              <a:cs typeface="Segoe UI" pitchFamily="34" charset="0"/>
            </a:endParaRPr>
          </a:p>
        </p:txBody>
      </p:sp>
      <p:sp>
        <p:nvSpPr>
          <p:cNvPr id="99" name="Content"/>
          <p:cNvSpPr/>
          <p:nvPr>
            <p:custDataLst>
              <p:custData r:id="rId2"/>
            </p:custDataLst>
          </p:nvPr>
        </p:nvSpPr>
        <p:spPr>
          <a:xfrm>
            <a:off x="4529339" y="498834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Active</a:t>
            </a:r>
            <a:endParaRPr lang="en-US" sz="1200" dirty="0">
              <a:solidFill>
                <a:srgbClr val="000000"/>
              </a:solidFill>
              <a:latin typeface="Segoe UI" pitchFamily="34" charset="0"/>
              <a:cs typeface="Segoe UI" pitchFamily="34" charset="0"/>
            </a:endParaRPr>
          </a:p>
        </p:txBody>
      </p:sp>
      <p:sp>
        <p:nvSpPr>
          <p:cNvPr id="100" name="Rectangle 99"/>
          <p:cNvSpPr/>
          <p:nvPr/>
        </p:nvSpPr>
        <p:spPr bwMode="auto">
          <a:xfrm>
            <a:off x="3852640" y="4796380"/>
            <a:ext cx="3951544" cy="553287"/>
          </a:xfrm>
          <a:prstGeom prst="rect">
            <a:avLst/>
          </a:prstGeom>
          <a:noFill/>
          <a:ln>
            <a:solidFill>
              <a:srgbClr val="92929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1" name="TextBox 100"/>
          <p:cNvSpPr txBox="1"/>
          <p:nvPr/>
        </p:nvSpPr>
        <p:spPr>
          <a:xfrm>
            <a:off x="4102754" y="4612060"/>
            <a:ext cx="2541080" cy="307777"/>
          </a:xfrm>
          <a:prstGeom prst="rect">
            <a:avLst/>
          </a:prstGeom>
          <a:solidFill>
            <a:schemeClr val="bg1"/>
          </a:solid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Paths (in session </a:t>
            </a:r>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config</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sp>
        <p:nvSpPr>
          <p:cNvPr id="102" name="TextBox 101"/>
          <p:cNvSpPr txBox="1"/>
          <p:nvPr/>
        </p:nvSpPr>
        <p:spPr>
          <a:xfrm>
            <a:off x="4053181" y="5549362"/>
            <a:ext cx="344453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mergescope</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 $/space/branch1</a:t>
            </a:r>
          </a:p>
        </p:txBody>
      </p:sp>
      <p:sp>
        <p:nvSpPr>
          <p:cNvPr id="93" name="Rectangle 92"/>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4" name="Pictur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49239583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TFS Integration Tools – Cloak</a:t>
            </a:r>
            <a:endParaRPr lang="en-US" sz="2000" dirty="0">
              <a:solidFill>
                <a:srgbClr val="9B4F96"/>
              </a:solidFill>
            </a:endParaRPr>
          </a:p>
        </p:txBody>
      </p:sp>
      <p:sp>
        <p:nvSpPr>
          <p:cNvPr id="97" name="TextBox 96"/>
          <p:cNvSpPr txBox="1"/>
          <p:nvPr/>
        </p:nvSpPr>
        <p:spPr>
          <a:xfrm>
            <a:off x="571680" y="2790261"/>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98" name="Straight Arrow Connector 97"/>
          <p:cNvCxnSpPr>
            <a:stCxn id="121" idx="6"/>
          </p:cNvCxnSpPr>
          <p:nvPr/>
        </p:nvCxnSpPr>
        <p:spPr>
          <a:xfrm>
            <a:off x="1024515" y="3247292"/>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18" name="Group 117"/>
          <p:cNvGrpSpPr/>
          <p:nvPr/>
        </p:nvGrpSpPr>
        <p:grpSpPr>
          <a:xfrm>
            <a:off x="573030" y="3120861"/>
            <a:ext cx="451485" cy="243831"/>
            <a:chOff x="1328737" y="3152802"/>
            <a:chExt cx="451485" cy="299861"/>
          </a:xfrm>
        </p:grpSpPr>
        <p:grpSp>
          <p:nvGrpSpPr>
            <p:cNvPr id="119" name="Group 118"/>
            <p:cNvGrpSpPr/>
            <p:nvPr/>
          </p:nvGrpSpPr>
          <p:grpSpPr>
            <a:xfrm>
              <a:off x="1328737" y="3152802"/>
              <a:ext cx="428625" cy="299861"/>
              <a:chOff x="1343025" y="1209675"/>
              <a:chExt cx="952500" cy="642937"/>
            </a:xfrm>
          </p:grpSpPr>
          <p:sp>
            <p:nvSpPr>
              <p:cNvPr id="122" name="Rectangle 12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Rectangle 12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4" name="Elbow Connector 123"/>
              <p:cNvCxnSpPr>
                <a:stCxn id="12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21" name="Flowchart: Connector 12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5" name="Flowchart: Connector 124"/>
          <p:cNvSpPr>
            <a:spLocks noChangeAspect="1"/>
          </p:cNvSpPr>
          <p:nvPr/>
        </p:nvSpPr>
        <p:spPr bwMode="auto">
          <a:xfrm>
            <a:off x="963459" y="321684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7" name="TextBox 126"/>
          <p:cNvSpPr txBox="1"/>
          <p:nvPr/>
        </p:nvSpPr>
        <p:spPr>
          <a:xfrm>
            <a:off x="709496" y="1817991"/>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128" name="Straight Arrow Connector 127"/>
          <p:cNvCxnSpPr>
            <a:stCxn id="142" idx="6"/>
          </p:cNvCxnSpPr>
          <p:nvPr/>
        </p:nvCxnSpPr>
        <p:spPr>
          <a:xfrm>
            <a:off x="1584031" y="2281706"/>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1" name="Group 130"/>
          <p:cNvGrpSpPr/>
          <p:nvPr/>
        </p:nvGrpSpPr>
        <p:grpSpPr>
          <a:xfrm>
            <a:off x="1132546" y="2155658"/>
            <a:ext cx="451485" cy="243831"/>
            <a:chOff x="1328737" y="3152802"/>
            <a:chExt cx="451485" cy="299861"/>
          </a:xfrm>
        </p:grpSpPr>
        <p:grpSp>
          <p:nvGrpSpPr>
            <p:cNvPr id="133" name="Group 132"/>
            <p:cNvGrpSpPr/>
            <p:nvPr/>
          </p:nvGrpSpPr>
          <p:grpSpPr>
            <a:xfrm>
              <a:off x="1328737" y="3152802"/>
              <a:ext cx="428625" cy="299861"/>
              <a:chOff x="1343025" y="1209675"/>
              <a:chExt cx="952500" cy="642937"/>
            </a:xfrm>
          </p:grpSpPr>
          <p:sp>
            <p:nvSpPr>
              <p:cNvPr id="135" name="Rectangle 13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9" name="Rectangle 13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1" name="Elbow Connector 140"/>
              <p:cNvCxnSpPr>
                <a:stCxn id="13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4" name="Flowchart: Connector 13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2" name="Flowchart: Connector 141"/>
          <p:cNvSpPr>
            <a:spLocks noChangeAspect="1"/>
          </p:cNvSpPr>
          <p:nvPr/>
        </p:nvSpPr>
        <p:spPr bwMode="auto">
          <a:xfrm>
            <a:off x="1522975" y="225183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43" name="Straight Arrow Connector 142"/>
          <p:cNvCxnSpPr>
            <a:stCxn id="151" idx="6"/>
          </p:cNvCxnSpPr>
          <p:nvPr/>
        </p:nvCxnSpPr>
        <p:spPr>
          <a:xfrm>
            <a:off x="2201102" y="1309436"/>
            <a:ext cx="261941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44" name="Group 143"/>
          <p:cNvGrpSpPr/>
          <p:nvPr/>
        </p:nvGrpSpPr>
        <p:grpSpPr>
          <a:xfrm>
            <a:off x="1749617" y="1183388"/>
            <a:ext cx="451485" cy="243831"/>
            <a:chOff x="1328737" y="3152802"/>
            <a:chExt cx="451485" cy="299861"/>
          </a:xfrm>
        </p:grpSpPr>
        <p:grpSp>
          <p:nvGrpSpPr>
            <p:cNvPr id="145" name="Group 144"/>
            <p:cNvGrpSpPr/>
            <p:nvPr/>
          </p:nvGrpSpPr>
          <p:grpSpPr>
            <a:xfrm>
              <a:off x="1328737" y="3152802"/>
              <a:ext cx="428625" cy="299861"/>
              <a:chOff x="1343025" y="1209675"/>
              <a:chExt cx="952500" cy="642937"/>
            </a:xfrm>
          </p:grpSpPr>
          <p:sp>
            <p:nvSpPr>
              <p:cNvPr id="148" name="Rectangle 14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9" name="Rectangle 14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0" name="Elbow Connector 149"/>
              <p:cNvCxnSpPr>
                <a:stCxn id="14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47" name="Flowchart: Connector 14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51" name="Flowchart: Connector 150"/>
          <p:cNvSpPr>
            <a:spLocks noChangeAspect="1"/>
          </p:cNvSpPr>
          <p:nvPr/>
        </p:nvSpPr>
        <p:spPr bwMode="auto">
          <a:xfrm>
            <a:off x="2140046" y="127956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2" name="TextBox 151"/>
          <p:cNvSpPr txBox="1"/>
          <p:nvPr/>
        </p:nvSpPr>
        <p:spPr>
          <a:xfrm>
            <a:off x="1303708" y="875611"/>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2</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53" name="Flowchart: Connector 152"/>
          <p:cNvSpPr>
            <a:spLocks noChangeAspect="1"/>
          </p:cNvSpPr>
          <p:nvPr/>
        </p:nvSpPr>
        <p:spPr bwMode="auto">
          <a:xfrm>
            <a:off x="1338366" y="313488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4" name="Straight Arrow Connector 153"/>
          <p:cNvCxnSpPr>
            <a:stCxn id="158" idx="0"/>
            <a:endCxn id="149" idx="2"/>
          </p:cNvCxnSpPr>
          <p:nvPr/>
        </p:nvCxnSpPr>
        <p:spPr>
          <a:xfrm flipH="1" flipV="1">
            <a:off x="2071087" y="1427219"/>
            <a:ext cx="7031" cy="72843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55" name="Straight Arrow Connector 154"/>
          <p:cNvCxnSpPr>
            <a:stCxn id="153" idx="0"/>
            <a:endCxn id="139" idx="2"/>
          </p:cNvCxnSpPr>
          <p:nvPr/>
        </p:nvCxnSpPr>
        <p:spPr>
          <a:xfrm flipV="1">
            <a:off x="1452666" y="2399489"/>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56" name="Right Brace 155"/>
          <p:cNvSpPr/>
          <p:nvPr/>
        </p:nvSpPr>
        <p:spPr>
          <a:xfrm rot="5400000">
            <a:off x="2518384" y="1425199"/>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7" name="TextBox 156"/>
          <p:cNvSpPr txBox="1"/>
          <p:nvPr/>
        </p:nvSpPr>
        <p:spPr>
          <a:xfrm>
            <a:off x="2354380" y="3794006"/>
            <a:ext cx="86325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“source”</a:t>
            </a:r>
          </a:p>
        </p:txBody>
      </p:sp>
      <p:sp>
        <p:nvSpPr>
          <p:cNvPr id="158" name="Flowchart: Connector 157"/>
          <p:cNvSpPr>
            <a:spLocks noChangeAspect="1"/>
          </p:cNvSpPr>
          <p:nvPr/>
        </p:nvSpPr>
        <p:spPr bwMode="auto">
          <a:xfrm>
            <a:off x="1963818" y="215565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94" name="Right Arrow 193"/>
          <p:cNvSpPr/>
          <p:nvPr/>
        </p:nvSpPr>
        <p:spPr bwMode="auto">
          <a:xfrm>
            <a:off x="5569578" y="1613663"/>
            <a:ext cx="1046025" cy="1276350"/>
          </a:xfrm>
          <a:prstGeom prst="rightArrow">
            <a:avLst/>
          </a:prstGeom>
          <a:solidFill>
            <a:srgbClr val="F28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8" name="Straight Arrow Connector 197"/>
          <p:cNvCxnSpPr>
            <a:stCxn id="199" idx="0"/>
          </p:cNvCxnSpPr>
          <p:nvPr/>
        </p:nvCxnSpPr>
        <p:spPr>
          <a:xfrm flipH="1" flipV="1">
            <a:off x="2786006" y="1309437"/>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99" name="Flowchart: Connector 198"/>
          <p:cNvSpPr>
            <a:spLocks noChangeAspect="1"/>
          </p:cNvSpPr>
          <p:nvPr/>
        </p:nvSpPr>
        <p:spPr bwMode="auto">
          <a:xfrm>
            <a:off x="2678736" y="215604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00" name="Flowchart: Connector 199"/>
          <p:cNvSpPr>
            <a:spLocks noChangeAspect="1"/>
          </p:cNvSpPr>
          <p:nvPr/>
        </p:nvSpPr>
        <p:spPr bwMode="auto">
          <a:xfrm>
            <a:off x="3103330" y="119760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01" name="Straight Arrow Connector 200"/>
          <p:cNvCxnSpPr>
            <a:stCxn id="200" idx="4"/>
          </p:cNvCxnSpPr>
          <p:nvPr/>
        </p:nvCxnSpPr>
        <p:spPr>
          <a:xfrm>
            <a:off x="3217630" y="1421265"/>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2" name="Straight Arrow Connector 201"/>
          <p:cNvCxnSpPr>
            <a:stCxn id="203" idx="0"/>
          </p:cNvCxnSpPr>
          <p:nvPr/>
        </p:nvCxnSpPr>
        <p:spPr>
          <a:xfrm flipH="1" flipV="1">
            <a:off x="3624919" y="2289058"/>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03" name="Flowchart: Connector 202"/>
          <p:cNvSpPr>
            <a:spLocks noChangeAspect="1"/>
          </p:cNvSpPr>
          <p:nvPr/>
        </p:nvSpPr>
        <p:spPr bwMode="auto">
          <a:xfrm>
            <a:off x="3517649" y="313566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04" name="Flowchart: Connector 203"/>
          <p:cNvSpPr>
            <a:spLocks noChangeAspect="1"/>
          </p:cNvSpPr>
          <p:nvPr/>
        </p:nvSpPr>
        <p:spPr bwMode="auto">
          <a:xfrm>
            <a:off x="3942243" y="217722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05" name="Straight Arrow Connector 204"/>
          <p:cNvCxnSpPr>
            <a:stCxn id="204" idx="4"/>
          </p:cNvCxnSpPr>
          <p:nvPr/>
        </p:nvCxnSpPr>
        <p:spPr>
          <a:xfrm>
            <a:off x="4056543" y="2400886"/>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4" name="TextBox 83"/>
          <p:cNvSpPr txBox="1"/>
          <p:nvPr/>
        </p:nvSpPr>
        <p:spPr>
          <a:xfrm>
            <a:off x="7101432" y="2855205"/>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5" name="Straight Arrow Connector 84"/>
          <p:cNvCxnSpPr>
            <a:stCxn id="88" idx="6"/>
          </p:cNvCxnSpPr>
          <p:nvPr/>
        </p:nvCxnSpPr>
        <p:spPr>
          <a:xfrm>
            <a:off x="7554267" y="3312236"/>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6" name="Group 85"/>
          <p:cNvGrpSpPr/>
          <p:nvPr/>
        </p:nvGrpSpPr>
        <p:grpSpPr>
          <a:xfrm>
            <a:off x="7102782" y="3185805"/>
            <a:ext cx="451485" cy="243831"/>
            <a:chOff x="1328737" y="3152802"/>
            <a:chExt cx="451485" cy="299861"/>
          </a:xfrm>
        </p:grpSpPr>
        <p:grpSp>
          <p:nvGrpSpPr>
            <p:cNvPr id="87" name="Group 86"/>
            <p:cNvGrpSpPr/>
            <p:nvPr/>
          </p:nvGrpSpPr>
          <p:grpSpPr>
            <a:xfrm>
              <a:off x="1328737" y="3152802"/>
              <a:ext cx="428625" cy="299861"/>
              <a:chOff x="1343025" y="1209675"/>
              <a:chExt cx="952500" cy="642937"/>
            </a:xfrm>
          </p:grpSpPr>
          <p:sp>
            <p:nvSpPr>
              <p:cNvPr id="89" name="Rectangle 8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 name="Rectangle 8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1" name="Elbow Connector 90"/>
              <p:cNvCxnSpPr>
                <a:stCxn id="9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8" name="Flowchart: Connector 8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2" name="Flowchart: Connector 91"/>
          <p:cNvSpPr>
            <a:spLocks noChangeAspect="1"/>
          </p:cNvSpPr>
          <p:nvPr/>
        </p:nvSpPr>
        <p:spPr bwMode="auto">
          <a:xfrm>
            <a:off x="7493211" y="328179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3" name="TextBox 92"/>
          <p:cNvSpPr txBox="1"/>
          <p:nvPr/>
        </p:nvSpPr>
        <p:spPr>
          <a:xfrm>
            <a:off x="7239248" y="1882935"/>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94" name="Straight Arrow Connector 93"/>
          <p:cNvCxnSpPr>
            <a:stCxn id="103" idx="6"/>
          </p:cNvCxnSpPr>
          <p:nvPr/>
        </p:nvCxnSpPr>
        <p:spPr>
          <a:xfrm>
            <a:off x="8113783" y="2346650"/>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95" name="Group 94"/>
          <p:cNvGrpSpPr/>
          <p:nvPr/>
        </p:nvGrpSpPr>
        <p:grpSpPr>
          <a:xfrm>
            <a:off x="7662298" y="2220602"/>
            <a:ext cx="451485" cy="243831"/>
            <a:chOff x="1328737" y="3152802"/>
            <a:chExt cx="451485" cy="299861"/>
          </a:xfrm>
        </p:grpSpPr>
        <p:grpSp>
          <p:nvGrpSpPr>
            <p:cNvPr id="96" name="Group 95"/>
            <p:cNvGrpSpPr/>
            <p:nvPr/>
          </p:nvGrpSpPr>
          <p:grpSpPr>
            <a:xfrm>
              <a:off x="1328737" y="3152802"/>
              <a:ext cx="428625" cy="299861"/>
              <a:chOff x="1343025" y="1209675"/>
              <a:chExt cx="952500" cy="642937"/>
            </a:xfrm>
          </p:grpSpPr>
          <p:sp>
            <p:nvSpPr>
              <p:cNvPr id="100" name="Rectangle 9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1" name="Rectangle 10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2" name="Elbow Connector 101"/>
              <p:cNvCxnSpPr>
                <a:stCxn id="10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99" name="Flowchart: Connector 9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3" name="Flowchart: Connector 102"/>
          <p:cNvSpPr>
            <a:spLocks noChangeAspect="1"/>
          </p:cNvSpPr>
          <p:nvPr/>
        </p:nvSpPr>
        <p:spPr bwMode="auto">
          <a:xfrm>
            <a:off x="8052727" y="231678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3" name="Flowchart: Connector 112"/>
          <p:cNvSpPr>
            <a:spLocks noChangeAspect="1"/>
          </p:cNvSpPr>
          <p:nvPr/>
        </p:nvSpPr>
        <p:spPr bwMode="auto">
          <a:xfrm>
            <a:off x="7868118" y="31998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14" name="Straight Arrow Connector 113"/>
          <p:cNvCxnSpPr>
            <a:stCxn id="120" idx="0"/>
          </p:cNvCxnSpPr>
          <p:nvPr/>
        </p:nvCxnSpPr>
        <p:spPr>
          <a:xfrm flipV="1">
            <a:off x="8607870" y="1817991"/>
            <a:ext cx="0" cy="402611"/>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15" name="Straight Arrow Connector 114"/>
          <p:cNvCxnSpPr>
            <a:stCxn id="113" idx="0"/>
            <a:endCxn id="101" idx="2"/>
          </p:cNvCxnSpPr>
          <p:nvPr/>
        </p:nvCxnSpPr>
        <p:spPr>
          <a:xfrm flipV="1">
            <a:off x="7982418" y="2464433"/>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6" name="Right Brace 115"/>
          <p:cNvSpPr/>
          <p:nvPr/>
        </p:nvSpPr>
        <p:spPr>
          <a:xfrm rot="5400000">
            <a:off x="9048136" y="1490143"/>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7" name="TextBox 116"/>
          <p:cNvSpPr txBox="1"/>
          <p:nvPr/>
        </p:nvSpPr>
        <p:spPr>
          <a:xfrm>
            <a:off x="8884132" y="3858950"/>
            <a:ext cx="807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“target”</a:t>
            </a:r>
          </a:p>
        </p:txBody>
      </p:sp>
      <p:sp>
        <p:nvSpPr>
          <p:cNvPr id="120" name="Flowchart: Connector 119"/>
          <p:cNvSpPr>
            <a:spLocks noChangeAspect="1"/>
          </p:cNvSpPr>
          <p:nvPr/>
        </p:nvSpPr>
        <p:spPr bwMode="auto">
          <a:xfrm>
            <a:off x="8493570" y="2220602"/>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rgbClr val="FF0000"/>
                </a:solidFill>
                <a:latin typeface="Segoe UI Light" pitchFamily="34" charset="0"/>
                <a:ea typeface="Segoe UI" pitchFamily="34" charset="0"/>
                <a:cs typeface="Segoe UI" pitchFamily="34" charset="0"/>
              </a:rPr>
              <a:t>B</a:t>
            </a:r>
          </a:p>
        </p:txBody>
      </p:sp>
      <p:cxnSp>
        <p:nvCxnSpPr>
          <p:cNvPr id="126" name="Straight Arrow Connector 125"/>
          <p:cNvCxnSpPr>
            <a:stCxn id="129" idx="0"/>
          </p:cNvCxnSpPr>
          <p:nvPr/>
        </p:nvCxnSpPr>
        <p:spPr>
          <a:xfrm flipV="1">
            <a:off x="9322788" y="1791438"/>
            <a:ext cx="0" cy="429547"/>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129" name="Flowchart: Connector 128"/>
          <p:cNvSpPr>
            <a:spLocks noChangeAspect="1"/>
          </p:cNvSpPr>
          <p:nvPr/>
        </p:nvSpPr>
        <p:spPr bwMode="auto">
          <a:xfrm>
            <a:off x="9208488" y="2220985"/>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rgbClr val="FF0000"/>
                </a:solidFill>
                <a:latin typeface="Segoe UI Light" pitchFamily="34" charset="0"/>
                <a:ea typeface="Segoe UI" pitchFamily="34" charset="0"/>
                <a:cs typeface="Segoe UI" pitchFamily="34" charset="0"/>
              </a:rPr>
              <a:t>FI</a:t>
            </a:r>
          </a:p>
        </p:txBody>
      </p:sp>
      <p:sp>
        <p:nvSpPr>
          <p:cNvPr id="130" name="Flowchart: Connector 129"/>
          <p:cNvSpPr>
            <a:spLocks noChangeAspect="1"/>
          </p:cNvSpPr>
          <p:nvPr/>
        </p:nvSpPr>
        <p:spPr bwMode="auto">
          <a:xfrm>
            <a:off x="9633082" y="1757850"/>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rgbClr val="FF0000"/>
                </a:solidFill>
                <a:latin typeface="Segoe UI Light" pitchFamily="34" charset="0"/>
                <a:ea typeface="Segoe UI" pitchFamily="34" charset="0"/>
                <a:cs typeface="Segoe UI" pitchFamily="34" charset="0"/>
              </a:rPr>
              <a:t>RI</a:t>
            </a:r>
          </a:p>
        </p:txBody>
      </p:sp>
      <p:cxnSp>
        <p:nvCxnSpPr>
          <p:cNvPr id="132" name="Straight Arrow Connector 131"/>
          <p:cNvCxnSpPr>
            <a:stCxn id="130" idx="4"/>
          </p:cNvCxnSpPr>
          <p:nvPr/>
        </p:nvCxnSpPr>
        <p:spPr>
          <a:xfrm>
            <a:off x="9747382" y="1981509"/>
            <a:ext cx="0" cy="372493"/>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36" name="Straight Arrow Connector 135"/>
          <p:cNvCxnSpPr>
            <a:stCxn id="137" idx="0"/>
          </p:cNvCxnSpPr>
          <p:nvPr/>
        </p:nvCxnSpPr>
        <p:spPr>
          <a:xfrm flipH="1" flipV="1">
            <a:off x="10154671" y="2354002"/>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7" name="Flowchart: Connector 136"/>
          <p:cNvSpPr>
            <a:spLocks noChangeAspect="1"/>
          </p:cNvSpPr>
          <p:nvPr/>
        </p:nvSpPr>
        <p:spPr bwMode="auto">
          <a:xfrm>
            <a:off x="10047401" y="320060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38" name="Flowchart: Connector 137"/>
          <p:cNvSpPr>
            <a:spLocks noChangeAspect="1"/>
          </p:cNvSpPr>
          <p:nvPr/>
        </p:nvSpPr>
        <p:spPr bwMode="auto">
          <a:xfrm>
            <a:off x="10471995" y="224217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40" name="Straight Arrow Connector 139"/>
          <p:cNvCxnSpPr>
            <a:stCxn id="138" idx="4"/>
          </p:cNvCxnSpPr>
          <p:nvPr/>
        </p:nvCxnSpPr>
        <p:spPr>
          <a:xfrm>
            <a:off x="10586295" y="2465830"/>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6" name="TextBox 145"/>
          <p:cNvSpPr txBox="1"/>
          <p:nvPr/>
        </p:nvSpPr>
        <p:spPr>
          <a:xfrm>
            <a:off x="8113783" y="1064812"/>
            <a:ext cx="196688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migration conflicts</a:t>
            </a:r>
          </a:p>
        </p:txBody>
      </p:sp>
      <p:sp>
        <p:nvSpPr>
          <p:cNvPr id="177" name="Right Brace 176"/>
          <p:cNvSpPr/>
          <p:nvPr/>
        </p:nvSpPr>
        <p:spPr>
          <a:xfrm rot="16200000" flipV="1">
            <a:off x="9012254" y="804266"/>
            <a:ext cx="298960" cy="150059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4" name="Straight Arrow Connector 103"/>
          <p:cNvCxnSpPr/>
          <p:nvPr/>
        </p:nvCxnSpPr>
        <p:spPr>
          <a:xfrm flipV="1">
            <a:off x="11707734" y="905854"/>
            <a:ext cx="17091" cy="311921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05" name="Straight Arrow Connector 104"/>
          <p:cNvCxnSpPr/>
          <p:nvPr/>
        </p:nvCxnSpPr>
        <p:spPr>
          <a:xfrm>
            <a:off x="11707734" y="4407367"/>
            <a:ext cx="0" cy="228399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6" name="TextBox 105"/>
          <p:cNvSpPr txBox="1"/>
          <p:nvPr/>
        </p:nvSpPr>
        <p:spPr>
          <a:xfrm rot="16200000">
            <a:off x="10987604" y="2365205"/>
            <a:ext cx="178221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logical tree view</a:t>
            </a:r>
          </a:p>
        </p:txBody>
      </p:sp>
      <p:sp>
        <p:nvSpPr>
          <p:cNvPr id="107" name="TextBox 106"/>
          <p:cNvSpPr txBox="1"/>
          <p:nvPr/>
        </p:nvSpPr>
        <p:spPr>
          <a:xfrm rot="16200000">
            <a:off x="10909442" y="5362714"/>
            <a:ext cx="19043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Physical (file) view</a:t>
            </a:r>
          </a:p>
        </p:txBody>
      </p:sp>
      <p:sp>
        <p:nvSpPr>
          <p:cNvPr id="108" name="Content"/>
          <p:cNvSpPr/>
          <p:nvPr>
            <p:custDataLst>
              <p:custData r:id="rId1"/>
            </p:custDataLst>
          </p:nvPr>
        </p:nvSpPr>
        <p:spPr>
          <a:xfrm>
            <a:off x="5775448" y="4995687"/>
            <a:ext cx="1882128"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$/space</a:t>
            </a:r>
            <a:endParaRPr lang="en-US" sz="1200" dirty="0">
              <a:solidFill>
                <a:srgbClr val="000000"/>
              </a:solidFill>
              <a:latin typeface="Segoe UI" pitchFamily="34" charset="0"/>
              <a:cs typeface="Segoe UI" pitchFamily="34" charset="0"/>
            </a:endParaRPr>
          </a:p>
        </p:txBody>
      </p:sp>
      <p:sp>
        <p:nvSpPr>
          <p:cNvPr id="109" name="Content"/>
          <p:cNvSpPr/>
          <p:nvPr>
            <p:custDataLst>
              <p:custData r:id="rId2"/>
            </p:custDataLst>
          </p:nvPr>
        </p:nvSpPr>
        <p:spPr>
          <a:xfrm>
            <a:off x="4529339" y="498834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Active</a:t>
            </a:r>
            <a:endParaRPr lang="en-US" sz="1200" dirty="0">
              <a:solidFill>
                <a:srgbClr val="000000"/>
              </a:solidFill>
              <a:latin typeface="Segoe UI" pitchFamily="34" charset="0"/>
              <a:cs typeface="Segoe UI" pitchFamily="34" charset="0"/>
            </a:endParaRPr>
          </a:p>
        </p:txBody>
      </p:sp>
      <p:sp>
        <p:nvSpPr>
          <p:cNvPr id="110" name="Content"/>
          <p:cNvSpPr/>
          <p:nvPr>
            <p:custDataLst>
              <p:custData r:id="rId3"/>
            </p:custDataLst>
          </p:nvPr>
        </p:nvSpPr>
        <p:spPr>
          <a:xfrm>
            <a:off x="5775448" y="5305909"/>
            <a:ext cx="1882128"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$/space/branch2</a:t>
            </a:r>
            <a:endParaRPr lang="en-US" sz="1200" dirty="0">
              <a:solidFill>
                <a:srgbClr val="000000"/>
              </a:solidFill>
              <a:latin typeface="Segoe UI" pitchFamily="34" charset="0"/>
              <a:cs typeface="Segoe UI" pitchFamily="34" charset="0"/>
            </a:endParaRPr>
          </a:p>
        </p:txBody>
      </p:sp>
      <p:sp>
        <p:nvSpPr>
          <p:cNvPr id="111" name="Content"/>
          <p:cNvSpPr/>
          <p:nvPr>
            <p:custDataLst>
              <p:custData r:id="rId4"/>
            </p:custDataLst>
          </p:nvPr>
        </p:nvSpPr>
        <p:spPr>
          <a:xfrm>
            <a:off x="4529339" y="529856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Cloaked</a:t>
            </a:r>
            <a:endParaRPr lang="en-US" sz="1200" dirty="0">
              <a:solidFill>
                <a:srgbClr val="000000"/>
              </a:solidFill>
              <a:latin typeface="Segoe UI" pitchFamily="34" charset="0"/>
              <a:cs typeface="Segoe UI" pitchFamily="34" charset="0"/>
            </a:endParaRPr>
          </a:p>
        </p:txBody>
      </p:sp>
      <p:sp>
        <p:nvSpPr>
          <p:cNvPr id="112" name="Rectangle 111"/>
          <p:cNvSpPr/>
          <p:nvPr/>
        </p:nvSpPr>
        <p:spPr bwMode="auto">
          <a:xfrm>
            <a:off x="3852640" y="4796380"/>
            <a:ext cx="3951544" cy="853532"/>
          </a:xfrm>
          <a:prstGeom prst="rect">
            <a:avLst/>
          </a:prstGeom>
          <a:noFill/>
          <a:ln>
            <a:solidFill>
              <a:srgbClr val="92929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9" name="TextBox 158"/>
          <p:cNvSpPr txBox="1"/>
          <p:nvPr/>
        </p:nvSpPr>
        <p:spPr>
          <a:xfrm>
            <a:off x="4102754" y="4612060"/>
            <a:ext cx="2541080" cy="307777"/>
          </a:xfrm>
          <a:prstGeom prst="rect">
            <a:avLst/>
          </a:prstGeom>
          <a:solidFill>
            <a:schemeClr val="bg1"/>
          </a:solid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Paths (in session </a:t>
            </a:r>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config</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pic>
        <p:nvPicPr>
          <p:cNvPr id="16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4968" y="4501428"/>
            <a:ext cx="2686089" cy="192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 name="Rectangle 160"/>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62" name="Picture 1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12915028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 </a:t>
            </a:r>
            <a:r>
              <a:rPr lang="en-US" sz="2800" dirty="0" smtClean="0">
                <a:solidFill>
                  <a:srgbClr val="9B4F96"/>
                </a:solidFill>
              </a:rPr>
              <a:t>Release Isolation</a:t>
            </a:r>
            <a:endParaRPr lang="en-US" sz="2800" dirty="0">
              <a:solidFill>
                <a:srgbClr val="9B4F96"/>
              </a:solidFill>
            </a:endParaRPr>
          </a:p>
        </p:txBody>
      </p:sp>
      <p:sp>
        <p:nvSpPr>
          <p:cNvPr id="36" name="TextBox 35"/>
          <p:cNvSpPr txBox="1"/>
          <p:nvPr/>
        </p:nvSpPr>
        <p:spPr>
          <a:xfrm>
            <a:off x="2027431" y="2559315"/>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37" name="Straight Arrow Connector 36"/>
          <p:cNvCxnSpPr>
            <a:stCxn id="44" idx="6"/>
          </p:cNvCxnSpPr>
          <p:nvPr/>
        </p:nvCxnSpPr>
        <p:spPr>
          <a:xfrm flipV="1">
            <a:off x="2480266" y="2997758"/>
            <a:ext cx="6421687" cy="1820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38" name="Group 37"/>
          <p:cNvGrpSpPr/>
          <p:nvPr/>
        </p:nvGrpSpPr>
        <p:grpSpPr>
          <a:xfrm>
            <a:off x="2028781" y="2889915"/>
            <a:ext cx="451485" cy="243831"/>
            <a:chOff x="1328737" y="3152802"/>
            <a:chExt cx="451485" cy="299861"/>
          </a:xfrm>
        </p:grpSpPr>
        <p:grpSp>
          <p:nvGrpSpPr>
            <p:cNvPr id="39" name="Group 38"/>
            <p:cNvGrpSpPr/>
            <p:nvPr/>
          </p:nvGrpSpPr>
          <p:grpSpPr>
            <a:xfrm>
              <a:off x="1328737" y="3152802"/>
              <a:ext cx="428625" cy="299861"/>
              <a:chOff x="1343025" y="1209675"/>
              <a:chExt cx="952500" cy="642937"/>
            </a:xfrm>
          </p:grpSpPr>
          <p:sp>
            <p:nvSpPr>
              <p:cNvPr id="41" name="Rectangle 4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2" name="Rectangle 4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3" name="Elbow Connector 42"/>
              <p:cNvCxnSpPr>
                <a:stCxn id="4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0" name="Flowchart: Connector 3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4" name="Flowchart: Connector 43"/>
          <p:cNvSpPr>
            <a:spLocks noChangeAspect="1"/>
          </p:cNvSpPr>
          <p:nvPr/>
        </p:nvSpPr>
        <p:spPr bwMode="auto">
          <a:xfrm>
            <a:off x="2419210" y="298609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45" name="Flowchart: Connector 44"/>
          <p:cNvSpPr>
            <a:spLocks noChangeAspect="1"/>
          </p:cNvSpPr>
          <p:nvPr/>
        </p:nvSpPr>
        <p:spPr bwMode="auto">
          <a:xfrm>
            <a:off x="3237915" y="291042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46" name="TextBox 45"/>
          <p:cNvSpPr txBox="1"/>
          <p:nvPr/>
        </p:nvSpPr>
        <p:spPr>
          <a:xfrm>
            <a:off x="6569882" y="4302915"/>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v2</a:t>
            </a:r>
          </a:p>
        </p:txBody>
      </p:sp>
      <p:grpSp>
        <p:nvGrpSpPr>
          <p:cNvPr id="47" name="Group 46"/>
          <p:cNvGrpSpPr/>
          <p:nvPr/>
        </p:nvGrpSpPr>
        <p:grpSpPr>
          <a:xfrm>
            <a:off x="6569882" y="3984612"/>
            <a:ext cx="451485" cy="243831"/>
            <a:chOff x="1328737" y="3152802"/>
            <a:chExt cx="451485" cy="299861"/>
          </a:xfrm>
        </p:grpSpPr>
        <p:grpSp>
          <p:nvGrpSpPr>
            <p:cNvPr id="48" name="Group 47"/>
            <p:cNvGrpSpPr/>
            <p:nvPr/>
          </p:nvGrpSpPr>
          <p:grpSpPr>
            <a:xfrm>
              <a:off x="1328737" y="3152802"/>
              <a:ext cx="428625" cy="299861"/>
              <a:chOff x="1343025" y="1209675"/>
              <a:chExt cx="952500" cy="642937"/>
            </a:xfrm>
          </p:grpSpPr>
          <p:sp>
            <p:nvSpPr>
              <p:cNvPr id="50" name="Rectangle 4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1" name="Rectangle 5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2" name="Elbow Connector 51"/>
              <p:cNvCxnSpPr>
                <a:stCxn id="5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49" name="Flowchart: Connector 4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53" name="Straight Arrow Connector 52"/>
          <p:cNvCxnSpPr>
            <a:stCxn id="54" idx="6"/>
          </p:cNvCxnSpPr>
          <p:nvPr/>
        </p:nvCxnSpPr>
        <p:spPr>
          <a:xfrm>
            <a:off x="7029036" y="4120186"/>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54" name="Flowchart: Connector 53"/>
          <p:cNvSpPr>
            <a:spLocks noChangeAspect="1"/>
          </p:cNvSpPr>
          <p:nvPr/>
        </p:nvSpPr>
        <p:spPr bwMode="auto">
          <a:xfrm>
            <a:off x="6967980" y="409031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55" name="Straight Arrow Connector 54"/>
          <p:cNvCxnSpPr>
            <a:stCxn id="78" idx="4"/>
          </p:cNvCxnSpPr>
          <p:nvPr/>
        </p:nvCxnSpPr>
        <p:spPr>
          <a:xfrm>
            <a:off x="6017846" y="3113574"/>
            <a:ext cx="553999" cy="87094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8" name="Flowchart: Connector 77"/>
          <p:cNvSpPr>
            <a:spLocks noChangeAspect="1"/>
          </p:cNvSpPr>
          <p:nvPr/>
        </p:nvSpPr>
        <p:spPr bwMode="auto">
          <a:xfrm>
            <a:off x="5903546" y="288991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79" name="TextBox 78"/>
          <p:cNvSpPr txBox="1"/>
          <p:nvPr/>
        </p:nvSpPr>
        <p:spPr>
          <a:xfrm>
            <a:off x="3352215" y="3922870"/>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80" name="TextBox 79"/>
          <p:cNvSpPr txBox="1"/>
          <p:nvPr/>
        </p:nvSpPr>
        <p:spPr>
          <a:xfrm>
            <a:off x="3913861" y="4285298"/>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v1</a:t>
            </a:r>
          </a:p>
        </p:txBody>
      </p:sp>
      <p:grpSp>
        <p:nvGrpSpPr>
          <p:cNvPr id="81" name="Group 80"/>
          <p:cNvGrpSpPr/>
          <p:nvPr/>
        </p:nvGrpSpPr>
        <p:grpSpPr>
          <a:xfrm>
            <a:off x="3913861" y="3966995"/>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87" name="Straight Arrow Connector 86"/>
          <p:cNvCxnSpPr>
            <a:stCxn id="88" idx="6"/>
          </p:cNvCxnSpPr>
          <p:nvPr/>
        </p:nvCxnSpPr>
        <p:spPr>
          <a:xfrm>
            <a:off x="4373015" y="4102569"/>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88" name="Flowchart: Connector 87"/>
          <p:cNvSpPr>
            <a:spLocks noChangeAspect="1"/>
          </p:cNvSpPr>
          <p:nvPr/>
        </p:nvSpPr>
        <p:spPr bwMode="auto">
          <a:xfrm>
            <a:off x="4311959" y="407270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89" name="Straight Arrow Connector 88"/>
          <p:cNvCxnSpPr>
            <a:stCxn id="45" idx="4"/>
          </p:cNvCxnSpPr>
          <p:nvPr/>
        </p:nvCxnSpPr>
        <p:spPr>
          <a:xfrm>
            <a:off x="3352215" y="3134088"/>
            <a:ext cx="563609" cy="83281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0" name="Straight Arrow Connector 89"/>
          <p:cNvCxnSpPr>
            <a:stCxn id="91" idx="0"/>
          </p:cNvCxnSpPr>
          <p:nvPr/>
        </p:nvCxnSpPr>
        <p:spPr>
          <a:xfrm flipV="1">
            <a:off x="4729060" y="3012524"/>
            <a:ext cx="0" cy="960599"/>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91" name="Flowchart: Connector 90"/>
          <p:cNvSpPr>
            <a:spLocks noChangeAspect="1"/>
          </p:cNvSpPr>
          <p:nvPr/>
        </p:nvSpPr>
        <p:spPr bwMode="auto">
          <a:xfrm>
            <a:off x="4614760" y="397312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56" name="Rounded Rectangle 55"/>
          <p:cNvSpPr/>
          <p:nvPr/>
        </p:nvSpPr>
        <p:spPr bwMode="auto">
          <a:xfrm>
            <a:off x="3564689" y="2559315"/>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Start v2</a:t>
            </a:r>
          </a:p>
        </p:txBody>
      </p:sp>
      <p:sp>
        <p:nvSpPr>
          <p:cNvPr id="57" name="Rectangle 56"/>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59" name="Rounded Rectangle 58"/>
          <p:cNvSpPr/>
          <p:nvPr/>
        </p:nvSpPr>
        <p:spPr bwMode="auto">
          <a:xfrm>
            <a:off x="4855939" y="361602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a:solidFill>
                  <a:schemeClr val="accent5">
                    <a:lumMod val="50000"/>
                  </a:schemeClr>
                </a:solidFill>
                <a:latin typeface="Segoe UI" pitchFamily="34" charset="0"/>
                <a:ea typeface="Segoe UI" pitchFamily="34" charset="0"/>
                <a:cs typeface="Segoe UI" pitchFamily="34" charset="0"/>
              </a:rPr>
              <a:t>Emergency Hotfix</a:t>
            </a:r>
          </a:p>
        </p:txBody>
      </p:sp>
    </p:spTree>
    <p:extLst>
      <p:ext uri="{BB962C8B-B14F-4D97-AF65-F5344CB8AC3E}">
        <p14:creationId xmlns:p14="http://schemas.microsoft.com/office/powerpoint/2010/main" val="12136252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bwMode="auto">
          <a:xfrm>
            <a:off x="2487614" y="2527291"/>
            <a:ext cx="6924799" cy="2047877"/>
          </a:xfrm>
          <a:custGeom>
            <a:avLst/>
            <a:gdLst/>
            <a:ahLst/>
            <a:cxnLst/>
            <a:rect l="l" t="t" r="r" b="b"/>
            <a:pathLst>
              <a:path w="6924799" h="2047877">
                <a:moveTo>
                  <a:pt x="0" y="0"/>
                </a:moveTo>
                <a:lnTo>
                  <a:pt x="3491657" y="0"/>
                </a:lnTo>
                <a:lnTo>
                  <a:pt x="3489326" y="12698"/>
                </a:lnTo>
                <a:cubicBezTo>
                  <a:pt x="3489326" y="70564"/>
                  <a:pt x="3531971" y="117473"/>
                  <a:pt x="3584576" y="117473"/>
                </a:cubicBezTo>
                <a:cubicBezTo>
                  <a:pt x="3637181" y="117473"/>
                  <a:pt x="3679826" y="70564"/>
                  <a:pt x="3679826" y="12698"/>
                </a:cubicBezTo>
                <a:cubicBezTo>
                  <a:pt x="3679826" y="8338"/>
                  <a:pt x="3679584" y="4040"/>
                  <a:pt x="3677496" y="0"/>
                </a:cubicBezTo>
                <a:lnTo>
                  <a:pt x="3743326" y="0"/>
                </a:lnTo>
                <a:cubicBezTo>
                  <a:pt x="3743327" y="57866"/>
                  <a:pt x="3785972" y="104774"/>
                  <a:pt x="3838576" y="104774"/>
                </a:cubicBezTo>
                <a:cubicBezTo>
                  <a:pt x="3891181" y="104774"/>
                  <a:pt x="3933826" y="57866"/>
                  <a:pt x="3933826" y="0"/>
                </a:cubicBezTo>
                <a:lnTo>
                  <a:pt x="3997327" y="0"/>
                </a:lnTo>
                <a:cubicBezTo>
                  <a:pt x="3997327" y="57865"/>
                  <a:pt x="4039972" y="104773"/>
                  <a:pt x="4092576" y="104773"/>
                </a:cubicBezTo>
                <a:cubicBezTo>
                  <a:pt x="4145181" y="104773"/>
                  <a:pt x="4187825" y="57865"/>
                  <a:pt x="4187826" y="0"/>
                </a:cubicBezTo>
                <a:lnTo>
                  <a:pt x="4381499" y="0"/>
                </a:lnTo>
                <a:lnTo>
                  <a:pt x="4381499" y="1"/>
                </a:lnTo>
                <a:cubicBezTo>
                  <a:pt x="5615640" y="1"/>
                  <a:pt x="6648972" y="338552"/>
                  <a:pt x="6913418" y="793726"/>
                </a:cubicBezTo>
                <a:cubicBezTo>
                  <a:pt x="6890181" y="853997"/>
                  <a:pt x="6877367" y="924943"/>
                  <a:pt x="6877367" y="1000769"/>
                </a:cubicBezTo>
                <a:cubicBezTo>
                  <a:pt x="6877367" y="1088982"/>
                  <a:pt x="6894710" y="1170588"/>
                  <a:pt x="6924799" y="1236724"/>
                </a:cubicBezTo>
                <a:cubicBezTo>
                  <a:pt x="6676380" y="1700276"/>
                  <a:pt x="5632028" y="2047877"/>
                  <a:pt x="4381499" y="2047877"/>
                </a:cubicBezTo>
                <a:lnTo>
                  <a:pt x="4381395" y="2047875"/>
                </a:lnTo>
                <a:lnTo>
                  <a:pt x="4187826" y="2047875"/>
                </a:lnTo>
                <a:cubicBezTo>
                  <a:pt x="4187826" y="1990009"/>
                  <a:pt x="4145181" y="1943100"/>
                  <a:pt x="4092576" y="1943100"/>
                </a:cubicBezTo>
                <a:cubicBezTo>
                  <a:pt x="4039971" y="1943100"/>
                  <a:pt x="3997326" y="1990009"/>
                  <a:pt x="3997326" y="2047875"/>
                </a:cubicBezTo>
                <a:lnTo>
                  <a:pt x="3933826" y="2047875"/>
                </a:lnTo>
                <a:cubicBezTo>
                  <a:pt x="3933826" y="1990010"/>
                  <a:pt x="3891181" y="1943101"/>
                  <a:pt x="3838576" y="1943101"/>
                </a:cubicBezTo>
                <a:cubicBezTo>
                  <a:pt x="3785972" y="1943101"/>
                  <a:pt x="3743327" y="1990010"/>
                  <a:pt x="3743326" y="2047875"/>
                </a:cubicBezTo>
                <a:lnTo>
                  <a:pt x="3677495" y="2047875"/>
                </a:lnTo>
                <a:cubicBezTo>
                  <a:pt x="3673342" y="1995905"/>
                  <a:pt x="3633217" y="1955800"/>
                  <a:pt x="3584576" y="1955800"/>
                </a:cubicBezTo>
                <a:cubicBezTo>
                  <a:pt x="3535936" y="1955800"/>
                  <a:pt x="3495810" y="1995905"/>
                  <a:pt x="3491657" y="2047875"/>
                </a:cubicBezTo>
                <a:lnTo>
                  <a:pt x="11" y="2047875"/>
                </a:lnTo>
                <a:cubicBezTo>
                  <a:pt x="107847" y="2047846"/>
                  <a:pt x="195263" y="1589425"/>
                  <a:pt x="195263" y="1023939"/>
                </a:cubicBezTo>
                <a:cubicBezTo>
                  <a:pt x="195263" y="458433"/>
                  <a:pt x="107841" y="0"/>
                  <a:pt x="0" y="0"/>
                </a:cubicBezTo>
                <a:close/>
              </a:path>
            </a:pathLst>
          </a:cu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Box 18"/>
          <p:cNvSpPr txBox="1"/>
          <p:nvPr/>
        </p:nvSpPr>
        <p:spPr>
          <a:xfrm>
            <a:off x="3302894" y="2935676"/>
            <a:ext cx="4876015" cy="1231106"/>
          </a:xfrm>
          <a:prstGeom prst="rect">
            <a:avLst/>
          </a:prstGeom>
          <a:noFill/>
        </p:spPr>
        <p:txBody>
          <a:bodyPr wrap="none" lIns="0" tIns="0" rIns="0" bIns="0" rtlCol="0">
            <a:spAutoFit/>
          </a:bodyPr>
          <a:lstStyle/>
          <a:p>
            <a:pPr algn="ctr"/>
            <a:r>
              <a:rPr lang="en-CA" sz="4000" dirty="0" smtClean="0">
                <a:solidFill>
                  <a:schemeClr val="bg1"/>
                </a:solidFill>
              </a:rPr>
              <a:t>Branching &amp; Merging</a:t>
            </a:r>
          </a:p>
          <a:p>
            <a:pPr algn="ctr"/>
            <a:r>
              <a:rPr lang="en-CA" sz="4000" dirty="0" smtClean="0">
                <a:solidFill>
                  <a:schemeClr val="bg1"/>
                </a:solidFill>
              </a:rPr>
              <a:t>Silver bullet</a:t>
            </a:r>
          </a:p>
        </p:txBody>
      </p:sp>
    </p:spTree>
    <p:extLst>
      <p:ext uri="{BB962C8B-B14F-4D97-AF65-F5344CB8AC3E}">
        <p14:creationId xmlns:p14="http://schemas.microsoft.com/office/powerpoint/2010/main" val="83232256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3" y="0"/>
            <a:ext cx="9143999"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492" y="625554"/>
            <a:ext cx="3372168" cy="2437686"/>
          </a:xfrm>
          <a:prstGeom prst="rect">
            <a:avLst/>
          </a:prstGeom>
        </p:spPr>
      </p:pic>
    </p:spTree>
    <p:extLst>
      <p:ext uri="{BB962C8B-B14F-4D97-AF65-F5344CB8AC3E}">
        <p14:creationId xmlns:p14="http://schemas.microsoft.com/office/powerpoint/2010/main" val="290773512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3" y="0"/>
            <a:ext cx="9143999" cy="6858000"/>
          </a:xfrm>
          <a:prstGeom prst="rect">
            <a:avLst/>
          </a:prstGeom>
        </p:spPr>
      </p:pic>
      <p:sp>
        <p:nvSpPr>
          <p:cNvPr id="5" name="TextBox 4"/>
          <p:cNvSpPr txBox="1"/>
          <p:nvPr/>
        </p:nvSpPr>
        <p:spPr>
          <a:xfrm>
            <a:off x="4562475" y="1905000"/>
            <a:ext cx="4200525" cy="1846659"/>
          </a:xfrm>
          <a:prstGeom prst="rect">
            <a:avLst/>
          </a:prstGeom>
          <a:noFill/>
        </p:spPr>
        <p:txBody>
          <a:bodyPr wrap="square" lIns="0" tIns="0" rIns="0" bIns="0" rtlCol="0">
            <a:spAutoFit/>
          </a:bodyPr>
          <a:lstStyle/>
          <a:p>
            <a:r>
              <a:rPr lang="en-CA" sz="4000" dirty="0" smtClean="0">
                <a:solidFill>
                  <a:schemeClr val="bg1"/>
                </a:solidFill>
              </a:rPr>
              <a:t>To branch or not to branch … that is our adventure! </a:t>
            </a:r>
          </a:p>
        </p:txBody>
      </p:sp>
    </p:spTree>
    <p:extLst>
      <p:ext uri="{BB962C8B-B14F-4D97-AF65-F5344CB8AC3E}">
        <p14:creationId xmlns:p14="http://schemas.microsoft.com/office/powerpoint/2010/main" val="25770186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4223" y="228600"/>
            <a:ext cx="11396721"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r">
              <a:tabLst>
                <a:tab pos="111125" algn="l"/>
                <a:tab pos="11314113" algn="r"/>
              </a:tabLst>
            </a:pPr>
            <a:r>
              <a:rPr lang="en-CA" sz="2800" dirty="0" smtClean="0">
                <a:solidFill>
                  <a:srgbClr val="9B4F96"/>
                </a:solidFill>
              </a:rPr>
              <a:t>VISUAL STUDIO READINESS 	</a:t>
            </a:r>
            <a:r>
              <a:rPr lang="en-CA" sz="2800" dirty="0" err="1" smtClean="0">
                <a:solidFill>
                  <a:srgbClr val="9B4F96"/>
                </a:solidFill>
              </a:rPr>
              <a:t>NuGet</a:t>
            </a:r>
            <a:r>
              <a:rPr lang="en-CA" sz="2800" dirty="0" smtClean="0">
                <a:solidFill>
                  <a:srgbClr val="9B4F96"/>
                </a:solidFill>
              </a:rPr>
              <a:t> Package Structure</a:t>
            </a:r>
            <a:endParaRPr lang="en-CA" sz="2000" dirty="0">
              <a:solidFill>
                <a:srgbClr val="9B4F96"/>
              </a:solidFill>
            </a:endParaRPr>
          </a:p>
        </p:txBody>
      </p:sp>
      <p:sp>
        <p:nvSpPr>
          <p:cNvPr id="5" name="Rectangle 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pic>
        <p:nvPicPr>
          <p:cNvPr id="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212383" y="779380"/>
            <a:ext cx="605117" cy="605117"/>
          </a:xfrm>
          <a:prstGeom prst="rect">
            <a:avLst/>
          </a:prstGeom>
          <a:noFill/>
        </p:spPr>
      </p:pic>
      <p:sp>
        <p:nvSpPr>
          <p:cNvPr id="8" name="TextBox 7"/>
          <p:cNvSpPr txBox="1"/>
          <p:nvPr/>
        </p:nvSpPr>
        <p:spPr>
          <a:xfrm>
            <a:off x="6817500" y="862595"/>
            <a:ext cx="9457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sp>
        <p:nvSpPr>
          <p:cNvPr id="11" name="TextBox 10"/>
          <p:cNvSpPr txBox="1"/>
          <p:nvPr/>
        </p:nvSpPr>
        <p:spPr>
          <a:xfrm>
            <a:off x="7265458" y="1384497"/>
            <a:ext cx="81753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content</a:t>
            </a:r>
          </a:p>
        </p:txBody>
      </p:sp>
      <p:sp>
        <p:nvSpPr>
          <p:cNvPr id="14" name="TextBox 13"/>
          <p:cNvSpPr txBox="1"/>
          <p:nvPr/>
        </p:nvSpPr>
        <p:spPr>
          <a:xfrm>
            <a:off x="8049394" y="2354471"/>
            <a:ext cx="98905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nice.png</a:t>
            </a:r>
          </a:p>
        </p:txBody>
      </p:sp>
      <p:cxnSp>
        <p:nvCxnSpPr>
          <p:cNvPr id="16" name="Elbow Connector 15"/>
          <p:cNvCxnSpPr>
            <a:stCxn id="21" idx="2"/>
            <a:endCxn id="14" idx="1"/>
          </p:cNvCxnSpPr>
          <p:nvPr/>
        </p:nvCxnSpPr>
        <p:spPr>
          <a:xfrm rot="16200000" flipH="1">
            <a:off x="7685957" y="2144922"/>
            <a:ext cx="153889" cy="572985"/>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19"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3682" y="1234751"/>
            <a:ext cx="605117" cy="605117"/>
          </a:xfrm>
          <a:prstGeom prst="rect">
            <a:avLst/>
          </a:prstGeom>
          <a:noFill/>
        </p:spPr>
      </p:pic>
      <p:sp>
        <p:nvSpPr>
          <p:cNvPr id="20" name="TextBox 19"/>
          <p:cNvSpPr txBox="1"/>
          <p:nvPr/>
        </p:nvSpPr>
        <p:spPr>
          <a:xfrm>
            <a:off x="7745626" y="1899100"/>
            <a:ext cx="76302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images</a:t>
            </a:r>
          </a:p>
        </p:txBody>
      </p:sp>
      <p:pic>
        <p:nvPicPr>
          <p:cNvPr id="2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1749354"/>
            <a:ext cx="605117" cy="605117"/>
          </a:xfrm>
          <a:prstGeom prst="rect">
            <a:avLst/>
          </a:prstGeom>
          <a:noFill/>
        </p:spPr>
      </p:pic>
      <p:cxnSp>
        <p:nvCxnSpPr>
          <p:cNvPr id="24" name="Elbow Connector 23"/>
          <p:cNvCxnSpPr>
            <a:stCxn id="21" idx="1"/>
            <a:endCxn id="19" idx="2"/>
          </p:cNvCxnSpPr>
          <p:nvPr/>
        </p:nvCxnSpPr>
        <p:spPr>
          <a:xfrm rot="10800000">
            <a:off x="6996242" y="1839869"/>
            <a:ext cx="177609" cy="212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9" idx="1"/>
          </p:cNvCxnSpPr>
          <p:nvPr/>
        </p:nvCxnSpPr>
        <p:spPr>
          <a:xfrm rot="16200000" flipH="1">
            <a:off x="6495179" y="1338806"/>
            <a:ext cx="218267" cy="17874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60582" y="3265875"/>
            <a:ext cx="87363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code.cs</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31" name="Elbow Connector 30"/>
          <p:cNvCxnSpPr>
            <a:stCxn id="33" idx="2"/>
            <a:endCxn id="30" idx="1"/>
          </p:cNvCxnSpPr>
          <p:nvPr/>
        </p:nvCxnSpPr>
        <p:spPr>
          <a:xfrm rot="16200000" flipH="1">
            <a:off x="7697145" y="3056326"/>
            <a:ext cx="153889" cy="57298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56814" y="2810504"/>
            <a:ext cx="2043508"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shared.component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pic>
        <p:nvPicPr>
          <p:cNvPr id="33"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85038" y="2660758"/>
            <a:ext cx="605117" cy="605117"/>
          </a:xfrm>
          <a:prstGeom prst="rect">
            <a:avLst/>
          </a:prstGeom>
          <a:noFill/>
        </p:spPr>
      </p:pic>
      <p:cxnSp>
        <p:nvCxnSpPr>
          <p:cNvPr id="34" name="Elbow Connector 33"/>
          <p:cNvCxnSpPr>
            <a:stCxn id="33" idx="1"/>
            <a:endCxn id="19" idx="2"/>
          </p:cNvCxnSpPr>
          <p:nvPr/>
        </p:nvCxnSpPr>
        <p:spPr>
          <a:xfrm rot="10800000">
            <a:off x="6996242" y="1839869"/>
            <a:ext cx="188797" cy="11234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69801" y="3643489"/>
            <a:ext cx="25006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lib</a:t>
            </a:r>
          </a:p>
        </p:txBody>
      </p:sp>
      <p:sp>
        <p:nvSpPr>
          <p:cNvPr id="38" name="TextBox 37"/>
          <p:cNvSpPr txBox="1"/>
          <p:nvPr/>
        </p:nvSpPr>
        <p:spPr>
          <a:xfrm>
            <a:off x="8053737" y="4613463"/>
            <a:ext cx="23929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shared.component.dll</a:t>
            </a:r>
          </a:p>
        </p:txBody>
      </p:sp>
      <p:cxnSp>
        <p:nvCxnSpPr>
          <p:cNvPr id="39" name="Elbow Connector 38"/>
          <p:cNvCxnSpPr>
            <a:stCxn id="42" idx="2"/>
            <a:endCxn id="38" idx="1"/>
          </p:cNvCxnSpPr>
          <p:nvPr/>
        </p:nvCxnSpPr>
        <p:spPr>
          <a:xfrm rot="16200000" flipH="1">
            <a:off x="7690300" y="4403914"/>
            <a:ext cx="153889" cy="572985"/>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40"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8025" y="3493743"/>
            <a:ext cx="605117" cy="605117"/>
          </a:xfrm>
          <a:prstGeom prst="rect">
            <a:avLst/>
          </a:prstGeom>
          <a:noFill/>
        </p:spPr>
      </p:pic>
      <p:sp>
        <p:nvSpPr>
          <p:cNvPr id="41" name="TextBox 40"/>
          <p:cNvSpPr txBox="1"/>
          <p:nvPr/>
        </p:nvSpPr>
        <p:spPr>
          <a:xfrm>
            <a:off x="7749969" y="4158092"/>
            <a:ext cx="60753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net40</a:t>
            </a:r>
          </a:p>
        </p:txBody>
      </p:sp>
      <p:pic>
        <p:nvPicPr>
          <p:cNvPr id="42"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8193" y="4008346"/>
            <a:ext cx="605117" cy="605117"/>
          </a:xfrm>
          <a:prstGeom prst="rect">
            <a:avLst/>
          </a:prstGeom>
          <a:noFill/>
        </p:spPr>
      </p:pic>
      <p:cxnSp>
        <p:nvCxnSpPr>
          <p:cNvPr id="43" name="Elbow Connector 42"/>
          <p:cNvCxnSpPr>
            <a:stCxn id="42" idx="1"/>
            <a:endCxn id="40" idx="2"/>
          </p:cNvCxnSpPr>
          <p:nvPr/>
        </p:nvCxnSpPr>
        <p:spPr>
          <a:xfrm rot="10800000">
            <a:off x="7000585" y="4098861"/>
            <a:ext cx="177609" cy="212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a:endCxn id="40" idx="1"/>
          </p:cNvCxnSpPr>
          <p:nvPr/>
        </p:nvCxnSpPr>
        <p:spPr>
          <a:xfrm rot="16200000" flipH="1">
            <a:off x="5400581" y="2498857"/>
            <a:ext cx="2411805" cy="18308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064925" y="5524867"/>
            <a:ext cx="2392963"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shared.component.dll</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46" name="Elbow Connector 45"/>
          <p:cNvCxnSpPr>
            <a:stCxn id="48" idx="2"/>
            <a:endCxn id="45" idx="1"/>
          </p:cNvCxnSpPr>
          <p:nvPr/>
        </p:nvCxnSpPr>
        <p:spPr>
          <a:xfrm rot="16200000" flipH="1">
            <a:off x="7701488" y="5315318"/>
            <a:ext cx="153889" cy="57298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761157" y="5069496"/>
            <a:ext cx="60753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net45</a:t>
            </a:r>
          </a:p>
        </p:txBody>
      </p:sp>
      <p:pic>
        <p:nvPicPr>
          <p:cNvPr id="48"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89381" y="4919750"/>
            <a:ext cx="605117" cy="605117"/>
          </a:xfrm>
          <a:prstGeom prst="rect">
            <a:avLst/>
          </a:prstGeom>
          <a:noFill/>
        </p:spPr>
      </p:pic>
      <p:cxnSp>
        <p:nvCxnSpPr>
          <p:cNvPr id="49" name="Elbow Connector 48"/>
          <p:cNvCxnSpPr>
            <a:stCxn id="48" idx="1"/>
            <a:endCxn id="40" idx="2"/>
          </p:cNvCxnSpPr>
          <p:nvPr/>
        </p:nvCxnSpPr>
        <p:spPr>
          <a:xfrm rot="10800000">
            <a:off x="7000585" y="4098861"/>
            <a:ext cx="188797" cy="11234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579272" y="6387659"/>
            <a:ext cx="168482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smartscript.ps1</a:t>
            </a:r>
          </a:p>
        </p:txBody>
      </p:sp>
      <p:cxnSp>
        <p:nvCxnSpPr>
          <p:cNvPr id="55" name="Elbow Connector 54"/>
          <p:cNvCxnSpPr>
            <a:stCxn id="57" idx="2"/>
            <a:endCxn id="54" idx="1"/>
          </p:cNvCxnSpPr>
          <p:nvPr/>
        </p:nvCxnSpPr>
        <p:spPr>
          <a:xfrm rot="16200000" flipH="1">
            <a:off x="7215835" y="6178110"/>
            <a:ext cx="153889" cy="57298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75504" y="5932288"/>
            <a:ext cx="51777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tools</a:t>
            </a:r>
          </a:p>
        </p:txBody>
      </p:sp>
      <p:pic>
        <p:nvPicPr>
          <p:cNvPr id="5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703728" y="5782542"/>
            <a:ext cx="605117" cy="605117"/>
          </a:xfrm>
          <a:prstGeom prst="rect">
            <a:avLst/>
          </a:prstGeom>
          <a:noFill/>
        </p:spPr>
      </p:pic>
      <p:cxnSp>
        <p:nvCxnSpPr>
          <p:cNvPr id="58" name="Elbow Connector 57"/>
          <p:cNvCxnSpPr>
            <a:stCxn id="7" idx="2"/>
            <a:endCxn id="57" idx="1"/>
          </p:cNvCxnSpPr>
          <p:nvPr/>
        </p:nvCxnSpPr>
        <p:spPr>
          <a:xfrm rot="16200000" flipH="1">
            <a:off x="4259033" y="3640406"/>
            <a:ext cx="4700604" cy="188786"/>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07989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4223" y="228600"/>
            <a:ext cx="11396721"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r">
              <a:tabLst>
                <a:tab pos="111125" algn="l"/>
                <a:tab pos="11314113" algn="r"/>
              </a:tabLst>
            </a:pPr>
            <a:r>
              <a:rPr lang="en-CA" sz="2800" dirty="0" smtClean="0">
                <a:solidFill>
                  <a:srgbClr val="9B4F96"/>
                </a:solidFill>
              </a:rPr>
              <a:t>VISUAL STUDIO READINESS 	</a:t>
            </a:r>
            <a:r>
              <a:rPr lang="en-CA" sz="2800" dirty="0" err="1" smtClean="0">
                <a:solidFill>
                  <a:srgbClr val="9B4F96"/>
                </a:solidFill>
              </a:rPr>
              <a:t>NuGet</a:t>
            </a:r>
            <a:r>
              <a:rPr lang="en-CA" sz="2800" dirty="0" smtClean="0">
                <a:solidFill>
                  <a:srgbClr val="9B4F96"/>
                </a:solidFill>
              </a:rPr>
              <a:t> Build Process</a:t>
            </a:r>
            <a:endParaRPr lang="en-CA" sz="2000" dirty="0">
              <a:solidFill>
                <a:srgbClr val="9B4F96"/>
              </a:solidFill>
            </a:endParaRPr>
          </a:p>
        </p:txBody>
      </p:sp>
      <p:sp>
        <p:nvSpPr>
          <p:cNvPr id="5" name="Rectangle 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3" name="Rectangle 2"/>
          <p:cNvSpPr/>
          <p:nvPr/>
        </p:nvSpPr>
        <p:spPr bwMode="auto">
          <a:xfrm>
            <a:off x="5260583" y="1146224"/>
            <a:ext cx="1524000" cy="152400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CA" sz="2000" dirty="0" smtClean="0">
                <a:solidFill>
                  <a:schemeClr val="bg1"/>
                </a:solidFill>
                <a:latin typeface="Segoe UI Light" pitchFamily="34" charset="0"/>
              </a:rPr>
              <a:t>.Shared 1.0.0.nupkg</a:t>
            </a:r>
            <a:endParaRPr lang="en-CA" sz="2000" spc="-50" dirty="0" smtClean="0">
              <a:solidFill>
                <a:schemeClr val="bg1"/>
              </a:solidFill>
              <a:latin typeface="Segoe UI" pitchFamily="34" charset="0"/>
              <a:ea typeface="Segoe UI" pitchFamily="34" charset="0"/>
              <a:cs typeface="Segoe UI" pitchFamily="34" charset="0"/>
            </a:endParaRPr>
          </a:p>
        </p:txBody>
      </p:sp>
      <p:sp>
        <p:nvSpPr>
          <p:cNvPr id="10" name="Rectangle 9"/>
          <p:cNvSpPr/>
          <p:nvPr/>
        </p:nvSpPr>
        <p:spPr bwMode="auto">
          <a:xfrm>
            <a:off x="377097" y="1159047"/>
            <a:ext cx="1524000" cy="1524000"/>
          </a:xfrm>
          <a:prstGeom prst="rect">
            <a:avLst/>
          </a:prstGeom>
          <a:solidFill>
            <a:srgbClr val="0000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CA" sz="2000" dirty="0">
                <a:solidFill>
                  <a:schemeClr val="bg1"/>
                </a:solidFill>
                <a:latin typeface="Segoe UI Light" pitchFamily="34" charset="0"/>
              </a:rPr>
              <a:t>.</a:t>
            </a:r>
            <a:r>
              <a:rPr lang="en-CA" sz="2000" dirty="0" err="1">
                <a:solidFill>
                  <a:schemeClr val="bg1"/>
                </a:solidFill>
                <a:latin typeface="Segoe UI Light" pitchFamily="34" charset="0"/>
              </a:rPr>
              <a:t>nuspec</a:t>
            </a:r>
            <a:r>
              <a:rPr lang="en-CA" sz="2000" dirty="0">
                <a:solidFill>
                  <a:schemeClr val="bg1"/>
                </a:solidFill>
                <a:latin typeface="Segoe UI Light" pitchFamily="34" charset="0"/>
              </a:rPr>
              <a:t> file</a:t>
            </a:r>
            <a:endParaRPr lang="en-CA" sz="2000" spc="-50" dirty="0" smtClean="0">
              <a:solidFill>
                <a:schemeClr val="bg1"/>
              </a:solidFill>
              <a:latin typeface="Segoe UI" pitchFamily="34" charset="0"/>
              <a:ea typeface="Segoe UI" pitchFamily="34" charset="0"/>
              <a:cs typeface="Segoe UI" pitchFamily="34" charset="0"/>
            </a:endParaRPr>
          </a:p>
        </p:txBody>
      </p:sp>
      <p:sp>
        <p:nvSpPr>
          <p:cNvPr id="11" name="Rectangle 10"/>
          <p:cNvSpPr/>
          <p:nvPr/>
        </p:nvSpPr>
        <p:spPr bwMode="auto">
          <a:xfrm>
            <a:off x="2753957" y="1146224"/>
            <a:ext cx="1524000" cy="1524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CA" sz="2000" dirty="0" smtClean="0">
                <a:solidFill>
                  <a:schemeClr val="bg1"/>
                </a:solidFill>
                <a:latin typeface="Segoe UI Light" pitchFamily="34" charset="0"/>
              </a:rPr>
              <a:t>NuGet.exe</a:t>
            </a:r>
            <a:endParaRPr lang="en-CA" sz="2000" spc="-50" dirty="0" smtClean="0">
              <a:solidFill>
                <a:schemeClr val="bg1"/>
              </a:solidFill>
              <a:latin typeface="Segoe UI" pitchFamily="34" charset="0"/>
              <a:ea typeface="Segoe UI" pitchFamily="34" charset="0"/>
              <a:cs typeface="Segoe UI" pitchFamily="34" charset="0"/>
            </a:endParaRPr>
          </a:p>
        </p:txBody>
      </p:sp>
      <p:sp>
        <p:nvSpPr>
          <p:cNvPr id="12" name="Rectangle 11"/>
          <p:cNvSpPr/>
          <p:nvPr/>
        </p:nvSpPr>
        <p:spPr bwMode="auto">
          <a:xfrm>
            <a:off x="10249818" y="1146224"/>
            <a:ext cx="1524000" cy="1524000"/>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CA" sz="2000" dirty="0" smtClean="0">
                <a:solidFill>
                  <a:schemeClr val="bg1"/>
                </a:solidFill>
                <a:latin typeface="Segoe UI Light" pitchFamily="34" charset="0"/>
              </a:rPr>
              <a:t>VS2012/ Team Build/</a:t>
            </a:r>
          </a:p>
          <a:p>
            <a:pPr defTabSz="914099" fontAlgn="base">
              <a:spcBef>
                <a:spcPct val="0"/>
              </a:spcBef>
              <a:spcAft>
                <a:spcPct val="0"/>
              </a:spcAft>
            </a:pPr>
            <a:r>
              <a:rPr lang="en-CA" sz="2000" spc="-50" dirty="0" smtClean="0">
                <a:solidFill>
                  <a:schemeClr val="bg1"/>
                </a:solidFill>
                <a:latin typeface="Segoe UI Light" pitchFamily="34" charset="0"/>
                <a:ea typeface="Segoe UI" pitchFamily="34" charset="0"/>
                <a:cs typeface="Segoe UI" pitchFamily="34" charset="0"/>
              </a:rPr>
              <a:t>NuGet.exe</a:t>
            </a:r>
            <a:endParaRPr lang="en-CA" sz="2000" spc="-50" dirty="0" smtClean="0">
              <a:solidFill>
                <a:schemeClr val="bg1"/>
              </a:solidFill>
              <a:latin typeface="Segoe UI" pitchFamily="34" charset="0"/>
              <a:ea typeface="Segoe UI" pitchFamily="34" charset="0"/>
              <a:cs typeface="Segoe UI" pitchFamily="34" charset="0"/>
            </a:endParaRPr>
          </a:p>
        </p:txBody>
      </p:sp>
      <p:sp>
        <p:nvSpPr>
          <p:cNvPr id="13" name="Rectangle 12"/>
          <p:cNvSpPr/>
          <p:nvPr/>
        </p:nvSpPr>
        <p:spPr bwMode="auto">
          <a:xfrm>
            <a:off x="7743192" y="1146224"/>
            <a:ext cx="1524000" cy="15240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CA" sz="2000" dirty="0" err="1" smtClean="0">
                <a:solidFill>
                  <a:schemeClr val="bg1"/>
                </a:solidFill>
                <a:latin typeface="Segoe UI Light" pitchFamily="34" charset="0"/>
              </a:rPr>
              <a:t>NuGet</a:t>
            </a:r>
            <a:r>
              <a:rPr lang="en-CA" sz="2000" dirty="0" smtClean="0">
                <a:solidFill>
                  <a:schemeClr val="bg1"/>
                </a:solidFill>
                <a:latin typeface="Segoe UI Light" pitchFamily="34" charset="0"/>
              </a:rPr>
              <a:t> Repository</a:t>
            </a:r>
            <a:endParaRPr lang="en-CA" sz="2000" spc="-50" dirty="0" smtClean="0">
              <a:solidFill>
                <a:schemeClr val="bg1"/>
              </a:solidFill>
              <a:latin typeface="Segoe UI" pitchFamily="34" charset="0"/>
              <a:ea typeface="Segoe UI" pitchFamily="34" charset="0"/>
              <a:cs typeface="Segoe UI" pitchFamily="34" charset="0"/>
            </a:endParaRPr>
          </a:p>
        </p:txBody>
      </p:sp>
      <p:cxnSp>
        <p:nvCxnSpPr>
          <p:cNvPr id="15" name="Straight Arrow Connector 14"/>
          <p:cNvCxnSpPr>
            <a:stCxn id="10" idx="3"/>
          </p:cNvCxnSpPr>
          <p:nvPr/>
        </p:nvCxnSpPr>
        <p:spPr>
          <a:xfrm flipV="1">
            <a:off x="1901097" y="1915220"/>
            <a:ext cx="852860" cy="58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1" idx="3"/>
            <a:endCxn id="3" idx="1"/>
          </p:cNvCxnSpPr>
          <p:nvPr/>
        </p:nvCxnSpPr>
        <p:spPr>
          <a:xfrm>
            <a:off x="4277957" y="1908224"/>
            <a:ext cx="98262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3" idx="3"/>
            <a:endCxn id="13" idx="1"/>
          </p:cNvCxnSpPr>
          <p:nvPr/>
        </p:nvCxnSpPr>
        <p:spPr>
          <a:xfrm>
            <a:off x="6784583" y="1908224"/>
            <a:ext cx="95860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13" idx="3"/>
            <a:endCxn id="12" idx="1"/>
          </p:cNvCxnSpPr>
          <p:nvPr/>
        </p:nvCxnSpPr>
        <p:spPr>
          <a:xfrm>
            <a:off x="9267192" y="1908224"/>
            <a:ext cx="98262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083870" y="1405390"/>
            <a:ext cx="487313" cy="307777"/>
          </a:xfrm>
          <a:prstGeom prst="rect">
            <a:avLst/>
          </a:prstGeom>
          <a:noFill/>
        </p:spPr>
        <p:txBody>
          <a:bodyPr wrap="none" lIns="0" tIns="0" rIns="0" bIns="0" rtlCol="0">
            <a:spAutoFit/>
          </a:bodyPr>
          <a:lstStyle/>
          <a:p>
            <a:r>
              <a:rPr lang="en-CA" sz="2000" dirty="0" smtClean="0">
                <a:latin typeface="Segoe UI Light" pitchFamily="34" charset="0"/>
              </a:rPr>
              <a:t>spec</a:t>
            </a:r>
          </a:p>
        </p:txBody>
      </p:sp>
      <p:sp>
        <p:nvSpPr>
          <p:cNvPr id="26" name="TextBox 25"/>
          <p:cNvSpPr txBox="1"/>
          <p:nvPr/>
        </p:nvSpPr>
        <p:spPr>
          <a:xfrm>
            <a:off x="4525613" y="1422246"/>
            <a:ext cx="498534" cy="307777"/>
          </a:xfrm>
          <a:prstGeom prst="rect">
            <a:avLst/>
          </a:prstGeom>
          <a:noFill/>
        </p:spPr>
        <p:txBody>
          <a:bodyPr wrap="none" lIns="0" tIns="0" rIns="0" bIns="0" rtlCol="0">
            <a:spAutoFit/>
          </a:bodyPr>
          <a:lstStyle/>
          <a:p>
            <a:r>
              <a:rPr lang="en-CA" sz="2000" dirty="0" smtClean="0">
                <a:latin typeface="Segoe UI Light" pitchFamily="34" charset="0"/>
              </a:rPr>
              <a:t>pack</a:t>
            </a:r>
          </a:p>
        </p:txBody>
      </p:sp>
      <p:sp>
        <p:nvSpPr>
          <p:cNvPr id="27" name="TextBox 26"/>
          <p:cNvSpPr txBox="1"/>
          <p:nvPr/>
        </p:nvSpPr>
        <p:spPr>
          <a:xfrm>
            <a:off x="7020230" y="1427226"/>
            <a:ext cx="519373" cy="307777"/>
          </a:xfrm>
          <a:prstGeom prst="rect">
            <a:avLst/>
          </a:prstGeom>
          <a:noFill/>
        </p:spPr>
        <p:txBody>
          <a:bodyPr wrap="none" lIns="0" tIns="0" rIns="0" bIns="0" rtlCol="0">
            <a:spAutoFit/>
          </a:bodyPr>
          <a:lstStyle/>
          <a:p>
            <a:r>
              <a:rPr lang="en-CA" sz="2000" dirty="0" smtClean="0">
                <a:latin typeface="Segoe UI Light" pitchFamily="34" charset="0"/>
              </a:rPr>
              <a:t>push</a:t>
            </a:r>
          </a:p>
        </p:txBody>
      </p:sp>
      <p:sp>
        <p:nvSpPr>
          <p:cNvPr id="28" name="TextBox 27"/>
          <p:cNvSpPr txBox="1"/>
          <p:nvPr/>
        </p:nvSpPr>
        <p:spPr>
          <a:xfrm>
            <a:off x="9378593" y="1427226"/>
            <a:ext cx="759823" cy="923330"/>
          </a:xfrm>
          <a:prstGeom prst="rect">
            <a:avLst/>
          </a:prstGeom>
          <a:noFill/>
        </p:spPr>
        <p:txBody>
          <a:bodyPr wrap="none" lIns="0" tIns="0" rIns="0" bIns="0" rtlCol="0">
            <a:spAutoFit/>
          </a:bodyPr>
          <a:lstStyle/>
          <a:p>
            <a:pPr algn="ctr"/>
            <a:r>
              <a:rPr lang="en-CA" sz="2000" dirty="0">
                <a:latin typeface="Segoe UI Light" pitchFamily="34" charset="0"/>
              </a:rPr>
              <a:t>i</a:t>
            </a:r>
            <a:r>
              <a:rPr lang="en-CA" sz="2000" dirty="0" smtClean="0">
                <a:latin typeface="Segoe UI Light" pitchFamily="34" charset="0"/>
              </a:rPr>
              <a:t>nstall</a:t>
            </a:r>
          </a:p>
          <a:p>
            <a:pPr algn="ctr"/>
            <a:endParaRPr lang="en-CA" sz="2000" dirty="0">
              <a:latin typeface="Segoe UI Light" pitchFamily="34" charset="0"/>
            </a:endParaRPr>
          </a:p>
          <a:p>
            <a:pPr algn="ctr"/>
            <a:r>
              <a:rPr lang="en-CA" sz="2000" dirty="0" smtClean="0">
                <a:latin typeface="Segoe UI Light" pitchFamily="34" charset="0"/>
              </a:rPr>
              <a:t>update</a:t>
            </a:r>
          </a:p>
        </p:txBody>
      </p:sp>
      <p:sp>
        <p:nvSpPr>
          <p:cNvPr id="29" name="Right Brace 28"/>
          <p:cNvSpPr/>
          <p:nvPr/>
        </p:nvSpPr>
        <p:spPr>
          <a:xfrm rot="16200000">
            <a:off x="8316437" y="1334978"/>
            <a:ext cx="377509" cy="32210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0" name="TextBox 29"/>
          <p:cNvSpPr txBox="1"/>
          <p:nvPr/>
        </p:nvSpPr>
        <p:spPr>
          <a:xfrm>
            <a:off x="6362475" y="3134252"/>
            <a:ext cx="1064394" cy="307777"/>
          </a:xfrm>
          <a:prstGeom prst="rect">
            <a:avLst/>
          </a:prstGeom>
          <a:noFill/>
        </p:spPr>
        <p:txBody>
          <a:bodyPr wrap="none" lIns="0" tIns="0" rIns="0" bIns="0" rtlCol="0">
            <a:spAutoFit/>
          </a:bodyPr>
          <a:lstStyle/>
          <a:p>
            <a:r>
              <a:rPr lang="en-CA" sz="2000" dirty="0" smtClean="0">
                <a:latin typeface="Segoe UI Light" pitchFamily="34" charset="0"/>
              </a:rPr>
              <a:t>Local Disk</a:t>
            </a:r>
          </a:p>
        </p:txBody>
      </p:sp>
      <p:sp>
        <p:nvSpPr>
          <p:cNvPr id="31" name="TextBox 30"/>
          <p:cNvSpPr txBox="1"/>
          <p:nvPr/>
        </p:nvSpPr>
        <p:spPr>
          <a:xfrm>
            <a:off x="9583514" y="3134252"/>
            <a:ext cx="1179490" cy="307777"/>
          </a:xfrm>
          <a:prstGeom prst="rect">
            <a:avLst/>
          </a:prstGeom>
          <a:noFill/>
        </p:spPr>
        <p:txBody>
          <a:bodyPr wrap="none" lIns="0" tIns="0" rIns="0" bIns="0" rtlCol="0">
            <a:spAutoFit/>
          </a:bodyPr>
          <a:lstStyle/>
          <a:p>
            <a:r>
              <a:rPr lang="en-CA" sz="2000" dirty="0" smtClean="0">
                <a:latin typeface="Segoe UI Light" pitchFamily="34" charset="0"/>
              </a:rPr>
              <a:t>UNC Share</a:t>
            </a:r>
          </a:p>
        </p:txBody>
      </p:sp>
      <p:sp>
        <p:nvSpPr>
          <p:cNvPr id="32" name="TextBox 31"/>
          <p:cNvSpPr txBox="1"/>
          <p:nvPr/>
        </p:nvSpPr>
        <p:spPr>
          <a:xfrm>
            <a:off x="7776018" y="3134252"/>
            <a:ext cx="1458348" cy="615553"/>
          </a:xfrm>
          <a:prstGeom prst="rect">
            <a:avLst/>
          </a:prstGeom>
          <a:noFill/>
        </p:spPr>
        <p:txBody>
          <a:bodyPr wrap="none" lIns="0" tIns="0" rIns="0" bIns="0" rtlCol="0">
            <a:spAutoFit/>
          </a:bodyPr>
          <a:lstStyle/>
          <a:p>
            <a:pPr algn="ctr"/>
            <a:r>
              <a:rPr lang="en-CA" sz="2000" dirty="0" err="1" smtClean="0">
                <a:latin typeface="Segoe UI Light" pitchFamily="34" charset="0"/>
              </a:rPr>
              <a:t>NuGet</a:t>
            </a:r>
            <a:r>
              <a:rPr lang="en-CA" sz="2000" dirty="0" smtClean="0">
                <a:latin typeface="Segoe UI Light" pitchFamily="34" charset="0"/>
              </a:rPr>
              <a:t> Server</a:t>
            </a:r>
          </a:p>
          <a:p>
            <a:pPr algn="ctr"/>
            <a:r>
              <a:rPr lang="en-CA" sz="2000" dirty="0" smtClean="0">
                <a:latin typeface="Segoe UI Light" pitchFamily="34" charset="0"/>
              </a:rPr>
              <a:t>Repository</a:t>
            </a:r>
          </a:p>
        </p:txBody>
      </p:sp>
      <p:cxnSp>
        <p:nvCxnSpPr>
          <p:cNvPr id="33" name="Straight Arrow Connector 32"/>
          <p:cNvCxnSpPr>
            <a:endCxn id="11" idx="2"/>
          </p:cNvCxnSpPr>
          <p:nvPr/>
        </p:nvCxnSpPr>
        <p:spPr>
          <a:xfrm flipV="1">
            <a:off x="3515957" y="2670224"/>
            <a:ext cx="0" cy="2752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385" y="2807860"/>
            <a:ext cx="1931143" cy="2671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rot="16200000">
            <a:off x="1141298" y="3997240"/>
            <a:ext cx="2442656"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NuGet</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package source</a:t>
            </a:r>
          </a:p>
        </p:txBody>
      </p:sp>
      <p:pic>
        <p:nvPicPr>
          <p:cNvPr id="39" name="Picture 38" descr="\\MAGNUM\Projects\Microsoft\Cloud Power FY12\Design\ICONS_PNG\Application.png"/>
          <p:cNvPicPr>
            <a:picLocks noChangeAspect="1" noChangeArrowheads="1"/>
          </p:cNvPicPr>
          <p:nvPr/>
        </p:nvPicPr>
        <p:blipFill rotWithShape="1">
          <a:blip r:embed="rId4" cstate="print">
            <a:biLevel thresh="25000"/>
          </a:blip>
          <a:srcRect l="30174" t="36465" r="28608" b="29915"/>
          <a:stretch/>
        </p:blipFill>
        <p:spPr bwMode="auto">
          <a:xfrm>
            <a:off x="10888503" y="1127273"/>
            <a:ext cx="933496" cy="761618"/>
          </a:xfrm>
          <a:prstGeom prst="rect">
            <a:avLst/>
          </a:prstGeom>
          <a:noFill/>
          <a:ln>
            <a:noFill/>
          </a:ln>
        </p:spPr>
      </p:pic>
      <p:pic>
        <p:nvPicPr>
          <p:cNvPr id="40" name="Picture 39" descr="\\MAGNUM\Projects\Microsoft\Cloud Power FY12\Design\ICONS_PNG\Application.png"/>
          <p:cNvPicPr>
            <a:picLocks noChangeAspect="1" noChangeArrowheads="1"/>
          </p:cNvPicPr>
          <p:nvPr/>
        </p:nvPicPr>
        <p:blipFill rotWithShape="1">
          <a:blip r:embed="rId4" cstate="print">
            <a:biLevel thresh="25000"/>
          </a:blip>
          <a:srcRect l="30174" t="36465" r="28608" b="29915"/>
          <a:stretch/>
        </p:blipFill>
        <p:spPr bwMode="auto">
          <a:xfrm>
            <a:off x="3347723" y="1114133"/>
            <a:ext cx="933496" cy="761618"/>
          </a:xfrm>
          <a:prstGeom prst="rect">
            <a:avLst/>
          </a:prstGeom>
          <a:noFill/>
          <a:ln>
            <a:noFill/>
          </a:ln>
        </p:spPr>
      </p:pic>
      <p:pic>
        <p:nvPicPr>
          <p:cNvPr id="41" name="Picture 5" descr="\\MAGNUM\Projects\Microsoft\Cloud Power FY12\Design\Icons\PNGs\Stop_watch.png"/>
          <p:cNvPicPr>
            <a:picLocks noChangeAspect="1" noChangeArrowheads="1"/>
          </p:cNvPicPr>
          <p:nvPr/>
        </p:nvPicPr>
        <p:blipFill>
          <a:blip r:embed="rId5" cstate="print">
            <a:lum bright="100000"/>
          </a:blip>
          <a:stretch>
            <a:fillRect/>
          </a:stretch>
        </p:blipFill>
        <p:spPr bwMode="auto">
          <a:xfrm>
            <a:off x="8170223" y="1106491"/>
            <a:ext cx="1008726" cy="1008726"/>
          </a:xfrm>
          <a:prstGeom prst="rect">
            <a:avLst/>
          </a:prstGeom>
          <a:noFill/>
        </p:spPr>
      </p:pic>
      <p:pic>
        <p:nvPicPr>
          <p:cNvPr id="42" name="Picture 5" descr="C:\Users\mitchellg\Desktop\Folder.png"/>
          <p:cNvPicPr>
            <a:picLocks noChangeAspect="1" noChangeArrowheads="1"/>
          </p:cNvPicPr>
          <p:nvPr/>
        </p:nvPicPr>
        <p:blipFill>
          <a:blip r:embed="rId6" cstate="print">
            <a:lum bright="100000"/>
          </a:blip>
          <a:srcRect/>
          <a:stretch>
            <a:fillRect/>
          </a:stretch>
        </p:blipFill>
        <p:spPr bwMode="auto">
          <a:xfrm>
            <a:off x="5952566" y="1094234"/>
            <a:ext cx="819817" cy="819817"/>
          </a:xfrm>
          <a:prstGeom prst="rect">
            <a:avLst/>
          </a:prstGeom>
          <a:noFill/>
        </p:spPr>
      </p:pic>
      <p:pic>
        <p:nvPicPr>
          <p:cNvPr id="43" name="Picture 5" descr="C:\Users\mitchellg\Desktop\Folder.png"/>
          <p:cNvPicPr>
            <a:picLocks noChangeAspect="1" noChangeArrowheads="1"/>
          </p:cNvPicPr>
          <p:nvPr/>
        </p:nvPicPr>
        <p:blipFill>
          <a:blip r:embed="rId6" cstate="print">
            <a:lum bright="100000"/>
          </a:blip>
          <a:srcRect/>
          <a:stretch>
            <a:fillRect/>
          </a:stretch>
        </p:blipFill>
        <p:spPr bwMode="auto">
          <a:xfrm>
            <a:off x="998564" y="1094233"/>
            <a:ext cx="819817" cy="819817"/>
          </a:xfrm>
          <a:prstGeom prst="rect">
            <a:avLst/>
          </a:prstGeom>
          <a:noFill/>
        </p:spPr>
      </p:pic>
    </p:spTree>
    <p:extLst>
      <p:ext uri="{BB962C8B-B14F-4D97-AF65-F5344CB8AC3E}">
        <p14:creationId xmlns:p14="http://schemas.microsoft.com/office/powerpoint/2010/main" val="320553628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bwMode="auto">
          <a:xfrm>
            <a:off x="886972" y="1365247"/>
            <a:ext cx="10818420" cy="16269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CA" sz="2000" b="1" spc="-50"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Team Foundation Build</a:t>
            </a:r>
          </a:p>
        </p:txBody>
      </p:sp>
      <p:cxnSp>
        <p:nvCxnSpPr>
          <p:cNvPr id="16" name="Straight Connector 15"/>
          <p:cNvCxnSpPr>
            <a:endCxn id="3" idx="1"/>
          </p:cNvCxnSpPr>
          <p:nvPr/>
        </p:nvCxnSpPr>
        <p:spPr>
          <a:xfrm>
            <a:off x="112634" y="2178704"/>
            <a:ext cx="774338" cy="3"/>
          </a:xfrm>
          <a:prstGeom prst="line">
            <a:avLst/>
          </a:prstGeom>
        </p:spPr>
        <p:style>
          <a:lnRef idx="1">
            <a:schemeClr val="accent6"/>
          </a:lnRef>
          <a:fillRef idx="0">
            <a:schemeClr val="accent6"/>
          </a:fillRef>
          <a:effectRef idx="0">
            <a:schemeClr val="accent6"/>
          </a:effectRef>
          <a:fontRef idx="minor">
            <a:schemeClr val="tx1"/>
          </a:fontRef>
        </p:style>
      </p:cxnSp>
      <p:sp>
        <p:nvSpPr>
          <p:cNvPr id="17" name="TextBox 16"/>
          <p:cNvSpPr txBox="1"/>
          <p:nvPr/>
        </p:nvSpPr>
        <p:spPr>
          <a:xfrm rot="16200000">
            <a:off x="-327591" y="776908"/>
            <a:ext cx="1676421"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manual</a:t>
            </a:r>
            <a:r>
              <a:rPr lang="en-CA" sz="2000" dirty="0" smtClean="0">
                <a:solidFill>
                  <a:srgbClr val="9B4F96"/>
                </a:solidFill>
                <a:latin typeface="Segoe UI Light" pitchFamily="34" charset="0"/>
              </a:rPr>
              <a:t> </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process</a:t>
            </a:r>
          </a:p>
        </p:txBody>
      </p:sp>
      <p:sp>
        <p:nvSpPr>
          <p:cNvPr id="18" name="TextBox 17"/>
          <p:cNvSpPr txBox="1"/>
          <p:nvPr/>
        </p:nvSpPr>
        <p:spPr>
          <a:xfrm rot="16200000">
            <a:off x="-534379" y="3457548"/>
            <a:ext cx="2089996"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automated</a:t>
            </a:r>
            <a:r>
              <a:rPr lang="en-CA" sz="2000" dirty="0" smtClean="0">
                <a:solidFill>
                  <a:srgbClr val="9B4F96"/>
                </a:solidFill>
                <a:latin typeface="Segoe UI Light" pitchFamily="34" charset="0"/>
              </a:rPr>
              <a:t> </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process</a:t>
            </a:r>
          </a:p>
        </p:txBody>
      </p:sp>
      <p:sp>
        <p:nvSpPr>
          <p:cNvPr id="19" name="Isosceles Triangle 18"/>
          <p:cNvSpPr/>
          <p:nvPr/>
        </p:nvSpPr>
        <p:spPr bwMode="auto">
          <a:xfrm>
            <a:off x="397170" y="1834322"/>
            <a:ext cx="302963" cy="231569"/>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Isosceles Triangle 19"/>
          <p:cNvSpPr/>
          <p:nvPr/>
        </p:nvSpPr>
        <p:spPr bwMode="auto">
          <a:xfrm flipV="1">
            <a:off x="398088" y="2280635"/>
            <a:ext cx="302963" cy="231569"/>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1" name="Picture 5" descr="C:\Users\mitchellg\Desktop\Folder.png"/>
          <p:cNvPicPr>
            <a:picLocks noChangeAspect="1" noChangeArrowheads="1"/>
          </p:cNvPicPr>
          <p:nvPr/>
        </p:nvPicPr>
        <p:blipFill>
          <a:blip r:embed="rId2" cstate="print">
            <a:lum bright="100000"/>
          </a:blip>
          <a:srcRect/>
          <a:stretch>
            <a:fillRect/>
          </a:stretch>
        </p:blipFill>
        <p:spPr bwMode="auto">
          <a:xfrm>
            <a:off x="4733251" y="1343725"/>
            <a:ext cx="522721" cy="522721"/>
          </a:xfrm>
          <a:prstGeom prst="rect">
            <a:avLst/>
          </a:prstGeom>
          <a:noFill/>
        </p:spPr>
      </p:pic>
      <p:pic>
        <p:nvPicPr>
          <p:cNvPr id="22" name="Picture 21" descr="\\MAGNUM\Projects\Microsoft\Cloud Power FY12\Design\ICONS_PNG\Application.png"/>
          <p:cNvPicPr>
            <a:picLocks noChangeAspect="1" noChangeArrowheads="1"/>
          </p:cNvPicPr>
          <p:nvPr/>
        </p:nvPicPr>
        <p:blipFill rotWithShape="1">
          <a:blip r:embed="rId3" cstate="print">
            <a:biLevel thresh="25000"/>
          </a:blip>
          <a:srcRect l="30174" t="36465" r="28608" b="29915"/>
          <a:stretch/>
        </p:blipFill>
        <p:spPr bwMode="auto">
          <a:xfrm>
            <a:off x="10809787" y="1379350"/>
            <a:ext cx="507652" cy="414181"/>
          </a:xfrm>
          <a:prstGeom prst="rect">
            <a:avLst/>
          </a:prstGeom>
          <a:noFill/>
          <a:ln>
            <a:noFill/>
          </a:ln>
        </p:spPr>
      </p:pic>
      <p:grpSp>
        <p:nvGrpSpPr>
          <p:cNvPr id="23" name="Group 22"/>
          <p:cNvGrpSpPr/>
          <p:nvPr/>
        </p:nvGrpSpPr>
        <p:grpSpPr>
          <a:xfrm>
            <a:off x="871420" y="3259963"/>
            <a:ext cx="1012803" cy="928316"/>
            <a:chOff x="505807" y="5663519"/>
            <a:chExt cx="1012803" cy="928316"/>
          </a:xfrm>
        </p:grpSpPr>
        <p:sp>
          <p:nvSpPr>
            <p:cNvPr id="24" name="TextBox 38"/>
            <p:cNvSpPr txBox="1"/>
            <p:nvPr/>
          </p:nvSpPr>
          <p:spPr>
            <a:xfrm>
              <a:off x="505807" y="6268670"/>
              <a:ext cx="1005853" cy="3231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t-EE" sz="1500" b="1" dirty="0" smtClean="0"/>
                <a:t>Developer</a:t>
              </a:r>
              <a:endParaRPr lang="en-US" sz="1500" b="1" dirty="0"/>
            </a:p>
          </p:txBody>
        </p:sp>
        <p:grpSp>
          <p:nvGrpSpPr>
            <p:cNvPr id="25" name="Group 24"/>
            <p:cNvGrpSpPr>
              <a:grpSpLocks noChangeAspect="1"/>
            </p:cNvGrpSpPr>
            <p:nvPr/>
          </p:nvGrpSpPr>
          <p:grpSpPr>
            <a:xfrm>
              <a:off x="514160" y="5663519"/>
              <a:ext cx="1004450" cy="630226"/>
              <a:chOff x="250319" y="914400"/>
              <a:chExt cx="2723892" cy="1709055"/>
            </a:xfrm>
          </p:grpSpPr>
          <p:sp>
            <p:nvSpPr>
              <p:cNvPr id="26" name="Freeform 25"/>
              <p:cNvSpPr/>
              <p:nvPr/>
            </p:nvSpPr>
            <p:spPr>
              <a:xfrm>
                <a:off x="838200" y="1752600"/>
                <a:ext cx="388834" cy="480659"/>
              </a:xfrm>
              <a:custGeom>
                <a:avLst/>
                <a:gdLst>
                  <a:gd name="connsiteX0" fmla="*/ 98063 w 279616"/>
                  <a:gd name="connsiteY0" fmla="*/ 15035 h 345649"/>
                  <a:gd name="connsiteX1" fmla="*/ 98063 w 279616"/>
                  <a:gd name="connsiteY1" fmla="*/ 223583 h 345649"/>
                  <a:gd name="connsiteX2" fmla="*/ 274527 w 279616"/>
                  <a:gd name="connsiteY2" fmla="*/ 211551 h 345649"/>
                  <a:gd name="connsiteX3" fmla="*/ 214369 w 279616"/>
                  <a:gd name="connsiteY3" fmla="*/ 315825 h 345649"/>
                  <a:gd name="connsiteX4" fmla="*/ 33895 w 279616"/>
                  <a:gd name="connsiteY4" fmla="*/ 323846 h 345649"/>
                  <a:gd name="connsiteX5" fmla="*/ 5821 w 279616"/>
                  <a:gd name="connsiteY5" fmla="*/ 51130 h 345649"/>
                  <a:gd name="connsiteX6" fmla="*/ 98063 w 279616"/>
                  <a:gd name="connsiteY6" fmla="*/ 15035 h 34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616" h="345649">
                    <a:moveTo>
                      <a:pt x="98063" y="15035"/>
                    </a:moveTo>
                    <a:cubicBezTo>
                      <a:pt x="113437" y="43777"/>
                      <a:pt x="68652" y="190830"/>
                      <a:pt x="98063" y="223583"/>
                    </a:cubicBezTo>
                    <a:cubicBezTo>
                      <a:pt x="127474" y="256336"/>
                      <a:pt x="255143" y="196177"/>
                      <a:pt x="274527" y="211551"/>
                    </a:cubicBezTo>
                    <a:cubicBezTo>
                      <a:pt x="293911" y="226925"/>
                      <a:pt x="254474" y="297109"/>
                      <a:pt x="214369" y="315825"/>
                    </a:cubicBezTo>
                    <a:cubicBezTo>
                      <a:pt x="174264" y="334541"/>
                      <a:pt x="68653" y="367962"/>
                      <a:pt x="33895" y="323846"/>
                    </a:cubicBezTo>
                    <a:cubicBezTo>
                      <a:pt x="-863" y="279730"/>
                      <a:pt x="-6211" y="103267"/>
                      <a:pt x="5821" y="51130"/>
                    </a:cubicBezTo>
                    <a:cubicBezTo>
                      <a:pt x="17853" y="-1007"/>
                      <a:pt x="82689" y="-13707"/>
                      <a:pt x="98063" y="15035"/>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27" name="Freeform 26"/>
              <p:cNvSpPr/>
              <p:nvPr/>
            </p:nvSpPr>
            <p:spPr>
              <a:xfrm>
                <a:off x="512252" y="1615268"/>
                <a:ext cx="542819" cy="855621"/>
              </a:xfrm>
              <a:custGeom>
                <a:avLst/>
                <a:gdLst>
                  <a:gd name="connsiteX0" fmla="*/ 7618 w 786386"/>
                  <a:gd name="connsiteY0" fmla="*/ 390345 h 548280"/>
                  <a:gd name="connsiteX1" fmla="*/ 172049 w 786386"/>
                  <a:gd name="connsiteY1" fmla="*/ 53461 h 548280"/>
                  <a:gd name="connsiteX2" fmla="*/ 372576 w 786386"/>
                  <a:gd name="connsiteY2" fmla="*/ 21377 h 548280"/>
                  <a:gd name="connsiteX3" fmla="*/ 657323 w 786386"/>
                  <a:gd name="connsiteY3" fmla="*/ 41430 h 548280"/>
                  <a:gd name="connsiteX4" fmla="*/ 753576 w 786386"/>
                  <a:gd name="connsiteY4" fmla="*/ 490608 h 548280"/>
                  <a:gd name="connsiteX5" fmla="*/ 103870 w 786386"/>
                  <a:gd name="connsiteY5" fmla="*/ 530714 h 548280"/>
                  <a:gd name="connsiteX6" fmla="*/ 7618 w 786386"/>
                  <a:gd name="connsiteY6" fmla="*/ 390345 h 548280"/>
                  <a:gd name="connsiteX0" fmla="*/ 6456 w 785224"/>
                  <a:gd name="connsiteY0" fmla="*/ 392845 h 550780"/>
                  <a:gd name="connsiteX1" fmla="*/ 155141 w 785224"/>
                  <a:gd name="connsiteY1" fmla="*/ 105012 h 550780"/>
                  <a:gd name="connsiteX2" fmla="*/ 371414 w 785224"/>
                  <a:gd name="connsiteY2" fmla="*/ 23877 h 550780"/>
                  <a:gd name="connsiteX3" fmla="*/ 656161 w 785224"/>
                  <a:gd name="connsiteY3" fmla="*/ 43930 h 550780"/>
                  <a:gd name="connsiteX4" fmla="*/ 752414 w 785224"/>
                  <a:gd name="connsiteY4" fmla="*/ 493108 h 550780"/>
                  <a:gd name="connsiteX5" fmla="*/ 102708 w 785224"/>
                  <a:gd name="connsiteY5" fmla="*/ 533214 h 550780"/>
                  <a:gd name="connsiteX6" fmla="*/ 6456 w 785224"/>
                  <a:gd name="connsiteY6" fmla="*/ 392845 h 55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224" h="550780">
                    <a:moveTo>
                      <a:pt x="6456" y="392845"/>
                    </a:moveTo>
                    <a:cubicBezTo>
                      <a:pt x="15195" y="321478"/>
                      <a:pt x="94315" y="166507"/>
                      <a:pt x="155141" y="105012"/>
                    </a:cubicBezTo>
                    <a:cubicBezTo>
                      <a:pt x="215967" y="43517"/>
                      <a:pt x="287911" y="34057"/>
                      <a:pt x="371414" y="23877"/>
                    </a:cubicBezTo>
                    <a:cubicBezTo>
                      <a:pt x="454917" y="13697"/>
                      <a:pt x="592661" y="-34275"/>
                      <a:pt x="656161" y="43930"/>
                    </a:cubicBezTo>
                    <a:cubicBezTo>
                      <a:pt x="719661" y="122135"/>
                      <a:pt x="844656" y="411561"/>
                      <a:pt x="752414" y="493108"/>
                    </a:cubicBezTo>
                    <a:cubicBezTo>
                      <a:pt x="660172" y="574655"/>
                      <a:pt x="226366" y="551261"/>
                      <a:pt x="102708" y="533214"/>
                    </a:cubicBezTo>
                    <a:cubicBezTo>
                      <a:pt x="-20950" y="515167"/>
                      <a:pt x="-2283" y="464212"/>
                      <a:pt x="6456" y="392845"/>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28" name="Freeform 27"/>
              <p:cNvSpPr/>
              <p:nvPr/>
            </p:nvSpPr>
            <p:spPr>
              <a:xfrm>
                <a:off x="381794" y="1670474"/>
                <a:ext cx="595256" cy="650133"/>
              </a:xfrm>
              <a:custGeom>
                <a:avLst/>
                <a:gdLst>
                  <a:gd name="connsiteX0" fmla="*/ 257919 w 428057"/>
                  <a:gd name="connsiteY0" fmla="*/ 39169 h 467520"/>
                  <a:gd name="connsiteX1" fmla="*/ 165676 w 428057"/>
                  <a:gd name="connsiteY1" fmla="*/ 19116 h 467520"/>
                  <a:gd name="connsiteX2" fmla="*/ 5255 w 428057"/>
                  <a:gd name="connsiteY2" fmla="*/ 263758 h 467520"/>
                  <a:gd name="connsiteX3" fmla="*/ 378234 w 428057"/>
                  <a:gd name="connsiteY3" fmla="*/ 464284 h 467520"/>
                  <a:gd name="connsiteX4" fmla="*/ 398287 w 428057"/>
                  <a:gd name="connsiteY4" fmla="*/ 376053 h 467520"/>
                  <a:gd name="connsiteX5" fmla="*/ 137603 w 428057"/>
                  <a:gd name="connsiteY5" fmla="*/ 223653 h 467520"/>
                  <a:gd name="connsiteX6" fmla="*/ 257919 w 428057"/>
                  <a:gd name="connsiteY6" fmla="*/ 39169 h 46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057" h="467520">
                    <a:moveTo>
                      <a:pt x="257919" y="39169"/>
                    </a:moveTo>
                    <a:cubicBezTo>
                      <a:pt x="262598" y="5079"/>
                      <a:pt x="207787" y="-18316"/>
                      <a:pt x="165676" y="19116"/>
                    </a:cubicBezTo>
                    <a:cubicBezTo>
                      <a:pt x="123565" y="56548"/>
                      <a:pt x="-30171" y="189563"/>
                      <a:pt x="5255" y="263758"/>
                    </a:cubicBezTo>
                    <a:cubicBezTo>
                      <a:pt x="40681" y="337953"/>
                      <a:pt x="312729" y="445568"/>
                      <a:pt x="378234" y="464284"/>
                    </a:cubicBezTo>
                    <a:cubicBezTo>
                      <a:pt x="443739" y="483000"/>
                      <a:pt x="438392" y="416158"/>
                      <a:pt x="398287" y="376053"/>
                    </a:cubicBezTo>
                    <a:cubicBezTo>
                      <a:pt x="358182" y="335948"/>
                      <a:pt x="159661" y="273116"/>
                      <a:pt x="137603" y="223653"/>
                    </a:cubicBezTo>
                    <a:cubicBezTo>
                      <a:pt x="115545" y="174190"/>
                      <a:pt x="253240" y="73259"/>
                      <a:pt x="257919" y="39169"/>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29" name="Rectangle 28"/>
              <p:cNvSpPr/>
              <p:nvPr/>
            </p:nvSpPr>
            <p:spPr>
              <a:xfrm>
                <a:off x="250319" y="2351312"/>
                <a:ext cx="2723892" cy="272143"/>
              </a:xfrm>
              <a:prstGeom prst="rect">
                <a:avLst/>
              </a:prstGeom>
              <a:solidFill>
                <a:schemeClr val="bg1">
                  <a:lumMod val="85000"/>
                </a:schemeClr>
              </a:solidFill>
              <a:ln>
                <a:solidFill>
                  <a:schemeClr val="bg1">
                    <a:lumMod val="6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pic>
            <p:nvPicPr>
              <p:cNvPr id="30"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904" y="1826106"/>
                <a:ext cx="1317625" cy="592137"/>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 name="Group 30"/>
              <p:cNvGrpSpPr/>
              <p:nvPr/>
            </p:nvGrpSpPr>
            <p:grpSpPr>
              <a:xfrm>
                <a:off x="505204" y="914400"/>
                <a:ext cx="773838" cy="829010"/>
                <a:chOff x="505204" y="914400"/>
                <a:chExt cx="773838" cy="829010"/>
              </a:xfrm>
            </p:grpSpPr>
            <p:grpSp>
              <p:nvGrpSpPr>
                <p:cNvPr id="32" name="Group 31"/>
                <p:cNvGrpSpPr/>
                <p:nvPr/>
              </p:nvGrpSpPr>
              <p:grpSpPr>
                <a:xfrm>
                  <a:off x="576943" y="914400"/>
                  <a:ext cx="670832" cy="829010"/>
                  <a:chOff x="3765356" y="1012973"/>
                  <a:chExt cx="670832" cy="829010"/>
                </a:xfrm>
              </p:grpSpPr>
              <p:sp>
                <p:nvSpPr>
                  <p:cNvPr id="39" name="Oval 38"/>
                  <p:cNvSpPr/>
                  <p:nvPr/>
                </p:nvSpPr>
                <p:spPr>
                  <a:xfrm>
                    <a:off x="3765356" y="1012973"/>
                    <a:ext cx="670832" cy="829010"/>
                  </a:xfrm>
                  <a:prstGeom prst="ellipse">
                    <a:avLst/>
                  </a:prstGeom>
                  <a:ln>
                    <a:solidFill>
                      <a:schemeClr val="tx1">
                        <a:lumMod val="95000"/>
                        <a:lumOff val="5000"/>
                      </a:schemeClr>
                    </a:solidFill>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40" name="Oval 39"/>
                  <p:cNvSpPr/>
                  <p:nvPr/>
                </p:nvSpPr>
                <p:spPr>
                  <a:xfrm>
                    <a:off x="4132200" y="1464114"/>
                    <a:ext cx="70726" cy="82259"/>
                  </a:xfrm>
                  <a:prstGeom prst="ellipse">
                    <a:avLst/>
                  </a:prstGeom>
                  <a:solidFill>
                    <a:schemeClr val="bg1"/>
                  </a:solidFill>
                  <a:ln>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41" name="Oval 40"/>
                  <p:cNvSpPr/>
                  <p:nvPr/>
                </p:nvSpPr>
                <p:spPr>
                  <a:xfrm>
                    <a:off x="4301202" y="1467640"/>
                    <a:ext cx="66924" cy="78733"/>
                  </a:xfrm>
                  <a:prstGeom prst="ellipse">
                    <a:avLst/>
                  </a:prstGeom>
                  <a:solidFill>
                    <a:schemeClr val="bg1"/>
                  </a:solidFill>
                  <a:ln>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grpSp>
            <p:sp>
              <p:nvSpPr>
                <p:cNvPr id="33" name="Freeform 32"/>
                <p:cNvSpPr/>
                <p:nvPr/>
              </p:nvSpPr>
              <p:spPr>
                <a:xfrm>
                  <a:off x="870857" y="1616529"/>
                  <a:ext cx="223157" cy="1570"/>
                </a:xfrm>
                <a:custGeom>
                  <a:avLst/>
                  <a:gdLst>
                    <a:gd name="connsiteX0" fmla="*/ 0 w 223157"/>
                    <a:gd name="connsiteY0" fmla="*/ 0 h 1570"/>
                    <a:gd name="connsiteX1" fmla="*/ 223157 w 223157"/>
                    <a:gd name="connsiteY1" fmla="*/ 0 h 1570"/>
                  </a:gdLst>
                  <a:ahLst/>
                  <a:cxnLst>
                    <a:cxn ang="0">
                      <a:pos x="connsiteX0" y="connsiteY0"/>
                    </a:cxn>
                    <a:cxn ang="0">
                      <a:pos x="connsiteX1" y="connsiteY1"/>
                    </a:cxn>
                  </a:cxnLst>
                  <a:rect l="l" t="t" r="r" b="b"/>
                  <a:pathLst>
                    <a:path w="223157" h="1570">
                      <a:moveTo>
                        <a:pt x="0" y="0"/>
                      </a:moveTo>
                      <a:cubicBezTo>
                        <a:pt x="90260" y="1360"/>
                        <a:pt x="180521" y="2721"/>
                        <a:pt x="223157" y="0"/>
                      </a:cubicBezTo>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34" name="Oval 33"/>
                <p:cNvSpPr/>
                <p:nvPr/>
              </p:nvSpPr>
              <p:spPr>
                <a:xfrm rot="555186">
                  <a:off x="842409" y="1339915"/>
                  <a:ext cx="175677" cy="110842"/>
                </a:xfrm>
                <a:prstGeom prst="ellipse">
                  <a:avLst/>
                </a:prstGeom>
                <a:noFill/>
                <a:ln w="12700">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35" name="Oval 34"/>
                <p:cNvSpPr/>
                <p:nvPr/>
              </p:nvSpPr>
              <p:spPr>
                <a:xfrm>
                  <a:off x="1069459" y="1345927"/>
                  <a:ext cx="175677" cy="110842"/>
                </a:xfrm>
                <a:prstGeom prst="ellipse">
                  <a:avLst/>
                </a:prstGeom>
                <a:noFill/>
                <a:ln w="12700">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36" name="Rectangle 35"/>
                <p:cNvSpPr/>
                <p:nvPr/>
              </p:nvSpPr>
              <p:spPr>
                <a:xfrm>
                  <a:off x="827329" y="1351678"/>
                  <a:ext cx="222641" cy="109983"/>
                </a:xfrm>
                <a:prstGeom prst="rect">
                  <a:avLst/>
                </a:prstGeom>
                <a:noFill/>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37" name="Rectangle 36"/>
                <p:cNvSpPr/>
                <p:nvPr/>
              </p:nvSpPr>
              <p:spPr>
                <a:xfrm>
                  <a:off x="1098658" y="1354204"/>
                  <a:ext cx="180384" cy="109956"/>
                </a:xfrm>
                <a:prstGeom prst="rect">
                  <a:avLst/>
                </a:prstGeom>
                <a:noFill/>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cxnSp>
              <p:nvCxnSpPr>
                <p:cNvPr id="38" name="Straight Connector 37"/>
                <p:cNvCxnSpPr/>
                <p:nvPr/>
              </p:nvCxnSpPr>
              <p:spPr>
                <a:xfrm>
                  <a:off x="505204" y="1351303"/>
                  <a:ext cx="425043" cy="0"/>
                </a:xfrm>
                <a:prstGeom prst="line">
                  <a:avLst/>
                </a:prstGeom>
                <a:ln/>
              </p:spPr>
              <p:style>
                <a:lnRef idx="2">
                  <a:srgbClr val="000000"/>
                </a:lnRef>
                <a:fillRef idx="1">
                  <a:srgbClr val="FFFFFF"/>
                </a:fillRef>
                <a:effectRef idx="0">
                  <a:srgbClr val="000000"/>
                </a:effectRef>
                <a:fontRef idx="minor">
                  <a:srgbClr val="000000"/>
                </a:fontRef>
              </p:style>
            </p:cxnSp>
          </p:grpSp>
        </p:grpSp>
      </p:grpSp>
      <p:grpSp>
        <p:nvGrpSpPr>
          <p:cNvPr id="61" name="Group 60"/>
          <p:cNvGrpSpPr/>
          <p:nvPr/>
        </p:nvGrpSpPr>
        <p:grpSpPr>
          <a:xfrm>
            <a:off x="942903" y="279615"/>
            <a:ext cx="1041366" cy="918761"/>
            <a:chOff x="530574" y="1098237"/>
            <a:chExt cx="1041366" cy="918761"/>
          </a:xfrm>
        </p:grpSpPr>
        <p:sp>
          <p:nvSpPr>
            <p:cNvPr id="62" name="TextBox 46"/>
            <p:cNvSpPr txBox="1"/>
            <p:nvPr/>
          </p:nvSpPr>
          <p:spPr>
            <a:xfrm>
              <a:off x="566087" y="1693833"/>
              <a:ext cx="1005853" cy="3231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t-EE" sz="1500" b="1" dirty="0" smtClean="0"/>
                <a:t>Developer</a:t>
              </a:r>
              <a:endParaRPr lang="en-US" sz="1500" b="1" dirty="0"/>
            </a:p>
          </p:txBody>
        </p:sp>
        <p:grpSp>
          <p:nvGrpSpPr>
            <p:cNvPr id="63" name="Group 62"/>
            <p:cNvGrpSpPr>
              <a:grpSpLocks noChangeAspect="1"/>
            </p:cNvGrpSpPr>
            <p:nvPr/>
          </p:nvGrpSpPr>
          <p:grpSpPr>
            <a:xfrm>
              <a:off x="530574" y="1098237"/>
              <a:ext cx="1004455" cy="629740"/>
              <a:chOff x="3129591" y="914400"/>
              <a:chExt cx="2723892" cy="1707739"/>
            </a:xfrm>
          </p:grpSpPr>
          <p:sp>
            <p:nvSpPr>
              <p:cNvPr id="64" name="Freeform 63"/>
              <p:cNvSpPr/>
              <p:nvPr/>
            </p:nvSpPr>
            <p:spPr>
              <a:xfrm>
                <a:off x="4100132" y="1596468"/>
                <a:ext cx="842167" cy="297983"/>
              </a:xfrm>
              <a:custGeom>
                <a:avLst/>
                <a:gdLst>
                  <a:gd name="connsiteX0" fmla="*/ 79181 w 842167"/>
                  <a:gd name="connsiteY0" fmla="*/ 120058 h 239010"/>
                  <a:gd name="connsiteX1" fmla="*/ 606504 w 842167"/>
                  <a:gd name="connsiteY1" fmla="*/ 2252 h 239010"/>
                  <a:gd name="connsiteX2" fmla="*/ 842116 w 842167"/>
                  <a:gd name="connsiteY2" fmla="*/ 47130 h 239010"/>
                  <a:gd name="connsiteX3" fmla="*/ 589674 w 842167"/>
                  <a:gd name="connsiteY3" fmla="*/ 103229 h 239010"/>
                  <a:gd name="connsiteX4" fmla="*/ 118450 w 842167"/>
                  <a:gd name="connsiteY4" fmla="*/ 237864 h 239010"/>
                  <a:gd name="connsiteX5" fmla="*/ 6253 w 842167"/>
                  <a:gd name="connsiteY5" fmla="*/ 164937 h 239010"/>
                  <a:gd name="connsiteX6" fmla="*/ 79181 w 842167"/>
                  <a:gd name="connsiteY6" fmla="*/ 120058 h 23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167" h="239010">
                    <a:moveTo>
                      <a:pt x="79181" y="120058"/>
                    </a:moveTo>
                    <a:cubicBezTo>
                      <a:pt x="179223" y="92944"/>
                      <a:pt x="479348" y="14407"/>
                      <a:pt x="606504" y="2252"/>
                    </a:cubicBezTo>
                    <a:cubicBezTo>
                      <a:pt x="733660" y="-9903"/>
                      <a:pt x="844921" y="30300"/>
                      <a:pt x="842116" y="47130"/>
                    </a:cubicBezTo>
                    <a:cubicBezTo>
                      <a:pt x="839311" y="63959"/>
                      <a:pt x="710285" y="71440"/>
                      <a:pt x="589674" y="103229"/>
                    </a:cubicBezTo>
                    <a:cubicBezTo>
                      <a:pt x="469063" y="135018"/>
                      <a:pt x="215687" y="227579"/>
                      <a:pt x="118450" y="237864"/>
                    </a:cubicBezTo>
                    <a:cubicBezTo>
                      <a:pt x="21213" y="248149"/>
                      <a:pt x="12798" y="186441"/>
                      <a:pt x="6253" y="164937"/>
                    </a:cubicBezTo>
                    <a:cubicBezTo>
                      <a:pt x="-292" y="143433"/>
                      <a:pt x="-20861" y="147172"/>
                      <a:pt x="79181" y="120058"/>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65" name="Freeform 64"/>
              <p:cNvSpPr/>
              <p:nvPr/>
            </p:nvSpPr>
            <p:spPr>
              <a:xfrm rot="20734110">
                <a:off x="3736834" y="1644723"/>
                <a:ext cx="542819" cy="855621"/>
              </a:xfrm>
              <a:custGeom>
                <a:avLst/>
                <a:gdLst>
                  <a:gd name="connsiteX0" fmla="*/ 7618 w 786386"/>
                  <a:gd name="connsiteY0" fmla="*/ 390345 h 548280"/>
                  <a:gd name="connsiteX1" fmla="*/ 172049 w 786386"/>
                  <a:gd name="connsiteY1" fmla="*/ 53461 h 548280"/>
                  <a:gd name="connsiteX2" fmla="*/ 372576 w 786386"/>
                  <a:gd name="connsiteY2" fmla="*/ 21377 h 548280"/>
                  <a:gd name="connsiteX3" fmla="*/ 657323 w 786386"/>
                  <a:gd name="connsiteY3" fmla="*/ 41430 h 548280"/>
                  <a:gd name="connsiteX4" fmla="*/ 753576 w 786386"/>
                  <a:gd name="connsiteY4" fmla="*/ 490608 h 548280"/>
                  <a:gd name="connsiteX5" fmla="*/ 103870 w 786386"/>
                  <a:gd name="connsiteY5" fmla="*/ 530714 h 548280"/>
                  <a:gd name="connsiteX6" fmla="*/ 7618 w 786386"/>
                  <a:gd name="connsiteY6" fmla="*/ 390345 h 548280"/>
                  <a:gd name="connsiteX0" fmla="*/ 6456 w 785224"/>
                  <a:gd name="connsiteY0" fmla="*/ 392845 h 550780"/>
                  <a:gd name="connsiteX1" fmla="*/ 155141 w 785224"/>
                  <a:gd name="connsiteY1" fmla="*/ 105012 h 550780"/>
                  <a:gd name="connsiteX2" fmla="*/ 371414 w 785224"/>
                  <a:gd name="connsiteY2" fmla="*/ 23877 h 550780"/>
                  <a:gd name="connsiteX3" fmla="*/ 656161 w 785224"/>
                  <a:gd name="connsiteY3" fmla="*/ 43930 h 550780"/>
                  <a:gd name="connsiteX4" fmla="*/ 752414 w 785224"/>
                  <a:gd name="connsiteY4" fmla="*/ 493108 h 550780"/>
                  <a:gd name="connsiteX5" fmla="*/ 102708 w 785224"/>
                  <a:gd name="connsiteY5" fmla="*/ 533214 h 550780"/>
                  <a:gd name="connsiteX6" fmla="*/ 6456 w 785224"/>
                  <a:gd name="connsiteY6" fmla="*/ 392845 h 55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224" h="550780">
                    <a:moveTo>
                      <a:pt x="6456" y="392845"/>
                    </a:moveTo>
                    <a:cubicBezTo>
                      <a:pt x="15195" y="321478"/>
                      <a:pt x="94315" y="166507"/>
                      <a:pt x="155141" y="105012"/>
                    </a:cubicBezTo>
                    <a:cubicBezTo>
                      <a:pt x="215967" y="43517"/>
                      <a:pt x="287911" y="34057"/>
                      <a:pt x="371414" y="23877"/>
                    </a:cubicBezTo>
                    <a:cubicBezTo>
                      <a:pt x="454917" y="13697"/>
                      <a:pt x="592661" y="-34275"/>
                      <a:pt x="656161" y="43930"/>
                    </a:cubicBezTo>
                    <a:cubicBezTo>
                      <a:pt x="719661" y="122135"/>
                      <a:pt x="844656" y="411561"/>
                      <a:pt x="752414" y="493108"/>
                    </a:cubicBezTo>
                    <a:cubicBezTo>
                      <a:pt x="660172" y="574655"/>
                      <a:pt x="226366" y="551261"/>
                      <a:pt x="102708" y="533214"/>
                    </a:cubicBezTo>
                    <a:cubicBezTo>
                      <a:pt x="-20950" y="515167"/>
                      <a:pt x="-2283" y="464212"/>
                      <a:pt x="6456" y="392845"/>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66" name="Rectangle 65"/>
              <p:cNvSpPr/>
              <p:nvPr/>
            </p:nvSpPr>
            <p:spPr>
              <a:xfrm>
                <a:off x="3129591" y="2349996"/>
                <a:ext cx="2723892" cy="272143"/>
              </a:xfrm>
              <a:prstGeom prst="rect">
                <a:avLst/>
              </a:prstGeom>
              <a:solidFill>
                <a:schemeClr val="bg1">
                  <a:lumMod val="85000"/>
                </a:schemeClr>
              </a:solidFill>
              <a:ln>
                <a:solidFill>
                  <a:schemeClr val="bg1">
                    <a:lumMod val="6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pic>
            <p:nvPicPr>
              <p:cNvPr id="67" name="Picture 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1770063"/>
                <a:ext cx="1317625" cy="592137"/>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8" name="Group 67"/>
              <p:cNvGrpSpPr/>
              <p:nvPr/>
            </p:nvGrpSpPr>
            <p:grpSpPr>
              <a:xfrm>
                <a:off x="3733800" y="914400"/>
                <a:ext cx="670832" cy="829010"/>
                <a:chOff x="3765356" y="1012973"/>
                <a:chExt cx="670832" cy="829010"/>
              </a:xfrm>
            </p:grpSpPr>
            <p:sp>
              <p:nvSpPr>
                <p:cNvPr id="76" name="Oval 75"/>
                <p:cNvSpPr/>
                <p:nvPr/>
              </p:nvSpPr>
              <p:spPr>
                <a:xfrm>
                  <a:off x="3765356" y="1012973"/>
                  <a:ext cx="670832" cy="829010"/>
                </a:xfrm>
                <a:prstGeom prst="ellipse">
                  <a:avLst/>
                </a:prstGeom>
                <a:ln>
                  <a:solidFill>
                    <a:schemeClr val="tx1">
                      <a:lumMod val="95000"/>
                      <a:lumOff val="5000"/>
                    </a:schemeClr>
                  </a:solidFill>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77" name="Oval 76"/>
                <p:cNvSpPr/>
                <p:nvPr/>
              </p:nvSpPr>
              <p:spPr>
                <a:xfrm>
                  <a:off x="4077172" y="1466198"/>
                  <a:ext cx="54376" cy="63243"/>
                </a:xfrm>
                <a:prstGeom prst="ellipse">
                  <a:avLst/>
                </a:prstGeom>
                <a:solidFill>
                  <a:schemeClr val="bg1"/>
                </a:solidFill>
                <a:ln>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grpSp>
          <p:sp>
            <p:nvSpPr>
              <p:cNvPr id="69" name="Freeform 68"/>
              <p:cNvSpPr/>
              <p:nvPr/>
            </p:nvSpPr>
            <p:spPr>
              <a:xfrm>
                <a:off x="3961225" y="1267341"/>
                <a:ext cx="223157" cy="1570"/>
              </a:xfrm>
              <a:custGeom>
                <a:avLst/>
                <a:gdLst>
                  <a:gd name="connsiteX0" fmla="*/ 0 w 223157"/>
                  <a:gd name="connsiteY0" fmla="*/ 0 h 1570"/>
                  <a:gd name="connsiteX1" fmla="*/ 223157 w 223157"/>
                  <a:gd name="connsiteY1" fmla="*/ 0 h 1570"/>
                </a:gdLst>
                <a:ahLst/>
                <a:cxnLst>
                  <a:cxn ang="0">
                    <a:pos x="connsiteX0" y="connsiteY0"/>
                  </a:cxn>
                  <a:cxn ang="0">
                    <a:pos x="connsiteX1" y="connsiteY1"/>
                  </a:cxn>
                </a:cxnLst>
                <a:rect l="l" t="t" r="r" b="b"/>
                <a:pathLst>
                  <a:path w="223157" h="1570">
                    <a:moveTo>
                      <a:pt x="0" y="0"/>
                    </a:moveTo>
                    <a:cubicBezTo>
                      <a:pt x="90260" y="1360"/>
                      <a:pt x="180521" y="2721"/>
                      <a:pt x="223157" y="0"/>
                    </a:cubicBezTo>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70" name="Freeform 69"/>
              <p:cNvSpPr/>
              <p:nvPr/>
            </p:nvSpPr>
            <p:spPr>
              <a:xfrm flipV="1">
                <a:off x="4272274" y="1240014"/>
                <a:ext cx="128590" cy="45719"/>
              </a:xfrm>
              <a:custGeom>
                <a:avLst/>
                <a:gdLst>
                  <a:gd name="connsiteX0" fmla="*/ 0 w 223157"/>
                  <a:gd name="connsiteY0" fmla="*/ 0 h 1570"/>
                  <a:gd name="connsiteX1" fmla="*/ 223157 w 223157"/>
                  <a:gd name="connsiteY1" fmla="*/ 0 h 1570"/>
                </a:gdLst>
                <a:ahLst/>
                <a:cxnLst>
                  <a:cxn ang="0">
                    <a:pos x="connsiteX0" y="connsiteY0"/>
                  </a:cxn>
                  <a:cxn ang="0">
                    <a:pos x="connsiteX1" y="connsiteY1"/>
                  </a:cxn>
                </a:cxnLst>
                <a:rect l="l" t="t" r="r" b="b"/>
                <a:pathLst>
                  <a:path w="223157" h="1570">
                    <a:moveTo>
                      <a:pt x="0" y="0"/>
                    </a:moveTo>
                    <a:cubicBezTo>
                      <a:pt x="90260" y="1360"/>
                      <a:pt x="180521" y="2721"/>
                      <a:pt x="223157" y="0"/>
                    </a:cubicBezTo>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71" name="Oval 70"/>
              <p:cNvSpPr/>
              <p:nvPr/>
            </p:nvSpPr>
            <p:spPr>
              <a:xfrm>
                <a:off x="4290164" y="1371435"/>
                <a:ext cx="46405" cy="54593"/>
              </a:xfrm>
              <a:prstGeom prst="ellipse">
                <a:avLst/>
              </a:prstGeom>
              <a:solidFill>
                <a:schemeClr val="bg1"/>
              </a:solidFill>
              <a:ln>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72" name="Freeform 71"/>
              <p:cNvSpPr/>
              <p:nvPr/>
            </p:nvSpPr>
            <p:spPr>
              <a:xfrm>
                <a:off x="3969808" y="1318848"/>
                <a:ext cx="193453" cy="71055"/>
              </a:xfrm>
              <a:custGeom>
                <a:avLst/>
                <a:gdLst>
                  <a:gd name="connsiteX0" fmla="*/ 2442 w 183543"/>
                  <a:gd name="connsiteY0" fmla="*/ 65314 h 70850"/>
                  <a:gd name="connsiteX1" fmla="*/ 182056 w 183543"/>
                  <a:gd name="connsiteY1" fmla="*/ 59871 h 70850"/>
                  <a:gd name="connsiteX2" fmla="*/ 84084 w 183543"/>
                  <a:gd name="connsiteY2" fmla="*/ 0 h 70850"/>
                  <a:gd name="connsiteX3" fmla="*/ 2442 w 183543"/>
                  <a:gd name="connsiteY3" fmla="*/ 65314 h 70850"/>
                  <a:gd name="connsiteX0" fmla="*/ 4017 w 185941"/>
                  <a:gd name="connsiteY0" fmla="*/ 65498 h 71034"/>
                  <a:gd name="connsiteX1" fmla="*/ 183631 w 185941"/>
                  <a:gd name="connsiteY1" fmla="*/ 60055 h 71034"/>
                  <a:gd name="connsiteX2" fmla="*/ 85659 w 185941"/>
                  <a:gd name="connsiteY2" fmla="*/ 184 h 71034"/>
                  <a:gd name="connsiteX3" fmla="*/ 4017 w 185941"/>
                  <a:gd name="connsiteY3" fmla="*/ 65498 h 71034"/>
                  <a:gd name="connsiteX0" fmla="*/ 8921 w 193453"/>
                  <a:gd name="connsiteY0" fmla="*/ 65519 h 71055"/>
                  <a:gd name="connsiteX1" fmla="*/ 188535 w 193453"/>
                  <a:gd name="connsiteY1" fmla="*/ 60076 h 71055"/>
                  <a:gd name="connsiteX2" fmla="*/ 90563 w 193453"/>
                  <a:gd name="connsiteY2" fmla="*/ 205 h 71055"/>
                  <a:gd name="connsiteX3" fmla="*/ 8921 w 193453"/>
                  <a:gd name="connsiteY3" fmla="*/ 65519 h 71055"/>
                </a:gdLst>
                <a:ahLst/>
                <a:cxnLst>
                  <a:cxn ang="0">
                    <a:pos x="connsiteX0" y="connsiteY0"/>
                  </a:cxn>
                  <a:cxn ang="0">
                    <a:pos x="connsiteX1" y="connsiteY1"/>
                  </a:cxn>
                  <a:cxn ang="0">
                    <a:pos x="connsiteX2" y="connsiteY2"/>
                  </a:cxn>
                  <a:cxn ang="0">
                    <a:pos x="connsiteX3" y="connsiteY3"/>
                  </a:cxn>
                </a:cxnLst>
                <a:rect l="l" t="t" r="r" b="b"/>
                <a:pathLst>
                  <a:path w="193453" h="71055">
                    <a:moveTo>
                      <a:pt x="8921" y="65519"/>
                    </a:moveTo>
                    <a:cubicBezTo>
                      <a:pt x="25250" y="75497"/>
                      <a:pt x="174928" y="70962"/>
                      <a:pt x="188535" y="60076"/>
                    </a:cubicBezTo>
                    <a:cubicBezTo>
                      <a:pt x="202142" y="49190"/>
                      <a:pt x="192930" y="-3702"/>
                      <a:pt x="90563" y="205"/>
                    </a:cubicBezTo>
                    <a:cubicBezTo>
                      <a:pt x="-11804" y="4112"/>
                      <a:pt x="-7408" y="55541"/>
                      <a:pt x="8921" y="65519"/>
                    </a:cubicBezTo>
                    <a:close/>
                  </a:path>
                </a:pathLst>
              </a:custGeom>
              <a:solidFill>
                <a:schemeClr val="bg1"/>
              </a:solidFill>
              <a:ln w="12700">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73" name="Freeform 72"/>
              <p:cNvSpPr/>
              <p:nvPr/>
            </p:nvSpPr>
            <p:spPr>
              <a:xfrm>
                <a:off x="4239843" y="1318321"/>
                <a:ext cx="164790" cy="65964"/>
              </a:xfrm>
              <a:custGeom>
                <a:avLst/>
                <a:gdLst>
                  <a:gd name="connsiteX0" fmla="*/ 2442 w 183543"/>
                  <a:gd name="connsiteY0" fmla="*/ 65314 h 70850"/>
                  <a:gd name="connsiteX1" fmla="*/ 182056 w 183543"/>
                  <a:gd name="connsiteY1" fmla="*/ 59871 h 70850"/>
                  <a:gd name="connsiteX2" fmla="*/ 84084 w 183543"/>
                  <a:gd name="connsiteY2" fmla="*/ 0 h 70850"/>
                  <a:gd name="connsiteX3" fmla="*/ 2442 w 183543"/>
                  <a:gd name="connsiteY3" fmla="*/ 65314 h 70850"/>
                  <a:gd name="connsiteX0" fmla="*/ 4017 w 185941"/>
                  <a:gd name="connsiteY0" fmla="*/ 65498 h 71034"/>
                  <a:gd name="connsiteX1" fmla="*/ 183631 w 185941"/>
                  <a:gd name="connsiteY1" fmla="*/ 60055 h 71034"/>
                  <a:gd name="connsiteX2" fmla="*/ 85659 w 185941"/>
                  <a:gd name="connsiteY2" fmla="*/ 184 h 71034"/>
                  <a:gd name="connsiteX3" fmla="*/ 4017 w 185941"/>
                  <a:gd name="connsiteY3" fmla="*/ 65498 h 71034"/>
                  <a:gd name="connsiteX0" fmla="*/ 8921 w 193453"/>
                  <a:gd name="connsiteY0" fmla="*/ 65519 h 71055"/>
                  <a:gd name="connsiteX1" fmla="*/ 188535 w 193453"/>
                  <a:gd name="connsiteY1" fmla="*/ 60076 h 71055"/>
                  <a:gd name="connsiteX2" fmla="*/ 90563 w 193453"/>
                  <a:gd name="connsiteY2" fmla="*/ 205 h 71055"/>
                  <a:gd name="connsiteX3" fmla="*/ 8921 w 193453"/>
                  <a:gd name="connsiteY3" fmla="*/ 65519 h 71055"/>
                </a:gdLst>
                <a:ahLst/>
                <a:cxnLst>
                  <a:cxn ang="0">
                    <a:pos x="connsiteX0" y="connsiteY0"/>
                  </a:cxn>
                  <a:cxn ang="0">
                    <a:pos x="connsiteX1" y="connsiteY1"/>
                  </a:cxn>
                  <a:cxn ang="0">
                    <a:pos x="connsiteX2" y="connsiteY2"/>
                  </a:cxn>
                  <a:cxn ang="0">
                    <a:pos x="connsiteX3" y="connsiteY3"/>
                  </a:cxn>
                </a:cxnLst>
                <a:rect l="l" t="t" r="r" b="b"/>
                <a:pathLst>
                  <a:path w="193453" h="71055">
                    <a:moveTo>
                      <a:pt x="8921" y="65519"/>
                    </a:moveTo>
                    <a:cubicBezTo>
                      <a:pt x="25250" y="75497"/>
                      <a:pt x="174928" y="70962"/>
                      <a:pt x="188535" y="60076"/>
                    </a:cubicBezTo>
                    <a:cubicBezTo>
                      <a:pt x="202142" y="49190"/>
                      <a:pt x="192930" y="-3702"/>
                      <a:pt x="90563" y="205"/>
                    </a:cubicBezTo>
                    <a:cubicBezTo>
                      <a:pt x="-11804" y="4112"/>
                      <a:pt x="-7408" y="55541"/>
                      <a:pt x="8921" y="65519"/>
                    </a:cubicBezTo>
                    <a:close/>
                  </a:path>
                </a:pathLst>
              </a:custGeom>
              <a:solidFill>
                <a:schemeClr val="bg1"/>
              </a:solidFill>
              <a:ln w="12700">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74" name="Freeform 73"/>
              <p:cNvSpPr/>
              <p:nvPr/>
            </p:nvSpPr>
            <p:spPr>
              <a:xfrm>
                <a:off x="4041491" y="1548610"/>
                <a:ext cx="205645" cy="83942"/>
              </a:xfrm>
              <a:custGeom>
                <a:avLst/>
                <a:gdLst>
                  <a:gd name="connsiteX0" fmla="*/ 10260 w 205645"/>
                  <a:gd name="connsiteY0" fmla="*/ 0 h 83942"/>
                  <a:gd name="connsiteX1" fmla="*/ 21984 w 205645"/>
                  <a:gd name="connsiteY1" fmla="*/ 78153 h 83942"/>
                  <a:gd name="connsiteX2" fmla="*/ 205645 w 205645"/>
                  <a:gd name="connsiteY2" fmla="*/ 78153 h 83942"/>
                </a:gdLst>
                <a:ahLst/>
                <a:cxnLst>
                  <a:cxn ang="0">
                    <a:pos x="connsiteX0" y="connsiteY0"/>
                  </a:cxn>
                  <a:cxn ang="0">
                    <a:pos x="connsiteX1" y="connsiteY1"/>
                  </a:cxn>
                  <a:cxn ang="0">
                    <a:pos x="connsiteX2" y="connsiteY2"/>
                  </a:cxn>
                </a:cxnLst>
                <a:rect l="l" t="t" r="r" b="b"/>
                <a:pathLst>
                  <a:path w="205645" h="83942">
                    <a:moveTo>
                      <a:pt x="10260" y="0"/>
                    </a:moveTo>
                    <a:cubicBezTo>
                      <a:pt x="-160" y="32564"/>
                      <a:pt x="-10580" y="65128"/>
                      <a:pt x="21984" y="78153"/>
                    </a:cubicBezTo>
                    <a:cubicBezTo>
                      <a:pt x="54548" y="91179"/>
                      <a:pt x="205645" y="78153"/>
                      <a:pt x="205645" y="78153"/>
                    </a:cubicBezTo>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75" name="Freeform 74"/>
              <p:cNvSpPr/>
              <p:nvPr/>
            </p:nvSpPr>
            <p:spPr>
              <a:xfrm>
                <a:off x="3276601" y="1537496"/>
                <a:ext cx="580150" cy="356956"/>
              </a:xfrm>
              <a:custGeom>
                <a:avLst/>
                <a:gdLst>
                  <a:gd name="connsiteX0" fmla="*/ 750419 w 777963"/>
                  <a:gd name="connsiteY0" fmla="*/ 139975 h 274639"/>
                  <a:gd name="connsiteX1" fmla="*/ 206267 w 777963"/>
                  <a:gd name="connsiteY1" fmla="*/ 5340 h 274639"/>
                  <a:gd name="connsiteX2" fmla="*/ 4313 w 777963"/>
                  <a:gd name="connsiteY2" fmla="*/ 38999 h 274639"/>
                  <a:gd name="connsiteX3" fmla="*/ 368951 w 777963"/>
                  <a:gd name="connsiteY3" fmla="*/ 151195 h 274639"/>
                  <a:gd name="connsiteX4" fmla="*/ 660662 w 777963"/>
                  <a:gd name="connsiteY4" fmla="*/ 274611 h 274639"/>
                  <a:gd name="connsiteX5" fmla="*/ 750419 w 777963"/>
                  <a:gd name="connsiteY5" fmla="*/ 139975 h 27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963" h="274639">
                    <a:moveTo>
                      <a:pt x="750419" y="139975"/>
                    </a:moveTo>
                    <a:cubicBezTo>
                      <a:pt x="674687" y="95097"/>
                      <a:pt x="330618" y="22169"/>
                      <a:pt x="206267" y="5340"/>
                    </a:cubicBezTo>
                    <a:cubicBezTo>
                      <a:pt x="81916" y="-11489"/>
                      <a:pt x="-22801" y="14690"/>
                      <a:pt x="4313" y="38999"/>
                    </a:cubicBezTo>
                    <a:cubicBezTo>
                      <a:pt x="31427" y="63308"/>
                      <a:pt x="259560" y="111926"/>
                      <a:pt x="368951" y="151195"/>
                    </a:cubicBezTo>
                    <a:cubicBezTo>
                      <a:pt x="478342" y="190464"/>
                      <a:pt x="592409" y="272741"/>
                      <a:pt x="660662" y="274611"/>
                    </a:cubicBezTo>
                    <a:cubicBezTo>
                      <a:pt x="728915" y="276481"/>
                      <a:pt x="826151" y="184853"/>
                      <a:pt x="750419" y="139975"/>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grpSp>
      </p:grpSp>
      <p:sp>
        <p:nvSpPr>
          <p:cNvPr id="79" name="TextBox 78"/>
          <p:cNvSpPr txBox="1"/>
          <p:nvPr/>
        </p:nvSpPr>
        <p:spPr>
          <a:xfrm>
            <a:off x="2570826" y="640387"/>
            <a:ext cx="5488362" cy="553998"/>
          </a:xfrm>
          <a:prstGeom prst="rect">
            <a:avLst/>
          </a:prstGeom>
          <a:noFill/>
        </p:spPr>
        <p:txBody>
          <a:bodyPr wrap="none" lIns="0" tIns="0" rIns="0" bIns="0" rtlCol="0">
            <a:spAutoFit/>
          </a:bodyPr>
          <a:lstStyle/>
          <a:p>
            <a:r>
              <a:rPr lang="en-CA" dirty="0" smtClean="0">
                <a:latin typeface="Segoe UI Light" pitchFamily="34" charset="0"/>
                <a:sym typeface="Wingdings"/>
              </a:rPr>
              <a:t> </a:t>
            </a:r>
            <a:r>
              <a:rPr lang="en-CA" dirty="0">
                <a:latin typeface="Segoe UI Light" pitchFamily="34" charset="0"/>
              </a:rPr>
              <a:t>Check-in package and changes to TFS </a:t>
            </a:r>
            <a:r>
              <a:rPr lang="en-CA" b="1" dirty="0">
                <a:latin typeface="Segoe UI Light" pitchFamily="34" charset="0"/>
              </a:rPr>
              <a:t>V</a:t>
            </a:r>
            <a:r>
              <a:rPr lang="en-CA" dirty="0">
                <a:latin typeface="Segoe UI Light" pitchFamily="34" charset="0"/>
              </a:rPr>
              <a:t>ersion </a:t>
            </a:r>
            <a:r>
              <a:rPr lang="en-CA" b="1" dirty="0">
                <a:latin typeface="Segoe UI Light" pitchFamily="34" charset="0"/>
              </a:rPr>
              <a:t>C</a:t>
            </a:r>
            <a:r>
              <a:rPr lang="en-CA" dirty="0">
                <a:latin typeface="Segoe UI Light" pitchFamily="34" charset="0"/>
              </a:rPr>
              <a:t>ontrol</a:t>
            </a:r>
            <a:endParaRPr lang="en-CA" dirty="0" smtClean="0">
              <a:latin typeface="Segoe UI Light" pitchFamily="34" charset="0"/>
            </a:endParaRPr>
          </a:p>
          <a:p>
            <a:r>
              <a:rPr lang="en-CA" dirty="0" smtClean="0">
                <a:latin typeface="Segoe UI Light" pitchFamily="34" charset="0"/>
                <a:sym typeface="Wingdings"/>
              </a:rPr>
              <a:t> Add packages to VS project</a:t>
            </a:r>
            <a:endParaRPr lang="en-CA" dirty="0" smtClean="0">
              <a:latin typeface="Segoe UI Light" pitchFamily="34" charset="0"/>
            </a:endParaRPr>
          </a:p>
        </p:txBody>
      </p:sp>
      <p:sp>
        <p:nvSpPr>
          <p:cNvPr id="80" name="TextBox 79"/>
          <p:cNvSpPr txBox="1"/>
          <p:nvPr/>
        </p:nvSpPr>
        <p:spPr>
          <a:xfrm>
            <a:off x="5255972" y="1450338"/>
            <a:ext cx="692177" cy="307777"/>
          </a:xfrm>
          <a:prstGeom prst="rect">
            <a:avLst/>
          </a:prstGeom>
          <a:noFill/>
        </p:spPr>
        <p:txBody>
          <a:bodyPr wrap="none" lIns="0" tIns="0" rIns="0" bIns="0" rtlCol="0">
            <a:spAutoFit/>
          </a:bodyPr>
          <a:lstStyle/>
          <a:p>
            <a:r>
              <a:rPr lang="en-CA" sz="2000" dirty="0" smtClean="0">
                <a:solidFill>
                  <a:schemeClr val="bg1"/>
                </a:solidFill>
                <a:latin typeface="Segoe UI Light" pitchFamily="34" charset="0"/>
              </a:rPr>
              <a:t>.</a:t>
            </a:r>
            <a:r>
              <a:rPr lang="en-CA" sz="2000" dirty="0" err="1" smtClean="0">
                <a:solidFill>
                  <a:schemeClr val="bg1"/>
                </a:solidFill>
                <a:latin typeface="Segoe UI Light" pitchFamily="34" charset="0"/>
              </a:rPr>
              <a:t>csproj</a:t>
            </a:r>
            <a:endParaRPr lang="en-CA" sz="2000" dirty="0" smtClean="0">
              <a:solidFill>
                <a:schemeClr val="bg1"/>
              </a:solidFill>
              <a:latin typeface="Segoe UI Light" pitchFamily="34" charset="0"/>
            </a:endParaRPr>
          </a:p>
        </p:txBody>
      </p:sp>
      <p:cxnSp>
        <p:nvCxnSpPr>
          <p:cNvPr id="84" name="Straight Arrow Connector 83"/>
          <p:cNvCxnSpPr>
            <a:endCxn id="8" idx="0"/>
          </p:cNvCxnSpPr>
          <p:nvPr/>
        </p:nvCxnSpPr>
        <p:spPr>
          <a:xfrm>
            <a:off x="4343666" y="1248973"/>
            <a:ext cx="1" cy="58534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7" name="TextBox 86"/>
          <p:cNvSpPr txBox="1"/>
          <p:nvPr/>
        </p:nvSpPr>
        <p:spPr>
          <a:xfrm>
            <a:off x="3075651" y="211884"/>
            <a:ext cx="5325369" cy="276999"/>
          </a:xfrm>
          <a:prstGeom prst="rect">
            <a:avLst/>
          </a:prstGeom>
          <a:noFill/>
        </p:spPr>
        <p:txBody>
          <a:bodyPr wrap="none" lIns="0" tIns="0" rIns="0" bIns="0" rtlCol="0">
            <a:spAutoFit/>
          </a:bodyPr>
          <a:lstStyle/>
          <a:p>
            <a:r>
              <a:rPr lang="en-CA" dirty="0" smtClean="0">
                <a:latin typeface="Segoe UI Light" pitchFamily="34" charset="0"/>
                <a:sym typeface="Wingdings"/>
              </a:rPr>
              <a:t> </a:t>
            </a:r>
            <a:r>
              <a:rPr lang="en-CA" dirty="0">
                <a:latin typeface="Segoe UI Light" pitchFamily="34" charset="0"/>
              </a:rPr>
              <a:t>Receive notifications and update packages in project</a:t>
            </a:r>
            <a:endParaRPr lang="en-CA" dirty="0" smtClean="0">
              <a:latin typeface="Segoe UI Light" pitchFamily="34" charset="0"/>
            </a:endParaRPr>
          </a:p>
        </p:txBody>
      </p:sp>
      <p:cxnSp>
        <p:nvCxnSpPr>
          <p:cNvPr id="88" name="Straight Arrow Connector 87"/>
          <p:cNvCxnSpPr/>
          <p:nvPr/>
        </p:nvCxnSpPr>
        <p:spPr>
          <a:xfrm flipH="1">
            <a:off x="1706527" y="365772"/>
            <a:ext cx="1276889" cy="0"/>
          </a:xfrm>
          <a:prstGeom prst="straightConnector1">
            <a:avLst/>
          </a:prstGeom>
          <a:ln>
            <a:prstDash val="sysDot"/>
            <a:tailEnd type="arrow"/>
          </a:ln>
        </p:spPr>
        <p:style>
          <a:lnRef idx="3">
            <a:schemeClr val="accent3"/>
          </a:lnRef>
          <a:fillRef idx="0">
            <a:schemeClr val="accent3"/>
          </a:fillRef>
          <a:effectRef idx="2">
            <a:schemeClr val="accent3"/>
          </a:effectRef>
          <a:fontRef idx="minor">
            <a:schemeClr val="tx1"/>
          </a:fontRef>
        </p:style>
      </p:cxnSp>
      <p:sp>
        <p:nvSpPr>
          <p:cNvPr id="91" name="TextBox 90"/>
          <p:cNvSpPr txBox="1"/>
          <p:nvPr/>
        </p:nvSpPr>
        <p:spPr>
          <a:xfrm>
            <a:off x="2370705" y="3131373"/>
            <a:ext cx="4807335" cy="830997"/>
          </a:xfrm>
          <a:prstGeom prst="rect">
            <a:avLst/>
          </a:prstGeom>
          <a:noFill/>
        </p:spPr>
        <p:txBody>
          <a:bodyPr wrap="square" lIns="0" tIns="0" rIns="0" bIns="0" rtlCol="0">
            <a:spAutoFit/>
          </a:bodyPr>
          <a:lstStyle/>
          <a:p>
            <a:r>
              <a:rPr lang="en-CA" dirty="0" smtClean="0">
                <a:latin typeface="Segoe UI Light" pitchFamily="34" charset="0"/>
                <a:sym typeface="Wingdings"/>
              </a:rPr>
              <a:t> </a:t>
            </a:r>
            <a:r>
              <a:rPr lang="en-CA" dirty="0">
                <a:latin typeface="Segoe UI Light" pitchFamily="34" charset="0"/>
                <a:sym typeface="Wingdings"/>
              </a:rPr>
              <a:t>Add packages and enable </a:t>
            </a:r>
            <a:r>
              <a:rPr lang="en-CA" dirty="0" smtClean="0">
                <a:latin typeface="Segoe UI Light" pitchFamily="34" charset="0"/>
                <a:sym typeface="Wingdings"/>
              </a:rPr>
              <a:t>package restore in</a:t>
            </a:r>
            <a:br>
              <a:rPr lang="en-CA" dirty="0" smtClean="0">
                <a:latin typeface="Segoe UI Light" pitchFamily="34" charset="0"/>
                <a:sym typeface="Wingdings"/>
              </a:rPr>
            </a:br>
            <a:r>
              <a:rPr lang="en-CA" dirty="0" smtClean="0">
                <a:latin typeface="Segoe UI Light" pitchFamily="34" charset="0"/>
                <a:sym typeface="Wingdings"/>
              </a:rPr>
              <a:t>    VS project</a:t>
            </a:r>
            <a:endParaRPr lang="en-CA" dirty="0">
              <a:latin typeface="Segoe UI Light" pitchFamily="34" charset="0"/>
            </a:endParaRPr>
          </a:p>
          <a:p>
            <a:r>
              <a:rPr lang="en-CA" dirty="0" smtClean="0">
                <a:latin typeface="Segoe UI Light" pitchFamily="34" charset="0"/>
                <a:sym typeface="Wingdings"/>
              </a:rPr>
              <a:t> Create </a:t>
            </a:r>
            <a:r>
              <a:rPr lang="en-CA" dirty="0" err="1" smtClean="0">
                <a:latin typeface="Segoe UI Light" pitchFamily="34" charset="0"/>
                <a:sym typeface="Wingdings"/>
              </a:rPr>
              <a:t>NuGet</a:t>
            </a:r>
            <a:r>
              <a:rPr lang="en-CA" dirty="0" smtClean="0">
                <a:latin typeface="Segoe UI Light" pitchFamily="34" charset="0"/>
                <a:sym typeface="Wingdings"/>
              </a:rPr>
              <a:t> Packages</a:t>
            </a:r>
            <a:endParaRPr lang="en-CA" dirty="0" smtClean="0">
              <a:latin typeface="Segoe UI Light" pitchFamily="34" charset="0"/>
            </a:endParaRPr>
          </a:p>
        </p:txBody>
      </p:sp>
      <p:cxnSp>
        <p:nvCxnSpPr>
          <p:cNvPr id="92" name="Straight Arrow Connector 91"/>
          <p:cNvCxnSpPr/>
          <p:nvPr/>
        </p:nvCxnSpPr>
        <p:spPr>
          <a:xfrm>
            <a:off x="1921304" y="3589498"/>
            <a:ext cx="449401"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5" name="Straight Arrow Connector 94"/>
          <p:cNvCxnSpPr>
            <a:endCxn id="8" idx="2"/>
          </p:cNvCxnSpPr>
          <p:nvPr/>
        </p:nvCxnSpPr>
        <p:spPr>
          <a:xfrm flipV="1">
            <a:off x="4343667" y="2523089"/>
            <a:ext cx="0" cy="60828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5" name="Right Brace 104"/>
          <p:cNvSpPr/>
          <p:nvPr/>
        </p:nvSpPr>
        <p:spPr>
          <a:xfrm rot="16200000">
            <a:off x="8572888" y="3658461"/>
            <a:ext cx="262798" cy="3221038"/>
          </a:xfrm>
          <a:prstGeom prst="rightBrace">
            <a:avLst>
              <a:gd name="adj1" fmla="val 8333"/>
              <a:gd name="adj2" fmla="val 103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6" name="TextBox 105"/>
          <p:cNvSpPr txBox="1"/>
          <p:nvPr/>
        </p:nvSpPr>
        <p:spPr>
          <a:xfrm>
            <a:off x="6528744" y="5400380"/>
            <a:ext cx="1064394" cy="307777"/>
          </a:xfrm>
          <a:prstGeom prst="rect">
            <a:avLst/>
          </a:prstGeom>
          <a:noFill/>
        </p:spPr>
        <p:txBody>
          <a:bodyPr wrap="none" lIns="0" tIns="0" rIns="0" bIns="0" rtlCol="0">
            <a:spAutoFit/>
          </a:bodyPr>
          <a:lstStyle/>
          <a:p>
            <a:r>
              <a:rPr lang="en-CA" sz="2000" dirty="0" smtClean="0">
                <a:latin typeface="Segoe UI Light" pitchFamily="34" charset="0"/>
              </a:rPr>
              <a:t>Local Disk</a:t>
            </a:r>
          </a:p>
        </p:txBody>
      </p:sp>
      <p:sp>
        <p:nvSpPr>
          <p:cNvPr id="107" name="TextBox 106"/>
          <p:cNvSpPr txBox="1"/>
          <p:nvPr/>
        </p:nvSpPr>
        <p:spPr>
          <a:xfrm>
            <a:off x="9715313" y="5400380"/>
            <a:ext cx="1179490" cy="307777"/>
          </a:xfrm>
          <a:prstGeom prst="rect">
            <a:avLst/>
          </a:prstGeom>
          <a:noFill/>
        </p:spPr>
        <p:txBody>
          <a:bodyPr wrap="none" lIns="0" tIns="0" rIns="0" bIns="0" rtlCol="0">
            <a:spAutoFit/>
          </a:bodyPr>
          <a:lstStyle/>
          <a:p>
            <a:r>
              <a:rPr lang="en-CA" sz="2000" dirty="0" smtClean="0">
                <a:latin typeface="Segoe UI Light" pitchFamily="34" charset="0"/>
              </a:rPr>
              <a:t>UNC Share</a:t>
            </a:r>
          </a:p>
        </p:txBody>
      </p:sp>
      <p:sp>
        <p:nvSpPr>
          <p:cNvPr id="108" name="TextBox 107"/>
          <p:cNvSpPr txBox="1"/>
          <p:nvPr/>
        </p:nvSpPr>
        <p:spPr>
          <a:xfrm>
            <a:off x="7975113" y="5400380"/>
            <a:ext cx="1458348" cy="615553"/>
          </a:xfrm>
          <a:prstGeom prst="rect">
            <a:avLst/>
          </a:prstGeom>
          <a:noFill/>
        </p:spPr>
        <p:txBody>
          <a:bodyPr wrap="none" lIns="0" tIns="0" rIns="0" bIns="0" rtlCol="0">
            <a:spAutoFit/>
          </a:bodyPr>
          <a:lstStyle/>
          <a:p>
            <a:pPr algn="ctr"/>
            <a:r>
              <a:rPr lang="en-CA" sz="2000" dirty="0" err="1" smtClean="0">
                <a:latin typeface="Segoe UI Light" pitchFamily="34" charset="0"/>
              </a:rPr>
              <a:t>NuGet</a:t>
            </a:r>
            <a:r>
              <a:rPr lang="en-CA" sz="2000" dirty="0" smtClean="0">
                <a:latin typeface="Segoe UI Light" pitchFamily="34" charset="0"/>
              </a:rPr>
              <a:t> Server</a:t>
            </a:r>
          </a:p>
          <a:p>
            <a:pPr algn="ctr"/>
            <a:r>
              <a:rPr lang="en-CA" sz="2000" dirty="0" smtClean="0">
                <a:latin typeface="Segoe UI Light" pitchFamily="34" charset="0"/>
              </a:rPr>
              <a:t>Repository</a:t>
            </a:r>
          </a:p>
        </p:txBody>
      </p:sp>
      <p:cxnSp>
        <p:nvCxnSpPr>
          <p:cNvPr id="112" name="Straight Arrow Connector 111"/>
          <p:cNvCxnSpPr>
            <a:endCxn id="2" idx="2"/>
          </p:cNvCxnSpPr>
          <p:nvPr/>
        </p:nvCxnSpPr>
        <p:spPr>
          <a:xfrm flipV="1">
            <a:off x="7269932" y="2523091"/>
            <a:ext cx="0" cy="1468472"/>
          </a:xfrm>
          <a:prstGeom prst="straightConnector1">
            <a:avLst/>
          </a:prstGeom>
          <a:ln>
            <a:prstDash val="dash"/>
            <a:tailEnd type="arrow"/>
          </a:ln>
        </p:spPr>
        <p:style>
          <a:lnRef idx="3">
            <a:schemeClr val="accent3"/>
          </a:lnRef>
          <a:fillRef idx="0">
            <a:schemeClr val="accent3"/>
          </a:fillRef>
          <a:effectRef idx="2">
            <a:schemeClr val="accent3"/>
          </a:effectRef>
          <a:fontRef idx="minor">
            <a:schemeClr val="tx1"/>
          </a:fontRef>
        </p:style>
      </p:cxnSp>
      <p:cxnSp>
        <p:nvCxnSpPr>
          <p:cNvPr id="115" name="Straight Arrow Connector 114"/>
          <p:cNvCxnSpPr>
            <a:endCxn id="2" idx="0"/>
          </p:cNvCxnSpPr>
          <p:nvPr/>
        </p:nvCxnSpPr>
        <p:spPr>
          <a:xfrm>
            <a:off x="7269932" y="971477"/>
            <a:ext cx="0" cy="862845"/>
          </a:xfrm>
          <a:prstGeom prst="straightConnector1">
            <a:avLst/>
          </a:prstGeom>
          <a:ln>
            <a:prstDash val="dash"/>
            <a:tailEnd type="arrow"/>
          </a:ln>
        </p:spPr>
        <p:style>
          <a:lnRef idx="3">
            <a:schemeClr val="accent3"/>
          </a:lnRef>
          <a:fillRef idx="0">
            <a:schemeClr val="accent3"/>
          </a:fillRef>
          <a:effectRef idx="2">
            <a:schemeClr val="accent3"/>
          </a:effectRef>
          <a:fontRef idx="minor">
            <a:schemeClr val="tx1"/>
          </a:fontRef>
        </p:style>
      </p:cxnSp>
      <p:pic>
        <p:nvPicPr>
          <p:cNvPr id="118" name="Picture 5" descr="C:\Users\mitchellg\Desktop\Folder.png"/>
          <p:cNvPicPr>
            <a:picLocks noChangeAspect="1" noChangeArrowheads="1"/>
          </p:cNvPicPr>
          <p:nvPr/>
        </p:nvPicPr>
        <p:blipFill>
          <a:blip r:embed="rId2" cstate="print">
            <a:lum bright="100000"/>
          </a:blip>
          <a:srcRect/>
          <a:stretch>
            <a:fillRect/>
          </a:stretch>
        </p:blipFill>
        <p:spPr bwMode="auto">
          <a:xfrm>
            <a:off x="7437722" y="2469446"/>
            <a:ext cx="522721" cy="522721"/>
          </a:xfrm>
          <a:prstGeom prst="rect">
            <a:avLst/>
          </a:prstGeom>
          <a:noFill/>
        </p:spPr>
      </p:pic>
      <p:sp>
        <p:nvSpPr>
          <p:cNvPr id="119" name="TextBox 118"/>
          <p:cNvSpPr txBox="1"/>
          <p:nvPr/>
        </p:nvSpPr>
        <p:spPr>
          <a:xfrm>
            <a:off x="7960443" y="2576059"/>
            <a:ext cx="697307" cy="307777"/>
          </a:xfrm>
          <a:prstGeom prst="rect">
            <a:avLst/>
          </a:prstGeom>
          <a:noFill/>
        </p:spPr>
        <p:txBody>
          <a:bodyPr wrap="none" lIns="0" tIns="0" rIns="0" bIns="0" rtlCol="0">
            <a:spAutoFit/>
          </a:bodyPr>
          <a:lstStyle/>
          <a:p>
            <a:r>
              <a:rPr lang="en-CA" sz="2000" dirty="0" err="1" smtClean="0">
                <a:solidFill>
                  <a:schemeClr val="bg1"/>
                </a:solidFill>
                <a:latin typeface="Segoe UI Light" pitchFamily="34" charset="0"/>
              </a:rPr>
              <a:t>NuGet</a:t>
            </a:r>
            <a:endParaRPr lang="en-CA" sz="2000" dirty="0" smtClean="0">
              <a:solidFill>
                <a:schemeClr val="bg1"/>
              </a:solidFill>
              <a:latin typeface="Segoe UI Light" pitchFamily="34" charset="0"/>
            </a:endParaRPr>
          </a:p>
        </p:txBody>
      </p:sp>
      <p:cxnSp>
        <p:nvCxnSpPr>
          <p:cNvPr id="120" name="Straight Connector 119"/>
          <p:cNvCxnSpPr>
            <a:stCxn id="3" idx="1"/>
            <a:endCxn id="3" idx="3"/>
          </p:cNvCxnSpPr>
          <p:nvPr/>
        </p:nvCxnSpPr>
        <p:spPr>
          <a:xfrm>
            <a:off x="886972" y="2178707"/>
            <a:ext cx="10818420" cy="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sp>
        <p:nvSpPr>
          <p:cNvPr id="123" name="TextBox 122"/>
          <p:cNvSpPr txBox="1"/>
          <p:nvPr/>
        </p:nvSpPr>
        <p:spPr>
          <a:xfrm>
            <a:off x="7330071" y="1061612"/>
            <a:ext cx="2723566" cy="307777"/>
          </a:xfrm>
          <a:prstGeom prst="rect">
            <a:avLst/>
          </a:prstGeom>
          <a:noFill/>
        </p:spPr>
        <p:txBody>
          <a:bodyPr wrap="none" lIns="0" tIns="0" rIns="0" bIns="0" rtlCol="0">
            <a:spAutoFit/>
          </a:bodyPr>
          <a:lstStyle/>
          <a:p>
            <a:r>
              <a:rPr lang="en-CA" sz="2000" i="1" dirty="0" smtClean="0">
                <a:solidFill>
                  <a:srgbClr val="F28500"/>
                </a:solidFill>
                <a:latin typeface="Segoe UI Light" pitchFamily="34" charset="0"/>
              </a:rPr>
              <a:t>reference resources in VC</a:t>
            </a:r>
          </a:p>
        </p:txBody>
      </p:sp>
      <p:sp>
        <p:nvSpPr>
          <p:cNvPr id="124" name="TextBox 123"/>
          <p:cNvSpPr txBox="1"/>
          <p:nvPr/>
        </p:nvSpPr>
        <p:spPr>
          <a:xfrm>
            <a:off x="7400635" y="3365568"/>
            <a:ext cx="2582438" cy="307777"/>
          </a:xfrm>
          <a:prstGeom prst="rect">
            <a:avLst/>
          </a:prstGeom>
          <a:noFill/>
        </p:spPr>
        <p:txBody>
          <a:bodyPr wrap="none" lIns="0" tIns="0" rIns="0" bIns="0" rtlCol="0">
            <a:spAutoFit/>
          </a:bodyPr>
          <a:lstStyle/>
          <a:p>
            <a:r>
              <a:rPr lang="en-CA" sz="2000" i="1" dirty="0" smtClean="0">
                <a:solidFill>
                  <a:srgbClr val="F28500"/>
                </a:solidFill>
                <a:latin typeface="Segoe UI Light" pitchFamily="34" charset="0"/>
              </a:rPr>
              <a:t>download automatically</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255" y="4974987"/>
            <a:ext cx="1354597" cy="187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TextBox 84"/>
          <p:cNvSpPr txBox="1"/>
          <p:nvPr/>
        </p:nvSpPr>
        <p:spPr>
          <a:xfrm rot="16200000">
            <a:off x="2835786" y="5819603"/>
            <a:ext cx="1460464" cy="184666"/>
          </a:xfrm>
          <a:prstGeom prst="rect">
            <a:avLst/>
          </a:prstGeom>
          <a:noFill/>
        </p:spPr>
        <p:txBody>
          <a:bodyPr wrap="none" lIns="0" tIns="0" rIns="0" bIns="0" rtlCol="0">
            <a:spAutoFit/>
          </a:bodyPr>
          <a:lstStyle/>
          <a:p>
            <a:r>
              <a:rPr lang="en-CA" sz="12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NuGet</a:t>
            </a:r>
            <a:r>
              <a:rPr lang="en-CA" sz="12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package source</a:t>
            </a:r>
          </a:p>
        </p:txBody>
      </p:sp>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6331" y="4216172"/>
            <a:ext cx="5024303" cy="95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Right Brace 77"/>
          <p:cNvSpPr/>
          <p:nvPr/>
        </p:nvSpPr>
        <p:spPr>
          <a:xfrm rot="16200000">
            <a:off x="4890779" y="2036678"/>
            <a:ext cx="262798" cy="4077525"/>
          </a:xfrm>
          <a:prstGeom prst="rightBrace">
            <a:avLst>
              <a:gd name="adj1" fmla="val 8333"/>
              <a:gd name="adj2" fmla="val 20138"/>
            </a:avLst>
          </a:prstGeom>
          <a:ln>
            <a:solidFill>
              <a:srgbClr val="92929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86" name="Straight Arrow Connector 85"/>
          <p:cNvCxnSpPr/>
          <p:nvPr/>
        </p:nvCxnSpPr>
        <p:spPr>
          <a:xfrm>
            <a:off x="2099688" y="942666"/>
            <a:ext cx="449401"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 name="Rounded Rectangle 1"/>
          <p:cNvSpPr/>
          <p:nvPr/>
        </p:nvSpPr>
        <p:spPr bwMode="auto">
          <a:xfrm>
            <a:off x="6426784" y="1834322"/>
            <a:ext cx="1686296" cy="68876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b="1" spc="-50" dirty="0" smtClean="0">
                <a:solidFill>
                  <a:schemeClr val="tx2">
                    <a:lumMod val="50000"/>
                  </a:schemeClr>
                </a:solidFill>
                <a:latin typeface="Segoe UI" pitchFamily="34" charset="0"/>
                <a:ea typeface="Segoe UI" pitchFamily="34" charset="0"/>
                <a:cs typeface="Segoe UI" pitchFamily="34" charset="0"/>
              </a:rPr>
              <a:t>PRE</a:t>
            </a:r>
            <a:r>
              <a:rPr lang="en-CA" spc="-50" dirty="0" smtClean="0">
                <a:solidFill>
                  <a:schemeClr val="tx2">
                    <a:lumMod val="50000"/>
                  </a:schemeClr>
                </a:solidFill>
                <a:latin typeface="Segoe UI" pitchFamily="34" charset="0"/>
                <a:ea typeface="Segoe UI" pitchFamily="34" charset="0"/>
                <a:cs typeface="Segoe UI" pitchFamily="34" charset="0"/>
              </a:rPr>
              <a:t>-BUILD</a:t>
            </a:r>
          </a:p>
        </p:txBody>
      </p:sp>
      <p:sp>
        <p:nvSpPr>
          <p:cNvPr id="7" name="Rounded Rectangle 6"/>
          <p:cNvSpPr/>
          <p:nvPr/>
        </p:nvSpPr>
        <p:spPr bwMode="auto">
          <a:xfrm>
            <a:off x="9631143" y="1834321"/>
            <a:ext cx="1686296" cy="688769"/>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b="1" spc="-50" dirty="0" smtClean="0">
                <a:solidFill>
                  <a:schemeClr val="tx2">
                    <a:lumMod val="50000"/>
                  </a:schemeClr>
                </a:solidFill>
                <a:latin typeface="Segoe UI" pitchFamily="34" charset="0"/>
                <a:ea typeface="Segoe UI" pitchFamily="34" charset="0"/>
                <a:cs typeface="Segoe UI" pitchFamily="34" charset="0"/>
              </a:rPr>
              <a:t>BUILD</a:t>
            </a:r>
          </a:p>
        </p:txBody>
      </p:sp>
      <p:sp>
        <p:nvSpPr>
          <p:cNvPr id="8" name="Rounded Rectangle 7"/>
          <p:cNvSpPr/>
          <p:nvPr/>
        </p:nvSpPr>
        <p:spPr bwMode="auto">
          <a:xfrm>
            <a:off x="3442118" y="1834320"/>
            <a:ext cx="1803097" cy="68876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b="1" spc="-50" dirty="0" smtClean="0">
                <a:solidFill>
                  <a:schemeClr val="tx2">
                    <a:lumMod val="50000"/>
                  </a:schemeClr>
                </a:solidFill>
                <a:latin typeface="Segoe UI" pitchFamily="34" charset="0"/>
                <a:ea typeface="Segoe UI" pitchFamily="34" charset="0"/>
                <a:cs typeface="Segoe UI" pitchFamily="34" charset="0"/>
              </a:rPr>
              <a:t>CONFIG</a:t>
            </a:r>
            <a:r>
              <a:rPr lang="en-CA" spc="-50" dirty="0" smtClean="0">
                <a:solidFill>
                  <a:schemeClr val="tx2">
                    <a:lumMod val="50000"/>
                  </a:schemeClr>
                </a:solidFill>
                <a:latin typeface="Segoe UI" pitchFamily="34" charset="0"/>
                <a:ea typeface="Segoe UI" pitchFamily="34" charset="0"/>
                <a:cs typeface="Segoe UI" pitchFamily="34" charset="0"/>
              </a:rPr>
              <a:t>URATION</a:t>
            </a:r>
          </a:p>
        </p:txBody>
      </p:sp>
      <p:cxnSp>
        <p:nvCxnSpPr>
          <p:cNvPr id="10" name="Straight Arrow Connector 9"/>
          <p:cNvCxnSpPr>
            <a:stCxn id="8" idx="3"/>
            <a:endCxn id="2" idx="1"/>
          </p:cNvCxnSpPr>
          <p:nvPr/>
        </p:nvCxnSpPr>
        <p:spPr>
          <a:xfrm>
            <a:off x="5245215" y="2178705"/>
            <a:ext cx="1181569" cy="2"/>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7" idx="1"/>
          </p:cNvCxnSpPr>
          <p:nvPr/>
        </p:nvCxnSpPr>
        <p:spPr>
          <a:xfrm flipV="1">
            <a:off x="8113080" y="2178706"/>
            <a:ext cx="1518063" cy="1"/>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81" name="Straight Connector 80"/>
          <p:cNvCxnSpPr>
            <a:stCxn id="3" idx="3"/>
          </p:cNvCxnSpPr>
          <p:nvPr/>
        </p:nvCxnSpPr>
        <p:spPr>
          <a:xfrm flipV="1">
            <a:off x="11705392" y="2178704"/>
            <a:ext cx="341828" cy="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9150662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4223" y="228600"/>
            <a:ext cx="11396721"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r">
              <a:tabLst>
                <a:tab pos="111125" algn="l"/>
                <a:tab pos="11314113" algn="r"/>
              </a:tabLst>
            </a:pPr>
            <a:r>
              <a:rPr lang="en-CA" sz="2800" dirty="0" smtClean="0">
                <a:solidFill>
                  <a:srgbClr val="9B4F96"/>
                </a:solidFill>
              </a:rPr>
              <a:t>VISUAL STUDIO READINESS 	TFVC Folder Structure – By Release</a:t>
            </a:r>
            <a:endParaRPr lang="en-CA" sz="2000" dirty="0">
              <a:solidFill>
                <a:srgbClr val="9B4F96"/>
              </a:solidFill>
            </a:endParaRPr>
          </a:p>
        </p:txBody>
      </p:sp>
      <p:sp>
        <p:nvSpPr>
          <p:cNvPr id="5" name="Rectangle 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pic>
        <p:nvPicPr>
          <p:cNvPr id="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212383" y="779380"/>
            <a:ext cx="605117" cy="605117"/>
          </a:xfrm>
          <a:prstGeom prst="rect">
            <a:avLst/>
          </a:prstGeom>
          <a:noFill/>
        </p:spPr>
      </p:pic>
      <p:sp>
        <p:nvSpPr>
          <p:cNvPr id="8" name="TextBox 7"/>
          <p:cNvSpPr txBox="1"/>
          <p:nvPr/>
        </p:nvSpPr>
        <p:spPr>
          <a:xfrm>
            <a:off x="6817500" y="862595"/>
            <a:ext cx="9457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sp>
        <p:nvSpPr>
          <p:cNvPr id="11" name="TextBox 10"/>
          <p:cNvSpPr txBox="1"/>
          <p:nvPr/>
        </p:nvSpPr>
        <p:spPr>
          <a:xfrm>
            <a:off x="7265458" y="1384497"/>
            <a:ext cx="10688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Product A</a:t>
            </a:r>
          </a:p>
        </p:txBody>
      </p:sp>
      <p:sp>
        <p:nvSpPr>
          <p:cNvPr id="14" name="TextBox 13"/>
          <p:cNvSpPr txBox="1"/>
          <p:nvPr/>
        </p:nvSpPr>
        <p:spPr>
          <a:xfrm>
            <a:off x="8577076" y="2419096"/>
            <a:ext cx="84279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Service</a:t>
            </a:r>
          </a:p>
        </p:txBody>
      </p:sp>
      <p:cxnSp>
        <p:nvCxnSpPr>
          <p:cNvPr id="16" name="Elbow Connector 15"/>
          <p:cNvCxnSpPr>
            <a:stCxn id="21" idx="2"/>
            <a:endCxn id="53" idx="1"/>
          </p:cNvCxnSpPr>
          <p:nvPr/>
        </p:nvCxnSpPr>
        <p:spPr>
          <a:xfrm rot="16200000" flipH="1">
            <a:off x="7691744" y="2139135"/>
            <a:ext cx="153502" cy="584173"/>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19"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3682" y="1234751"/>
            <a:ext cx="605117" cy="605117"/>
          </a:xfrm>
          <a:prstGeom prst="rect">
            <a:avLst/>
          </a:prstGeom>
          <a:noFill/>
        </p:spPr>
      </p:pic>
      <p:sp>
        <p:nvSpPr>
          <p:cNvPr id="20" name="TextBox 19"/>
          <p:cNvSpPr txBox="1"/>
          <p:nvPr/>
        </p:nvSpPr>
        <p:spPr>
          <a:xfrm>
            <a:off x="7745626" y="1899100"/>
            <a:ext cx="7293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1.0.0.0</a:t>
            </a:r>
          </a:p>
        </p:txBody>
      </p:sp>
      <p:pic>
        <p:nvPicPr>
          <p:cNvPr id="2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1749354"/>
            <a:ext cx="605117" cy="605117"/>
          </a:xfrm>
          <a:prstGeom prst="rect">
            <a:avLst/>
          </a:prstGeom>
          <a:noFill/>
        </p:spPr>
      </p:pic>
      <p:cxnSp>
        <p:nvCxnSpPr>
          <p:cNvPr id="24" name="Elbow Connector 23"/>
          <p:cNvCxnSpPr>
            <a:stCxn id="21" idx="1"/>
            <a:endCxn id="19" idx="2"/>
          </p:cNvCxnSpPr>
          <p:nvPr/>
        </p:nvCxnSpPr>
        <p:spPr>
          <a:xfrm rot="10800000">
            <a:off x="6996242" y="1839869"/>
            <a:ext cx="177609" cy="212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9" idx="1"/>
          </p:cNvCxnSpPr>
          <p:nvPr/>
        </p:nvCxnSpPr>
        <p:spPr>
          <a:xfrm rot="16200000" flipH="1">
            <a:off x="6495179" y="1338806"/>
            <a:ext cx="218267" cy="1787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1" idx="1"/>
            <a:endCxn id="19" idx="2"/>
          </p:cNvCxnSpPr>
          <p:nvPr/>
        </p:nvCxnSpPr>
        <p:spPr>
          <a:xfrm rot="10800000">
            <a:off x="6996242" y="1839869"/>
            <a:ext cx="177609" cy="148913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060582" y="2444757"/>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Rectangle 5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0" name="Elbow Connector 59"/>
              <p:cNvCxnSpPr>
                <a:stCxn id="5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61" name="TextBox 60"/>
          <p:cNvSpPr txBox="1"/>
          <p:nvPr/>
        </p:nvSpPr>
        <p:spPr>
          <a:xfrm>
            <a:off x="8577076" y="2798222"/>
            <a:ext cx="88165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Release</a:t>
            </a:r>
          </a:p>
        </p:txBody>
      </p:sp>
      <p:cxnSp>
        <p:nvCxnSpPr>
          <p:cNvPr id="62" name="Elbow Connector 61"/>
          <p:cNvCxnSpPr>
            <a:stCxn id="21" idx="2"/>
            <a:endCxn id="66" idx="1"/>
          </p:cNvCxnSpPr>
          <p:nvPr/>
        </p:nvCxnSpPr>
        <p:spPr>
          <a:xfrm rot="16200000" flipH="1">
            <a:off x="7502181" y="2328698"/>
            <a:ext cx="532628"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8060582" y="2823883"/>
            <a:ext cx="451485" cy="243831"/>
            <a:chOff x="1328737" y="3152802"/>
            <a:chExt cx="451485" cy="299861"/>
          </a:xfrm>
        </p:grpSpPr>
        <p:grpSp>
          <p:nvGrpSpPr>
            <p:cNvPr id="64" name="Group 63"/>
            <p:cNvGrpSpPr/>
            <p:nvPr/>
          </p:nvGrpSpPr>
          <p:grpSpPr>
            <a:xfrm>
              <a:off x="1328737" y="3152802"/>
              <a:ext cx="428625" cy="299861"/>
              <a:chOff x="1343025" y="1209675"/>
              <a:chExt cx="952500" cy="642937"/>
            </a:xfrm>
          </p:grpSpPr>
          <p:sp>
            <p:nvSpPr>
              <p:cNvPr id="66" name="Rectangle 6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 name="Rectangle 6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8" name="Elbow Connector 67"/>
              <p:cNvCxnSpPr>
                <a:stCxn id="6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65" name="Flowchart: Connector 6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70" name="TextBox 69"/>
          <p:cNvSpPr txBox="1"/>
          <p:nvPr/>
        </p:nvSpPr>
        <p:spPr>
          <a:xfrm>
            <a:off x="7731164" y="3176188"/>
            <a:ext cx="68929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1.1.0.0</a:t>
            </a:r>
          </a:p>
        </p:txBody>
      </p:sp>
      <p:pic>
        <p:nvPicPr>
          <p:cNvPr id="7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3026442"/>
            <a:ext cx="605117" cy="605117"/>
          </a:xfrm>
          <a:prstGeom prst="rect">
            <a:avLst/>
          </a:prstGeom>
          <a:noFill/>
        </p:spPr>
      </p:pic>
      <p:sp>
        <p:nvSpPr>
          <p:cNvPr id="72" name="TextBox 71"/>
          <p:cNvSpPr txBox="1"/>
          <p:nvPr/>
        </p:nvSpPr>
        <p:spPr>
          <a:xfrm>
            <a:off x="8577076" y="3708914"/>
            <a:ext cx="84279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Service</a:t>
            </a:r>
          </a:p>
        </p:txBody>
      </p:sp>
      <p:cxnSp>
        <p:nvCxnSpPr>
          <p:cNvPr id="73" name="Elbow Connector 72"/>
          <p:cNvCxnSpPr>
            <a:endCxn id="77" idx="1"/>
          </p:cNvCxnSpPr>
          <p:nvPr/>
        </p:nvCxnSpPr>
        <p:spPr>
          <a:xfrm rot="16200000" flipH="1">
            <a:off x="7691744" y="3428953"/>
            <a:ext cx="153502"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8060582" y="3734575"/>
            <a:ext cx="451485" cy="243831"/>
            <a:chOff x="1328737" y="3152802"/>
            <a:chExt cx="451485" cy="299861"/>
          </a:xfrm>
        </p:grpSpPr>
        <p:grpSp>
          <p:nvGrpSpPr>
            <p:cNvPr id="75" name="Group 74"/>
            <p:cNvGrpSpPr/>
            <p:nvPr/>
          </p:nvGrpSpPr>
          <p:grpSpPr>
            <a:xfrm>
              <a:off x="1328737" y="3152802"/>
              <a:ext cx="428625" cy="299861"/>
              <a:chOff x="1343025" y="1209675"/>
              <a:chExt cx="952500" cy="642937"/>
            </a:xfrm>
          </p:grpSpPr>
          <p:sp>
            <p:nvSpPr>
              <p:cNvPr id="77" name="Rectangle 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8" name="Rectangle 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9" name="Elbow Connector 78"/>
              <p:cNvCxnSpPr>
                <a:stCxn id="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76" name="Flowchart: Connector 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0" name="TextBox 79"/>
          <p:cNvSpPr txBox="1"/>
          <p:nvPr/>
        </p:nvSpPr>
        <p:spPr>
          <a:xfrm>
            <a:off x="8577076" y="4088040"/>
            <a:ext cx="88165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Release</a:t>
            </a:r>
          </a:p>
        </p:txBody>
      </p:sp>
      <p:cxnSp>
        <p:nvCxnSpPr>
          <p:cNvPr id="81" name="Elbow Connector 80"/>
          <p:cNvCxnSpPr>
            <a:endCxn id="85" idx="1"/>
          </p:cNvCxnSpPr>
          <p:nvPr/>
        </p:nvCxnSpPr>
        <p:spPr>
          <a:xfrm rot="16200000" flipH="1">
            <a:off x="7502181" y="3618516"/>
            <a:ext cx="532628"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8060582" y="4113701"/>
            <a:ext cx="451485" cy="243831"/>
            <a:chOff x="1328737" y="3152802"/>
            <a:chExt cx="451485" cy="299861"/>
          </a:xfrm>
        </p:grpSpPr>
        <p:grpSp>
          <p:nvGrpSpPr>
            <p:cNvPr id="83" name="Group 82"/>
            <p:cNvGrpSpPr/>
            <p:nvPr/>
          </p:nvGrpSpPr>
          <p:grpSpPr>
            <a:xfrm>
              <a:off x="1328737" y="3152802"/>
              <a:ext cx="428625" cy="299861"/>
              <a:chOff x="1343025" y="1209675"/>
              <a:chExt cx="952500" cy="642937"/>
            </a:xfrm>
          </p:grpSpPr>
          <p:sp>
            <p:nvSpPr>
              <p:cNvPr id="85" name="Rectangle 8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Rectangle 8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7" name="Elbow Connector 86"/>
              <p:cNvCxnSpPr>
                <a:stCxn id="8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4" name="Flowchart: Connector 8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8" name="TextBox 87"/>
          <p:cNvSpPr txBox="1"/>
          <p:nvPr/>
        </p:nvSpPr>
        <p:spPr>
          <a:xfrm>
            <a:off x="7731164" y="4606614"/>
            <a:ext cx="87652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Current</a:t>
            </a:r>
          </a:p>
        </p:txBody>
      </p:sp>
      <p:pic>
        <p:nvPicPr>
          <p:cNvPr id="89"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4456868"/>
            <a:ext cx="605117" cy="605117"/>
          </a:xfrm>
          <a:prstGeom prst="rect">
            <a:avLst/>
          </a:prstGeom>
          <a:noFill/>
        </p:spPr>
      </p:pic>
      <p:sp>
        <p:nvSpPr>
          <p:cNvPr id="90" name="TextBox 89"/>
          <p:cNvSpPr txBox="1"/>
          <p:nvPr/>
        </p:nvSpPr>
        <p:spPr>
          <a:xfrm>
            <a:off x="8577076" y="5139340"/>
            <a:ext cx="41998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cxnSp>
        <p:nvCxnSpPr>
          <p:cNvPr id="91" name="Elbow Connector 90"/>
          <p:cNvCxnSpPr>
            <a:endCxn id="95" idx="1"/>
          </p:cNvCxnSpPr>
          <p:nvPr/>
        </p:nvCxnSpPr>
        <p:spPr>
          <a:xfrm rot="16200000" flipH="1">
            <a:off x="7691744" y="4859379"/>
            <a:ext cx="153502"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8060582" y="5165001"/>
            <a:ext cx="451485" cy="243831"/>
            <a:chOff x="1328737" y="3152802"/>
            <a:chExt cx="451485" cy="299861"/>
          </a:xfrm>
        </p:grpSpPr>
        <p:grpSp>
          <p:nvGrpSpPr>
            <p:cNvPr id="93" name="Group 92"/>
            <p:cNvGrpSpPr/>
            <p:nvPr/>
          </p:nvGrpSpPr>
          <p:grpSpPr>
            <a:xfrm>
              <a:off x="1328737" y="3152802"/>
              <a:ext cx="428625" cy="299861"/>
              <a:chOff x="1343025" y="1209675"/>
              <a:chExt cx="952500" cy="642937"/>
            </a:xfrm>
          </p:grpSpPr>
          <p:sp>
            <p:nvSpPr>
              <p:cNvPr id="95" name="Rectangle 9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6" name="Rectangle 9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7" name="Elbow Connector 96"/>
              <p:cNvCxnSpPr>
                <a:stCxn id="9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94" name="Flowchart: Connector 9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8" name="TextBox 97"/>
          <p:cNvSpPr txBox="1"/>
          <p:nvPr/>
        </p:nvSpPr>
        <p:spPr>
          <a:xfrm>
            <a:off x="8577076" y="5518466"/>
            <a:ext cx="60112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Main</a:t>
            </a:r>
          </a:p>
        </p:txBody>
      </p:sp>
      <p:cxnSp>
        <p:nvCxnSpPr>
          <p:cNvPr id="99" name="Elbow Connector 98"/>
          <p:cNvCxnSpPr>
            <a:endCxn id="103" idx="1"/>
          </p:cNvCxnSpPr>
          <p:nvPr/>
        </p:nvCxnSpPr>
        <p:spPr>
          <a:xfrm rot="16200000" flipH="1">
            <a:off x="7502181" y="5048942"/>
            <a:ext cx="532628"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8060582" y="5544127"/>
            <a:ext cx="451485" cy="243831"/>
            <a:chOff x="1328737" y="3152802"/>
            <a:chExt cx="451485" cy="299861"/>
          </a:xfrm>
        </p:grpSpPr>
        <p:grpSp>
          <p:nvGrpSpPr>
            <p:cNvPr id="101" name="Group 100"/>
            <p:cNvGrpSpPr/>
            <p:nvPr/>
          </p:nvGrpSpPr>
          <p:grpSpPr>
            <a:xfrm>
              <a:off x="1328737" y="3152802"/>
              <a:ext cx="428625" cy="299861"/>
              <a:chOff x="1343025" y="1209675"/>
              <a:chExt cx="952500" cy="642937"/>
            </a:xfrm>
          </p:grpSpPr>
          <p:sp>
            <p:nvSpPr>
              <p:cNvPr id="103" name="Rectangle 10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4" name="Rectangle 10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5" name="Elbow Connector 104"/>
              <p:cNvCxnSpPr>
                <a:stCxn id="10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02" name="Flowchart: Connector 10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06" name="Elbow Connector 105"/>
          <p:cNvCxnSpPr>
            <a:stCxn id="89" idx="1"/>
            <a:endCxn id="19" idx="2"/>
          </p:cNvCxnSpPr>
          <p:nvPr/>
        </p:nvCxnSpPr>
        <p:spPr>
          <a:xfrm rot="10800000">
            <a:off x="6996242" y="1839869"/>
            <a:ext cx="177609" cy="291955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537154" y="6048319"/>
            <a:ext cx="79957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a:t>
            </a:r>
          </a:p>
        </p:txBody>
      </p:sp>
      <p:pic>
        <p:nvPicPr>
          <p:cNvPr id="110"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979840" y="5898573"/>
            <a:ext cx="605117" cy="605117"/>
          </a:xfrm>
          <a:prstGeom prst="rect">
            <a:avLst/>
          </a:prstGeom>
          <a:noFill/>
        </p:spPr>
      </p:pic>
      <p:cxnSp>
        <p:nvCxnSpPr>
          <p:cNvPr id="111" name="Elbow Connector 110"/>
          <p:cNvCxnSpPr>
            <a:stCxn id="89" idx="2"/>
            <a:endCxn id="110" idx="1"/>
          </p:cNvCxnSpPr>
          <p:nvPr/>
        </p:nvCxnSpPr>
        <p:spPr>
          <a:xfrm rot="16200000" flipH="1">
            <a:off x="7158551" y="5379842"/>
            <a:ext cx="1139147" cy="50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384323" y="6486411"/>
            <a:ext cx="174873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 branch</a:t>
            </a:r>
          </a:p>
        </p:txBody>
      </p:sp>
      <p:cxnSp>
        <p:nvCxnSpPr>
          <p:cNvPr id="116" name="Elbow Connector 115"/>
          <p:cNvCxnSpPr>
            <a:stCxn id="110" idx="2"/>
            <a:endCxn id="120" idx="1"/>
          </p:cNvCxnSpPr>
          <p:nvPr/>
        </p:nvCxnSpPr>
        <p:spPr>
          <a:xfrm rot="16200000" flipH="1">
            <a:off x="8539315" y="6246774"/>
            <a:ext cx="71598" cy="58543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8867829" y="6512072"/>
            <a:ext cx="451485" cy="243831"/>
            <a:chOff x="1328737" y="3152802"/>
            <a:chExt cx="451485" cy="299861"/>
          </a:xfrm>
        </p:grpSpPr>
        <p:grpSp>
          <p:nvGrpSpPr>
            <p:cNvPr id="118" name="Group 117"/>
            <p:cNvGrpSpPr/>
            <p:nvPr/>
          </p:nvGrpSpPr>
          <p:grpSpPr>
            <a:xfrm>
              <a:off x="1328737" y="3152802"/>
              <a:ext cx="428625" cy="299861"/>
              <a:chOff x="1343025" y="1209675"/>
              <a:chExt cx="952500" cy="642937"/>
            </a:xfrm>
          </p:grpSpPr>
          <p:sp>
            <p:nvSpPr>
              <p:cNvPr id="120" name="Rectangle 11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1" name="Rectangle 12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2" name="Elbow Connector 121"/>
              <p:cNvCxnSpPr>
                <a:stCxn id="12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9" name="Flowchart: Connector 11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720285156"/>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4223" y="228600"/>
            <a:ext cx="11396721"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r">
              <a:tabLst>
                <a:tab pos="111125" algn="l"/>
                <a:tab pos="11314113" algn="r"/>
              </a:tabLst>
            </a:pPr>
            <a:r>
              <a:rPr lang="en-CA" sz="2800" dirty="0" smtClean="0">
                <a:solidFill>
                  <a:srgbClr val="9B4F96"/>
                </a:solidFill>
              </a:rPr>
              <a:t>VISUAL STUDIO READINESS 	TFVC Folder Structure – By Purpose</a:t>
            </a:r>
            <a:endParaRPr lang="en-CA" sz="2000" dirty="0">
              <a:solidFill>
                <a:srgbClr val="9B4F96"/>
              </a:solidFill>
            </a:endParaRPr>
          </a:p>
        </p:txBody>
      </p:sp>
      <p:sp>
        <p:nvSpPr>
          <p:cNvPr id="5" name="Rectangle 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pic>
        <p:nvPicPr>
          <p:cNvPr id="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212383" y="779380"/>
            <a:ext cx="605117" cy="605117"/>
          </a:xfrm>
          <a:prstGeom prst="rect">
            <a:avLst/>
          </a:prstGeom>
          <a:noFill/>
        </p:spPr>
      </p:pic>
      <p:sp>
        <p:nvSpPr>
          <p:cNvPr id="8" name="TextBox 7"/>
          <p:cNvSpPr txBox="1"/>
          <p:nvPr/>
        </p:nvSpPr>
        <p:spPr>
          <a:xfrm>
            <a:off x="6817500" y="862595"/>
            <a:ext cx="9457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sp>
        <p:nvSpPr>
          <p:cNvPr id="11" name="TextBox 10"/>
          <p:cNvSpPr txBox="1"/>
          <p:nvPr/>
        </p:nvSpPr>
        <p:spPr>
          <a:xfrm>
            <a:off x="7265458" y="1384497"/>
            <a:ext cx="10688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Product A</a:t>
            </a:r>
          </a:p>
        </p:txBody>
      </p:sp>
      <p:sp>
        <p:nvSpPr>
          <p:cNvPr id="14" name="TextBox 13"/>
          <p:cNvSpPr txBox="1"/>
          <p:nvPr/>
        </p:nvSpPr>
        <p:spPr>
          <a:xfrm>
            <a:off x="8577076" y="2419096"/>
            <a:ext cx="161101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1.0.0.0 Release</a:t>
            </a:r>
          </a:p>
        </p:txBody>
      </p:sp>
      <p:cxnSp>
        <p:nvCxnSpPr>
          <p:cNvPr id="16" name="Elbow Connector 15"/>
          <p:cNvCxnSpPr>
            <a:stCxn id="21" idx="2"/>
            <a:endCxn id="53" idx="1"/>
          </p:cNvCxnSpPr>
          <p:nvPr/>
        </p:nvCxnSpPr>
        <p:spPr>
          <a:xfrm rot="16200000" flipH="1">
            <a:off x="7688588" y="2142291"/>
            <a:ext cx="159814" cy="584173"/>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19"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3682" y="1234751"/>
            <a:ext cx="605117" cy="605117"/>
          </a:xfrm>
          <a:prstGeom prst="rect">
            <a:avLst/>
          </a:prstGeom>
          <a:noFill/>
        </p:spPr>
      </p:pic>
      <p:sp>
        <p:nvSpPr>
          <p:cNvPr id="20" name="TextBox 19"/>
          <p:cNvSpPr txBox="1"/>
          <p:nvPr/>
        </p:nvSpPr>
        <p:spPr>
          <a:xfrm>
            <a:off x="7745626" y="1899100"/>
            <a:ext cx="88165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Release</a:t>
            </a:r>
          </a:p>
        </p:txBody>
      </p:sp>
      <p:pic>
        <p:nvPicPr>
          <p:cNvPr id="2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1749354"/>
            <a:ext cx="605117" cy="605117"/>
          </a:xfrm>
          <a:prstGeom prst="rect">
            <a:avLst/>
          </a:prstGeom>
          <a:noFill/>
        </p:spPr>
      </p:pic>
      <p:cxnSp>
        <p:nvCxnSpPr>
          <p:cNvPr id="24" name="Elbow Connector 23"/>
          <p:cNvCxnSpPr>
            <a:stCxn id="21" idx="1"/>
            <a:endCxn id="19" idx="2"/>
          </p:cNvCxnSpPr>
          <p:nvPr/>
        </p:nvCxnSpPr>
        <p:spPr>
          <a:xfrm rot="10800000">
            <a:off x="6996242" y="1839869"/>
            <a:ext cx="177609" cy="212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9" idx="1"/>
          </p:cNvCxnSpPr>
          <p:nvPr/>
        </p:nvCxnSpPr>
        <p:spPr>
          <a:xfrm rot="16200000" flipH="1">
            <a:off x="6495179" y="1338806"/>
            <a:ext cx="218267" cy="1787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1" idx="1"/>
            <a:endCxn id="19" idx="2"/>
          </p:cNvCxnSpPr>
          <p:nvPr/>
        </p:nvCxnSpPr>
        <p:spPr>
          <a:xfrm rot="10800000">
            <a:off x="6996242" y="1839869"/>
            <a:ext cx="177609" cy="148913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060582" y="2451069"/>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Rectangle 5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0" name="Elbow Connector 59"/>
              <p:cNvCxnSpPr>
                <a:stCxn id="5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61" name="TextBox 60"/>
          <p:cNvSpPr txBox="1"/>
          <p:nvPr/>
        </p:nvSpPr>
        <p:spPr>
          <a:xfrm>
            <a:off x="8577076" y="2798222"/>
            <a:ext cx="15709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1.1.0.0 Release</a:t>
            </a:r>
          </a:p>
        </p:txBody>
      </p:sp>
      <p:cxnSp>
        <p:nvCxnSpPr>
          <p:cNvPr id="62" name="Elbow Connector 61"/>
          <p:cNvCxnSpPr>
            <a:stCxn id="21" idx="2"/>
            <a:endCxn id="66" idx="1"/>
          </p:cNvCxnSpPr>
          <p:nvPr/>
        </p:nvCxnSpPr>
        <p:spPr>
          <a:xfrm rot="16200000" flipH="1">
            <a:off x="7499025" y="2331854"/>
            <a:ext cx="538940"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8060582" y="2830195"/>
            <a:ext cx="451485" cy="243831"/>
            <a:chOff x="1328737" y="3152802"/>
            <a:chExt cx="451485" cy="299861"/>
          </a:xfrm>
        </p:grpSpPr>
        <p:grpSp>
          <p:nvGrpSpPr>
            <p:cNvPr id="64" name="Group 63"/>
            <p:cNvGrpSpPr/>
            <p:nvPr/>
          </p:nvGrpSpPr>
          <p:grpSpPr>
            <a:xfrm>
              <a:off x="1328737" y="3152802"/>
              <a:ext cx="428625" cy="299861"/>
              <a:chOff x="1343025" y="1209675"/>
              <a:chExt cx="952500" cy="642937"/>
            </a:xfrm>
          </p:grpSpPr>
          <p:sp>
            <p:nvSpPr>
              <p:cNvPr id="66" name="Rectangle 6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 name="Rectangle 6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8" name="Elbow Connector 67"/>
              <p:cNvCxnSpPr>
                <a:stCxn id="6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65" name="Flowchart: Connector 6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70" name="TextBox 69"/>
          <p:cNvSpPr txBox="1"/>
          <p:nvPr/>
        </p:nvSpPr>
        <p:spPr>
          <a:xfrm>
            <a:off x="7731164" y="3176188"/>
            <a:ext cx="84279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Service</a:t>
            </a:r>
          </a:p>
        </p:txBody>
      </p:sp>
      <p:pic>
        <p:nvPicPr>
          <p:cNvPr id="7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3026442"/>
            <a:ext cx="605117" cy="605117"/>
          </a:xfrm>
          <a:prstGeom prst="rect">
            <a:avLst/>
          </a:prstGeom>
          <a:noFill/>
        </p:spPr>
      </p:pic>
      <p:sp>
        <p:nvSpPr>
          <p:cNvPr id="72" name="TextBox 71"/>
          <p:cNvSpPr txBox="1"/>
          <p:nvPr/>
        </p:nvSpPr>
        <p:spPr>
          <a:xfrm>
            <a:off x="8577076" y="3708914"/>
            <a:ext cx="157216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1.0.0.0 Service</a:t>
            </a:r>
          </a:p>
        </p:txBody>
      </p:sp>
      <p:cxnSp>
        <p:nvCxnSpPr>
          <p:cNvPr id="73" name="Elbow Connector 72"/>
          <p:cNvCxnSpPr>
            <a:endCxn id="77" idx="1"/>
          </p:cNvCxnSpPr>
          <p:nvPr/>
        </p:nvCxnSpPr>
        <p:spPr>
          <a:xfrm>
            <a:off x="7476408" y="3644289"/>
            <a:ext cx="584174" cy="159814"/>
          </a:xfrm>
          <a:prstGeom prst="bentConnector3">
            <a:avLst>
              <a:gd name="adj1" fmla="val -25"/>
            </a:avLst>
          </a:prstGeom>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8060582" y="3740887"/>
            <a:ext cx="451485" cy="243831"/>
            <a:chOff x="1328737" y="3152802"/>
            <a:chExt cx="451485" cy="299861"/>
          </a:xfrm>
        </p:grpSpPr>
        <p:grpSp>
          <p:nvGrpSpPr>
            <p:cNvPr id="75" name="Group 74"/>
            <p:cNvGrpSpPr/>
            <p:nvPr/>
          </p:nvGrpSpPr>
          <p:grpSpPr>
            <a:xfrm>
              <a:off x="1328737" y="3152802"/>
              <a:ext cx="428625" cy="299861"/>
              <a:chOff x="1343025" y="1209675"/>
              <a:chExt cx="952500" cy="642937"/>
            </a:xfrm>
          </p:grpSpPr>
          <p:sp>
            <p:nvSpPr>
              <p:cNvPr id="77" name="Rectangle 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8" name="Rectangle 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9" name="Elbow Connector 78"/>
              <p:cNvCxnSpPr>
                <a:stCxn id="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76" name="Flowchart: Connector 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0" name="TextBox 79"/>
          <p:cNvSpPr txBox="1"/>
          <p:nvPr/>
        </p:nvSpPr>
        <p:spPr>
          <a:xfrm>
            <a:off x="8577076" y="4088040"/>
            <a:ext cx="153208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1.1.0.0 Service</a:t>
            </a:r>
          </a:p>
        </p:txBody>
      </p:sp>
      <p:cxnSp>
        <p:nvCxnSpPr>
          <p:cNvPr id="81" name="Elbow Connector 80"/>
          <p:cNvCxnSpPr>
            <a:endCxn id="85" idx="1"/>
          </p:cNvCxnSpPr>
          <p:nvPr/>
        </p:nvCxnSpPr>
        <p:spPr>
          <a:xfrm>
            <a:off x="7476408" y="3644289"/>
            <a:ext cx="584174" cy="538940"/>
          </a:xfrm>
          <a:prstGeom prst="bentConnector3">
            <a:avLst>
              <a:gd name="adj1" fmla="val -25"/>
            </a:avLst>
          </a:prstGeom>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8060582" y="4120013"/>
            <a:ext cx="451485" cy="243831"/>
            <a:chOff x="1328737" y="3152802"/>
            <a:chExt cx="451485" cy="299861"/>
          </a:xfrm>
        </p:grpSpPr>
        <p:grpSp>
          <p:nvGrpSpPr>
            <p:cNvPr id="83" name="Group 82"/>
            <p:cNvGrpSpPr/>
            <p:nvPr/>
          </p:nvGrpSpPr>
          <p:grpSpPr>
            <a:xfrm>
              <a:off x="1328737" y="3152802"/>
              <a:ext cx="428625" cy="299861"/>
              <a:chOff x="1343025" y="1209675"/>
              <a:chExt cx="952500" cy="642937"/>
            </a:xfrm>
          </p:grpSpPr>
          <p:sp>
            <p:nvSpPr>
              <p:cNvPr id="85" name="Rectangle 8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Rectangle 8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7" name="Elbow Connector 86"/>
              <p:cNvCxnSpPr>
                <a:stCxn id="8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4" name="Flowchart: Connector 8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0" name="TextBox 89"/>
          <p:cNvSpPr txBox="1"/>
          <p:nvPr/>
        </p:nvSpPr>
        <p:spPr>
          <a:xfrm>
            <a:off x="7775128" y="4591462"/>
            <a:ext cx="49051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Dev</a:t>
            </a:r>
          </a:p>
        </p:txBody>
      </p:sp>
      <p:cxnSp>
        <p:nvCxnSpPr>
          <p:cNvPr id="91" name="Elbow Connector 90"/>
          <p:cNvCxnSpPr>
            <a:stCxn id="19" idx="2"/>
            <a:endCxn id="95" idx="1"/>
          </p:cNvCxnSpPr>
          <p:nvPr/>
        </p:nvCxnSpPr>
        <p:spPr>
          <a:xfrm rot="16200000" flipH="1">
            <a:off x="5724129" y="3111980"/>
            <a:ext cx="2846783" cy="302558"/>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7298799" y="4623435"/>
            <a:ext cx="451485" cy="243831"/>
            <a:chOff x="1328737" y="3152802"/>
            <a:chExt cx="451485" cy="299861"/>
          </a:xfrm>
        </p:grpSpPr>
        <p:grpSp>
          <p:nvGrpSpPr>
            <p:cNvPr id="93" name="Group 92"/>
            <p:cNvGrpSpPr/>
            <p:nvPr/>
          </p:nvGrpSpPr>
          <p:grpSpPr>
            <a:xfrm>
              <a:off x="1328737" y="3152802"/>
              <a:ext cx="428625" cy="299861"/>
              <a:chOff x="1343025" y="1209675"/>
              <a:chExt cx="952500" cy="642937"/>
            </a:xfrm>
          </p:grpSpPr>
          <p:sp>
            <p:nvSpPr>
              <p:cNvPr id="95" name="Rectangle 9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6" name="Rectangle 9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7" name="Elbow Connector 96"/>
              <p:cNvCxnSpPr>
                <a:stCxn id="9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94" name="Flowchart: Connector 9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8" name="TextBox 97"/>
          <p:cNvSpPr txBox="1"/>
          <p:nvPr/>
        </p:nvSpPr>
        <p:spPr>
          <a:xfrm>
            <a:off x="7780924" y="4979483"/>
            <a:ext cx="60112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Main</a:t>
            </a:r>
          </a:p>
        </p:txBody>
      </p:sp>
      <p:cxnSp>
        <p:nvCxnSpPr>
          <p:cNvPr id="99" name="Elbow Connector 98"/>
          <p:cNvCxnSpPr>
            <a:stCxn id="19" idx="2"/>
            <a:endCxn id="103" idx="1"/>
          </p:cNvCxnSpPr>
          <p:nvPr/>
        </p:nvCxnSpPr>
        <p:spPr>
          <a:xfrm rot="16200000" flipH="1">
            <a:off x="5530118" y="3305991"/>
            <a:ext cx="3234804" cy="302558"/>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7298799" y="5011456"/>
            <a:ext cx="451485" cy="243831"/>
            <a:chOff x="1328737" y="3152802"/>
            <a:chExt cx="451485" cy="299861"/>
          </a:xfrm>
        </p:grpSpPr>
        <p:grpSp>
          <p:nvGrpSpPr>
            <p:cNvPr id="101" name="Group 100"/>
            <p:cNvGrpSpPr/>
            <p:nvPr/>
          </p:nvGrpSpPr>
          <p:grpSpPr>
            <a:xfrm>
              <a:off x="1328737" y="3152802"/>
              <a:ext cx="428625" cy="299861"/>
              <a:chOff x="1343025" y="1209675"/>
              <a:chExt cx="952500" cy="642937"/>
            </a:xfrm>
          </p:grpSpPr>
          <p:sp>
            <p:nvSpPr>
              <p:cNvPr id="103" name="Rectangle 10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4" name="Rectangle 10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5" name="Elbow Connector 104"/>
              <p:cNvCxnSpPr>
                <a:stCxn id="10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02" name="Flowchart: Connector 10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9" name="TextBox 108"/>
          <p:cNvSpPr txBox="1"/>
          <p:nvPr/>
        </p:nvSpPr>
        <p:spPr>
          <a:xfrm>
            <a:off x="7754427" y="5404364"/>
            <a:ext cx="87011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Feature</a:t>
            </a:r>
          </a:p>
        </p:txBody>
      </p:sp>
      <p:pic>
        <p:nvPicPr>
          <p:cNvPr id="110"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97113" y="5254618"/>
            <a:ext cx="605117" cy="605117"/>
          </a:xfrm>
          <a:prstGeom prst="rect">
            <a:avLst/>
          </a:prstGeom>
          <a:noFill/>
        </p:spPr>
      </p:pic>
      <p:cxnSp>
        <p:nvCxnSpPr>
          <p:cNvPr id="111" name="Elbow Connector 110"/>
          <p:cNvCxnSpPr>
            <a:stCxn id="19" idx="2"/>
            <a:endCxn id="110" idx="1"/>
          </p:cNvCxnSpPr>
          <p:nvPr/>
        </p:nvCxnSpPr>
        <p:spPr>
          <a:xfrm rot="16200000" flipH="1">
            <a:off x="5238023" y="3598086"/>
            <a:ext cx="3717309" cy="20087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8573315" y="5974434"/>
            <a:ext cx="174873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Feature branch</a:t>
            </a:r>
          </a:p>
        </p:txBody>
      </p:sp>
      <p:cxnSp>
        <p:nvCxnSpPr>
          <p:cNvPr id="116" name="Elbow Connector 115"/>
          <p:cNvCxnSpPr>
            <a:stCxn id="110" idx="2"/>
            <a:endCxn id="120" idx="1"/>
          </p:cNvCxnSpPr>
          <p:nvPr/>
        </p:nvCxnSpPr>
        <p:spPr>
          <a:xfrm rot="16200000" flipH="1">
            <a:off x="7676458" y="5682948"/>
            <a:ext cx="203576" cy="557149"/>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8056821" y="6000095"/>
            <a:ext cx="451485" cy="243831"/>
            <a:chOff x="1328737" y="3152802"/>
            <a:chExt cx="451485" cy="299861"/>
          </a:xfrm>
        </p:grpSpPr>
        <p:grpSp>
          <p:nvGrpSpPr>
            <p:cNvPr id="118" name="Group 117"/>
            <p:cNvGrpSpPr/>
            <p:nvPr/>
          </p:nvGrpSpPr>
          <p:grpSpPr>
            <a:xfrm>
              <a:off x="1328737" y="3152802"/>
              <a:ext cx="428625" cy="299861"/>
              <a:chOff x="1343025" y="1209675"/>
              <a:chExt cx="952500" cy="642937"/>
            </a:xfrm>
          </p:grpSpPr>
          <p:sp>
            <p:nvSpPr>
              <p:cNvPr id="120" name="Rectangle 11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1" name="Rectangle 12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2" name="Elbow Connector 121"/>
              <p:cNvCxnSpPr>
                <a:stCxn id="12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9" name="Flowchart: Connector 11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602241426"/>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4223" y="228600"/>
            <a:ext cx="11396721"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r">
              <a:tabLst>
                <a:tab pos="111125" algn="l"/>
                <a:tab pos="11314113" algn="r"/>
              </a:tabLst>
            </a:pPr>
            <a:r>
              <a:rPr lang="en-CA" sz="2800" dirty="0" smtClean="0">
                <a:solidFill>
                  <a:srgbClr val="9B4F96"/>
                </a:solidFill>
              </a:rPr>
              <a:t>VISUAL STUDIO READINESS 	TFVC Folder Structure - Feature</a:t>
            </a:r>
            <a:endParaRPr lang="en-CA" sz="2000" dirty="0">
              <a:solidFill>
                <a:srgbClr val="9B4F96"/>
              </a:solidFill>
            </a:endParaRPr>
          </a:p>
        </p:txBody>
      </p:sp>
      <p:sp>
        <p:nvSpPr>
          <p:cNvPr id="5" name="Rectangle 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pic>
        <p:nvPicPr>
          <p:cNvPr id="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212383" y="779380"/>
            <a:ext cx="605117" cy="605117"/>
          </a:xfrm>
          <a:prstGeom prst="rect">
            <a:avLst/>
          </a:prstGeom>
          <a:noFill/>
        </p:spPr>
      </p:pic>
      <p:sp>
        <p:nvSpPr>
          <p:cNvPr id="8" name="TextBox 7"/>
          <p:cNvSpPr txBox="1"/>
          <p:nvPr/>
        </p:nvSpPr>
        <p:spPr>
          <a:xfrm>
            <a:off x="6817500" y="862595"/>
            <a:ext cx="151772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 Name</a:t>
            </a:r>
          </a:p>
        </p:txBody>
      </p:sp>
      <p:sp>
        <p:nvSpPr>
          <p:cNvPr id="11" name="TextBox 10"/>
          <p:cNvSpPr txBox="1"/>
          <p:nvPr/>
        </p:nvSpPr>
        <p:spPr>
          <a:xfrm>
            <a:off x="7265458" y="1384497"/>
            <a:ext cx="32188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Src</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pic>
        <p:nvPicPr>
          <p:cNvPr id="19"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3682" y="1234751"/>
            <a:ext cx="605117" cy="605117"/>
          </a:xfrm>
          <a:prstGeom prst="rect">
            <a:avLst/>
          </a:prstGeom>
          <a:noFill/>
        </p:spPr>
      </p:pic>
      <p:sp>
        <p:nvSpPr>
          <p:cNvPr id="20" name="TextBox 19"/>
          <p:cNvSpPr txBox="1"/>
          <p:nvPr/>
        </p:nvSpPr>
        <p:spPr>
          <a:xfrm>
            <a:off x="7745626" y="1899100"/>
            <a:ext cx="43601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Exe</a:t>
            </a:r>
          </a:p>
        </p:txBody>
      </p:sp>
      <p:pic>
        <p:nvPicPr>
          <p:cNvPr id="2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1749354"/>
            <a:ext cx="605117" cy="605117"/>
          </a:xfrm>
          <a:prstGeom prst="rect">
            <a:avLst/>
          </a:prstGeom>
          <a:noFill/>
        </p:spPr>
      </p:pic>
      <p:cxnSp>
        <p:nvCxnSpPr>
          <p:cNvPr id="24" name="Elbow Connector 23"/>
          <p:cNvCxnSpPr>
            <a:stCxn id="21" idx="1"/>
            <a:endCxn id="19" idx="2"/>
          </p:cNvCxnSpPr>
          <p:nvPr/>
        </p:nvCxnSpPr>
        <p:spPr>
          <a:xfrm rot="10800000">
            <a:off x="6996242" y="1839869"/>
            <a:ext cx="177609" cy="212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9" idx="1"/>
          </p:cNvCxnSpPr>
          <p:nvPr/>
        </p:nvCxnSpPr>
        <p:spPr>
          <a:xfrm rot="16200000" flipH="1">
            <a:off x="6495179" y="1338806"/>
            <a:ext cx="218267" cy="17874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56814" y="2348593"/>
            <a:ext cx="38472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Lib</a:t>
            </a:r>
          </a:p>
        </p:txBody>
      </p:sp>
      <p:pic>
        <p:nvPicPr>
          <p:cNvPr id="33"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85038" y="2198847"/>
            <a:ext cx="605117" cy="605117"/>
          </a:xfrm>
          <a:prstGeom prst="rect">
            <a:avLst/>
          </a:prstGeom>
          <a:noFill/>
        </p:spPr>
      </p:pic>
      <p:cxnSp>
        <p:nvCxnSpPr>
          <p:cNvPr id="34" name="Elbow Connector 33"/>
          <p:cNvCxnSpPr>
            <a:stCxn id="33" idx="1"/>
            <a:endCxn id="19" idx="2"/>
          </p:cNvCxnSpPr>
          <p:nvPr/>
        </p:nvCxnSpPr>
        <p:spPr>
          <a:xfrm rot="10800000">
            <a:off x="6996242" y="1839868"/>
            <a:ext cx="188797" cy="66153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96215" y="3322487"/>
            <a:ext cx="52738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Build</a:t>
            </a:r>
          </a:p>
        </p:txBody>
      </p:sp>
      <p:pic>
        <p:nvPicPr>
          <p:cNvPr id="40"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724439" y="3172741"/>
            <a:ext cx="605117" cy="605117"/>
          </a:xfrm>
          <a:prstGeom prst="rect">
            <a:avLst/>
          </a:prstGeom>
          <a:noFill/>
        </p:spPr>
      </p:pic>
      <p:sp>
        <p:nvSpPr>
          <p:cNvPr id="41" name="TextBox 40"/>
          <p:cNvSpPr txBox="1"/>
          <p:nvPr/>
        </p:nvSpPr>
        <p:spPr>
          <a:xfrm>
            <a:off x="7291872" y="3829060"/>
            <a:ext cx="43120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a:t>
            </a:r>
          </a:p>
        </p:txBody>
      </p:sp>
      <p:pic>
        <p:nvPicPr>
          <p:cNvPr id="42"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720096" y="3679314"/>
            <a:ext cx="605117" cy="605117"/>
          </a:xfrm>
          <a:prstGeom prst="rect">
            <a:avLst/>
          </a:prstGeom>
          <a:noFill/>
        </p:spPr>
      </p:pic>
      <p:cxnSp>
        <p:nvCxnSpPr>
          <p:cNvPr id="43" name="Elbow Connector 42"/>
          <p:cNvCxnSpPr>
            <a:stCxn id="7" idx="2"/>
            <a:endCxn id="42" idx="1"/>
          </p:cNvCxnSpPr>
          <p:nvPr/>
        </p:nvCxnSpPr>
        <p:spPr>
          <a:xfrm rot="16200000" flipH="1">
            <a:off x="5318831" y="2580608"/>
            <a:ext cx="2597376" cy="20515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a:endCxn id="40" idx="1"/>
          </p:cNvCxnSpPr>
          <p:nvPr/>
        </p:nvCxnSpPr>
        <p:spPr>
          <a:xfrm rot="16200000" flipH="1">
            <a:off x="5574289" y="2325149"/>
            <a:ext cx="2090803" cy="20949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312994" y="4343207"/>
            <a:ext cx="39728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Test</a:t>
            </a:r>
          </a:p>
        </p:txBody>
      </p:sp>
      <p:pic>
        <p:nvPicPr>
          <p:cNvPr id="48"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707877" y="4223281"/>
            <a:ext cx="605117" cy="605117"/>
          </a:xfrm>
          <a:prstGeom prst="rect">
            <a:avLst/>
          </a:prstGeom>
          <a:noFill/>
        </p:spPr>
      </p:pic>
      <p:cxnSp>
        <p:nvCxnSpPr>
          <p:cNvPr id="49" name="Elbow Connector 48"/>
          <p:cNvCxnSpPr>
            <a:stCxn id="48" idx="1"/>
            <a:endCxn id="7" idx="2"/>
          </p:cNvCxnSpPr>
          <p:nvPr/>
        </p:nvCxnSpPr>
        <p:spPr>
          <a:xfrm rot="10800000">
            <a:off x="6514943" y="1384498"/>
            <a:ext cx="192935" cy="314134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65458" y="4839438"/>
            <a:ext cx="60247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Tools</a:t>
            </a:r>
          </a:p>
        </p:txBody>
      </p:sp>
      <p:pic>
        <p:nvPicPr>
          <p:cNvPr id="5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3682" y="4689692"/>
            <a:ext cx="605117" cy="605117"/>
          </a:xfrm>
          <a:prstGeom prst="rect">
            <a:avLst/>
          </a:prstGeom>
          <a:noFill/>
        </p:spPr>
      </p:pic>
      <p:cxnSp>
        <p:nvCxnSpPr>
          <p:cNvPr id="58" name="Elbow Connector 57"/>
          <p:cNvCxnSpPr>
            <a:stCxn id="7" idx="2"/>
            <a:endCxn id="57" idx="1"/>
          </p:cNvCxnSpPr>
          <p:nvPr/>
        </p:nvCxnSpPr>
        <p:spPr>
          <a:xfrm rot="16200000" flipH="1">
            <a:off x="4800435" y="3099004"/>
            <a:ext cx="3607754" cy="17874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969" y="2784839"/>
            <a:ext cx="90223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UnitTest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pic>
        <p:nvPicPr>
          <p:cNvPr id="5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8193" y="2635093"/>
            <a:ext cx="605117" cy="605117"/>
          </a:xfrm>
          <a:prstGeom prst="rect">
            <a:avLst/>
          </a:prstGeom>
          <a:noFill/>
        </p:spPr>
      </p:pic>
      <p:cxnSp>
        <p:nvCxnSpPr>
          <p:cNvPr id="52" name="Elbow Connector 51"/>
          <p:cNvCxnSpPr>
            <a:stCxn id="51" idx="1"/>
          </p:cNvCxnSpPr>
          <p:nvPr/>
        </p:nvCxnSpPr>
        <p:spPr>
          <a:xfrm rot="10800000">
            <a:off x="6989397" y="2276114"/>
            <a:ext cx="188797" cy="66153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34347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Walkthrough - Blips</a:t>
            </a:r>
            <a:endParaRPr lang="en-US" sz="2800" dirty="0">
              <a:solidFill>
                <a:srgbClr val="9B4F96"/>
              </a:solidFill>
            </a:endParaRPr>
          </a:p>
        </p:txBody>
      </p:sp>
      <p:sp>
        <p:nvSpPr>
          <p:cNvPr id="1043" name="TextBox 1042"/>
          <p:cNvSpPr txBox="1"/>
          <p:nvPr/>
        </p:nvSpPr>
        <p:spPr>
          <a:xfrm>
            <a:off x="904313" y="213815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176" idx="6"/>
          </p:cNvCxnSpPr>
          <p:nvPr/>
        </p:nvCxnSpPr>
        <p:spPr>
          <a:xfrm>
            <a:off x="1357148" y="2595189"/>
            <a:ext cx="4759807"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905663" y="2468758"/>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296092" y="256493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2194274" y="2720880"/>
            <a:ext cx="166834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 r1.sp1</a:t>
            </a:r>
          </a:p>
        </p:txBody>
      </p:sp>
      <p:grpSp>
        <p:nvGrpSpPr>
          <p:cNvPr id="112" name="Group 111"/>
          <p:cNvGrpSpPr/>
          <p:nvPr/>
        </p:nvGrpSpPr>
        <p:grpSpPr>
          <a:xfrm>
            <a:off x="2153137" y="3028751"/>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a:off x="2612291" y="3164325"/>
            <a:ext cx="3504664" cy="9445"/>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1" name="Flowchart: Connector 120"/>
          <p:cNvSpPr>
            <a:spLocks noChangeAspect="1"/>
          </p:cNvSpPr>
          <p:nvPr/>
        </p:nvSpPr>
        <p:spPr bwMode="auto">
          <a:xfrm>
            <a:off x="2551235" y="313445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1609627" y="248927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a:endCxn id="116" idx="1"/>
          </p:cNvCxnSpPr>
          <p:nvPr/>
        </p:nvCxnSpPr>
        <p:spPr>
          <a:xfrm>
            <a:off x="1723927" y="2712931"/>
            <a:ext cx="429210" cy="37903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5" name="TextBox 124"/>
          <p:cNvSpPr txBox="1"/>
          <p:nvPr/>
        </p:nvSpPr>
        <p:spPr>
          <a:xfrm>
            <a:off x="3413926" y="3296604"/>
            <a:ext cx="95026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a:t>
            </a:r>
          </a:p>
        </p:txBody>
      </p:sp>
      <p:grpSp>
        <p:nvGrpSpPr>
          <p:cNvPr id="128" name="Group 127"/>
          <p:cNvGrpSpPr/>
          <p:nvPr/>
        </p:nvGrpSpPr>
        <p:grpSpPr>
          <a:xfrm>
            <a:off x="3309096" y="3620662"/>
            <a:ext cx="451485" cy="243831"/>
            <a:chOff x="1328737" y="3152802"/>
            <a:chExt cx="451485" cy="299861"/>
          </a:xfrm>
        </p:grpSpPr>
        <p:grpSp>
          <p:nvGrpSpPr>
            <p:cNvPr id="131" name="Group 130"/>
            <p:cNvGrpSpPr/>
            <p:nvPr/>
          </p:nvGrpSpPr>
          <p:grpSpPr>
            <a:xfrm>
              <a:off x="1328737" y="3152802"/>
              <a:ext cx="428625" cy="299861"/>
              <a:chOff x="1343025" y="1209675"/>
              <a:chExt cx="952500" cy="642937"/>
            </a:xfrm>
          </p:grpSpPr>
          <p:sp>
            <p:nvSpPr>
              <p:cNvPr id="134" name="Rectangle 13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Rectangle 13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9" name="Elbow Connector 138"/>
              <p:cNvCxnSpPr>
                <a:stCxn id="13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3" name="Flowchart: Connector 13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1" name="Straight Arrow Connector 140"/>
          <p:cNvCxnSpPr>
            <a:stCxn id="133" idx="6"/>
          </p:cNvCxnSpPr>
          <p:nvPr/>
        </p:nvCxnSpPr>
        <p:spPr>
          <a:xfrm>
            <a:off x="3760581" y="3747093"/>
            <a:ext cx="2356374" cy="34869"/>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4" name="Flowchart: Connector 143"/>
          <p:cNvSpPr>
            <a:spLocks noChangeAspect="1"/>
          </p:cNvSpPr>
          <p:nvPr/>
        </p:nvSpPr>
        <p:spPr bwMode="auto">
          <a:xfrm>
            <a:off x="2856552" y="305249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a:endCxn id="134" idx="1"/>
          </p:cNvCxnSpPr>
          <p:nvPr/>
        </p:nvCxnSpPr>
        <p:spPr>
          <a:xfrm>
            <a:off x="2970852" y="3276154"/>
            <a:ext cx="338244" cy="40772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2" name="Rectangle 141"/>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6" name="TextBox 65"/>
          <p:cNvSpPr txBox="1"/>
          <p:nvPr/>
        </p:nvSpPr>
        <p:spPr>
          <a:xfrm>
            <a:off x="4382857" y="3894180"/>
            <a:ext cx="5033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crisis</a:t>
            </a:r>
          </a:p>
        </p:txBody>
      </p:sp>
      <p:grpSp>
        <p:nvGrpSpPr>
          <p:cNvPr id="69" name="Group 68"/>
          <p:cNvGrpSpPr/>
          <p:nvPr/>
        </p:nvGrpSpPr>
        <p:grpSpPr>
          <a:xfrm>
            <a:off x="4278027" y="4218238"/>
            <a:ext cx="451485" cy="243831"/>
            <a:chOff x="1328737" y="3152802"/>
            <a:chExt cx="451485" cy="299861"/>
          </a:xfrm>
        </p:grpSpPr>
        <p:grpSp>
          <p:nvGrpSpPr>
            <p:cNvPr id="70" name="Group 69"/>
            <p:cNvGrpSpPr/>
            <p:nvPr/>
          </p:nvGrpSpPr>
          <p:grpSpPr>
            <a:xfrm>
              <a:off x="1328737" y="3152802"/>
              <a:ext cx="428625" cy="299861"/>
              <a:chOff x="1343025" y="1209675"/>
              <a:chExt cx="952500" cy="642937"/>
            </a:xfrm>
          </p:grpSpPr>
          <p:sp>
            <p:nvSpPr>
              <p:cNvPr id="72" name="Rectangle 7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3" name="Rectangle 7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4" name="Elbow Connector 73"/>
              <p:cNvCxnSpPr>
                <a:stCxn id="7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71" name="Flowchart: Connector 7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6" name="Straight Arrow Connector 75"/>
          <p:cNvCxnSpPr>
            <a:stCxn id="71" idx="6"/>
          </p:cNvCxnSpPr>
          <p:nvPr/>
        </p:nvCxnSpPr>
        <p:spPr>
          <a:xfrm>
            <a:off x="4729512" y="4344669"/>
            <a:ext cx="1150427" cy="0"/>
          </a:xfrm>
          <a:prstGeom prst="straightConnector1">
            <a:avLst/>
          </a:prstGeom>
          <a:ln w="25400">
            <a:solidFill>
              <a:srgbClr val="0071BC"/>
            </a:solidFill>
            <a:tailEnd type="oval" w="lg" len="med"/>
          </a:ln>
        </p:spPr>
        <p:style>
          <a:lnRef idx="1">
            <a:schemeClr val="accent6"/>
          </a:lnRef>
          <a:fillRef idx="0">
            <a:schemeClr val="accent6"/>
          </a:fillRef>
          <a:effectRef idx="0">
            <a:schemeClr val="accent6"/>
          </a:effectRef>
          <a:fontRef idx="minor">
            <a:schemeClr val="tx1"/>
          </a:fontRef>
        </p:style>
      </p:cxnSp>
      <p:sp>
        <p:nvSpPr>
          <p:cNvPr id="78" name="Flowchart: Connector 77"/>
          <p:cNvSpPr>
            <a:spLocks noChangeAspect="1"/>
          </p:cNvSpPr>
          <p:nvPr/>
        </p:nvSpPr>
        <p:spPr bwMode="auto">
          <a:xfrm>
            <a:off x="3929174" y="362179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81" name="Straight Arrow Connector 80"/>
          <p:cNvCxnSpPr>
            <a:stCxn id="78" idx="4"/>
            <a:endCxn id="72" idx="1"/>
          </p:cNvCxnSpPr>
          <p:nvPr/>
        </p:nvCxnSpPr>
        <p:spPr>
          <a:xfrm>
            <a:off x="4043474" y="3845449"/>
            <a:ext cx="234553" cy="436005"/>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82" name="Straight Arrow Connector 81"/>
          <p:cNvCxnSpPr>
            <a:stCxn id="100" idx="0"/>
          </p:cNvCxnSpPr>
          <p:nvPr/>
        </p:nvCxnSpPr>
        <p:spPr>
          <a:xfrm flipV="1">
            <a:off x="5592844" y="3765681"/>
            <a:ext cx="9303" cy="441123"/>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100" name="Flowchart: Connector 99"/>
          <p:cNvSpPr>
            <a:spLocks noChangeAspect="1"/>
          </p:cNvSpPr>
          <p:nvPr/>
        </p:nvSpPr>
        <p:spPr bwMode="auto">
          <a:xfrm>
            <a:off x="5478544" y="420680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Tree>
    <p:extLst>
      <p:ext uri="{BB962C8B-B14F-4D97-AF65-F5344CB8AC3E}">
        <p14:creationId xmlns:p14="http://schemas.microsoft.com/office/powerpoint/2010/main" val="138257463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Development Isolation</a:t>
            </a:r>
            <a:endParaRPr lang="en-US" sz="2800" dirty="0">
              <a:solidFill>
                <a:srgbClr val="9B4F96"/>
              </a:solidFill>
            </a:endParaRPr>
          </a:p>
        </p:txBody>
      </p:sp>
      <p:sp>
        <p:nvSpPr>
          <p:cNvPr id="79" name="TextBox 78"/>
          <p:cNvSpPr txBox="1"/>
          <p:nvPr/>
        </p:nvSpPr>
        <p:spPr>
          <a:xfrm>
            <a:off x="786820" y="273131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0" name="Straight Arrow Connector 79"/>
          <p:cNvCxnSpPr>
            <a:stCxn id="87" idx="6"/>
          </p:cNvCxnSpPr>
          <p:nvPr/>
        </p:nvCxnSpPr>
        <p:spPr>
          <a:xfrm flipV="1">
            <a:off x="1239655" y="3158098"/>
            <a:ext cx="6317592" cy="2986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1" name="Group 80"/>
          <p:cNvGrpSpPr/>
          <p:nvPr/>
        </p:nvGrpSpPr>
        <p:grpSpPr>
          <a:xfrm>
            <a:off x="788170" y="3061918"/>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7" name="Flowchart: Connector 86"/>
          <p:cNvSpPr>
            <a:spLocks noChangeAspect="1"/>
          </p:cNvSpPr>
          <p:nvPr/>
        </p:nvSpPr>
        <p:spPr bwMode="auto">
          <a:xfrm>
            <a:off x="1178599" y="315809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40" name="TextBox 139"/>
          <p:cNvSpPr txBox="1"/>
          <p:nvPr/>
        </p:nvSpPr>
        <p:spPr>
          <a:xfrm>
            <a:off x="1539966" y="1664600"/>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41" name="Group 140"/>
          <p:cNvGrpSpPr/>
          <p:nvPr/>
        </p:nvGrpSpPr>
        <p:grpSpPr>
          <a:xfrm>
            <a:off x="1498829" y="1972471"/>
            <a:ext cx="451485" cy="243831"/>
            <a:chOff x="1328737" y="3152802"/>
            <a:chExt cx="451485" cy="299861"/>
          </a:xfrm>
        </p:grpSpPr>
        <p:grpSp>
          <p:nvGrpSpPr>
            <p:cNvPr id="142" name="Group 141"/>
            <p:cNvGrpSpPr/>
            <p:nvPr/>
          </p:nvGrpSpPr>
          <p:grpSpPr>
            <a:xfrm>
              <a:off x="1328737" y="3152802"/>
              <a:ext cx="428625" cy="299861"/>
              <a:chOff x="1343025" y="1209675"/>
              <a:chExt cx="952500" cy="642937"/>
            </a:xfrm>
          </p:grpSpPr>
          <p:sp>
            <p:nvSpPr>
              <p:cNvPr id="146" name="Rectangle 14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7" name="Rectangle 14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8" name="Elbow Connector 147"/>
              <p:cNvCxnSpPr>
                <a:stCxn id="14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43" name="Flowchart: Connector 14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9" name="Straight Arrow Connector 148"/>
          <p:cNvCxnSpPr>
            <a:stCxn id="150" idx="6"/>
          </p:cNvCxnSpPr>
          <p:nvPr/>
        </p:nvCxnSpPr>
        <p:spPr>
          <a:xfrm flipV="1">
            <a:off x="1957983" y="2078177"/>
            <a:ext cx="5599264" cy="29868"/>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50" name="Flowchart: Connector 149"/>
          <p:cNvSpPr>
            <a:spLocks noChangeAspect="1"/>
          </p:cNvSpPr>
          <p:nvPr/>
        </p:nvSpPr>
        <p:spPr bwMode="auto">
          <a:xfrm>
            <a:off x="1896927" y="207817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1" name="Flowchart: Connector 150"/>
          <p:cNvSpPr>
            <a:spLocks noChangeAspect="1"/>
          </p:cNvSpPr>
          <p:nvPr/>
        </p:nvSpPr>
        <p:spPr bwMode="auto">
          <a:xfrm>
            <a:off x="3348954" y="199137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52" name="Flowchart: Connector 151"/>
          <p:cNvSpPr>
            <a:spLocks noChangeAspect="1"/>
          </p:cNvSpPr>
          <p:nvPr/>
        </p:nvSpPr>
        <p:spPr bwMode="auto">
          <a:xfrm>
            <a:off x="1384529" y="30579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3" name="Straight Arrow Connector 152"/>
          <p:cNvCxnSpPr>
            <a:stCxn id="152" idx="0"/>
            <a:endCxn id="147" idx="2"/>
          </p:cNvCxnSpPr>
          <p:nvPr/>
        </p:nvCxnSpPr>
        <p:spPr>
          <a:xfrm flipV="1">
            <a:off x="1498829" y="2216302"/>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54" name="Straight Arrow Connector 153"/>
          <p:cNvCxnSpPr>
            <a:stCxn id="151" idx="4"/>
          </p:cNvCxnSpPr>
          <p:nvPr/>
        </p:nvCxnSpPr>
        <p:spPr>
          <a:xfrm>
            <a:off x="3463254" y="2215033"/>
            <a:ext cx="0" cy="987774"/>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5" name="Flowchart: Connector 154"/>
          <p:cNvSpPr>
            <a:spLocks noChangeAspect="1"/>
          </p:cNvSpPr>
          <p:nvPr/>
        </p:nvSpPr>
        <p:spPr bwMode="auto">
          <a:xfrm>
            <a:off x="3120354" y="30579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156" name="Straight Arrow Connector 155"/>
          <p:cNvCxnSpPr>
            <a:stCxn id="155" idx="0"/>
          </p:cNvCxnSpPr>
          <p:nvPr/>
        </p:nvCxnSpPr>
        <p:spPr>
          <a:xfrm flipV="1">
            <a:off x="3234654" y="2117490"/>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7" name="Flowchart: Connector 156"/>
          <p:cNvSpPr>
            <a:spLocks noChangeAspect="1"/>
          </p:cNvSpPr>
          <p:nvPr/>
        </p:nvSpPr>
        <p:spPr bwMode="auto">
          <a:xfrm>
            <a:off x="5303935" y="198282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58" name="Straight Arrow Connector 157"/>
          <p:cNvCxnSpPr>
            <a:stCxn id="157" idx="4"/>
          </p:cNvCxnSpPr>
          <p:nvPr/>
        </p:nvCxnSpPr>
        <p:spPr>
          <a:xfrm>
            <a:off x="5418235" y="2206487"/>
            <a:ext cx="0" cy="987774"/>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9" name="Flowchart: Connector 158"/>
          <p:cNvSpPr>
            <a:spLocks noChangeAspect="1"/>
          </p:cNvSpPr>
          <p:nvPr/>
        </p:nvSpPr>
        <p:spPr bwMode="auto">
          <a:xfrm>
            <a:off x="5033131" y="304938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160" name="Straight Arrow Connector 159"/>
          <p:cNvCxnSpPr>
            <a:stCxn id="159" idx="0"/>
          </p:cNvCxnSpPr>
          <p:nvPr/>
        </p:nvCxnSpPr>
        <p:spPr>
          <a:xfrm flipV="1">
            <a:off x="5147431" y="2108944"/>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71" idx="0"/>
          </p:cNvCxnSpPr>
          <p:nvPr/>
        </p:nvCxnSpPr>
        <p:spPr>
          <a:xfrm flipV="1">
            <a:off x="6599821" y="2108944"/>
            <a:ext cx="0" cy="973488"/>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171" name="Flowchart: Connector 170"/>
          <p:cNvSpPr>
            <a:spLocks noChangeAspect="1"/>
          </p:cNvSpPr>
          <p:nvPr/>
        </p:nvSpPr>
        <p:spPr bwMode="auto">
          <a:xfrm>
            <a:off x="6485521" y="308243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43775086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Development and Release Isolation Simplified</a:t>
            </a:r>
            <a:endParaRPr lang="en-US" sz="2800" dirty="0">
              <a:solidFill>
                <a:srgbClr val="9B4F96"/>
              </a:solidFill>
            </a:endParaRPr>
          </a:p>
        </p:txBody>
      </p:sp>
      <p:sp>
        <p:nvSpPr>
          <p:cNvPr id="79" name="TextBox 78"/>
          <p:cNvSpPr txBox="1"/>
          <p:nvPr/>
        </p:nvSpPr>
        <p:spPr>
          <a:xfrm>
            <a:off x="786820" y="273131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0" name="Straight Arrow Connector 79"/>
          <p:cNvCxnSpPr>
            <a:stCxn id="87" idx="6"/>
          </p:cNvCxnSpPr>
          <p:nvPr/>
        </p:nvCxnSpPr>
        <p:spPr>
          <a:xfrm>
            <a:off x="1239655" y="3187966"/>
            <a:ext cx="3944486"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1" name="Group 80"/>
          <p:cNvGrpSpPr/>
          <p:nvPr/>
        </p:nvGrpSpPr>
        <p:grpSpPr>
          <a:xfrm>
            <a:off x="788170" y="3061918"/>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7" name="Flowchart: Connector 86"/>
          <p:cNvSpPr>
            <a:spLocks noChangeAspect="1"/>
          </p:cNvSpPr>
          <p:nvPr/>
        </p:nvSpPr>
        <p:spPr bwMode="auto">
          <a:xfrm>
            <a:off x="1178599" y="315809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7" name="Flowchart: Connector 96"/>
          <p:cNvSpPr>
            <a:spLocks noChangeAspect="1"/>
          </p:cNvSpPr>
          <p:nvPr/>
        </p:nvSpPr>
        <p:spPr bwMode="auto">
          <a:xfrm>
            <a:off x="2788163" y="308243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40" name="TextBox 139"/>
          <p:cNvSpPr txBox="1"/>
          <p:nvPr/>
        </p:nvSpPr>
        <p:spPr>
          <a:xfrm>
            <a:off x="1539966" y="1664600"/>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41" name="Group 140"/>
          <p:cNvGrpSpPr/>
          <p:nvPr/>
        </p:nvGrpSpPr>
        <p:grpSpPr>
          <a:xfrm>
            <a:off x="1498829" y="1972471"/>
            <a:ext cx="451485" cy="243831"/>
            <a:chOff x="1328737" y="3152802"/>
            <a:chExt cx="451485" cy="299861"/>
          </a:xfrm>
        </p:grpSpPr>
        <p:grpSp>
          <p:nvGrpSpPr>
            <p:cNvPr id="142" name="Group 141"/>
            <p:cNvGrpSpPr/>
            <p:nvPr/>
          </p:nvGrpSpPr>
          <p:grpSpPr>
            <a:xfrm>
              <a:off x="1328737" y="3152802"/>
              <a:ext cx="428625" cy="299861"/>
              <a:chOff x="1343025" y="1209675"/>
              <a:chExt cx="952500" cy="642937"/>
            </a:xfrm>
          </p:grpSpPr>
          <p:sp>
            <p:nvSpPr>
              <p:cNvPr id="146" name="Rectangle 14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7" name="Rectangle 14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8" name="Elbow Connector 147"/>
              <p:cNvCxnSpPr>
                <a:stCxn id="14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43" name="Flowchart: Connector 14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9" name="Straight Arrow Connector 148"/>
          <p:cNvCxnSpPr>
            <a:stCxn id="150" idx="6"/>
          </p:cNvCxnSpPr>
          <p:nvPr/>
        </p:nvCxnSpPr>
        <p:spPr>
          <a:xfrm flipV="1">
            <a:off x="1957983" y="2096958"/>
            <a:ext cx="3226158" cy="11087"/>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50" name="Flowchart: Connector 149"/>
          <p:cNvSpPr>
            <a:spLocks noChangeAspect="1"/>
          </p:cNvSpPr>
          <p:nvPr/>
        </p:nvSpPr>
        <p:spPr bwMode="auto">
          <a:xfrm>
            <a:off x="1896927" y="207817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2" name="Flowchart: Connector 151"/>
          <p:cNvSpPr>
            <a:spLocks noChangeAspect="1"/>
          </p:cNvSpPr>
          <p:nvPr/>
        </p:nvSpPr>
        <p:spPr bwMode="auto">
          <a:xfrm>
            <a:off x="1384529" y="30579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3" name="Straight Arrow Connector 152"/>
          <p:cNvCxnSpPr>
            <a:stCxn id="152" idx="0"/>
            <a:endCxn id="147" idx="2"/>
          </p:cNvCxnSpPr>
          <p:nvPr/>
        </p:nvCxnSpPr>
        <p:spPr>
          <a:xfrm flipV="1">
            <a:off x="1498829" y="2216302"/>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85" name="TextBox 184"/>
          <p:cNvSpPr txBox="1"/>
          <p:nvPr/>
        </p:nvSpPr>
        <p:spPr>
          <a:xfrm>
            <a:off x="3464109" y="4457301"/>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grpSp>
        <p:nvGrpSpPr>
          <p:cNvPr id="186" name="Group 185"/>
          <p:cNvGrpSpPr/>
          <p:nvPr/>
        </p:nvGrpSpPr>
        <p:grpSpPr>
          <a:xfrm>
            <a:off x="3464109" y="4138998"/>
            <a:ext cx="451485" cy="243831"/>
            <a:chOff x="1328737" y="3152802"/>
            <a:chExt cx="451485" cy="299861"/>
          </a:xfrm>
        </p:grpSpPr>
        <p:grpSp>
          <p:nvGrpSpPr>
            <p:cNvPr id="187" name="Group 186"/>
            <p:cNvGrpSpPr/>
            <p:nvPr/>
          </p:nvGrpSpPr>
          <p:grpSpPr>
            <a:xfrm>
              <a:off x="1328737" y="3152802"/>
              <a:ext cx="428625" cy="299861"/>
              <a:chOff x="1343025" y="1209675"/>
              <a:chExt cx="952500" cy="642937"/>
            </a:xfrm>
          </p:grpSpPr>
          <p:sp>
            <p:nvSpPr>
              <p:cNvPr id="189" name="Rectangle 18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0" name="Rectangle 18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1" name="Elbow Connector 190"/>
              <p:cNvCxnSpPr>
                <a:stCxn id="19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88" name="Flowchart: Connector 18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92" name="Straight Arrow Connector 191"/>
          <p:cNvCxnSpPr>
            <a:stCxn id="193" idx="6"/>
          </p:cNvCxnSpPr>
          <p:nvPr/>
        </p:nvCxnSpPr>
        <p:spPr>
          <a:xfrm>
            <a:off x="3923263" y="4274572"/>
            <a:ext cx="126087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93" name="Flowchart: Connector 192"/>
          <p:cNvSpPr>
            <a:spLocks noChangeAspect="1"/>
          </p:cNvSpPr>
          <p:nvPr/>
        </p:nvSpPr>
        <p:spPr bwMode="auto">
          <a:xfrm>
            <a:off x="3862207" y="424470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94" name="Straight Arrow Connector 193"/>
          <p:cNvCxnSpPr>
            <a:stCxn id="97" idx="4"/>
          </p:cNvCxnSpPr>
          <p:nvPr/>
        </p:nvCxnSpPr>
        <p:spPr>
          <a:xfrm>
            <a:off x="2902463" y="3306091"/>
            <a:ext cx="563609" cy="83281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79400035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Servicing and Release Isolation Sample</a:t>
            </a:r>
            <a:endParaRPr lang="en-US" sz="2800" dirty="0">
              <a:solidFill>
                <a:srgbClr val="9B4F96"/>
              </a:solidFill>
            </a:endParaRPr>
          </a:p>
        </p:txBody>
      </p:sp>
      <p:sp>
        <p:nvSpPr>
          <p:cNvPr id="1043" name="TextBox 1042"/>
          <p:cNvSpPr txBox="1"/>
          <p:nvPr/>
        </p:nvSpPr>
        <p:spPr>
          <a:xfrm>
            <a:off x="1443156" y="2970915"/>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176" idx="6"/>
          </p:cNvCxnSpPr>
          <p:nvPr/>
        </p:nvCxnSpPr>
        <p:spPr>
          <a:xfrm>
            <a:off x="1895991" y="3427946"/>
            <a:ext cx="8389272" cy="581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444506" y="3301515"/>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834935" y="339769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2624716" y="4024978"/>
            <a:ext cx="63158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 A</a:t>
            </a:r>
          </a:p>
        </p:txBody>
      </p:sp>
      <p:grpSp>
        <p:nvGrpSpPr>
          <p:cNvPr id="112" name="Group 111"/>
          <p:cNvGrpSpPr/>
          <p:nvPr/>
        </p:nvGrpSpPr>
        <p:grpSpPr>
          <a:xfrm>
            <a:off x="2583579" y="4332849"/>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1" name="Flowchart: Connector 120"/>
          <p:cNvSpPr>
            <a:spLocks noChangeAspect="1"/>
          </p:cNvSpPr>
          <p:nvPr/>
        </p:nvSpPr>
        <p:spPr bwMode="auto">
          <a:xfrm>
            <a:off x="2981677" y="443855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2040069" y="332202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p:cNvCxnSpPr>
          <p:nvPr/>
        </p:nvCxnSpPr>
        <p:spPr>
          <a:xfrm>
            <a:off x="2154369" y="3545688"/>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5" name="TextBox 124"/>
          <p:cNvSpPr txBox="1"/>
          <p:nvPr/>
        </p:nvSpPr>
        <p:spPr>
          <a:xfrm>
            <a:off x="4315718" y="5006056"/>
            <a:ext cx="6203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 A</a:t>
            </a:r>
          </a:p>
        </p:txBody>
      </p:sp>
      <p:grpSp>
        <p:nvGrpSpPr>
          <p:cNvPr id="128" name="Group 127"/>
          <p:cNvGrpSpPr/>
          <p:nvPr/>
        </p:nvGrpSpPr>
        <p:grpSpPr>
          <a:xfrm>
            <a:off x="4210888" y="5330114"/>
            <a:ext cx="451485" cy="243831"/>
            <a:chOff x="1328737" y="3152802"/>
            <a:chExt cx="451485" cy="299861"/>
          </a:xfrm>
        </p:grpSpPr>
        <p:grpSp>
          <p:nvGrpSpPr>
            <p:cNvPr id="131" name="Group 130"/>
            <p:cNvGrpSpPr/>
            <p:nvPr/>
          </p:nvGrpSpPr>
          <p:grpSpPr>
            <a:xfrm>
              <a:off x="1328737" y="3152802"/>
              <a:ext cx="428625" cy="299861"/>
              <a:chOff x="1343025" y="1209675"/>
              <a:chExt cx="952500" cy="642937"/>
            </a:xfrm>
          </p:grpSpPr>
          <p:sp>
            <p:nvSpPr>
              <p:cNvPr id="134" name="Rectangle 13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Rectangle 13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9" name="Elbow Connector 138"/>
              <p:cNvCxnSpPr>
                <a:stCxn id="13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3" name="Flowchart: Connector 13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flipV="1">
            <a:off x="3042733" y="4467999"/>
            <a:ext cx="2130011" cy="424"/>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41" name="Straight Arrow Connector 140"/>
          <p:cNvCxnSpPr>
            <a:stCxn id="133" idx="6"/>
          </p:cNvCxnSpPr>
          <p:nvPr/>
        </p:nvCxnSpPr>
        <p:spPr>
          <a:xfrm flipV="1">
            <a:off x="4662373" y="5456121"/>
            <a:ext cx="510371" cy="424"/>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4" name="Flowchart: Connector 143"/>
          <p:cNvSpPr>
            <a:spLocks noChangeAspect="1"/>
          </p:cNvSpPr>
          <p:nvPr/>
        </p:nvSpPr>
        <p:spPr bwMode="auto">
          <a:xfrm>
            <a:off x="3560377" y="435659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p:cNvCxnSpPr>
          <p:nvPr/>
        </p:nvCxnSpPr>
        <p:spPr>
          <a:xfrm>
            <a:off x="3674677" y="4580252"/>
            <a:ext cx="531448" cy="7335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2" name="Rectangle 141"/>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1" name="TextBox 80"/>
          <p:cNvSpPr txBox="1"/>
          <p:nvPr/>
        </p:nvSpPr>
        <p:spPr>
          <a:xfrm>
            <a:off x="7662025" y="1904901"/>
            <a:ext cx="57066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 1</a:t>
            </a:r>
          </a:p>
        </p:txBody>
      </p:sp>
      <p:grpSp>
        <p:nvGrpSpPr>
          <p:cNvPr id="82" name="Group 81"/>
          <p:cNvGrpSpPr/>
          <p:nvPr/>
        </p:nvGrpSpPr>
        <p:grpSpPr>
          <a:xfrm>
            <a:off x="7620888" y="2212772"/>
            <a:ext cx="451485" cy="243831"/>
            <a:chOff x="1328737" y="3152802"/>
            <a:chExt cx="451485" cy="299861"/>
          </a:xfrm>
        </p:grpSpPr>
        <p:grpSp>
          <p:nvGrpSpPr>
            <p:cNvPr id="100" name="Group 99"/>
            <p:cNvGrpSpPr/>
            <p:nvPr/>
          </p:nvGrpSpPr>
          <p:grpSpPr>
            <a:xfrm>
              <a:off x="1328737" y="3152802"/>
              <a:ext cx="428625" cy="299861"/>
              <a:chOff x="1343025" y="1209675"/>
              <a:chExt cx="952500" cy="642937"/>
            </a:xfrm>
          </p:grpSpPr>
          <p:sp>
            <p:nvSpPr>
              <p:cNvPr id="103" name="Rectangle 10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4" name="Rectangle 10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6" name="Elbow Connector 105"/>
              <p:cNvCxnSpPr>
                <a:stCxn id="10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01" name="Flowchart: Connector 10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07" name="Straight Arrow Connector 106"/>
          <p:cNvCxnSpPr>
            <a:stCxn id="108" idx="6"/>
          </p:cNvCxnSpPr>
          <p:nvPr/>
        </p:nvCxnSpPr>
        <p:spPr>
          <a:xfrm>
            <a:off x="8080042" y="2348346"/>
            <a:ext cx="1344179" cy="13586"/>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08" name="Flowchart: Connector 107"/>
          <p:cNvSpPr>
            <a:spLocks noChangeAspect="1"/>
          </p:cNvSpPr>
          <p:nvPr/>
        </p:nvSpPr>
        <p:spPr bwMode="auto">
          <a:xfrm>
            <a:off x="8018986" y="231847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9" name="Flowchart: Connector 108"/>
          <p:cNvSpPr>
            <a:spLocks noChangeAspect="1"/>
          </p:cNvSpPr>
          <p:nvPr/>
        </p:nvSpPr>
        <p:spPr bwMode="auto">
          <a:xfrm>
            <a:off x="7506588" y="329823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10" name="Straight Arrow Connector 109"/>
          <p:cNvCxnSpPr>
            <a:stCxn id="109" idx="0"/>
            <a:endCxn id="104" idx="2"/>
          </p:cNvCxnSpPr>
          <p:nvPr/>
        </p:nvCxnSpPr>
        <p:spPr>
          <a:xfrm flipV="1">
            <a:off x="7620888" y="2456603"/>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55" name="TextBox 154"/>
          <p:cNvSpPr txBox="1"/>
          <p:nvPr/>
        </p:nvSpPr>
        <p:spPr>
          <a:xfrm>
            <a:off x="5765600" y="4024554"/>
            <a:ext cx="60914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 B</a:t>
            </a:r>
          </a:p>
        </p:txBody>
      </p:sp>
      <p:grpSp>
        <p:nvGrpSpPr>
          <p:cNvPr id="156" name="Group 155"/>
          <p:cNvGrpSpPr/>
          <p:nvPr/>
        </p:nvGrpSpPr>
        <p:grpSpPr>
          <a:xfrm>
            <a:off x="5724463" y="4332425"/>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2" name="Flowchart: Connector 161"/>
          <p:cNvSpPr>
            <a:spLocks noChangeAspect="1"/>
          </p:cNvSpPr>
          <p:nvPr/>
        </p:nvSpPr>
        <p:spPr bwMode="auto">
          <a:xfrm>
            <a:off x="6122561" y="443813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63" name="Flowchart: Connector 162"/>
          <p:cNvSpPr>
            <a:spLocks noChangeAspect="1"/>
          </p:cNvSpPr>
          <p:nvPr/>
        </p:nvSpPr>
        <p:spPr bwMode="auto">
          <a:xfrm>
            <a:off x="5180953" y="332160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64" name="Straight Arrow Connector 163"/>
          <p:cNvCxnSpPr>
            <a:stCxn id="163" idx="4"/>
          </p:cNvCxnSpPr>
          <p:nvPr/>
        </p:nvCxnSpPr>
        <p:spPr>
          <a:xfrm>
            <a:off x="5295253" y="3545264"/>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65" name="TextBox 164"/>
          <p:cNvSpPr txBox="1"/>
          <p:nvPr/>
        </p:nvSpPr>
        <p:spPr>
          <a:xfrm>
            <a:off x="7235381" y="5005632"/>
            <a:ext cx="68929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 B1</a:t>
            </a:r>
          </a:p>
        </p:txBody>
      </p:sp>
      <p:grpSp>
        <p:nvGrpSpPr>
          <p:cNvPr id="166" name="Group 165"/>
          <p:cNvGrpSpPr/>
          <p:nvPr/>
        </p:nvGrpSpPr>
        <p:grpSpPr>
          <a:xfrm>
            <a:off x="7130551" y="5329690"/>
            <a:ext cx="451485" cy="243831"/>
            <a:chOff x="1328737" y="3152802"/>
            <a:chExt cx="451485" cy="299861"/>
          </a:xfrm>
        </p:grpSpPr>
        <p:grpSp>
          <p:nvGrpSpPr>
            <p:cNvPr id="167" name="Group 166"/>
            <p:cNvGrpSpPr/>
            <p:nvPr/>
          </p:nvGrpSpPr>
          <p:grpSpPr>
            <a:xfrm>
              <a:off x="1328737" y="3152802"/>
              <a:ext cx="428625" cy="299861"/>
              <a:chOff x="1343025" y="1209675"/>
              <a:chExt cx="952500" cy="642937"/>
            </a:xfrm>
          </p:grpSpPr>
          <p:sp>
            <p:nvSpPr>
              <p:cNvPr id="169" name="Rectangle 16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0" name="Rectangle 16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1" name="Elbow Connector 170"/>
              <p:cNvCxnSpPr>
                <a:stCxn id="17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8" name="Flowchart: Connector 16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72" name="Straight Arrow Connector 171"/>
          <p:cNvCxnSpPr>
            <a:stCxn id="162" idx="6"/>
          </p:cNvCxnSpPr>
          <p:nvPr/>
        </p:nvCxnSpPr>
        <p:spPr>
          <a:xfrm flipV="1">
            <a:off x="6183617" y="4458856"/>
            <a:ext cx="3206666"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73" name="Straight Arrow Connector 172"/>
          <p:cNvCxnSpPr>
            <a:stCxn id="168" idx="6"/>
          </p:cNvCxnSpPr>
          <p:nvPr/>
        </p:nvCxnSpPr>
        <p:spPr>
          <a:xfrm>
            <a:off x="7582036" y="5456121"/>
            <a:ext cx="4466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0" name="Flowchart: Connector 179"/>
          <p:cNvSpPr>
            <a:spLocks noChangeAspect="1"/>
          </p:cNvSpPr>
          <p:nvPr/>
        </p:nvSpPr>
        <p:spPr bwMode="auto">
          <a:xfrm>
            <a:off x="6480040" y="435616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81" name="Straight Arrow Connector 180"/>
          <p:cNvCxnSpPr>
            <a:stCxn id="180" idx="4"/>
          </p:cNvCxnSpPr>
          <p:nvPr/>
        </p:nvCxnSpPr>
        <p:spPr>
          <a:xfrm>
            <a:off x="6594340" y="4579828"/>
            <a:ext cx="531448" cy="7335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82" name="TextBox 181"/>
          <p:cNvSpPr txBox="1"/>
          <p:nvPr/>
        </p:nvSpPr>
        <p:spPr>
          <a:xfrm>
            <a:off x="8596940" y="5005632"/>
            <a:ext cx="7293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 B2</a:t>
            </a:r>
          </a:p>
        </p:txBody>
      </p:sp>
      <p:grpSp>
        <p:nvGrpSpPr>
          <p:cNvPr id="183" name="Group 182"/>
          <p:cNvGrpSpPr/>
          <p:nvPr/>
        </p:nvGrpSpPr>
        <p:grpSpPr>
          <a:xfrm>
            <a:off x="8492110" y="5329690"/>
            <a:ext cx="451485" cy="243831"/>
            <a:chOff x="1328737" y="3152802"/>
            <a:chExt cx="451485" cy="299861"/>
          </a:xfrm>
        </p:grpSpPr>
        <p:grpSp>
          <p:nvGrpSpPr>
            <p:cNvPr id="184" name="Group 183"/>
            <p:cNvGrpSpPr/>
            <p:nvPr/>
          </p:nvGrpSpPr>
          <p:grpSpPr>
            <a:xfrm>
              <a:off x="1328737" y="3152802"/>
              <a:ext cx="428625" cy="299861"/>
              <a:chOff x="1343025" y="1209675"/>
              <a:chExt cx="952500" cy="642937"/>
            </a:xfrm>
          </p:grpSpPr>
          <p:sp>
            <p:nvSpPr>
              <p:cNvPr id="186" name="Rectangle 1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7" name="Rectangle 1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88" name="Elbow Connector 187"/>
              <p:cNvCxnSpPr>
                <a:stCxn id="1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85" name="Flowchart: Connector 1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89" name="Straight Arrow Connector 188"/>
          <p:cNvCxnSpPr>
            <a:stCxn id="185" idx="6"/>
          </p:cNvCxnSpPr>
          <p:nvPr/>
        </p:nvCxnSpPr>
        <p:spPr>
          <a:xfrm>
            <a:off x="8943595" y="5456121"/>
            <a:ext cx="4466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90" name="Flowchart: Connector 189"/>
          <p:cNvSpPr>
            <a:spLocks noChangeAspect="1"/>
          </p:cNvSpPr>
          <p:nvPr/>
        </p:nvSpPr>
        <p:spPr bwMode="auto">
          <a:xfrm>
            <a:off x="7841599" y="435616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1" name="Straight Arrow Connector 190"/>
          <p:cNvCxnSpPr>
            <a:stCxn id="190" idx="4"/>
          </p:cNvCxnSpPr>
          <p:nvPr/>
        </p:nvCxnSpPr>
        <p:spPr>
          <a:xfrm>
            <a:off x="7955899" y="4579828"/>
            <a:ext cx="531448" cy="7335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92" name="TextBox 191"/>
          <p:cNvSpPr txBox="1"/>
          <p:nvPr/>
        </p:nvSpPr>
        <p:spPr>
          <a:xfrm>
            <a:off x="10736071" y="5070412"/>
            <a:ext cx="1184092"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REL_FEA_1</a:t>
            </a:r>
          </a:p>
        </p:txBody>
      </p:sp>
      <p:grpSp>
        <p:nvGrpSpPr>
          <p:cNvPr id="193" name="Group 192"/>
          <p:cNvGrpSpPr/>
          <p:nvPr/>
        </p:nvGrpSpPr>
        <p:grpSpPr>
          <a:xfrm>
            <a:off x="10631241" y="5394470"/>
            <a:ext cx="451485" cy="243831"/>
            <a:chOff x="1328737" y="3152802"/>
            <a:chExt cx="451485" cy="299861"/>
          </a:xfrm>
        </p:grpSpPr>
        <p:grpSp>
          <p:nvGrpSpPr>
            <p:cNvPr id="194" name="Group 193"/>
            <p:cNvGrpSpPr/>
            <p:nvPr/>
          </p:nvGrpSpPr>
          <p:grpSpPr>
            <a:xfrm>
              <a:off x="1328737" y="3152802"/>
              <a:ext cx="428625" cy="299861"/>
              <a:chOff x="1343025" y="1209675"/>
              <a:chExt cx="952500" cy="642937"/>
            </a:xfrm>
          </p:grpSpPr>
          <p:sp>
            <p:nvSpPr>
              <p:cNvPr id="196" name="Rectangle 19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7" name="Rectangle 19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8" name="Elbow Connector 197"/>
              <p:cNvCxnSpPr>
                <a:stCxn id="19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95" name="Flowchart: Connector 19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99" name="Straight Arrow Connector 198"/>
          <p:cNvCxnSpPr>
            <a:stCxn id="195" idx="6"/>
          </p:cNvCxnSpPr>
          <p:nvPr/>
        </p:nvCxnSpPr>
        <p:spPr>
          <a:xfrm>
            <a:off x="11082726" y="5520901"/>
            <a:ext cx="4466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200" name="Straight Arrow Connector 199"/>
          <p:cNvCxnSpPr>
            <a:stCxn id="210" idx="4"/>
          </p:cNvCxnSpPr>
          <p:nvPr/>
        </p:nvCxnSpPr>
        <p:spPr>
          <a:xfrm>
            <a:off x="8530952" y="2460175"/>
            <a:ext cx="2090921" cy="286951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10" name="Flowchart: Connector 209"/>
          <p:cNvSpPr>
            <a:spLocks noChangeAspect="1"/>
          </p:cNvSpPr>
          <p:nvPr/>
        </p:nvSpPr>
        <p:spPr bwMode="auto">
          <a:xfrm>
            <a:off x="8416652" y="223651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Tree>
    <p:extLst>
      <p:ext uri="{BB962C8B-B14F-4D97-AF65-F5344CB8AC3E}">
        <p14:creationId xmlns:p14="http://schemas.microsoft.com/office/powerpoint/2010/main" val="2383492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8" y="2904565"/>
            <a:ext cx="11149013" cy="1329595"/>
          </a:xfrm>
        </p:spPr>
        <p:txBody>
          <a:bodyPr/>
          <a:lstStyle/>
          <a:p>
            <a:r>
              <a:rPr lang="en-GB" sz="9600" dirty="0" smtClean="0"/>
              <a:t>Common User Stories</a:t>
            </a:r>
            <a:endParaRPr lang="en-GB" sz="9600" dirty="0"/>
          </a:p>
        </p:txBody>
      </p:sp>
    </p:spTree>
    <p:extLst>
      <p:ext uri="{BB962C8B-B14F-4D97-AF65-F5344CB8AC3E}">
        <p14:creationId xmlns:p14="http://schemas.microsoft.com/office/powerpoint/2010/main" val="1993095917"/>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GB" dirty="0" smtClean="0"/>
              <a:t>1. Add Items to Source Control</a:t>
            </a:r>
            <a:endParaRPr lang="en-GB" dirty="0"/>
          </a:p>
        </p:txBody>
      </p:sp>
      <p:pic>
        <p:nvPicPr>
          <p:cNvPr id="7" name="Picture 6"/>
          <p:cNvPicPr>
            <a:picLocks noChangeAspect="1"/>
          </p:cNvPicPr>
          <p:nvPr/>
        </p:nvPicPr>
        <p:blipFill>
          <a:blip r:embed="rId2"/>
          <a:stretch>
            <a:fillRect/>
          </a:stretch>
        </p:blipFill>
        <p:spPr>
          <a:xfrm>
            <a:off x="714347" y="1353420"/>
            <a:ext cx="3035637" cy="3712356"/>
          </a:xfrm>
          <a:prstGeom prst="rect">
            <a:avLst/>
          </a:prstGeom>
        </p:spPr>
      </p:pic>
      <p:pic>
        <p:nvPicPr>
          <p:cNvPr id="8" name="Picture 7"/>
          <p:cNvPicPr>
            <a:picLocks noChangeAspect="1"/>
          </p:cNvPicPr>
          <p:nvPr/>
        </p:nvPicPr>
        <p:blipFill>
          <a:blip r:embed="rId3"/>
          <a:stretch>
            <a:fillRect/>
          </a:stretch>
        </p:blipFill>
        <p:spPr>
          <a:xfrm>
            <a:off x="5761834" y="1353420"/>
            <a:ext cx="3016405" cy="5328320"/>
          </a:xfrm>
          <a:prstGeom prst="rect">
            <a:avLst/>
          </a:prstGeom>
        </p:spPr>
      </p:pic>
    </p:spTree>
    <p:extLst>
      <p:ext uri="{BB962C8B-B14F-4D97-AF65-F5344CB8AC3E}">
        <p14:creationId xmlns:p14="http://schemas.microsoft.com/office/powerpoint/2010/main" val="1002711695"/>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228600"/>
            <a:ext cx="11149013" cy="747897"/>
          </a:xfrm>
        </p:spPr>
        <p:txBody>
          <a:bodyPr/>
          <a:lstStyle/>
          <a:p>
            <a:r>
              <a:rPr lang="en-GB" dirty="0"/>
              <a:t>2</a:t>
            </a:r>
            <a:r>
              <a:rPr lang="en-GB" dirty="0" smtClean="0"/>
              <a:t>. Get Items</a:t>
            </a:r>
            <a:endParaRPr lang="en-GB" dirty="0"/>
          </a:p>
        </p:txBody>
      </p:sp>
      <p:pic>
        <p:nvPicPr>
          <p:cNvPr id="5" name="Picture 4"/>
          <p:cNvPicPr>
            <a:picLocks noChangeAspect="1"/>
          </p:cNvPicPr>
          <p:nvPr/>
        </p:nvPicPr>
        <p:blipFill>
          <a:blip r:embed="rId2"/>
          <a:stretch>
            <a:fillRect/>
          </a:stretch>
        </p:blipFill>
        <p:spPr>
          <a:xfrm>
            <a:off x="519112" y="1040504"/>
            <a:ext cx="3226268" cy="3771641"/>
          </a:xfrm>
          <a:prstGeom prst="rect">
            <a:avLst/>
          </a:prstGeom>
        </p:spPr>
      </p:pic>
      <p:pic>
        <p:nvPicPr>
          <p:cNvPr id="7" name="Picture 6"/>
          <p:cNvPicPr>
            <a:picLocks noChangeAspect="1"/>
          </p:cNvPicPr>
          <p:nvPr/>
        </p:nvPicPr>
        <p:blipFill>
          <a:blip r:embed="rId3"/>
          <a:stretch>
            <a:fillRect/>
          </a:stretch>
        </p:blipFill>
        <p:spPr>
          <a:xfrm>
            <a:off x="4816085" y="1040504"/>
            <a:ext cx="3361264" cy="5134280"/>
          </a:xfrm>
          <a:prstGeom prst="rect">
            <a:avLst/>
          </a:prstGeom>
        </p:spPr>
      </p:pic>
    </p:spTree>
    <p:extLst>
      <p:ext uri="{BB962C8B-B14F-4D97-AF65-F5344CB8AC3E}">
        <p14:creationId xmlns:p14="http://schemas.microsoft.com/office/powerpoint/2010/main" val="2683702497"/>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228600"/>
            <a:ext cx="11149013" cy="747897"/>
          </a:xfrm>
        </p:spPr>
        <p:txBody>
          <a:bodyPr/>
          <a:lstStyle/>
          <a:p>
            <a:r>
              <a:rPr lang="en-GB" dirty="0" smtClean="0"/>
              <a:t>3. Check-in</a:t>
            </a:r>
            <a:endParaRPr lang="en-GB" dirty="0"/>
          </a:p>
        </p:txBody>
      </p:sp>
      <p:pic>
        <p:nvPicPr>
          <p:cNvPr id="5" name="Picture 4"/>
          <p:cNvPicPr>
            <a:picLocks noChangeAspect="1"/>
          </p:cNvPicPr>
          <p:nvPr/>
        </p:nvPicPr>
        <p:blipFill>
          <a:blip r:embed="rId2"/>
          <a:stretch>
            <a:fillRect/>
          </a:stretch>
        </p:blipFill>
        <p:spPr>
          <a:xfrm>
            <a:off x="519112" y="1074018"/>
            <a:ext cx="3701906" cy="4373217"/>
          </a:xfrm>
          <a:prstGeom prst="rect">
            <a:avLst/>
          </a:prstGeom>
        </p:spPr>
      </p:pic>
      <p:pic>
        <p:nvPicPr>
          <p:cNvPr id="2" name="Picture 1"/>
          <p:cNvPicPr>
            <a:picLocks noChangeAspect="1"/>
          </p:cNvPicPr>
          <p:nvPr/>
        </p:nvPicPr>
        <p:blipFill>
          <a:blip r:embed="rId3"/>
          <a:stretch>
            <a:fillRect/>
          </a:stretch>
        </p:blipFill>
        <p:spPr>
          <a:xfrm>
            <a:off x="5057637" y="1074017"/>
            <a:ext cx="3483048" cy="5545001"/>
          </a:xfrm>
          <a:prstGeom prst="rect">
            <a:avLst/>
          </a:prstGeom>
        </p:spPr>
      </p:pic>
    </p:spTree>
    <p:extLst>
      <p:ext uri="{BB962C8B-B14F-4D97-AF65-F5344CB8AC3E}">
        <p14:creationId xmlns:p14="http://schemas.microsoft.com/office/powerpoint/2010/main" val="3747652665"/>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228600"/>
            <a:ext cx="11149013" cy="747897"/>
          </a:xfrm>
        </p:spPr>
        <p:txBody>
          <a:bodyPr/>
          <a:lstStyle/>
          <a:p>
            <a:r>
              <a:rPr lang="en-GB" dirty="0" smtClean="0"/>
              <a:t>4. Delete</a:t>
            </a:r>
            <a:endParaRPr lang="en-GB" dirty="0"/>
          </a:p>
        </p:txBody>
      </p:sp>
      <p:pic>
        <p:nvPicPr>
          <p:cNvPr id="7" name="Picture 6"/>
          <p:cNvPicPr>
            <a:picLocks noChangeAspect="1"/>
          </p:cNvPicPr>
          <p:nvPr/>
        </p:nvPicPr>
        <p:blipFill>
          <a:blip r:embed="rId2"/>
          <a:stretch>
            <a:fillRect/>
          </a:stretch>
        </p:blipFill>
        <p:spPr>
          <a:xfrm>
            <a:off x="978969" y="1398798"/>
            <a:ext cx="1828885" cy="3427505"/>
          </a:xfrm>
          <a:prstGeom prst="rect">
            <a:avLst/>
          </a:prstGeom>
        </p:spPr>
      </p:pic>
      <p:pic>
        <p:nvPicPr>
          <p:cNvPr id="8" name="Picture 7"/>
          <p:cNvPicPr>
            <a:picLocks noChangeAspect="1"/>
          </p:cNvPicPr>
          <p:nvPr/>
        </p:nvPicPr>
        <p:blipFill>
          <a:blip r:embed="rId3"/>
          <a:stretch>
            <a:fillRect/>
          </a:stretch>
        </p:blipFill>
        <p:spPr>
          <a:xfrm>
            <a:off x="4017732" y="1398797"/>
            <a:ext cx="1662631" cy="4152139"/>
          </a:xfrm>
          <a:prstGeom prst="rect">
            <a:avLst/>
          </a:prstGeom>
        </p:spPr>
      </p:pic>
    </p:spTree>
    <p:extLst>
      <p:ext uri="{BB962C8B-B14F-4D97-AF65-F5344CB8AC3E}">
        <p14:creationId xmlns:p14="http://schemas.microsoft.com/office/powerpoint/2010/main" val="151149414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rot="16200000">
            <a:off x="786603" y="1249112"/>
            <a:ext cx="2411730" cy="57644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Workspace</a:t>
            </a:r>
          </a:p>
        </p:txBody>
      </p:sp>
      <p:sp>
        <p:nvSpPr>
          <p:cNvPr id="5" name="Rectangle 4"/>
          <p:cNvSpPr/>
          <p:nvPr/>
        </p:nvSpPr>
        <p:spPr bwMode="auto">
          <a:xfrm rot="16200000">
            <a:off x="6930383" y="1249112"/>
            <a:ext cx="2411730" cy="57644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Server Repository</a:t>
            </a:r>
          </a:p>
        </p:txBody>
      </p:sp>
      <p:cxnSp>
        <p:nvCxnSpPr>
          <p:cNvPr id="7" name="Straight Arrow Connector 6"/>
          <p:cNvCxnSpPr/>
          <p:nvPr/>
        </p:nvCxnSpPr>
        <p:spPr>
          <a:xfrm>
            <a:off x="2385030" y="708660"/>
            <a:ext cx="5345366" cy="27918"/>
          </a:xfrm>
          <a:prstGeom prst="straightConnector1">
            <a:avLst/>
          </a:prstGeom>
          <a:ln w="25400">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Flowchart: Connector 9"/>
          <p:cNvSpPr/>
          <p:nvPr/>
        </p:nvSpPr>
        <p:spPr bwMode="auto">
          <a:xfrm>
            <a:off x="2160177" y="595203"/>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Flowchart: Connector 10"/>
          <p:cNvSpPr/>
          <p:nvPr/>
        </p:nvSpPr>
        <p:spPr bwMode="auto">
          <a:xfrm>
            <a:off x="7730396" y="595203"/>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TextBox 23"/>
          <p:cNvSpPr txBox="1"/>
          <p:nvPr/>
        </p:nvSpPr>
        <p:spPr>
          <a:xfrm>
            <a:off x="4215087" y="279374"/>
            <a:ext cx="169854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‘optimistic’ push</a:t>
            </a:r>
          </a:p>
        </p:txBody>
      </p:sp>
      <p:sp>
        <p:nvSpPr>
          <p:cNvPr id="25" name="Flowchart: Connector 24"/>
          <p:cNvSpPr/>
          <p:nvPr/>
        </p:nvSpPr>
        <p:spPr bwMode="auto">
          <a:xfrm>
            <a:off x="2160177" y="1317350"/>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6" name="Flowchart: Connector 25"/>
          <p:cNvSpPr/>
          <p:nvPr/>
        </p:nvSpPr>
        <p:spPr bwMode="auto">
          <a:xfrm>
            <a:off x="2160177" y="1914991"/>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7" name="Elbow Connector 26"/>
          <p:cNvCxnSpPr>
            <a:stCxn id="25" idx="6"/>
            <a:endCxn id="26" idx="6"/>
          </p:cNvCxnSpPr>
          <p:nvPr/>
        </p:nvCxnSpPr>
        <p:spPr>
          <a:xfrm>
            <a:off x="2385030" y="1444767"/>
            <a:ext cx="12700" cy="597641"/>
          </a:xfrm>
          <a:prstGeom prst="bentConnector3">
            <a:avLst>
              <a:gd name="adj1" fmla="val 4514748"/>
            </a:avLst>
          </a:prstGeom>
          <a:ln w="25400">
            <a:solidFill>
              <a:srgbClr val="002060"/>
            </a:solidFill>
            <a:tailEnd type="triangle" w="lg" len="lg"/>
          </a:ln>
        </p:spPr>
        <p:style>
          <a:lnRef idx="1">
            <a:schemeClr val="accent5"/>
          </a:lnRef>
          <a:fillRef idx="3">
            <a:schemeClr val="accent5"/>
          </a:fillRef>
          <a:effectRef idx="2">
            <a:schemeClr val="accent5"/>
          </a:effectRef>
          <a:fontRef idx="minor">
            <a:schemeClr val="lt1"/>
          </a:fontRef>
        </p:style>
      </p:cxnSp>
      <p:cxnSp>
        <p:nvCxnSpPr>
          <p:cNvPr id="32" name="Straight Arrow Connector 31"/>
          <p:cNvCxnSpPr>
            <a:stCxn id="33" idx="6"/>
            <a:endCxn id="34" idx="2"/>
          </p:cNvCxnSpPr>
          <p:nvPr/>
        </p:nvCxnSpPr>
        <p:spPr>
          <a:xfrm>
            <a:off x="2395817" y="2507241"/>
            <a:ext cx="5345366" cy="0"/>
          </a:xfrm>
          <a:prstGeom prst="straightConnector1">
            <a:avLst/>
          </a:prstGeom>
          <a:ln w="25400">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Flowchart: Connector 32"/>
          <p:cNvSpPr/>
          <p:nvPr/>
        </p:nvSpPr>
        <p:spPr bwMode="auto">
          <a:xfrm>
            <a:off x="2170964" y="2379824"/>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4" name="Flowchart: Connector 33"/>
          <p:cNvSpPr/>
          <p:nvPr/>
        </p:nvSpPr>
        <p:spPr bwMode="auto">
          <a:xfrm>
            <a:off x="7741183" y="2379824"/>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6" name="TextBox 35"/>
          <p:cNvSpPr txBox="1"/>
          <p:nvPr/>
        </p:nvSpPr>
        <p:spPr>
          <a:xfrm>
            <a:off x="3048699" y="1572183"/>
            <a:ext cx="69698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Merge</a:t>
            </a:r>
          </a:p>
        </p:txBody>
      </p:sp>
      <p:sp>
        <p:nvSpPr>
          <p:cNvPr id="37" name="TextBox 36"/>
          <p:cNvSpPr txBox="1"/>
          <p:nvPr/>
        </p:nvSpPr>
        <p:spPr>
          <a:xfrm>
            <a:off x="3937519" y="2098967"/>
            <a:ext cx="257730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commit merge changes</a:t>
            </a:r>
          </a:p>
        </p:txBody>
      </p:sp>
      <p:sp>
        <p:nvSpPr>
          <p:cNvPr id="38" name="Rectangle 37"/>
          <p:cNvSpPr/>
          <p:nvPr/>
        </p:nvSpPr>
        <p:spPr bwMode="auto">
          <a:xfrm rot="16200000">
            <a:off x="786603" y="4216040"/>
            <a:ext cx="2411730" cy="57644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Local Repo</a:t>
            </a:r>
          </a:p>
        </p:txBody>
      </p:sp>
      <p:sp>
        <p:nvSpPr>
          <p:cNvPr id="39" name="Rectangle 38"/>
          <p:cNvSpPr/>
          <p:nvPr/>
        </p:nvSpPr>
        <p:spPr bwMode="auto">
          <a:xfrm rot="16200000">
            <a:off x="6930383" y="4216040"/>
            <a:ext cx="2411730" cy="57644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Central Repository</a:t>
            </a:r>
          </a:p>
        </p:txBody>
      </p:sp>
      <p:cxnSp>
        <p:nvCxnSpPr>
          <p:cNvPr id="40" name="Straight Arrow Connector 39"/>
          <p:cNvCxnSpPr>
            <a:stCxn id="42" idx="2"/>
            <a:endCxn id="41" idx="6"/>
          </p:cNvCxnSpPr>
          <p:nvPr/>
        </p:nvCxnSpPr>
        <p:spPr>
          <a:xfrm flipH="1">
            <a:off x="2385030" y="3689548"/>
            <a:ext cx="5345366" cy="0"/>
          </a:xfrm>
          <a:prstGeom prst="straightConnector1">
            <a:avLst/>
          </a:prstGeom>
          <a:ln w="254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bwMode="auto">
          <a:xfrm>
            <a:off x="2160177" y="3562131"/>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2" name="Flowchart: Connector 41"/>
          <p:cNvSpPr/>
          <p:nvPr/>
        </p:nvSpPr>
        <p:spPr bwMode="auto">
          <a:xfrm>
            <a:off x="7730396" y="3562131"/>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TextBox 45"/>
          <p:cNvSpPr txBox="1"/>
          <p:nvPr/>
        </p:nvSpPr>
        <p:spPr>
          <a:xfrm>
            <a:off x="4870394" y="3293786"/>
            <a:ext cx="38792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pull</a:t>
            </a:r>
          </a:p>
        </p:txBody>
      </p:sp>
      <p:sp>
        <p:nvSpPr>
          <p:cNvPr id="47" name="Flowchart: Connector 46"/>
          <p:cNvSpPr/>
          <p:nvPr/>
        </p:nvSpPr>
        <p:spPr bwMode="auto">
          <a:xfrm>
            <a:off x="2160177" y="3999468"/>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8" name="Flowchart: Connector 47"/>
          <p:cNvSpPr/>
          <p:nvPr/>
        </p:nvSpPr>
        <p:spPr bwMode="auto">
          <a:xfrm>
            <a:off x="2160177" y="4597109"/>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9" name="Elbow Connector 48"/>
          <p:cNvCxnSpPr>
            <a:stCxn id="47" idx="6"/>
            <a:endCxn id="48" idx="6"/>
          </p:cNvCxnSpPr>
          <p:nvPr/>
        </p:nvCxnSpPr>
        <p:spPr>
          <a:xfrm>
            <a:off x="2385030" y="4126885"/>
            <a:ext cx="12700" cy="597641"/>
          </a:xfrm>
          <a:prstGeom prst="bentConnector3">
            <a:avLst>
              <a:gd name="adj1" fmla="val 4514748"/>
            </a:avLst>
          </a:prstGeom>
          <a:ln w="25400">
            <a:solidFill>
              <a:schemeClr val="accent5">
                <a:lumMod val="50000"/>
              </a:schemeClr>
            </a:solidFill>
            <a:tailEnd type="triangle" w="lg" len="lg"/>
          </a:ln>
        </p:spPr>
        <p:style>
          <a:lnRef idx="1">
            <a:schemeClr val="accent5"/>
          </a:lnRef>
          <a:fillRef idx="3">
            <a:schemeClr val="accent5"/>
          </a:fillRef>
          <a:effectRef idx="2">
            <a:schemeClr val="accent5"/>
          </a:effectRef>
          <a:fontRef idx="minor">
            <a:schemeClr val="lt1"/>
          </a:fontRef>
        </p:style>
      </p:cxnSp>
      <p:cxnSp>
        <p:nvCxnSpPr>
          <p:cNvPr id="50" name="Straight Arrow Connector 49"/>
          <p:cNvCxnSpPr>
            <a:stCxn id="51" idx="6"/>
            <a:endCxn id="52" idx="2"/>
          </p:cNvCxnSpPr>
          <p:nvPr/>
        </p:nvCxnSpPr>
        <p:spPr>
          <a:xfrm>
            <a:off x="2375568" y="5309279"/>
            <a:ext cx="5345366" cy="0"/>
          </a:xfrm>
          <a:prstGeom prst="straightConnector1">
            <a:avLst/>
          </a:prstGeom>
          <a:ln w="254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Connector 50"/>
          <p:cNvSpPr/>
          <p:nvPr/>
        </p:nvSpPr>
        <p:spPr bwMode="auto">
          <a:xfrm>
            <a:off x="2150715" y="5181862"/>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2" name="Flowchart: Connector 51"/>
          <p:cNvSpPr/>
          <p:nvPr/>
        </p:nvSpPr>
        <p:spPr bwMode="auto">
          <a:xfrm>
            <a:off x="7720934" y="5181862"/>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TextBox 53"/>
          <p:cNvSpPr txBox="1"/>
          <p:nvPr/>
        </p:nvSpPr>
        <p:spPr>
          <a:xfrm>
            <a:off x="3048699" y="4254301"/>
            <a:ext cx="69698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Merge</a:t>
            </a:r>
          </a:p>
        </p:txBody>
      </p:sp>
      <p:sp>
        <p:nvSpPr>
          <p:cNvPr id="55" name="TextBox 54"/>
          <p:cNvSpPr txBox="1"/>
          <p:nvPr/>
        </p:nvSpPr>
        <p:spPr>
          <a:xfrm>
            <a:off x="4458193" y="4934802"/>
            <a:ext cx="14747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push changes</a:t>
            </a:r>
          </a:p>
        </p:txBody>
      </p:sp>
      <p:cxnSp>
        <p:nvCxnSpPr>
          <p:cNvPr id="59" name="Straight Arrow Connector 58"/>
          <p:cNvCxnSpPr>
            <a:stCxn id="61" idx="2"/>
            <a:endCxn id="60" idx="6"/>
          </p:cNvCxnSpPr>
          <p:nvPr/>
        </p:nvCxnSpPr>
        <p:spPr>
          <a:xfrm flipH="1">
            <a:off x="2376267" y="1068163"/>
            <a:ext cx="5404178" cy="0"/>
          </a:xfrm>
          <a:prstGeom prst="straightConnector1">
            <a:avLst/>
          </a:prstGeom>
          <a:ln w="25400">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60" name="Flowchart: Connector 59"/>
          <p:cNvSpPr/>
          <p:nvPr/>
        </p:nvSpPr>
        <p:spPr bwMode="auto">
          <a:xfrm>
            <a:off x="2151414" y="940746"/>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1" name="Flowchart: Connector 60"/>
          <p:cNvSpPr/>
          <p:nvPr/>
        </p:nvSpPr>
        <p:spPr bwMode="auto">
          <a:xfrm>
            <a:off x="7780445" y="940746"/>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TextBox 61"/>
          <p:cNvSpPr txBox="1"/>
          <p:nvPr/>
        </p:nvSpPr>
        <p:spPr>
          <a:xfrm>
            <a:off x="4728298" y="1109302"/>
            <a:ext cx="934551" cy="307777"/>
          </a:xfrm>
          <a:prstGeom prst="rect">
            <a:avLst/>
          </a:prstGeom>
          <a:noFill/>
        </p:spPr>
        <p:txBody>
          <a:bodyPr wrap="none" lIns="0" tIns="0" rIns="0" bIns="0" rtlCol="0">
            <a:spAutoFit/>
          </a:bodyPr>
          <a:lstStyle/>
          <a:p>
            <a:r>
              <a:rPr lang="en-CA" sz="2000" dirty="0" smtClean="0">
                <a:solidFill>
                  <a:srgbClr val="FF0000"/>
                </a:solidFill>
                <a:latin typeface="Segoe UI Light" pitchFamily="34" charset="0"/>
              </a:rPr>
              <a:t>conflicts!</a:t>
            </a:r>
          </a:p>
        </p:txBody>
      </p:sp>
    </p:spTree>
    <p:extLst>
      <p:ext uri="{BB962C8B-B14F-4D97-AF65-F5344CB8AC3E}">
        <p14:creationId xmlns:p14="http://schemas.microsoft.com/office/powerpoint/2010/main" val="11744655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Development and Release Isolation</a:t>
            </a:r>
            <a:endParaRPr lang="en-US" sz="2800" dirty="0">
              <a:solidFill>
                <a:srgbClr val="9B4F96"/>
              </a:solidFill>
            </a:endParaRPr>
          </a:p>
        </p:txBody>
      </p:sp>
      <p:sp>
        <p:nvSpPr>
          <p:cNvPr id="79" name="TextBox 78"/>
          <p:cNvSpPr txBox="1"/>
          <p:nvPr/>
        </p:nvSpPr>
        <p:spPr>
          <a:xfrm>
            <a:off x="786820" y="273131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0" name="Straight Arrow Connector 79"/>
          <p:cNvCxnSpPr>
            <a:stCxn id="87" idx="6"/>
          </p:cNvCxnSpPr>
          <p:nvPr/>
        </p:nvCxnSpPr>
        <p:spPr>
          <a:xfrm flipV="1">
            <a:off x="1239655" y="3125133"/>
            <a:ext cx="7940204" cy="6283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1" name="Group 80"/>
          <p:cNvGrpSpPr/>
          <p:nvPr/>
        </p:nvGrpSpPr>
        <p:grpSpPr>
          <a:xfrm>
            <a:off x="788170" y="3061918"/>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7" name="Flowchart: Connector 86"/>
          <p:cNvSpPr>
            <a:spLocks noChangeAspect="1"/>
          </p:cNvSpPr>
          <p:nvPr/>
        </p:nvSpPr>
        <p:spPr bwMode="auto">
          <a:xfrm>
            <a:off x="1178599" y="315809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7" name="Flowchart: Connector 96"/>
          <p:cNvSpPr>
            <a:spLocks noChangeAspect="1"/>
          </p:cNvSpPr>
          <p:nvPr/>
        </p:nvSpPr>
        <p:spPr bwMode="auto">
          <a:xfrm>
            <a:off x="2788163" y="308243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25" name="TextBox 124"/>
          <p:cNvSpPr txBox="1"/>
          <p:nvPr/>
        </p:nvSpPr>
        <p:spPr>
          <a:xfrm>
            <a:off x="6682848" y="4474918"/>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v2</a:t>
            </a:r>
          </a:p>
        </p:txBody>
      </p:sp>
      <p:grpSp>
        <p:nvGrpSpPr>
          <p:cNvPr id="126" name="Group 125"/>
          <p:cNvGrpSpPr/>
          <p:nvPr/>
        </p:nvGrpSpPr>
        <p:grpSpPr>
          <a:xfrm>
            <a:off x="6682848" y="4156615"/>
            <a:ext cx="451485" cy="243831"/>
            <a:chOff x="1328737" y="3152802"/>
            <a:chExt cx="451485" cy="299861"/>
          </a:xfrm>
        </p:grpSpPr>
        <p:grpSp>
          <p:nvGrpSpPr>
            <p:cNvPr id="127" name="Group 126"/>
            <p:cNvGrpSpPr/>
            <p:nvPr/>
          </p:nvGrpSpPr>
          <p:grpSpPr>
            <a:xfrm>
              <a:off x="1328737" y="3152802"/>
              <a:ext cx="428625" cy="299861"/>
              <a:chOff x="1343025" y="1209675"/>
              <a:chExt cx="952500" cy="642937"/>
            </a:xfrm>
          </p:grpSpPr>
          <p:sp>
            <p:nvSpPr>
              <p:cNvPr id="130" name="Rectangle 12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2" name="Rectangle 13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3" name="Elbow Connector 132"/>
              <p:cNvCxnSpPr>
                <a:stCxn id="13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9" name="Flowchart: Connector 12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34" name="Straight Arrow Connector 133"/>
          <p:cNvCxnSpPr>
            <a:stCxn id="136" idx="6"/>
          </p:cNvCxnSpPr>
          <p:nvPr/>
        </p:nvCxnSpPr>
        <p:spPr>
          <a:xfrm>
            <a:off x="7142002" y="4292189"/>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36" name="Flowchart: Connector 135"/>
          <p:cNvSpPr>
            <a:spLocks noChangeAspect="1"/>
          </p:cNvSpPr>
          <p:nvPr/>
        </p:nvSpPr>
        <p:spPr bwMode="auto">
          <a:xfrm>
            <a:off x="7080946" y="426232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38" name="Straight Arrow Connector 137"/>
          <p:cNvCxnSpPr>
            <a:stCxn id="183" idx="4"/>
          </p:cNvCxnSpPr>
          <p:nvPr/>
        </p:nvCxnSpPr>
        <p:spPr>
          <a:xfrm>
            <a:off x="6130812" y="3285577"/>
            <a:ext cx="553999" cy="87094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0" name="TextBox 139"/>
          <p:cNvSpPr txBox="1"/>
          <p:nvPr/>
        </p:nvSpPr>
        <p:spPr>
          <a:xfrm>
            <a:off x="1539966" y="1664600"/>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41" name="Group 140"/>
          <p:cNvGrpSpPr/>
          <p:nvPr/>
        </p:nvGrpSpPr>
        <p:grpSpPr>
          <a:xfrm>
            <a:off x="1498829" y="1972471"/>
            <a:ext cx="451485" cy="243831"/>
            <a:chOff x="1328737" y="3152802"/>
            <a:chExt cx="451485" cy="299861"/>
          </a:xfrm>
        </p:grpSpPr>
        <p:grpSp>
          <p:nvGrpSpPr>
            <p:cNvPr id="142" name="Group 141"/>
            <p:cNvGrpSpPr/>
            <p:nvPr/>
          </p:nvGrpSpPr>
          <p:grpSpPr>
            <a:xfrm>
              <a:off x="1328737" y="3152802"/>
              <a:ext cx="428625" cy="299861"/>
              <a:chOff x="1343025" y="1209675"/>
              <a:chExt cx="952500" cy="642937"/>
            </a:xfrm>
          </p:grpSpPr>
          <p:sp>
            <p:nvSpPr>
              <p:cNvPr id="146" name="Rectangle 14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7" name="Rectangle 14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8" name="Elbow Connector 147"/>
              <p:cNvCxnSpPr>
                <a:stCxn id="14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43" name="Flowchart: Connector 14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9" name="Straight Arrow Connector 148"/>
          <p:cNvCxnSpPr>
            <a:stCxn id="150" idx="6"/>
          </p:cNvCxnSpPr>
          <p:nvPr/>
        </p:nvCxnSpPr>
        <p:spPr>
          <a:xfrm flipV="1">
            <a:off x="1957983" y="2083201"/>
            <a:ext cx="7229544" cy="24844"/>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50" name="Flowchart: Connector 149"/>
          <p:cNvSpPr>
            <a:spLocks noChangeAspect="1"/>
          </p:cNvSpPr>
          <p:nvPr/>
        </p:nvSpPr>
        <p:spPr bwMode="auto">
          <a:xfrm>
            <a:off x="1896927" y="207817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1" name="Flowchart: Connector 150"/>
          <p:cNvSpPr>
            <a:spLocks noChangeAspect="1"/>
          </p:cNvSpPr>
          <p:nvPr/>
        </p:nvSpPr>
        <p:spPr bwMode="auto">
          <a:xfrm>
            <a:off x="2533167" y="199137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52" name="Flowchart: Connector 151"/>
          <p:cNvSpPr>
            <a:spLocks noChangeAspect="1"/>
          </p:cNvSpPr>
          <p:nvPr/>
        </p:nvSpPr>
        <p:spPr bwMode="auto">
          <a:xfrm>
            <a:off x="1384529" y="30579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3" name="Straight Arrow Connector 152"/>
          <p:cNvCxnSpPr>
            <a:stCxn id="152" idx="0"/>
            <a:endCxn id="147" idx="2"/>
          </p:cNvCxnSpPr>
          <p:nvPr/>
        </p:nvCxnSpPr>
        <p:spPr>
          <a:xfrm flipV="1">
            <a:off x="1498829" y="2216302"/>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54" name="Straight Arrow Connector 153"/>
          <p:cNvCxnSpPr>
            <a:stCxn id="151" idx="4"/>
          </p:cNvCxnSpPr>
          <p:nvPr/>
        </p:nvCxnSpPr>
        <p:spPr>
          <a:xfrm>
            <a:off x="2647467" y="2215033"/>
            <a:ext cx="0" cy="969494"/>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5" name="Flowchart: Connector 154"/>
          <p:cNvSpPr>
            <a:spLocks noChangeAspect="1"/>
          </p:cNvSpPr>
          <p:nvPr/>
        </p:nvSpPr>
        <p:spPr bwMode="auto">
          <a:xfrm>
            <a:off x="2304567" y="30579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156" name="Straight Arrow Connector 155"/>
          <p:cNvCxnSpPr>
            <a:stCxn id="155" idx="0"/>
          </p:cNvCxnSpPr>
          <p:nvPr/>
        </p:nvCxnSpPr>
        <p:spPr>
          <a:xfrm flipV="1">
            <a:off x="2418867" y="2117490"/>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7" name="Flowchart: Connector 156"/>
          <p:cNvSpPr>
            <a:spLocks noChangeAspect="1"/>
          </p:cNvSpPr>
          <p:nvPr/>
        </p:nvSpPr>
        <p:spPr bwMode="auto">
          <a:xfrm>
            <a:off x="5725276" y="198282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58" name="Straight Arrow Connector 157"/>
          <p:cNvCxnSpPr>
            <a:stCxn id="157" idx="4"/>
          </p:cNvCxnSpPr>
          <p:nvPr/>
        </p:nvCxnSpPr>
        <p:spPr>
          <a:xfrm>
            <a:off x="5839576" y="2206487"/>
            <a:ext cx="0" cy="950062"/>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9" name="Flowchart: Connector 158"/>
          <p:cNvSpPr>
            <a:spLocks noChangeAspect="1"/>
          </p:cNvSpPr>
          <p:nvPr/>
        </p:nvSpPr>
        <p:spPr bwMode="auto">
          <a:xfrm>
            <a:off x="5454472" y="304938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160" name="Straight Arrow Connector 159"/>
          <p:cNvCxnSpPr>
            <a:stCxn id="159" idx="0"/>
          </p:cNvCxnSpPr>
          <p:nvPr/>
        </p:nvCxnSpPr>
        <p:spPr>
          <a:xfrm flipV="1">
            <a:off x="5568772" y="2108944"/>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71" idx="0"/>
          </p:cNvCxnSpPr>
          <p:nvPr/>
        </p:nvCxnSpPr>
        <p:spPr>
          <a:xfrm flipV="1">
            <a:off x="8652737" y="2094657"/>
            <a:ext cx="0" cy="987775"/>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171" name="Flowchart: Connector 170"/>
          <p:cNvSpPr>
            <a:spLocks noChangeAspect="1"/>
          </p:cNvSpPr>
          <p:nvPr/>
        </p:nvSpPr>
        <p:spPr bwMode="auto">
          <a:xfrm>
            <a:off x="8538437" y="308243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83" name="Flowchart: Connector 182"/>
          <p:cNvSpPr>
            <a:spLocks noChangeAspect="1"/>
          </p:cNvSpPr>
          <p:nvPr/>
        </p:nvSpPr>
        <p:spPr bwMode="auto">
          <a:xfrm>
            <a:off x="6016512" y="306191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84" name="TextBox 183"/>
          <p:cNvSpPr txBox="1"/>
          <p:nvPr/>
        </p:nvSpPr>
        <p:spPr>
          <a:xfrm>
            <a:off x="2902463" y="4094873"/>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85" name="TextBox 184"/>
          <p:cNvSpPr txBox="1"/>
          <p:nvPr/>
        </p:nvSpPr>
        <p:spPr>
          <a:xfrm>
            <a:off x="3464109" y="4457301"/>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v1</a:t>
            </a:r>
          </a:p>
        </p:txBody>
      </p:sp>
      <p:grpSp>
        <p:nvGrpSpPr>
          <p:cNvPr id="186" name="Group 185"/>
          <p:cNvGrpSpPr/>
          <p:nvPr/>
        </p:nvGrpSpPr>
        <p:grpSpPr>
          <a:xfrm>
            <a:off x="3464109" y="4138998"/>
            <a:ext cx="451485" cy="243831"/>
            <a:chOff x="1328737" y="3152802"/>
            <a:chExt cx="451485" cy="299861"/>
          </a:xfrm>
        </p:grpSpPr>
        <p:grpSp>
          <p:nvGrpSpPr>
            <p:cNvPr id="187" name="Group 186"/>
            <p:cNvGrpSpPr/>
            <p:nvPr/>
          </p:nvGrpSpPr>
          <p:grpSpPr>
            <a:xfrm>
              <a:off x="1328737" y="3152802"/>
              <a:ext cx="428625" cy="299861"/>
              <a:chOff x="1343025" y="1209675"/>
              <a:chExt cx="952500" cy="642937"/>
            </a:xfrm>
          </p:grpSpPr>
          <p:sp>
            <p:nvSpPr>
              <p:cNvPr id="189" name="Rectangle 18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0" name="Rectangle 18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1" name="Elbow Connector 190"/>
              <p:cNvCxnSpPr>
                <a:stCxn id="19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88" name="Flowchart: Connector 18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92" name="Straight Arrow Connector 191"/>
          <p:cNvCxnSpPr>
            <a:stCxn id="193" idx="6"/>
          </p:cNvCxnSpPr>
          <p:nvPr/>
        </p:nvCxnSpPr>
        <p:spPr>
          <a:xfrm>
            <a:off x="3923263" y="4274572"/>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93" name="Flowchart: Connector 192"/>
          <p:cNvSpPr>
            <a:spLocks noChangeAspect="1"/>
          </p:cNvSpPr>
          <p:nvPr/>
        </p:nvSpPr>
        <p:spPr bwMode="auto">
          <a:xfrm>
            <a:off x="3862207" y="424470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94" name="Straight Arrow Connector 193"/>
          <p:cNvCxnSpPr>
            <a:stCxn id="97" idx="4"/>
          </p:cNvCxnSpPr>
          <p:nvPr/>
        </p:nvCxnSpPr>
        <p:spPr>
          <a:xfrm>
            <a:off x="2902463" y="3306091"/>
            <a:ext cx="563609" cy="83281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5" name="Straight Arrow Connector 194"/>
          <p:cNvCxnSpPr>
            <a:stCxn id="196" idx="0"/>
          </p:cNvCxnSpPr>
          <p:nvPr/>
        </p:nvCxnSpPr>
        <p:spPr>
          <a:xfrm flipV="1">
            <a:off x="4279308" y="3184527"/>
            <a:ext cx="0" cy="960599"/>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196" name="Flowchart: Connector 195"/>
          <p:cNvSpPr>
            <a:spLocks noChangeAspect="1"/>
          </p:cNvSpPr>
          <p:nvPr/>
        </p:nvSpPr>
        <p:spPr bwMode="auto">
          <a:xfrm>
            <a:off x="4165008" y="414512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61" name="Rounded Rectangle 60"/>
          <p:cNvSpPr/>
          <p:nvPr/>
        </p:nvSpPr>
        <p:spPr bwMode="auto">
          <a:xfrm>
            <a:off x="4383484" y="373237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a:solidFill>
                  <a:schemeClr val="accent5">
                    <a:lumMod val="50000"/>
                  </a:schemeClr>
                </a:solidFill>
                <a:latin typeface="Segoe UI" pitchFamily="34" charset="0"/>
                <a:ea typeface="Segoe UI" pitchFamily="34" charset="0"/>
                <a:cs typeface="Segoe UI" pitchFamily="34" charset="0"/>
              </a:rPr>
              <a:t>Emergency Hotfix</a:t>
            </a:r>
          </a:p>
        </p:txBody>
      </p:sp>
    </p:spTree>
    <p:extLst>
      <p:ext uri="{BB962C8B-B14F-4D97-AF65-F5344CB8AC3E}">
        <p14:creationId xmlns:p14="http://schemas.microsoft.com/office/powerpoint/2010/main" val="8761309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Servicing and Release Isolation</a:t>
            </a:r>
            <a:endParaRPr lang="en-US" sz="2800" dirty="0">
              <a:solidFill>
                <a:srgbClr val="9B4F96"/>
              </a:solidFill>
            </a:endParaRPr>
          </a:p>
        </p:txBody>
      </p:sp>
      <p:sp>
        <p:nvSpPr>
          <p:cNvPr id="1043" name="TextBox 1042"/>
          <p:cNvSpPr txBox="1"/>
          <p:nvPr/>
        </p:nvSpPr>
        <p:spPr>
          <a:xfrm>
            <a:off x="904313" y="213815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176" idx="6"/>
          </p:cNvCxnSpPr>
          <p:nvPr/>
        </p:nvCxnSpPr>
        <p:spPr>
          <a:xfrm>
            <a:off x="1357148" y="2595189"/>
            <a:ext cx="8389272" cy="581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905663" y="2468758"/>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296092" y="256493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2543067" y="3192221"/>
            <a:ext cx="166834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 r1.sp1</a:t>
            </a:r>
          </a:p>
        </p:txBody>
      </p:sp>
      <p:grpSp>
        <p:nvGrpSpPr>
          <p:cNvPr id="112" name="Group 111"/>
          <p:cNvGrpSpPr/>
          <p:nvPr/>
        </p:nvGrpSpPr>
        <p:grpSpPr>
          <a:xfrm>
            <a:off x="2501930" y="3500092"/>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a:off x="2961084" y="3635666"/>
            <a:ext cx="3155871"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1" name="Flowchart: Connector 120"/>
          <p:cNvSpPr>
            <a:spLocks noChangeAspect="1"/>
          </p:cNvSpPr>
          <p:nvPr/>
        </p:nvSpPr>
        <p:spPr bwMode="auto">
          <a:xfrm>
            <a:off x="2900028" y="360579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1958420" y="248927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p:cNvCxnSpPr>
          <p:nvPr/>
        </p:nvCxnSpPr>
        <p:spPr>
          <a:xfrm>
            <a:off x="2072720" y="2712931"/>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5" name="TextBox 124"/>
          <p:cNvSpPr txBox="1"/>
          <p:nvPr/>
        </p:nvSpPr>
        <p:spPr>
          <a:xfrm>
            <a:off x="4234069" y="4173299"/>
            <a:ext cx="95026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a:t>
            </a:r>
          </a:p>
        </p:txBody>
      </p:sp>
      <p:grpSp>
        <p:nvGrpSpPr>
          <p:cNvPr id="128" name="Group 127"/>
          <p:cNvGrpSpPr/>
          <p:nvPr/>
        </p:nvGrpSpPr>
        <p:grpSpPr>
          <a:xfrm>
            <a:off x="4129239" y="4497357"/>
            <a:ext cx="451485" cy="243831"/>
            <a:chOff x="1328737" y="3152802"/>
            <a:chExt cx="451485" cy="299861"/>
          </a:xfrm>
        </p:grpSpPr>
        <p:grpSp>
          <p:nvGrpSpPr>
            <p:cNvPr id="131" name="Group 130"/>
            <p:cNvGrpSpPr/>
            <p:nvPr/>
          </p:nvGrpSpPr>
          <p:grpSpPr>
            <a:xfrm>
              <a:off x="1328737" y="3152802"/>
              <a:ext cx="428625" cy="299861"/>
              <a:chOff x="1343025" y="1209675"/>
              <a:chExt cx="952500" cy="642937"/>
            </a:xfrm>
          </p:grpSpPr>
          <p:sp>
            <p:nvSpPr>
              <p:cNvPr id="134" name="Rectangle 13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Rectangle 13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9" name="Elbow Connector 138"/>
              <p:cNvCxnSpPr>
                <a:stCxn id="13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3" name="Flowchart: Connector 13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1" name="Straight Arrow Connector 140"/>
          <p:cNvCxnSpPr>
            <a:stCxn id="133" idx="6"/>
          </p:cNvCxnSpPr>
          <p:nvPr/>
        </p:nvCxnSpPr>
        <p:spPr>
          <a:xfrm>
            <a:off x="4580724" y="4623788"/>
            <a:ext cx="1536231" cy="9142"/>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4" name="Flowchart: Connector 143"/>
          <p:cNvSpPr>
            <a:spLocks noChangeAspect="1"/>
          </p:cNvSpPr>
          <p:nvPr/>
        </p:nvSpPr>
        <p:spPr bwMode="auto">
          <a:xfrm>
            <a:off x="3478728" y="352383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p:cNvCxnSpPr>
          <p:nvPr/>
        </p:nvCxnSpPr>
        <p:spPr>
          <a:xfrm>
            <a:off x="3593028" y="3747495"/>
            <a:ext cx="531448" cy="7335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62" name="TextBox 61"/>
          <p:cNvSpPr txBox="1"/>
          <p:nvPr/>
        </p:nvSpPr>
        <p:spPr>
          <a:xfrm>
            <a:off x="3668596" y="4406683"/>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63" name="Straight Arrow Connector 62"/>
          <p:cNvCxnSpPr>
            <a:stCxn id="64" idx="0"/>
          </p:cNvCxnSpPr>
          <p:nvPr/>
        </p:nvCxnSpPr>
        <p:spPr>
          <a:xfrm flipV="1">
            <a:off x="5321664" y="3635665"/>
            <a:ext cx="0" cy="885436"/>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64" name="Flowchart: Connector 63"/>
          <p:cNvSpPr>
            <a:spLocks noChangeAspect="1"/>
          </p:cNvSpPr>
          <p:nvPr/>
        </p:nvSpPr>
        <p:spPr bwMode="auto">
          <a:xfrm>
            <a:off x="5207364" y="452110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67" name="Straight Arrow Connector 66"/>
          <p:cNvCxnSpPr>
            <a:stCxn id="68" idx="0"/>
          </p:cNvCxnSpPr>
          <p:nvPr/>
        </p:nvCxnSpPr>
        <p:spPr>
          <a:xfrm flipV="1">
            <a:off x="5540373" y="2601101"/>
            <a:ext cx="0" cy="922421"/>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68" name="Flowchart: Connector 67"/>
          <p:cNvSpPr>
            <a:spLocks noChangeAspect="1"/>
          </p:cNvSpPr>
          <p:nvPr/>
        </p:nvSpPr>
        <p:spPr bwMode="auto">
          <a:xfrm>
            <a:off x="5426073" y="352352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75" name="TextBox 74"/>
          <p:cNvSpPr txBox="1"/>
          <p:nvPr/>
        </p:nvSpPr>
        <p:spPr>
          <a:xfrm>
            <a:off x="7295603" y="3192315"/>
            <a:ext cx="173887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 r2.sp1 </a:t>
            </a:r>
          </a:p>
        </p:txBody>
      </p:sp>
      <p:grpSp>
        <p:nvGrpSpPr>
          <p:cNvPr id="77" name="Group 76"/>
          <p:cNvGrpSpPr/>
          <p:nvPr/>
        </p:nvGrpSpPr>
        <p:grpSpPr>
          <a:xfrm>
            <a:off x="7254466" y="3500186"/>
            <a:ext cx="451485" cy="243831"/>
            <a:chOff x="1328737" y="3152802"/>
            <a:chExt cx="451485" cy="299861"/>
          </a:xfrm>
        </p:grpSpPr>
        <p:grpSp>
          <p:nvGrpSpPr>
            <p:cNvPr id="79" name="Group 78"/>
            <p:cNvGrpSpPr/>
            <p:nvPr/>
          </p:nvGrpSpPr>
          <p:grpSpPr>
            <a:xfrm>
              <a:off x="1328737" y="3152802"/>
              <a:ext cx="428625" cy="299861"/>
              <a:chOff x="1343025" y="1209675"/>
              <a:chExt cx="952500" cy="642937"/>
            </a:xfrm>
          </p:grpSpPr>
          <p:sp>
            <p:nvSpPr>
              <p:cNvPr id="83" name="Rectangle 8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4" name="Rectangle 8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5" name="Elbow Connector 84"/>
              <p:cNvCxnSpPr>
                <a:stCxn id="8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80" name="Flowchart: Connector 7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86" name="Straight Arrow Connector 85"/>
          <p:cNvCxnSpPr>
            <a:stCxn id="87" idx="6"/>
          </p:cNvCxnSpPr>
          <p:nvPr/>
        </p:nvCxnSpPr>
        <p:spPr>
          <a:xfrm>
            <a:off x="7713620" y="3635760"/>
            <a:ext cx="2032800"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87" name="Flowchart: Connector 86"/>
          <p:cNvSpPr>
            <a:spLocks noChangeAspect="1"/>
          </p:cNvSpPr>
          <p:nvPr/>
        </p:nvSpPr>
        <p:spPr bwMode="auto">
          <a:xfrm>
            <a:off x="7652564" y="360589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88" name="Flowchart: Connector 87"/>
          <p:cNvSpPr>
            <a:spLocks noChangeAspect="1"/>
          </p:cNvSpPr>
          <p:nvPr/>
        </p:nvSpPr>
        <p:spPr bwMode="auto">
          <a:xfrm>
            <a:off x="6710956" y="248936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89" name="Straight Arrow Connector 88"/>
          <p:cNvCxnSpPr>
            <a:stCxn id="88" idx="4"/>
          </p:cNvCxnSpPr>
          <p:nvPr/>
        </p:nvCxnSpPr>
        <p:spPr>
          <a:xfrm>
            <a:off x="6825256" y="2713025"/>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90" name="TextBox 89"/>
          <p:cNvSpPr txBox="1"/>
          <p:nvPr/>
        </p:nvSpPr>
        <p:spPr>
          <a:xfrm>
            <a:off x="8576987" y="4173393"/>
            <a:ext cx="103522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r2</a:t>
            </a:r>
          </a:p>
        </p:txBody>
      </p:sp>
      <p:grpSp>
        <p:nvGrpSpPr>
          <p:cNvPr id="91" name="Group 90"/>
          <p:cNvGrpSpPr/>
          <p:nvPr/>
        </p:nvGrpSpPr>
        <p:grpSpPr>
          <a:xfrm>
            <a:off x="8534076" y="4497451"/>
            <a:ext cx="451485" cy="243831"/>
            <a:chOff x="1328737" y="3152802"/>
            <a:chExt cx="451485" cy="299861"/>
          </a:xfrm>
        </p:grpSpPr>
        <p:grpSp>
          <p:nvGrpSpPr>
            <p:cNvPr id="92" name="Group 91"/>
            <p:cNvGrpSpPr/>
            <p:nvPr/>
          </p:nvGrpSpPr>
          <p:grpSpPr>
            <a:xfrm>
              <a:off x="1328737" y="3152802"/>
              <a:ext cx="428625" cy="299861"/>
              <a:chOff x="1343025" y="1209675"/>
              <a:chExt cx="952500" cy="642937"/>
            </a:xfrm>
          </p:grpSpPr>
          <p:sp>
            <p:nvSpPr>
              <p:cNvPr id="94" name="Rectangle 9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5" name="Rectangle 9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6" name="Elbow Connector 95"/>
              <p:cNvCxnSpPr>
                <a:stCxn id="9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93" name="Flowchart: Connector 9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97" name="Straight Arrow Connector 96"/>
          <p:cNvCxnSpPr>
            <a:stCxn id="93" idx="6"/>
          </p:cNvCxnSpPr>
          <p:nvPr/>
        </p:nvCxnSpPr>
        <p:spPr>
          <a:xfrm>
            <a:off x="8985561" y="4623882"/>
            <a:ext cx="76085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98" name="Flowchart: Connector 97"/>
          <p:cNvSpPr>
            <a:spLocks noChangeAspect="1"/>
          </p:cNvSpPr>
          <p:nvPr/>
        </p:nvSpPr>
        <p:spPr bwMode="auto">
          <a:xfrm>
            <a:off x="7883565" y="352393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99" name="Straight Arrow Connector 98"/>
          <p:cNvCxnSpPr>
            <a:stCxn id="98" idx="4"/>
          </p:cNvCxnSpPr>
          <p:nvPr/>
        </p:nvCxnSpPr>
        <p:spPr>
          <a:xfrm>
            <a:off x="7997865" y="3747589"/>
            <a:ext cx="531448" cy="7335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2" name="Rectangle 141"/>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2" name="Rounded Rectangle 101"/>
          <p:cNvSpPr/>
          <p:nvPr/>
        </p:nvSpPr>
        <p:spPr bwMode="auto">
          <a:xfrm>
            <a:off x="4921335" y="4847447"/>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Emergency Hotfix</a:t>
            </a:r>
          </a:p>
        </p:txBody>
      </p:sp>
    </p:spTree>
    <p:extLst>
      <p:ext uri="{BB962C8B-B14F-4D97-AF65-F5344CB8AC3E}">
        <p14:creationId xmlns:p14="http://schemas.microsoft.com/office/powerpoint/2010/main" val="272459080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Servicing, Hotfix and Release Isolation</a:t>
            </a:r>
            <a:endParaRPr lang="en-US" sz="2800" dirty="0">
              <a:solidFill>
                <a:srgbClr val="9B4F96"/>
              </a:solidFill>
            </a:endParaRPr>
          </a:p>
        </p:txBody>
      </p:sp>
      <p:sp>
        <p:nvSpPr>
          <p:cNvPr id="1043" name="TextBox 1042"/>
          <p:cNvSpPr txBox="1"/>
          <p:nvPr/>
        </p:nvSpPr>
        <p:spPr>
          <a:xfrm>
            <a:off x="805870" y="142887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a:off x="1258705" y="1885522"/>
            <a:ext cx="9858651"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807220" y="1759474"/>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197649" y="185565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3356000" y="2482937"/>
            <a:ext cx="948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a:t>
            </a:r>
          </a:p>
        </p:txBody>
      </p:sp>
      <p:grpSp>
        <p:nvGrpSpPr>
          <p:cNvPr id="112" name="Group 111"/>
          <p:cNvGrpSpPr/>
          <p:nvPr/>
        </p:nvGrpSpPr>
        <p:grpSpPr>
          <a:xfrm>
            <a:off x="3314863" y="2790808"/>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a:off x="3774017" y="2926382"/>
            <a:ext cx="696373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1" name="Flowchart: Connector 120"/>
          <p:cNvSpPr>
            <a:spLocks noChangeAspect="1"/>
          </p:cNvSpPr>
          <p:nvPr/>
        </p:nvSpPr>
        <p:spPr bwMode="auto">
          <a:xfrm>
            <a:off x="3712961" y="28965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2771353" y="17799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p:cNvCxnSpPr>
          <p:nvPr/>
        </p:nvCxnSpPr>
        <p:spPr>
          <a:xfrm>
            <a:off x="2885653" y="2003647"/>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4" name="Flowchart: Connector 143"/>
          <p:cNvSpPr>
            <a:spLocks noChangeAspect="1"/>
          </p:cNvSpPr>
          <p:nvPr/>
        </p:nvSpPr>
        <p:spPr bwMode="auto">
          <a:xfrm>
            <a:off x="4412940" y="280116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p:cNvCxnSpPr>
          <p:nvPr/>
        </p:nvCxnSpPr>
        <p:spPr>
          <a:xfrm>
            <a:off x="4527240" y="3024824"/>
            <a:ext cx="494072" cy="823963"/>
          </a:xfrm>
          <a:prstGeom prst="straightConnector1">
            <a:avLst/>
          </a:prstGeom>
          <a:ln w="12700">
            <a:solidFill>
              <a:schemeClr val="bg1">
                <a:lumMod val="85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5" name="Straight Arrow Connector 184"/>
          <p:cNvCxnSpPr/>
          <p:nvPr/>
        </p:nvCxnSpPr>
        <p:spPr>
          <a:xfrm>
            <a:off x="6087847" y="4100363"/>
            <a:ext cx="494072" cy="823963"/>
          </a:xfrm>
          <a:prstGeom prst="straightConnector1">
            <a:avLst/>
          </a:prstGeom>
          <a:ln w="12700">
            <a:solidFill>
              <a:schemeClr val="bg1">
                <a:lumMod val="85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88" name="TextBox 187"/>
          <p:cNvSpPr txBox="1"/>
          <p:nvPr/>
        </p:nvSpPr>
        <p:spPr>
          <a:xfrm>
            <a:off x="7498253" y="3549735"/>
            <a:ext cx="130965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hotfix r1.sp1</a:t>
            </a:r>
          </a:p>
        </p:txBody>
      </p:sp>
      <p:grpSp>
        <p:nvGrpSpPr>
          <p:cNvPr id="189" name="Group 188"/>
          <p:cNvGrpSpPr/>
          <p:nvPr/>
        </p:nvGrpSpPr>
        <p:grpSpPr>
          <a:xfrm>
            <a:off x="7457116" y="3857606"/>
            <a:ext cx="451485" cy="243831"/>
            <a:chOff x="1328737" y="3152802"/>
            <a:chExt cx="451485" cy="299861"/>
          </a:xfrm>
        </p:grpSpPr>
        <p:grpSp>
          <p:nvGrpSpPr>
            <p:cNvPr id="190" name="Group 189"/>
            <p:cNvGrpSpPr/>
            <p:nvPr/>
          </p:nvGrpSpPr>
          <p:grpSpPr>
            <a:xfrm>
              <a:off x="1328737" y="3152802"/>
              <a:ext cx="428625" cy="299861"/>
              <a:chOff x="1343025" y="1209675"/>
              <a:chExt cx="952500" cy="642937"/>
            </a:xfrm>
          </p:grpSpPr>
          <p:sp>
            <p:nvSpPr>
              <p:cNvPr id="193" name="Rectangle 19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4" name="Rectangle 19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6" name="Elbow Connector 195"/>
              <p:cNvCxnSpPr>
                <a:stCxn id="19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92" name="Flowchart: Connector 19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98" name="Straight Arrow Connector 197"/>
          <p:cNvCxnSpPr>
            <a:stCxn id="192" idx="6"/>
          </p:cNvCxnSpPr>
          <p:nvPr/>
        </p:nvCxnSpPr>
        <p:spPr>
          <a:xfrm>
            <a:off x="7908601" y="3984037"/>
            <a:ext cx="282915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99" name="Flowchart: Connector 198"/>
          <p:cNvSpPr>
            <a:spLocks noChangeAspect="1"/>
          </p:cNvSpPr>
          <p:nvPr/>
        </p:nvSpPr>
        <p:spPr bwMode="auto">
          <a:xfrm>
            <a:off x="8393612" y="396331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00" name="Flowchart: Connector 199"/>
          <p:cNvSpPr>
            <a:spLocks noChangeAspect="1"/>
          </p:cNvSpPr>
          <p:nvPr/>
        </p:nvSpPr>
        <p:spPr bwMode="auto">
          <a:xfrm>
            <a:off x="6850707" y="280989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201" name="Straight Arrow Connector 200"/>
          <p:cNvCxnSpPr>
            <a:stCxn id="200" idx="4"/>
          </p:cNvCxnSpPr>
          <p:nvPr/>
        </p:nvCxnSpPr>
        <p:spPr>
          <a:xfrm>
            <a:off x="6965007" y="3033549"/>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02" name="TextBox 201"/>
          <p:cNvSpPr txBox="1"/>
          <p:nvPr/>
        </p:nvSpPr>
        <p:spPr>
          <a:xfrm>
            <a:off x="9017723" y="5251448"/>
            <a:ext cx="146803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r1.sp1</a:t>
            </a:r>
          </a:p>
        </p:txBody>
      </p:sp>
      <p:grpSp>
        <p:nvGrpSpPr>
          <p:cNvPr id="204" name="Group 203"/>
          <p:cNvGrpSpPr/>
          <p:nvPr/>
        </p:nvGrpSpPr>
        <p:grpSpPr>
          <a:xfrm>
            <a:off x="9017723" y="4933145"/>
            <a:ext cx="451485" cy="243831"/>
            <a:chOff x="1328737" y="3152802"/>
            <a:chExt cx="451485" cy="299861"/>
          </a:xfrm>
        </p:grpSpPr>
        <p:grpSp>
          <p:nvGrpSpPr>
            <p:cNvPr id="206" name="Group 205"/>
            <p:cNvGrpSpPr/>
            <p:nvPr/>
          </p:nvGrpSpPr>
          <p:grpSpPr>
            <a:xfrm>
              <a:off x="1328737" y="3152802"/>
              <a:ext cx="428625" cy="299861"/>
              <a:chOff x="1343025" y="1209675"/>
              <a:chExt cx="952500" cy="642937"/>
            </a:xfrm>
          </p:grpSpPr>
          <p:sp>
            <p:nvSpPr>
              <p:cNvPr id="210" name="Rectangle 20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2" name="Rectangle 21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13" name="Elbow Connector 212"/>
              <p:cNvCxnSpPr>
                <a:stCxn id="21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207" name="Flowchart: Connector 20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14" name="Straight Arrow Connector 213"/>
          <p:cNvCxnSpPr>
            <a:stCxn id="215" idx="6"/>
          </p:cNvCxnSpPr>
          <p:nvPr/>
        </p:nvCxnSpPr>
        <p:spPr>
          <a:xfrm>
            <a:off x="9476877" y="5068719"/>
            <a:ext cx="126087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215" name="Flowchart: Connector 214"/>
          <p:cNvSpPr>
            <a:spLocks noChangeAspect="1"/>
          </p:cNvSpPr>
          <p:nvPr/>
        </p:nvSpPr>
        <p:spPr bwMode="auto">
          <a:xfrm>
            <a:off x="9415821" y="503885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16" name="Flowchart: Connector 215"/>
          <p:cNvSpPr>
            <a:spLocks noChangeAspect="1"/>
          </p:cNvSpPr>
          <p:nvPr/>
        </p:nvSpPr>
        <p:spPr bwMode="auto">
          <a:xfrm>
            <a:off x="8411314" y="388542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217" name="Straight Arrow Connector 216"/>
          <p:cNvCxnSpPr>
            <a:stCxn id="216" idx="4"/>
          </p:cNvCxnSpPr>
          <p:nvPr/>
        </p:nvCxnSpPr>
        <p:spPr>
          <a:xfrm>
            <a:off x="8525614" y="4109088"/>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97" name="TextBox 96"/>
          <p:cNvSpPr txBox="1"/>
          <p:nvPr/>
        </p:nvSpPr>
        <p:spPr>
          <a:xfrm>
            <a:off x="6331007" y="4833746"/>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00" name="TextBox 99"/>
          <p:cNvSpPr txBox="1"/>
          <p:nvPr/>
        </p:nvSpPr>
        <p:spPr>
          <a:xfrm>
            <a:off x="8591061" y="4861828"/>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pic>
        <p:nvPicPr>
          <p:cNvPr id="1026" name="Picture 2"/>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85437" y="4547299"/>
            <a:ext cx="192722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9" name="Straight Arrow Connector 228"/>
          <p:cNvCxnSpPr>
            <a:stCxn id="230" idx="0"/>
          </p:cNvCxnSpPr>
          <p:nvPr/>
        </p:nvCxnSpPr>
        <p:spPr>
          <a:xfrm flipV="1">
            <a:off x="10277533" y="1885905"/>
            <a:ext cx="0" cy="922145"/>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230" name="Flowchart: Connector 229"/>
          <p:cNvSpPr>
            <a:spLocks noChangeAspect="1"/>
          </p:cNvSpPr>
          <p:nvPr/>
        </p:nvSpPr>
        <p:spPr bwMode="auto">
          <a:xfrm>
            <a:off x="10163233" y="280805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pic>
        <p:nvPicPr>
          <p:cNvPr id="1027"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8160" y="3474105"/>
            <a:ext cx="192722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4" name="TextBox 233"/>
          <p:cNvSpPr txBox="1"/>
          <p:nvPr/>
        </p:nvSpPr>
        <p:spPr>
          <a:xfrm>
            <a:off x="4788782" y="3766932"/>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236" name="Straight Arrow Connector 235"/>
          <p:cNvCxnSpPr>
            <a:stCxn id="237" idx="0"/>
          </p:cNvCxnSpPr>
          <p:nvPr/>
        </p:nvCxnSpPr>
        <p:spPr>
          <a:xfrm flipV="1">
            <a:off x="10046452" y="2926382"/>
            <a:ext cx="0" cy="937998"/>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237" name="Flowchart: Connector 236"/>
          <p:cNvSpPr>
            <a:spLocks noChangeAspect="1"/>
          </p:cNvSpPr>
          <p:nvPr/>
        </p:nvSpPr>
        <p:spPr bwMode="auto">
          <a:xfrm>
            <a:off x="9932152" y="386438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08" name="Rectangle 107"/>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ounded Rectangle 84"/>
          <p:cNvSpPr/>
          <p:nvPr/>
        </p:nvSpPr>
        <p:spPr bwMode="auto">
          <a:xfrm>
            <a:off x="4860528" y="420692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a:solidFill>
                  <a:schemeClr val="accent5">
                    <a:lumMod val="50000"/>
                  </a:schemeClr>
                </a:solidFill>
                <a:latin typeface="Segoe UI" pitchFamily="34" charset="0"/>
                <a:ea typeface="Segoe UI" pitchFamily="34" charset="0"/>
                <a:cs typeface="Segoe UI" pitchFamily="34" charset="0"/>
              </a:rPr>
              <a:t>Delete old hotfixes</a:t>
            </a:r>
          </a:p>
        </p:txBody>
      </p:sp>
      <p:sp>
        <p:nvSpPr>
          <p:cNvPr id="86" name="Rounded Rectangle 85"/>
          <p:cNvSpPr/>
          <p:nvPr/>
        </p:nvSpPr>
        <p:spPr bwMode="auto">
          <a:xfrm>
            <a:off x="9105592" y="3489018"/>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a:solidFill>
                  <a:schemeClr val="accent5">
                    <a:lumMod val="50000"/>
                  </a:schemeClr>
                </a:solidFill>
                <a:latin typeface="Segoe UI" pitchFamily="34" charset="0"/>
                <a:ea typeface="Segoe UI" pitchFamily="34" charset="0"/>
                <a:cs typeface="Segoe UI" pitchFamily="34" charset="0"/>
              </a:rPr>
              <a:t>Emergency Hotfix</a:t>
            </a:r>
          </a:p>
        </p:txBody>
      </p:sp>
      <p:sp>
        <p:nvSpPr>
          <p:cNvPr id="123" name="Rounded Rectangle 122"/>
          <p:cNvSpPr/>
          <p:nvPr/>
        </p:nvSpPr>
        <p:spPr bwMode="auto">
          <a:xfrm>
            <a:off x="6411386" y="5271239"/>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a:solidFill>
                  <a:schemeClr val="accent5">
                    <a:lumMod val="50000"/>
                  </a:schemeClr>
                </a:solidFill>
                <a:latin typeface="Segoe UI" pitchFamily="34" charset="0"/>
                <a:ea typeface="Segoe UI" pitchFamily="34" charset="0"/>
                <a:cs typeface="Segoe UI" pitchFamily="34" charset="0"/>
              </a:rPr>
              <a:t>Delete old releases</a:t>
            </a:r>
          </a:p>
        </p:txBody>
      </p:sp>
    </p:spTree>
    <p:extLst>
      <p:ext uri="{BB962C8B-B14F-4D97-AF65-F5344CB8AC3E}">
        <p14:creationId xmlns:p14="http://schemas.microsoft.com/office/powerpoint/2010/main" val="221142694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2" name="Straight Arrow Connector 171"/>
          <p:cNvCxnSpPr/>
          <p:nvPr/>
        </p:nvCxnSpPr>
        <p:spPr>
          <a:xfrm flipV="1">
            <a:off x="5162908" y="1307397"/>
            <a:ext cx="0" cy="21596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2" name="Straight Arrow Connector 181"/>
          <p:cNvCxnSpPr>
            <a:stCxn id="181" idx="4"/>
          </p:cNvCxnSpPr>
          <p:nvPr/>
        </p:nvCxnSpPr>
        <p:spPr>
          <a:xfrm>
            <a:off x="5383310" y="1419226"/>
            <a:ext cx="0" cy="215998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1" name="Straight Arrow Connector 190"/>
          <p:cNvCxnSpPr>
            <a:stCxn id="184" idx="0"/>
          </p:cNvCxnSpPr>
          <p:nvPr/>
        </p:nvCxnSpPr>
        <p:spPr>
          <a:xfrm flipV="1">
            <a:off x="3473636" y="2426902"/>
            <a:ext cx="0" cy="10400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5" name="Straight Arrow Connector 194"/>
          <p:cNvCxnSpPr>
            <a:stCxn id="197" idx="4"/>
          </p:cNvCxnSpPr>
          <p:nvPr/>
        </p:nvCxnSpPr>
        <p:spPr>
          <a:xfrm>
            <a:off x="3674520" y="2538731"/>
            <a:ext cx="0" cy="104048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Feature Isolation</a:t>
            </a:r>
            <a:endParaRPr lang="en-US" sz="2800" dirty="0">
              <a:solidFill>
                <a:srgbClr val="9B4F96"/>
              </a:solidFill>
            </a:endParaRPr>
          </a:p>
        </p:txBody>
      </p:sp>
      <p:sp>
        <p:nvSpPr>
          <p:cNvPr id="103" name="TextBox 102"/>
          <p:cNvSpPr txBox="1"/>
          <p:nvPr/>
        </p:nvSpPr>
        <p:spPr>
          <a:xfrm>
            <a:off x="1145612" y="1959129"/>
            <a:ext cx="913392"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eature 1</a:t>
            </a:r>
          </a:p>
        </p:txBody>
      </p:sp>
      <p:cxnSp>
        <p:nvCxnSpPr>
          <p:cNvPr id="106" name="Straight Arrow Connector 105"/>
          <p:cNvCxnSpPr>
            <a:stCxn id="58" idx="0"/>
            <a:endCxn id="160" idx="2"/>
          </p:cNvCxnSpPr>
          <p:nvPr/>
        </p:nvCxnSpPr>
        <p:spPr>
          <a:xfrm flipH="1" flipV="1">
            <a:off x="1897377" y="2535158"/>
            <a:ext cx="6348" cy="93184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0" name="TextBox 129"/>
          <p:cNvSpPr txBox="1"/>
          <p:nvPr/>
        </p:nvSpPr>
        <p:spPr>
          <a:xfrm>
            <a:off x="1690902" y="856207"/>
            <a:ext cx="113140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 …n</a:t>
            </a:r>
          </a:p>
        </p:txBody>
      </p:sp>
      <p:cxnSp>
        <p:nvCxnSpPr>
          <p:cNvPr id="136" name="Straight Arrow Connector 135"/>
          <p:cNvCxnSpPr>
            <a:stCxn id="58" idx="0"/>
            <a:endCxn id="169" idx="2"/>
          </p:cNvCxnSpPr>
          <p:nvPr/>
        </p:nvCxnSpPr>
        <p:spPr>
          <a:xfrm flipV="1">
            <a:off x="1903725" y="1418830"/>
            <a:ext cx="620910" cy="2048170"/>
          </a:xfrm>
          <a:prstGeom prst="straightConnector1">
            <a:avLst/>
          </a:prstGeom>
          <a:ln>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56" name="Group 155"/>
          <p:cNvGrpSpPr/>
          <p:nvPr/>
        </p:nvGrpSpPr>
        <p:grpSpPr>
          <a:xfrm>
            <a:off x="1575907" y="2291327"/>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65" name="Group 164"/>
          <p:cNvGrpSpPr/>
          <p:nvPr/>
        </p:nvGrpSpPr>
        <p:grpSpPr>
          <a:xfrm>
            <a:off x="2203165" y="1174999"/>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60" name="Straight Arrow Connector 259"/>
          <p:cNvCxnSpPr>
            <a:stCxn id="311" idx="6"/>
          </p:cNvCxnSpPr>
          <p:nvPr/>
        </p:nvCxnSpPr>
        <p:spPr>
          <a:xfrm>
            <a:off x="2662318" y="1307396"/>
            <a:ext cx="3192977" cy="667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284" name="Straight Arrow Connector 283"/>
          <p:cNvCxnSpPr>
            <a:stCxn id="310" idx="6"/>
            <a:endCxn id="116" idx="1"/>
          </p:cNvCxnSpPr>
          <p:nvPr/>
        </p:nvCxnSpPr>
        <p:spPr>
          <a:xfrm flipV="1">
            <a:off x="2035061" y="2423098"/>
            <a:ext cx="2047926" cy="380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1" name="Flowchart: Connector 180"/>
          <p:cNvSpPr>
            <a:spLocks noChangeAspect="1"/>
          </p:cNvSpPr>
          <p:nvPr/>
        </p:nvSpPr>
        <p:spPr bwMode="auto">
          <a:xfrm>
            <a:off x="5269010" y="119556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97" name="Flowchart: Connector 196"/>
          <p:cNvSpPr>
            <a:spLocks noChangeAspect="1"/>
          </p:cNvSpPr>
          <p:nvPr/>
        </p:nvSpPr>
        <p:spPr bwMode="auto">
          <a:xfrm>
            <a:off x="3560220" y="231507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310" name="Flowchart: Connector 309"/>
          <p:cNvSpPr>
            <a:spLocks noChangeAspect="1"/>
          </p:cNvSpPr>
          <p:nvPr/>
        </p:nvSpPr>
        <p:spPr bwMode="auto">
          <a:xfrm>
            <a:off x="1974005" y="239703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311" name="Flowchart: Connector 310"/>
          <p:cNvSpPr>
            <a:spLocks noChangeAspect="1"/>
          </p:cNvSpPr>
          <p:nvPr/>
        </p:nvSpPr>
        <p:spPr bwMode="auto">
          <a:xfrm>
            <a:off x="2601262" y="127752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3" name="TextBox 1042"/>
          <p:cNvSpPr txBox="1"/>
          <p:nvPr/>
        </p:nvSpPr>
        <p:spPr>
          <a:xfrm>
            <a:off x="505137" y="3122181"/>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a:off x="957972" y="3578829"/>
            <a:ext cx="5117724"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506487" y="3452781"/>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4" name="Flowchart: Connector 163"/>
          <p:cNvSpPr>
            <a:spLocks noChangeAspect="1"/>
          </p:cNvSpPr>
          <p:nvPr/>
        </p:nvSpPr>
        <p:spPr bwMode="auto">
          <a:xfrm>
            <a:off x="5040143" y="346700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84" name="Flowchart: Connector 183"/>
          <p:cNvSpPr>
            <a:spLocks noChangeAspect="1"/>
          </p:cNvSpPr>
          <p:nvPr/>
        </p:nvSpPr>
        <p:spPr bwMode="auto">
          <a:xfrm>
            <a:off x="3359336" y="346700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58" name="Flowchart: Connector 57"/>
          <p:cNvSpPr>
            <a:spLocks noChangeAspect="1"/>
          </p:cNvSpPr>
          <p:nvPr/>
        </p:nvSpPr>
        <p:spPr bwMode="auto">
          <a:xfrm>
            <a:off x="1789425" y="346700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313" name="Flowchart: Connector 312"/>
          <p:cNvSpPr>
            <a:spLocks noChangeAspect="1"/>
          </p:cNvSpPr>
          <p:nvPr/>
        </p:nvSpPr>
        <p:spPr bwMode="auto">
          <a:xfrm>
            <a:off x="896916" y="3548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4" name="TextBox 113"/>
          <p:cNvSpPr txBox="1"/>
          <p:nvPr/>
        </p:nvSpPr>
        <p:spPr>
          <a:xfrm>
            <a:off x="5912190" y="1144744"/>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6" name="TextBox 115"/>
          <p:cNvSpPr txBox="1"/>
          <p:nvPr/>
        </p:nvSpPr>
        <p:spPr>
          <a:xfrm>
            <a:off x="4082987" y="2269209"/>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30192178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TextInput" Revision="1" Stencil="System.Storyboarding.Common" StencilVersion="0.1"/>
</Control>
</file>

<file path=customXml/item10.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ontrol xmlns="http://schemas.microsoft.com/VisualStudio/2011/storyboarding/control">
  <Id Name="System.Storyboarding.Common.TextInput" Revision="1" Stencil="System.Storyboarding.Common" StencilVersion="0.1"/>
</Control>
</file>

<file path=customXml/item12.xml><?xml version="1.0" encoding="utf-8"?>
<Control xmlns="http://schemas.microsoft.com/VisualStudio/2011/storyboarding/control">
  <Id Name="System.Storyboarding.Common.TextInput" Revision="1" Stencil="System.Storyboarding.Common" StencilVersion="0.1"/>
</Control>
</file>

<file path=customXml/item13.xml><?xml version="1.0" encoding="utf-8"?>
<Control xmlns="http://schemas.microsoft.com/VisualStudio/2011/storyboarding/control">
  <Id Name="0188a3eb-083e-48ae-83ef-38b63b631dab" Revision="1" Stencil="System.MyShapes" StencilVersion="1.0"/>
</Control>
</file>

<file path=customXml/item14.xml><?xml version="1.0" encoding="utf-8"?>
<Control xmlns="http://schemas.microsoft.com/VisualStudio/2011/storyboarding/control">
  <Id Name="System.Storyboarding.Common.Button" Revision="1" Stencil="System.Storyboarding.Common" StencilVersion="0.1"/>
</Control>
</file>

<file path=customXml/item15.xml><?xml version="1.0" encoding="utf-8"?>
<Control xmlns="http://schemas.microsoft.com/VisualStudio/2011/storyboarding/control">
  <Id Name="0188a3eb-083e-48ae-83ef-38b63b631dab" Revision="1" Stencil="System.MyShapes" StencilVersion="1.0"/>
</Control>
</file>

<file path=customXml/item2.xml><?xml version="1.0" encoding="utf-8"?>
<Control xmlns="http://schemas.microsoft.com/VisualStudio/2011/storyboarding/control">
  <Id Name="System.Storyboarding.Common.TextInput"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4.xml><?xml version="1.0" encoding="utf-8"?>
<Control xmlns="http://schemas.microsoft.com/VisualStudio/2011/storyboarding/control">
  <Id Name="System.Storyboarding.Common.TextInput" Revision="1" Stencil="System.Storyboarding.Common" StencilVersion="0.1"/>
</Control>
</file>

<file path=customXml/item5.xml><?xml version="1.0" encoding="utf-8"?>
<Control xmlns="http://schemas.microsoft.com/VisualStudio/2011/storyboarding/control">
  <Id Name="System.Storyboarding.Common.Button" Revision="1" Stencil="System.Storyboarding.Common" StencilVersion="0.1"/>
</Control>
</file>

<file path=customXml/item6.xml><?xml version="1.0" encoding="utf-8"?>
<Control xmlns="http://schemas.microsoft.com/VisualStudio/2011/storyboarding/control">
  <Id Name="System.Storyboarding.Common.Button" Revision="1" Stencil="System.Storyboarding.Common" StencilVersion="0.1"/>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System.Storyboarding.Common.Button" Revision="1" Stencil="System.Storyboarding.Common" StencilVersion="0.1"/>
</Control>
</file>

<file path=customXml/item9.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5C829626-439E-4A3C-AE40-BFD60ACFDE55}">
  <ds:schemaRefs>
    <ds:schemaRef ds:uri="http://schemas.microsoft.com/VisualStudio/2011/storyboarding/control"/>
  </ds:schemaRefs>
</ds:datastoreItem>
</file>

<file path=customXml/itemProps10.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574B7610-9B70-4AFC-9E0C-7686B71B6001}">
  <ds:schemaRefs>
    <ds:schemaRef ds:uri="http://schemas.microsoft.com/VisualStudio/2011/storyboarding/control"/>
  </ds:schemaRefs>
</ds:datastoreItem>
</file>

<file path=customXml/itemProps12.xml><?xml version="1.0" encoding="utf-8"?>
<ds:datastoreItem xmlns:ds="http://schemas.openxmlformats.org/officeDocument/2006/customXml" ds:itemID="{CC42ADC5-30CE-4BB7-B7EC-4C5C5A8A00FD}">
  <ds:schemaRefs>
    <ds:schemaRef ds:uri="http://schemas.microsoft.com/VisualStudio/2011/storyboarding/control"/>
  </ds:schemaRefs>
</ds:datastoreItem>
</file>

<file path=customXml/itemProps13.xml><?xml version="1.0" encoding="utf-8"?>
<ds:datastoreItem xmlns:ds="http://schemas.openxmlformats.org/officeDocument/2006/customXml" ds:itemID="{22DA4DD0-B8EA-4BC9-93A4-98035FB56E4E}">
  <ds:schemaRefs>
    <ds:schemaRef ds:uri="http://schemas.microsoft.com/VisualStudio/2011/storyboarding/control"/>
  </ds:schemaRefs>
</ds:datastoreItem>
</file>

<file path=customXml/itemProps14.xml><?xml version="1.0" encoding="utf-8"?>
<ds:datastoreItem xmlns:ds="http://schemas.openxmlformats.org/officeDocument/2006/customXml" ds:itemID="{D0CD1B43-7020-4A36-AB48-1AB4F7A18C27}">
  <ds:schemaRefs>
    <ds:schemaRef ds:uri="http://schemas.microsoft.com/VisualStudio/2011/storyboarding/control"/>
  </ds:schemaRefs>
</ds:datastoreItem>
</file>

<file path=customXml/itemProps15.xml><?xml version="1.0" encoding="utf-8"?>
<ds:datastoreItem xmlns:ds="http://schemas.openxmlformats.org/officeDocument/2006/customXml" ds:itemID="{97D80E81-A6B1-40D1-91D5-493A3EEC987C}">
  <ds:schemaRefs>
    <ds:schemaRef ds:uri="http://schemas.microsoft.com/VisualStudio/2011/storyboarding/control"/>
  </ds:schemaRefs>
</ds:datastoreItem>
</file>

<file path=customXml/itemProps2.xml><?xml version="1.0" encoding="utf-8"?>
<ds:datastoreItem xmlns:ds="http://schemas.openxmlformats.org/officeDocument/2006/customXml" ds:itemID="{710A709A-3BAB-466A-BC50-C175D4B489CF}">
  <ds:schemaRefs>
    <ds:schemaRef ds:uri="http://schemas.microsoft.com/VisualStudio/2011/storyboarding/control"/>
  </ds:schemaRefs>
</ds:datastoreItem>
</file>

<file path=customXml/itemProps3.xml><?xml version="1.0" encoding="utf-8"?>
<ds:datastoreItem xmlns:ds="http://schemas.openxmlformats.org/officeDocument/2006/customXml" ds:itemID="{73D254E6-036C-44B8-B532-DD6AD573E8AF}">
  <ds:schemaRefs>
    <ds:schemaRef ds:uri="http://schemas.microsoft.com/VisualStudio/2011/storyboarding/control"/>
  </ds:schemaRefs>
</ds:datastoreItem>
</file>

<file path=customXml/itemProps4.xml><?xml version="1.0" encoding="utf-8"?>
<ds:datastoreItem xmlns:ds="http://schemas.openxmlformats.org/officeDocument/2006/customXml" ds:itemID="{FE3CCAC9-FB7A-4D79-8D25-A53F28E97B1D}">
  <ds:schemaRefs>
    <ds:schemaRef ds:uri="http://schemas.microsoft.com/VisualStudio/2011/storyboarding/control"/>
  </ds:schemaRefs>
</ds:datastoreItem>
</file>

<file path=customXml/itemProps5.xml><?xml version="1.0" encoding="utf-8"?>
<ds:datastoreItem xmlns:ds="http://schemas.openxmlformats.org/officeDocument/2006/customXml" ds:itemID="{F24DF20F-0070-4E64-AF03-078156EC6C69}">
  <ds:schemaRefs>
    <ds:schemaRef ds:uri="http://schemas.microsoft.com/VisualStudio/2011/storyboarding/control"/>
  </ds:schemaRefs>
</ds:datastoreItem>
</file>

<file path=customXml/itemProps6.xml><?xml version="1.0" encoding="utf-8"?>
<ds:datastoreItem xmlns:ds="http://schemas.openxmlformats.org/officeDocument/2006/customXml" ds:itemID="{8C603A86-08CF-4F8F-9979-DF72D7F2A6EA}">
  <ds:schemaRefs>
    <ds:schemaRef ds:uri="http://schemas.microsoft.com/VisualStudio/2011/storyboarding/control"/>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8.xml><?xml version="1.0" encoding="utf-8"?>
<ds:datastoreItem xmlns:ds="http://schemas.openxmlformats.org/officeDocument/2006/customXml" ds:itemID="{AFB62FF9-7F15-436A-BED0-B871D1873FDB}">
  <ds:schemaRefs>
    <ds:schemaRef ds:uri="http://schemas.microsoft.com/VisualStudio/2011/storyboarding/control"/>
  </ds:schemaRefs>
</ds:datastoreItem>
</file>

<file path=customXml/itemProps9.xml><?xml version="1.0" encoding="utf-8"?>
<ds:datastoreItem xmlns:ds="http://schemas.openxmlformats.org/officeDocument/2006/customXml" ds:itemID="{F990F116-B58F-4255-B05B-DA3808E0E5C6}">
  <ds:schemaRefs>
    <ds:schemaRef ds:uri="http://purl.org/dc/dcmitype/"/>
    <ds:schemaRef ds:uri="2295e2e7-0eeb-498e-8716-217bb2ee6ee3"/>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infopath/2007/PartnerControls"/>
    <ds:schemaRef ds:uri="c6bb9d19-7926-47a4-9d93-93d5401473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5220</TotalTime>
  <Words>1465</Words>
  <Application>Microsoft Office PowerPoint</Application>
  <PresentationFormat>Custom</PresentationFormat>
  <Paragraphs>749</Paragraphs>
  <Slides>57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Segoe UI</vt:lpstr>
      <vt:lpstr>Segoe UI Light</vt:lpstr>
      <vt:lpstr>Webdings</vt:lpstr>
      <vt:lpstr>Wingdings</vt:lpstr>
      <vt:lpstr>Metro Template Light 16x9</vt:lpstr>
      <vt:lpstr>Branching and Merging Guide – Visuals v3</vt:lpstr>
      <vt:lpstr>VISUAL STUDIO 2012 READINESS  Branching and Merging  - Template</vt:lpstr>
      <vt:lpstr>VISUAL STUDIO READINESS  Main Only</vt:lpstr>
      <vt:lpstr>VISUAL STUDIO READINESS   Release Isolation</vt:lpstr>
      <vt:lpstr>VISUAL STUDIO READINESS  Development Isolation</vt:lpstr>
      <vt:lpstr>VISUAL STUDIO READINESS  Development and Release Isolation</vt:lpstr>
      <vt:lpstr>VISUAL STUDIO READINESS  Servicing and Release Isolation</vt:lpstr>
      <vt:lpstr>VISUAL STUDIO READINESS  Servicing, Hotfix and Release Isolation</vt:lpstr>
      <vt:lpstr>VISUAL STUDIO READINESS  Feature Isolation</vt:lpstr>
      <vt:lpstr>VISUAL STUDIO READINESS  Code Promotion</vt:lpstr>
      <vt:lpstr>VISUAL STUDIO READINESS  Continuous delivery</vt:lpstr>
      <vt:lpstr>VISUAL STUDIO READINESS  Release Isolation</vt:lpstr>
      <vt:lpstr>VISUAL STUDIO READINESS  Release Isolation</vt:lpstr>
      <vt:lpstr>VISUAL STUDIO READINESS  Release Isolation</vt:lpstr>
      <vt:lpstr>VISUAL STUDIO READINESS  Release Isolation</vt:lpstr>
      <vt:lpstr>VISUAL STUDIO READINESS  HOL Development Isolation</vt:lpstr>
      <vt:lpstr>VISUAL STUDIO READINESS  HOL Hybrid Development &amp; Feature Isolation</vt:lpstr>
      <vt:lpstr>VISUAL STUDIO READINESS  HOL Hybrid Development &amp; Feature Isolation</vt:lpstr>
      <vt:lpstr>VISUAL STUDIO READINESS  HOL Hybrid Development &amp; Feature Isolation</vt:lpstr>
      <vt:lpstr>VISUAL STUDIO READINESS  Baseless Merge</vt:lpstr>
      <vt:lpstr>VISUAL STUDIO READINESS  Create a new source control branch option - problematic</vt:lpstr>
      <vt:lpstr>VISUAL STUDIO READINESS  Create a new source control branch option – alternative - problematic</vt:lpstr>
      <vt:lpstr>VISUAL STUDIO READINESS  Release Branching – Advanced Simplified</vt:lpstr>
      <vt:lpstr>VISUAL STUDIO READINESS  Release Branching – Advanced Simplified</vt:lpstr>
      <vt:lpstr>VISUAL STUDIO READINESS  Feature Parent with two children - Checkout</vt:lpstr>
      <vt:lpstr>VISUAL STUDIO READINESS  Feature Parent with two children – Get Latest Child 1</vt:lpstr>
      <vt:lpstr>VISUAL STUDIO READINESS  Feature Parent with two children – Checkin from Child 1</vt:lpstr>
      <vt:lpstr>VISUAL STUDIO READINESS  Feature Parent with two children - Get Latest Child 2</vt:lpstr>
      <vt:lpstr>VISUAL STUDIO READINESS  Feature Parent with two children - Checkin from Child 2</vt:lpstr>
      <vt:lpstr>VISUAL STUDIO READINESS  Feature Parent with two children and integration branch</vt:lpstr>
      <vt:lpstr>VISUAL STUDIO READINESS  Sharing Resources Diagrams</vt:lpstr>
      <vt:lpstr>VISUAL STUDIO 2READINESS  Branching and Merging  - Rational ClearCase</vt:lpstr>
      <vt:lpstr>VISUAL STUDIO READINESS  Branching is “easy”</vt:lpstr>
      <vt:lpstr>VISUAL STUDIO READINESS  Branch Post 1</vt:lpstr>
      <vt:lpstr>VISUAL STUDIO READINESS  Branch Post 2</vt:lpstr>
      <vt:lpstr>VISUAL STUDIO READINESS  Branching is “easy”</vt:lpstr>
      <vt:lpstr>VISUAL STUDIO READINESS  TFS Integration Tools - Standard</vt:lpstr>
      <vt:lpstr>VISUAL STUDIO READINESS  TFS Integration Tools – Merge Scope</vt:lpstr>
      <vt:lpstr>VISUAL STUDIO READINESS  TFS Integration Tools – Cloak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 STUDIO READINESS  Walkthrough - Blips</vt:lpstr>
      <vt:lpstr>VISUAL STUDIO READINESS  Development and Release Isolation Simplified</vt:lpstr>
      <vt:lpstr>VISUAL STUDIO READINESS  Servicing and Release Isolation Sample</vt:lpstr>
      <vt:lpstr>Common User Stories</vt:lpstr>
      <vt:lpstr>1. Add Items to Source Control</vt:lpstr>
      <vt:lpstr>2. Get Items</vt:lpstr>
      <vt:lpstr>3. Check-in</vt:lpstr>
      <vt:lpstr>4. Delete</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Francisco Fagas</dc:creator>
  <cp:keywords>&lt;Any Related Keywords&gt;</cp:keywords>
  <dc:description>Template: Saku Uchikawa, Microsoft Corporation
Formatting:
Event Date: 
Event Location: 
Audience Type: Internal</dc:description>
  <cp:lastModifiedBy>Willy-Peter Schaub</cp:lastModifiedBy>
  <cp:revision>232</cp:revision>
  <dcterms:created xsi:type="dcterms:W3CDTF">2012-02-17T02:14:18Z</dcterms:created>
  <dcterms:modified xsi:type="dcterms:W3CDTF">2016-01-23T08:21:57Z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Tfs.IsStoryboard">
    <vt:bool>true</vt:bool>
  </property>
</Properties>
</file>