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27" r:id="rId2"/>
    <p:sldId id="336" r:id="rId3"/>
    <p:sldId id="337" r:id="rId4"/>
    <p:sldId id="338" r:id="rId5"/>
    <p:sldId id="339" r:id="rId6"/>
    <p:sldId id="340" r:id="rId7"/>
    <p:sldId id="341" r:id="rId8"/>
    <p:sldId id="342" r:id="rId9"/>
    <p:sldId id="344" r:id="rId10"/>
    <p:sldId id="343" r:id="rId11"/>
    <p:sldId id="345" r:id="rId12"/>
    <p:sldId id="346" r:id="rId13"/>
    <p:sldId id="347" r:id="rId14"/>
    <p:sldId id="34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CCCCFF"/>
    <a:srgbClr val="FF5050"/>
    <a:srgbClr val="000066"/>
    <a:srgbClr val="336699"/>
    <a:srgbClr val="003366"/>
    <a:srgbClr val="660066"/>
    <a:srgbClr val="333399"/>
    <a:srgbClr val="CC99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8" autoAdjust="0"/>
    <p:restoredTop sz="94660"/>
  </p:normalViewPr>
  <p:slideViewPr>
    <p:cSldViewPr snapToGrid="0">
      <p:cViewPr>
        <p:scale>
          <a:sx n="150" d="100"/>
          <a:sy n="150" d="100"/>
        </p:scale>
        <p:origin x="258" y="-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108B4-53EF-4F9E-9491-F5ABDE6A4EA7}" type="datetimeFigureOut">
              <a:rPr lang="en-CA" smtClean="0"/>
              <a:t>2017-06-21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40458-CBDF-4242-A98F-5E1D8B45E6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1197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40458-CBDF-4242-A98F-5E1D8B45E643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5842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40458-CBDF-4242-A98F-5E1D8B45E643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1854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40458-CBDF-4242-A98F-5E1D8B45E643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9685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40458-CBDF-4242-A98F-5E1D8B45E643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673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40458-CBDF-4242-A98F-5E1D8B45E643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1664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40458-CBDF-4242-A98F-5E1D8B45E643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3855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40458-CBDF-4242-A98F-5E1D8B45E643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0783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40458-CBDF-4242-A98F-5E1D8B45E64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3601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40458-CBDF-4242-A98F-5E1D8B45E643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0055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40458-CBDF-4242-A98F-5E1D8B45E643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8658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40458-CBDF-4242-A98F-5E1D8B45E643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5451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40458-CBDF-4242-A98F-5E1D8B45E643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6592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40458-CBDF-4242-A98F-5E1D8B45E643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1356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40458-CBDF-4242-A98F-5E1D8B45E643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8258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2017-06-21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7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2017-06-21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0666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2017-06-21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4077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2017-06-21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0168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2017-06-21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507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2017-06-21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501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2017-06-21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4227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15636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2017-06-21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9795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2017-06-21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650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2017-06-21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8104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2017-06-21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3569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EBF1D-DE49-4C53-B029-DA93D2E44EE4}" type="datetimeFigureOut">
              <a:rPr lang="en-CA" smtClean="0"/>
              <a:t>2017-06-21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638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2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13" Type="http://schemas.openxmlformats.org/officeDocument/2006/relationships/image" Target="../media/image37.png"/><Relationship Id="rId18" Type="http://schemas.openxmlformats.org/officeDocument/2006/relationships/image" Target="../media/image4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40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sv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Relationship Id="rId14" Type="http://schemas.openxmlformats.org/officeDocument/2006/relationships/image" Target="../media/image38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10" Type="http://schemas.openxmlformats.org/officeDocument/2006/relationships/image" Target="../media/image50.svg"/><Relationship Id="rId4" Type="http://schemas.openxmlformats.org/officeDocument/2006/relationships/image" Target="../media/image44.svg"/><Relationship Id="rId9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svg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5.png"/><Relationship Id="rId18" Type="http://schemas.openxmlformats.org/officeDocument/2006/relationships/image" Target="../media/image20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4.sv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8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svg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5" Type="http://schemas.openxmlformats.org/officeDocument/2006/relationships/image" Target="../media/image17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2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/>
          <p:nvPr/>
        </p:nvSpPr>
        <p:spPr>
          <a:xfrm>
            <a:off x="1000775" y="2056738"/>
            <a:ext cx="4114800" cy="4114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CA" dirty="0"/>
          </a:p>
        </p:txBody>
      </p:sp>
      <p:sp>
        <p:nvSpPr>
          <p:cNvPr id="3" name="Flowchart: Connector 2"/>
          <p:cNvSpPr/>
          <p:nvPr/>
        </p:nvSpPr>
        <p:spPr>
          <a:xfrm>
            <a:off x="1731082" y="2714724"/>
            <a:ext cx="2743200" cy="2743200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950732" y="3016249"/>
            <a:ext cx="2303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Early Adopters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33812" y="2223893"/>
            <a:ext cx="994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</a:p>
        </p:txBody>
      </p:sp>
      <p:sp>
        <p:nvSpPr>
          <p:cNvPr id="2" name="Flowchart: Connector 1"/>
          <p:cNvSpPr/>
          <p:nvPr/>
        </p:nvSpPr>
        <p:spPr>
          <a:xfrm>
            <a:off x="2374725" y="3428338"/>
            <a:ext cx="1371600" cy="13716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2341472" y="3875792"/>
            <a:ext cx="1433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Canaries</a:t>
            </a:r>
            <a:endParaRPr lang="en-CA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90E66AFA-0ACF-4581-ABE2-5C980700CCFF}"/>
              </a:ext>
            </a:extLst>
          </p:cNvPr>
          <p:cNvSpPr/>
          <p:nvPr/>
        </p:nvSpPr>
        <p:spPr>
          <a:xfrm>
            <a:off x="6856858" y="2056738"/>
            <a:ext cx="4114800" cy="4114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CA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AF642D59-B92E-4405-93B6-24679E0316E7}"/>
              </a:ext>
            </a:extLst>
          </p:cNvPr>
          <p:cNvSpPr/>
          <p:nvPr/>
        </p:nvSpPr>
        <p:spPr>
          <a:xfrm>
            <a:off x="7587165" y="2714724"/>
            <a:ext cx="2743200" cy="2743200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3EF5DB-FAE5-47D1-A065-6B4F2AF40137}"/>
              </a:ext>
            </a:extLst>
          </p:cNvPr>
          <p:cNvSpPr txBox="1"/>
          <p:nvPr/>
        </p:nvSpPr>
        <p:spPr>
          <a:xfrm>
            <a:off x="7762308" y="2899219"/>
            <a:ext cx="2303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56E546-5EF7-44CA-B786-1C8505784034}"/>
              </a:ext>
            </a:extLst>
          </p:cNvPr>
          <p:cNvSpPr txBox="1"/>
          <p:nvPr/>
        </p:nvSpPr>
        <p:spPr>
          <a:xfrm>
            <a:off x="8417039" y="2112366"/>
            <a:ext cx="994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B59E78CC-6D7A-4B2B-8487-048B6326D625}"/>
              </a:ext>
            </a:extLst>
          </p:cNvPr>
          <p:cNvSpPr/>
          <p:nvPr/>
        </p:nvSpPr>
        <p:spPr>
          <a:xfrm>
            <a:off x="8230808" y="3428338"/>
            <a:ext cx="1371600" cy="13716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39179B-1ADD-49EB-8CEE-DB69E8D77F18}"/>
              </a:ext>
            </a:extLst>
          </p:cNvPr>
          <p:cNvSpPr txBox="1"/>
          <p:nvPr/>
        </p:nvSpPr>
        <p:spPr>
          <a:xfrm>
            <a:off x="8197555" y="3828448"/>
            <a:ext cx="1433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</a:t>
            </a:r>
            <a:endParaRPr lang="en-CA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76105583-B086-4107-AA39-2991E96C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601608" cy="760490"/>
          </a:xfrm>
        </p:spPr>
        <p:txBody>
          <a:bodyPr>
            <a:normAutofit/>
          </a:bodyPr>
          <a:lstStyle/>
          <a:p>
            <a:r>
              <a:rPr lang="en-US" dirty="0"/>
              <a:t>Minimize blast zone by deploying ring, by ring</a:t>
            </a:r>
            <a:endParaRPr lang="en-CA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E8DD6D-839C-408F-BCB3-F7822C41A52B}"/>
              </a:ext>
            </a:extLst>
          </p:cNvPr>
          <p:cNvSpPr txBox="1"/>
          <p:nvPr/>
        </p:nvSpPr>
        <p:spPr>
          <a:xfrm>
            <a:off x="3993390" y="1839173"/>
            <a:ext cx="3449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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 TYPES </a:t>
            </a:r>
            <a:endParaRPr lang="en-CA" sz="32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68744F-194D-4320-BDF0-E15D4ADDE380}"/>
              </a:ext>
            </a:extLst>
          </p:cNvPr>
          <p:cNvSpPr txBox="1"/>
          <p:nvPr/>
        </p:nvSpPr>
        <p:spPr>
          <a:xfrm>
            <a:off x="1873662" y="5592752"/>
            <a:ext cx="5839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                    RI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 NAMES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</a:t>
            </a:r>
            <a:endParaRPr lang="en-CA" sz="32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19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94005F8-8972-4AF2-8BDE-4EE03DB61E95}"/>
              </a:ext>
            </a:extLst>
          </p:cNvPr>
          <p:cNvSpPr/>
          <p:nvPr/>
        </p:nvSpPr>
        <p:spPr>
          <a:xfrm>
            <a:off x="3549611" y="1176314"/>
            <a:ext cx="2669680" cy="1970746"/>
          </a:xfrm>
          <a:prstGeom prst="roundRect">
            <a:avLst>
              <a:gd name="adj" fmla="val 85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70D36-D37D-4022-97D1-9B78F280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LEVEL - HYPOTHETICAL</a:t>
            </a:r>
            <a:endParaRPr lang="en-CA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AC5F52D-EB5F-4472-9581-3E7FDCC503EB}"/>
              </a:ext>
            </a:extLst>
          </p:cNvPr>
          <p:cNvSpPr/>
          <p:nvPr/>
        </p:nvSpPr>
        <p:spPr>
          <a:xfrm>
            <a:off x="588157" y="1176314"/>
            <a:ext cx="2669680" cy="1970746"/>
          </a:xfrm>
          <a:prstGeom prst="roundRect">
            <a:avLst>
              <a:gd name="adj" fmla="val 85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2E900B-6738-4829-AA9B-AD02CAF4EC12}"/>
              </a:ext>
            </a:extLst>
          </p:cNvPr>
          <p:cNvSpPr/>
          <p:nvPr/>
        </p:nvSpPr>
        <p:spPr>
          <a:xfrm>
            <a:off x="6470533" y="1176314"/>
            <a:ext cx="2669680" cy="1970746"/>
          </a:xfrm>
          <a:prstGeom prst="roundRect">
            <a:avLst>
              <a:gd name="adj" fmla="val 85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DB3758-9AA5-4960-A9C5-5F0F6ECB981E}"/>
              </a:ext>
            </a:extLst>
          </p:cNvPr>
          <p:cNvSpPr txBox="1"/>
          <p:nvPr/>
        </p:nvSpPr>
        <p:spPr>
          <a:xfrm>
            <a:off x="821926" y="845475"/>
            <a:ext cx="2202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PRESENTATION LAYER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B3E23A-505B-4519-9C2E-855F697E6485}"/>
              </a:ext>
            </a:extLst>
          </p:cNvPr>
          <p:cNvSpPr txBox="1"/>
          <p:nvPr/>
        </p:nvSpPr>
        <p:spPr>
          <a:xfrm>
            <a:off x="4227612" y="842410"/>
            <a:ext cx="1372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LOGIC LAYER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D41544-BAC1-4188-88A8-FA693C46F0D3}"/>
              </a:ext>
            </a:extLst>
          </p:cNvPr>
          <p:cNvSpPr txBox="1"/>
          <p:nvPr/>
        </p:nvSpPr>
        <p:spPr>
          <a:xfrm>
            <a:off x="6837556" y="834551"/>
            <a:ext cx="2038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PERSISTENCE LAYER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1871DCD1-426F-4B51-9EC2-984C7B240D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99672" y="1467977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B615B52-F628-43F3-B793-1FE5A7A685E3}"/>
              </a:ext>
            </a:extLst>
          </p:cNvPr>
          <p:cNvSpPr txBox="1"/>
          <p:nvPr/>
        </p:nvSpPr>
        <p:spPr>
          <a:xfrm>
            <a:off x="7386378" y="2340181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  <a:endParaRPr lang="en-CA" dirty="0"/>
          </a:p>
        </p:txBody>
      </p:sp>
      <p:pic>
        <p:nvPicPr>
          <p:cNvPr id="28" name="Graphic 27" descr="Television">
            <a:extLst>
              <a:ext uri="{FF2B5EF4-FFF2-40B4-BE49-F238E27FC236}">
                <a16:creationId xmlns:a16="http://schemas.microsoft.com/office/drawing/2014/main" id="{623E23F0-DBF0-4067-945C-2413556201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90064" y="1698524"/>
            <a:ext cx="914400" cy="914400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866AE2A9-F05A-45B7-BA01-BAAEEFC28D2E}"/>
              </a:ext>
            </a:extLst>
          </p:cNvPr>
          <p:cNvGrpSpPr/>
          <p:nvPr/>
        </p:nvGrpSpPr>
        <p:grpSpPr>
          <a:xfrm>
            <a:off x="3688571" y="1878747"/>
            <a:ext cx="735792" cy="646100"/>
            <a:chOff x="3783821" y="2360200"/>
            <a:chExt cx="735792" cy="64610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4BE3489-7B7A-4EF9-8CBD-3893465BB731}"/>
                </a:ext>
              </a:extLst>
            </p:cNvPr>
            <p:cNvGrpSpPr/>
            <p:nvPr/>
          </p:nvGrpSpPr>
          <p:grpSpPr>
            <a:xfrm>
              <a:off x="3783821" y="2713406"/>
              <a:ext cx="486975" cy="292894"/>
              <a:chOff x="4081750" y="5045869"/>
              <a:chExt cx="632837" cy="385763"/>
            </a:xfrm>
          </p:grpSpPr>
          <p:sp>
            <p:nvSpPr>
              <p:cNvPr id="31" name="Flowchart: Connector 30">
                <a:extLst>
                  <a:ext uri="{FF2B5EF4-FFF2-40B4-BE49-F238E27FC236}">
                    <a16:creationId xmlns:a16="http://schemas.microsoft.com/office/drawing/2014/main" id="{329560D3-80B8-4567-9C8A-B0D8E16CA4D3}"/>
                  </a:ext>
                </a:extLst>
              </p:cNvPr>
              <p:cNvSpPr/>
              <p:nvPr/>
            </p:nvSpPr>
            <p:spPr>
              <a:xfrm>
                <a:off x="4324638" y="5045869"/>
                <a:ext cx="389949" cy="385763"/>
              </a:xfrm>
              <a:prstGeom prst="flowChartConnector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2" name="Flowchart: Connector 31">
                <a:extLst>
                  <a:ext uri="{FF2B5EF4-FFF2-40B4-BE49-F238E27FC236}">
                    <a16:creationId xmlns:a16="http://schemas.microsoft.com/office/drawing/2014/main" id="{9BC01B1A-96CE-4E26-A4BF-37E99BDD04BB}"/>
                  </a:ext>
                </a:extLst>
              </p:cNvPr>
              <p:cNvSpPr/>
              <p:nvPr/>
            </p:nvSpPr>
            <p:spPr>
              <a:xfrm>
                <a:off x="4081750" y="5045869"/>
                <a:ext cx="389949" cy="385763"/>
              </a:xfrm>
              <a:prstGeom prst="flowChartConnector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F29345F-D131-4D81-A546-405001EEEAB9}"/>
                </a:ext>
              </a:extLst>
            </p:cNvPr>
            <p:cNvSpPr/>
            <p:nvPr/>
          </p:nvSpPr>
          <p:spPr>
            <a:xfrm>
              <a:off x="3829061" y="2360200"/>
              <a:ext cx="690552" cy="505447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6382977-C119-4CD8-82A5-28962F4F7C2E}"/>
                </a:ext>
              </a:extLst>
            </p:cNvPr>
            <p:cNvSpPr/>
            <p:nvPr/>
          </p:nvSpPr>
          <p:spPr>
            <a:xfrm>
              <a:off x="3852863" y="2382377"/>
              <a:ext cx="650081" cy="1353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7" name="Flowchart: Connector 36">
              <a:extLst>
                <a:ext uri="{FF2B5EF4-FFF2-40B4-BE49-F238E27FC236}">
                  <a16:creationId xmlns:a16="http://schemas.microsoft.com/office/drawing/2014/main" id="{EE41F810-F066-4E06-84CA-CEAB6E0A4BB3}"/>
                </a:ext>
              </a:extLst>
            </p:cNvPr>
            <p:cNvSpPr/>
            <p:nvPr/>
          </p:nvSpPr>
          <p:spPr>
            <a:xfrm>
              <a:off x="4062582" y="2769393"/>
              <a:ext cx="185714" cy="182733"/>
            </a:xfrm>
            <a:prstGeom prst="flowChartConnector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Flowchart: Connector 29">
              <a:extLst>
                <a:ext uri="{FF2B5EF4-FFF2-40B4-BE49-F238E27FC236}">
                  <a16:creationId xmlns:a16="http://schemas.microsoft.com/office/drawing/2014/main" id="{C6D21D13-D7EC-4B8B-A65A-2DF44A8F165D}"/>
                </a:ext>
              </a:extLst>
            </p:cNvPr>
            <p:cNvSpPr/>
            <p:nvPr/>
          </p:nvSpPr>
          <p:spPr>
            <a:xfrm>
              <a:off x="4042274" y="2791828"/>
              <a:ext cx="152400" cy="147637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89AC0B1-31C5-4FEA-93EB-A6E9A4849725}"/>
              </a:ext>
            </a:extLst>
          </p:cNvPr>
          <p:cNvGrpSpPr/>
          <p:nvPr/>
        </p:nvGrpSpPr>
        <p:grpSpPr>
          <a:xfrm>
            <a:off x="4495911" y="1887202"/>
            <a:ext cx="735792" cy="646100"/>
            <a:chOff x="3783821" y="2360200"/>
            <a:chExt cx="735792" cy="64610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E5E4A903-1F21-4D6A-B225-78A5E01A382E}"/>
                </a:ext>
              </a:extLst>
            </p:cNvPr>
            <p:cNvGrpSpPr/>
            <p:nvPr/>
          </p:nvGrpSpPr>
          <p:grpSpPr>
            <a:xfrm>
              <a:off x="3783821" y="2713406"/>
              <a:ext cx="486975" cy="292894"/>
              <a:chOff x="4081750" y="5045869"/>
              <a:chExt cx="632837" cy="385763"/>
            </a:xfrm>
          </p:grpSpPr>
          <p:sp>
            <p:nvSpPr>
              <p:cNvPr id="45" name="Flowchart: Connector 44">
                <a:extLst>
                  <a:ext uri="{FF2B5EF4-FFF2-40B4-BE49-F238E27FC236}">
                    <a16:creationId xmlns:a16="http://schemas.microsoft.com/office/drawing/2014/main" id="{3BEBDE6C-A41D-449A-9179-8F923F425983}"/>
                  </a:ext>
                </a:extLst>
              </p:cNvPr>
              <p:cNvSpPr/>
              <p:nvPr/>
            </p:nvSpPr>
            <p:spPr>
              <a:xfrm>
                <a:off x="4324638" y="5045869"/>
                <a:ext cx="389949" cy="385763"/>
              </a:xfrm>
              <a:prstGeom prst="flowChartConnector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6" name="Flowchart: Connector 45">
                <a:extLst>
                  <a:ext uri="{FF2B5EF4-FFF2-40B4-BE49-F238E27FC236}">
                    <a16:creationId xmlns:a16="http://schemas.microsoft.com/office/drawing/2014/main" id="{B9CF7D6D-83AC-4799-BD81-AEDC9FF9578A}"/>
                  </a:ext>
                </a:extLst>
              </p:cNvPr>
              <p:cNvSpPr/>
              <p:nvPr/>
            </p:nvSpPr>
            <p:spPr>
              <a:xfrm>
                <a:off x="4081750" y="5045869"/>
                <a:ext cx="389949" cy="385763"/>
              </a:xfrm>
              <a:prstGeom prst="flowChartConnector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366F6DD-0FD6-4C4A-9E8E-08D5D91DE9EF}"/>
                </a:ext>
              </a:extLst>
            </p:cNvPr>
            <p:cNvSpPr/>
            <p:nvPr/>
          </p:nvSpPr>
          <p:spPr>
            <a:xfrm>
              <a:off x="3829061" y="2360200"/>
              <a:ext cx="690552" cy="505447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B4E2176-8749-4744-8B76-0317FB131DAA}"/>
                </a:ext>
              </a:extLst>
            </p:cNvPr>
            <p:cNvSpPr/>
            <p:nvPr/>
          </p:nvSpPr>
          <p:spPr>
            <a:xfrm>
              <a:off x="3852863" y="2382377"/>
              <a:ext cx="650081" cy="1353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" name="Flowchart: Connector 42">
              <a:extLst>
                <a:ext uri="{FF2B5EF4-FFF2-40B4-BE49-F238E27FC236}">
                  <a16:creationId xmlns:a16="http://schemas.microsoft.com/office/drawing/2014/main" id="{FD28C031-B882-438B-BF3B-11193DC9D387}"/>
                </a:ext>
              </a:extLst>
            </p:cNvPr>
            <p:cNvSpPr/>
            <p:nvPr/>
          </p:nvSpPr>
          <p:spPr>
            <a:xfrm>
              <a:off x="4062582" y="2769393"/>
              <a:ext cx="185714" cy="182733"/>
            </a:xfrm>
            <a:prstGeom prst="flowChartConnector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4" name="Flowchart: Connector 43">
              <a:extLst>
                <a:ext uri="{FF2B5EF4-FFF2-40B4-BE49-F238E27FC236}">
                  <a16:creationId xmlns:a16="http://schemas.microsoft.com/office/drawing/2014/main" id="{CBEF00D6-D368-4DDC-9B4E-CD67A6E776E8}"/>
                </a:ext>
              </a:extLst>
            </p:cNvPr>
            <p:cNvSpPr/>
            <p:nvPr/>
          </p:nvSpPr>
          <p:spPr>
            <a:xfrm>
              <a:off x="4042274" y="2791828"/>
              <a:ext cx="152400" cy="147637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8DF8270-EC03-4A88-8E18-317381EF0925}"/>
              </a:ext>
            </a:extLst>
          </p:cNvPr>
          <p:cNvGrpSpPr/>
          <p:nvPr/>
        </p:nvGrpSpPr>
        <p:grpSpPr>
          <a:xfrm>
            <a:off x="5301883" y="1894958"/>
            <a:ext cx="735792" cy="646100"/>
            <a:chOff x="3783821" y="2360200"/>
            <a:chExt cx="735792" cy="64610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191BA04-F4B5-4CBF-853B-F6422244F46C}"/>
                </a:ext>
              </a:extLst>
            </p:cNvPr>
            <p:cNvGrpSpPr/>
            <p:nvPr/>
          </p:nvGrpSpPr>
          <p:grpSpPr>
            <a:xfrm>
              <a:off x="3783821" y="2713406"/>
              <a:ext cx="486975" cy="292894"/>
              <a:chOff x="4081750" y="5045869"/>
              <a:chExt cx="632837" cy="385763"/>
            </a:xfrm>
          </p:grpSpPr>
          <p:sp>
            <p:nvSpPr>
              <p:cNvPr id="53" name="Flowchart: Connector 52">
                <a:extLst>
                  <a:ext uri="{FF2B5EF4-FFF2-40B4-BE49-F238E27FC236}">
                    <a16:creationId xmlns:a16="http://schemas.microsoft.com/office/drawing/2014/main" id="{E6A0F75E-778E-412E-9AF4-67B78EDB9256}"/>
                  </a:ext>
                </a:extLst>
              </p:cNvPr>
              <p:cNvSpPr/>
              <p:nvPr/>
            </p:nvSpPr>
            <p:spPr>
              <a:xfrm>
                <a:off x="4324638" y="5045869"/>
                <a:ext cx="389949" cy="385763"/>
              </a:xfrm>
              <a:prstGeom prst="flowChartConnector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4" name="Flowchart: Connector 53">
                <a:extLst>
                  <a:ext uri="{FF2B5EF4-FFF2-40B4-BE49-F238E27FC236}">
                    <a16:creationId xmlns:a16="http://schemas.microsoft.com/office/drawing/2014/main" id="{4C6B89C3-AEF2-4985-9277-75B162267B47}"/>
                  </a:ext>
                </a:extLst>
              </p:cNvPr>
              <p:cNvSpPr/>
              <p:nvPr/>
            </p:nvSpPr>
            <p:spPr>
              <a:xfrm>
                <a:off x="4081750" y="5045869"/>
                <a:ext cx="389949" cy="385763"/>
              </a:xfrm>
              <a:prstGeom prst="flowChartConnector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6F71F689-F091-4862-9CE6-65B5053D6555}"/>
                </a:ext>
              </a:extLst>
            </p:cNvPr>
            <p:cNvSpPr/>
            <p:nvPr/>
          </p:nvSpPr>
          <p:spPr>
            <a:xfrm>
              <a:off x="3829061" y="2360200"/>
              <a:ext cx="690552" cy="505447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8FE993C-E214-4274-9C76-9FBF7C5D6491}"/>
                </a:ext>
              </a:extLst>
            </p:cNvPr>
            <p:cNvSpPr/>
            <p:nvPr/>
          </p:nvSpPr>
          <p:spPr>
            <a:xfrm>
              <a:off x="3852863" y="2382377"/>
              <a:ext cx="650081" cy="1353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" name="Flowchart: Connector 50">
              <a:extLst>
                <a:ext uri="{FF2B5EF4-FFF2-40B4-BE49-F238E27FC236}">
                  <a16:creationId xmlns:a16="http://schemas.microsoft.com/office/drawing/2014/main" id="{BB858AF4-2AF3-4096-9A93-6B9DD681AAFD}"/>
                </a:ext>
              </a:extLst>
            </p:cNvPr>
            <p:cNvSpPr/>
            <p:nvPr/>
          </p:nvSpPr>
          <p:spPr>
            <a:xfrm>
              <a:off x="4062582" y="2769393"/>
              <a:ext cx="185714" cy="182733"/>
            </a:xfrm>
            <a:prstGeom prst="flowChartConnector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2" name="Flowchart: Connector 51">
              <a:extLst>
                <a:ext uri="{FF2B5EF4-FFF2-40B4-BE49-F238E27FC236}">
                  <a16:creationId xmlns:a16="http://schemas.microsoft.com/office/drawing/2014/main" id="{B9DC700E-8C3B-4B69-8410-06D00CEA7A13}"/>
                </a:ext>
              </a:extLst>
            </p:cNvPr>
            <p:cNvSpPr/>
            <p:nvPr/>
          </p:nvSpPr>
          <p:spPr>
            <a:xfrm>
              <a:off x="4042274" y="2791828"/>
              <a:ext cx="152400" cy="147637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BF8F9E4F-23B7-4943-9120-4731373CB387}"/>
              </a:ext>
            </a:extLst>
          </p:cNvPr>
          <p:cNvSpPr txBox="1"/>
          <p:nvPr/>
        </p:nvSpPr>
        <p:spPr>
          <a:xfrm>
            <a:off x="3670628" y="2539121"/>
            <a:ext cx="81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Orders</a:t>
            </a:r>
            <a:endParaRPr lang="en-CA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E813D5F-3026-43C9-81E6-55DEE6D2C05D}"/>
              </a:ext>
            </a:extLst>
          </p:cNvPr>
          <p:cNvSpPr txBox="1"/>
          <p:nvPr/>
        </p:nvSpPr>
        <p:spPr>
          <a:xfrm>
            <a:off x="4344719" y="1462584"/>
            <a:ext cx="1079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Inventory</a:t>
            </a:r>
            <a:endParaRPr lang="en-CA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46A28CA-3A93-431B-8979-7212B7DD5A63}"/>
              </a:ext>
            </a:extLst>
          </p:cNvPr>
          <p:cNvSpPr txBox="1"/>
          <p:nvPr/>
        </p:nvSpPr>
        <p:spPr>
          <a:xfrm>
            <a:off x="5050155" y="2518740"/>
            <a:ext cx="1179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00526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70D36-D37D-4022-97D1-9B78F280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LEVEL – VSTS EXTENSIONS</a:t>
            </a:r>
            <a:endParaRPr lang="en-CA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2BC9CA0-F0FF-4E25-ABB0-A0F5043B9485}"/>
              </a:ext>
            </a:extLst>
          </p:cNvPr>
          <p:cNvSpPr/>
          <p:nvPr/>
        </p:nvSpPr>
        <p:spPr>
          <a:xfrm>
            <a:off x="3549611" y="1176314"/>
            <a:ext cx="2669680" cy="1970746"/>
          </a:xfrm>
          <a:prstGeom prst="roundRect">
            <a:avLst>
              <a:gd name="adj" fmla="val 85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0AC4D6-F075-498A-AC25-50F533838E2D}"/>
              </a:ext>
            </a:extLst>
          </p:cNvPr>
          <p:cNvSpPr/>
          <p:nvPr/>
        </p:nvSpPr>
        <p:spPr>
          <a:xfrm>
            <a:off x="588157" y="1176314"/>
            <a:ext cx="2669680" cy="1970746"/>
          </a:xfrm>
          <a:prstGeom prst="roundRect">
            <a:avLst>
              <a:gd name="adj" fmla="val 85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F4FB48B-8070-48FE-8517-4FA845943568}"/>
              </a:ext>
            </a:extLst>
          </p:cNvPr>
          <p:cNvSpPr/>
          <p:nvPr/>
        </p:nvSpPr>
        <p:spPr>
          <a:xfrm>
            <a:off x="6522032" y="1170228"/>
            <a:ext cx="2669680" cy="1970746"/>
          </a:xfrm>
          <a:prstGeom prst="roundRect">
            <a:avLst>
              <a:gd name="adj" fmla="val 85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32270D-EBAE-4C27-86EC-0651A8FF5204}"/>
              </a:ext>
            </a:extLst>
          </p:cNvPr>
          <p:cNvSpPr txBox="1"/>
          <p:nvPr/>
        </p:nvSpPr>
        <p:spPr>
          <a:xfrm>
            <a:off x="821926" y="845475"/>
            <a:ext cx="2202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PRESENTATION LAYER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37A482-788E-4E1F-A9E1-F2BE834B3C59}"/>
              </a:ext>
            </a:extLst>
          </p:cNvPr>
          <p:cNvSpPr txBox="1"/>
          <p:nvPr/>
        </p:nvSpPr>
        <p:spPr>
          <a:xfrm>
            <a:off x="4227612" y="842410"/>
            <a:ext cx="1372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LOGIC LAYER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19C746-8BC9-45AF-A8D2-22A426FBDEBA}"/>
              </a:ext>
            </a:extLst>
          </p:cNvPr>
          <p:cNvSpPr txBox="1"/>
          <p:nvPr/>
        </p:nvSpPr>
        <p:spPr>
          <a:xfrm>
            <a:off x="6837556" y="834551"/>
            <a:ext cx="2038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PERSISTENCE LAYER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4F74A9E3-E14B-435B-A1D3-F090A2CD28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99672" y="1467977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0B68311-57FA-4E54-B698-B6C6B1AB5D1D}"/>
              </a:ext>
            </a:extLst>
          </p:cNvPr>
          <p:cNvSpPr txBox="1"/>
          <p:nvPr/>
        </p:nvSpPr>
        <p:spPr>
          <a:xfrm>
            <a:off x="6701651" y="2304151"/>
            <a:ext cx="2310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SQL Azure</a:t>
            </a:r>
          </a:p>
          <a:p>
            <a:pPr algn="ctr"/>
            <a:r>
              <a:rPr lang="en-US" dirty="0"/>
              <a:t>Extension Data Service</a:t>
            </a:r>
            <a:endParaRPr lang="en-CA" dirty="0"/>
          </a:p>
        </p:txBody>
      </p:sp>
      <p:pic>
        <p:nvPicPr>
          <p:cNvPr id="12" name="Graphic 11" descr="Television">
            <a:extLst>
              <a:ext uri="{FF2B5EF4-FFF2-40B4-BE49-F238E27FC236}">
                <a16:creationId xmlns:a16="http://schemas.microsoft.com/office/drawing/2014/main" id="{FAD9FABB-53A6-42BA-B654-2E9B6655A9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90064" y="1698524"/>
            <a:ext cx="914400" cy="9144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4901E8D-78D2-457F-BBB2-F5B1AB67F16B}"/>
              </a:ext>
            </a:extLst>
          </p:cNvPr>
          <p:cNvGrpSpPr/>
          <p:nvPr/>
        </p:nvGrpSpPr>
        <p:grpSpPr>
          <a:xfrm>
            <a:off x="3688571" y="1878747"/>
            <a:ext cx="735792" cy="646100"/>
            <a:chOff x="3783821" y="2360200"/>
            <a:chExt cx="735792" cy="6461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233A610-D619-483F-B4F5-6D816F23E333}"/>
                </a:ext>
              </a:extLst>
            </p:cNvPr>
            <p:cNvGrpSpPr/>
            <p:nvPr/>
          </p:nvGrpSpPr>
          <p:grpSpPr>
            <a:xfrm>
              <a:off x="3783821" y="2713406"/>
              <a:ext cx="486975" cy="292894"/>
              <a:chOff x="4081750" y="5045869"/>
              <a:chExt cx="632837" cy="385763"/>
            </a:xfrm>
          </p:grpSpPr>
          <p:sp>
            <p:nvSpPr>
              <p:cNvPr id="19" name="Flowchart: Connector 18">
                <a:extLst>
                  <a:ext uri="{FF2B5EF4-FFF2-40B4-BE49-F238E27FC236}">
                    <a16:creationId xmlns:a16="http://schemas.microsoft.com/office/drawing/2014/main" id="{4AEE74C0-2586-43EE-8985-47C7BD0B674F}"/>
                  </a:ext>
                </a:extLst>
              </p:cNvPr>
              <p:cNvSpPr/>
              <p:nvPr/>
            </p:nvSpPr>
            <p:spPr>
              <a:xfrm>
                <a:off x="4324638" y="5045869"/>
                <a:ext cx="389949" cy="385763"/>
              </a:xfrm>
              <a:prstGeom prst="flowChartConnector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0" name="Flowchart: Connector 19">
                <a:extLst>
                  <a:ext uri="{FF2B5EF4-FFF2-40B4-BE49-F238E27FC236}">
                    <a16:creationId xmlns:a16="http://schemas.microsoft.com/office/drawing/2014/main" id="{14C77D5E-FB0C-43D6-88D4-86673F32A43B}"/>
                  </a:ext>
                </a:extLst>
              </p:cNvPr>
              <p:cNvSpPr/>
              <p:nvPr/>
            </p:nvSpPr>
            <p:spPr>
              <a:xfrm>
                <a:off x="4081750" y="5045869"/>
                <a:ext cx="389949" cy="385763"/>
              </a:xfrm>
              <a:prstGeom prst="flowChartConnector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8ED695D-BA4C-4135-9A34-214DEEA53F5B}"/>
                </a:ext>
              </a:extLst>
            </p:cNvPr>
            <p:cNvSpPr/>
            <p:nvPr/>
          </p:nvSpPr>
          <p:spPr>
            <a:xfrm>
              <a:off x="3829061" y="2360200"/>
              <a:ext cx="690552" cy="505447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951A3CF-AEF0-4D1E-9F79-EC450F2A4393}"/>
                </a:ext>
              </a:extLst>
            </p:cNvPr>
            <p:cNvSpPr/>
            <p:nvPr/>
          </p:nvSpPr>
          <p:spPr>
            <a:xfrm>
              <a:off x="3852863" y="2382377"/>
              <a:ext cx="650081" cy="1353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B89ACC61-E0AB-4394-BE48-6EE15BF41BDA}"/>
                </a:ext>
              </a:extLst>
            </p:cNvPr>
            <p:cNvSpPr/>
            <p:nvPr/>
          </p:nvSpPr>
          <p:spPr>
            <a:xfrm>
              <a:off x="4062582" y="2769393"/>
              <a:ext cx="185714" cy="182733"/>
            </a:xfrm>
            <a:prstGeom prst="flowChartConnector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2ACB3A28-01F3-4B2D-8474-148A533B1C87}"/>
                </a:ext>
              </a:extLst>
            </p:cNvPr>
            <p:cNvSpPr/>
            <p:nvPr/>
          </p:nvSpPr>
          <p:spPr>
            <a:xfrm>
              <a:off x="4042274" y="2791828"/>
              <a:ext cx="152400" cy="147637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AA427C1-8AE4-4193-BC07-9B89809E377D}"/>
              </a:ext>
            </a:extLst>
          </p:cNvPr>
          <p:cNvGrpSpPr/>
          <p:nvPr/>
        </p:nvGrpSpPr>
        <p:grpSpPr>
          <a:xfrm>
            <a:off x="4495911" y="1887202"/>
            <a:ext cx="735792" cy="646100"/>
            <a:chOff x="3783821" y="2360200"/>
            <a:chExt cx="735792" cy="64610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6AA3F95-DA0A-4BE8-973E-BFBC779EACC2}"/>
                </a:ext>
              </a:extLst>
            </p:cNvPr>
            <p:cNvGrpSpPr/>
            <p:nvPr/>
          </p:nvGrpSpPr>
          <p:grpSpPr>
            <a:xfrm>
              <a:off x="3783821" y="2713406"/>
              <a:ext cx="486975" cy="292894"/>
              <a:chOff x="4081750" y="5045869"/>
              <a:chExt cx="632837" cy="385763"/>
            </a:xfrm>
          </p:grpSpPr>
          <p:sp>
            <p:nvSpPr>
              <p:cNvPr id="27" name="Flowchart: Connector 26">
                <a:extLst>
                  <a:ext uri="{FF2B5EF4-FFF2-40B4-BE49-F238E27FC236}">
                    <a16:creationId xmlns:a16="http://schemas.microsoft.com/office/drawing/2014/main" id="{3DC08EB3-06FD-4F48-A8C5-48A712C8253F}"/>
                  </a:ext>
                </a:extLst>
              </p:cNvPr>
              <p:cNvSpPr/>
              <p:nvPr/>
            </p:nvSpPr>
            <p:spPr>
              <a:xfrm>
                <a:off x="4324638" y="5045869"/>
                <a:ext cx="389949" cy="385763"/>
              </a:xfrm>
              <a:prstGeom prst="flowChartConnector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8" name="Flowchart: Connector 27">
                <a:extLst>
                  <a:ext uri="{FF2B5EF4-FFF2-40B4-BE49-F238E27FC236}">
                    <a16:creationId xmlns:a16="http://schemas.microsoft.com/office/drawing/2014/main" id="{F731EC27-184C-4579-974A-D356633BBEC9}"/>
                  </a:ext>
                </a:extLst>
              </p:cNvPr>
              <p:cNvSpPr/>
              <p:nvPr/>
            </p:nvSpPr>
            <p:spPr>
              <a:xfrm>
                <a:off x="4081750" y="5045869"/>
                <a:ext cx="389949" cy="385763"/>
              </a:xfrm>
              <a:prstGeom prst="flowChartConnector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3D532ECE-7798-41B8-9AAC-D90169ACE61D}"/>
                </a:ext>
              </a:extLst>
            </p:cNvPr>
            <p:cNvSpPr/>
            <p:nvPr/>
          </p:nvSpPr>
          <p:spPr>
            <a:xfrm>
              <a:off x="3829061" y="2360200"/>
              <a:ext cx="690552" cy="505447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32F43B9-D9D9-4483-8B69-2D5DF6B7442B}"/>
                </a:ext>
              </a:extLst>
            </p:cNvPr>
            <p:cNvSpPr/>
            <p:nvPr/>
          </p:nvSpPr>
          <p:spPr>
            <a:xfrm>
              <a:off x="3852863" y="2382377"/>
              <a:ext cx="650081" cy="1353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A8DCEC47-DD20-4B47-983C-56FB07F7EB73}"/>
                </a:ext>
              </a:extLst>
            </p:cNvPr>
            <p:cNvSpPr/>
            <p:nvPr/>
          </p:nvSpPr>
          <p:spPr>
            <a:xfrm>
              <a:off x="4062582" y="2769393"/>
              <a:ext cx="185714" cy="182733"/>
            </a:xfrm>
            <a:prstGeom prst="flowChartConnector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BBEBDD86-3A19-49E6-878D-D8AC8E262212}"/>
                </a:ext>
              </a:extLst>
            </p:cNvPr>
            <p:cNvSpPr/>
            <p:nvPr/>
          </p:nvSpPr>
          <p:spPr>
            <a:xfrm>
              <a:off x="4042274" y="2791828"/>
              <a:ext cx="152400" cy="147637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8C07BE6-9D38-4A12-86CE-BF9D5D253AD7}"/>
              </a:ext>
            </a:extLst>
          </p:cNvPr>
          <p:cNvGrpSpPr/>
          <p:nvPr/>
        </p:nvGrpSpPr>
        <p:grpSpPr>
          <a:xfrm>
            <a:off x="5301883" y="1894958"/>
            <a:ext cx="735792" cy="646100"/>
            <a:chOff x="3783821" y="2360200"/>
            <a:chExt cx="735792" cy="64610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CFB7C11-C0F7-4F6D-BC30-DE9CD98A5A41}"/>
                </a:ext>
              </a:extLst>
            </p:cNvPr>
            <p:cNvGrpSpPr/>
            <p:nvPr/>
          </p:nvGrpSpPr>
          <p:grpSpPr>
            <a:xfrm>
              <a:off x="3783821" y="2713406"/>
              <a:ext cx="486975" cy="292894"/>
              <a:chOff x="4081750" y="5045869"/>
              <a:chExt cx="632837" cy="385763"/>
            </a:xfrm>
          </p:grpSpPr>
          <p:sp>
            <p:nvSpPr>
              <p:cNvPr id="35" name="Flowchart: Connector 34">
                <a:extLst>
                  <a:ext uri="{FF2B5EF4-FFF2-40B4-BE49-F238E27FC236}">
                    <a16:creationId xmlns:a16="http://schemas.microsoft.com/office/drawing/2014/main" id="{1CE2297B-C5EC-4512-B2B6-EE2D1B4C8B3E}"/>
                  </a:ext>
                </a:extLst>
              </p:cNvPr>
              <p:cNvSpPr/>
              <p:nvPr/>
            </p:nvSpPr>
            <p:spPr>
              <a:xfrm>
                <a:off x="4324638" y="5045869"/>
                <a:ext cx="389949" cy="385763"/>
              </a:xfrm>
              <a:prstGeom prst="flowChartConnector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6" name="Flowchart: Connector 35">
                <a:extLst>
                  <a:ext uri="{FF2B5EF4-FFF2-40B4-BE49-F238E27FC236}">
                    <a16:creationId xmlns:a16="http://schemas.microsoft.com/office/drawing/2014/main" id="{B0B5A0D9-0F9C-49D3-8440-D991AD5F1B62}"/>
                  </a:ext>
                </a:extLst>
              </p:cNvPr>
              <p:cNvSpPr/>
              <p:nvPr/>
            </p:nvSpPr>
            <p:spPr>
              <a:xfrm>
                <a:off x="4081750" y="5045869"/>
                <a:ext cx="389949" cy="385763"/>
              </a:xfrm>
              <a:prstGeom prst="flowChartConnector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7C72F4EC-0045-4C46-9714-F918C5389F4E}"/>
                </a:ext>
              </a:extLst>
            </p:cNvPr>
            <p:cNvSpPr/>
            <p:nvPr/>
          </p:nvSpPr>
          <p:spPr>
            <a:xfrm>
              <a:off x="3829061" y="2360200"/>
              <a:ext cx="690552" cy="505447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3901DBE-7EB6-4E9F-B04D-5465C52109C9}"/>
                </a:ext>
              </a:extLst>
            </p:cNvPr>
            <p:cNvSpPr/>
            <p:nvPr/>
          </p:nvSpPr>
          <p:spPr>
            <a:xfrm>
              <a:off x="3852863" y="2382377"/>
              <a:ext cx="650081" cy="1353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Flowchart: Connector 32">
              <a:extLst>
                <a:ext uri="{FF2B5EF4-FFF2-40B4-BE49-F238E27FC236}">
                  <a16:creationId xmlns:a16="http://schemas.microsoft.com/office/drawing/2014/main" id="{01342C6D-1E25-4415-A250-3A0E33CDFA33}"/>
                </a:ext>
              </a:extLst>
            </p:cNvPr>
            <p:cNvSpPr/>
            <p:nvPr/>
          </p:nvSpPr>
          <p:spPr>
            <a:xfrm>
              <a:off x="4062582" y="2769393"/>
              <a:ext cx="185714" cy="182733"/>
            </a:xfrm>
            <a:prstGeom prst="flowChartConnector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" name="Flowchart: Connector 33">
              <a:extLst>
                <a:ext uri="{FF2B5EF4-FFF2-40B4-BE49-F238E27FC236}">
                  <a16:creationId xmlns:a16="http://schemas.microsoft.com/office/drawing/2014/main" id="{C106FA1C-8EF5-4556-B3CC-ED8076864C78}"/>
                </a:ext>
              </a:extLst>
            </p:cNvPr>
            <p:cNvSpPr/>
            <p:nvPr/>
          </p:nvSpPr>
          <p:spPr>
            <a:xfrm>
              <a:off x="4042274" y="2791828"/>
              <a:ext cx="152400" cy="147637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7822ABC-AE99-4D21-9E02-1DBB7392883A}"/>
              </a:ext>
            </a:extLst>
          </p:cNvPr>
          <p:cNvSpPr txBox="1"/>
          <p:nvPr/>
        </p:nvSpPr>
        <p:spPr>
          <a:xfrm>
            <a:off x="4099424" y="2540094"/>
            <a:ext cx="1723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Extension Points</a:t>
            </a:r>
            <a:endParaRPr lang="en-CA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91A24B-7C2A-42B3-9514-0B0737D5FB07}"/>
              </a:ext>
            </a:extLst>
          </p:cNvPr>
          <p:cNvSpPr txBox="1"/>
          <p:nvPr/>
        </p:nvSpPr>
        <p:spPr>
          <a:xfrm>
            <a:off x="1165323" y="2466467"/>
            <a:ext cx="159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VSTS Extension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1575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1B744B-1048-4F57-BEA3-BE3F98E25232}"/>
              </a:ext>
            </a:extLst>
          </p:cNvPr>
          <p:cNvSpPr txBox="1"/>
          <p:nvPr/>
        </p:nvSpPr>
        <p:spPr>
          <a:xfrm>
            <a:off x="157316" y="138024"/>
            <a:ext cx="11341509" cy="671997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BEFORE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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|                          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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AFTER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  <a:sym typeface="Wingdings 3" panose="05040102010807070707" pitchFamily="18" charset="2"/>
            </a:endParaRPr>
          </a:p>
          <a:p>
            <a:pPr algn="ctr"/>
            <a:endParaRPr lang="en-US" sz="32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  <a:sym typeface="Wingdings 3" panose="05040102010807070707" pitchFamily="18" charset="2"/>
            </a:endParaRPr>
          </a:p>
          <a:p>
            <a:pPr algn="ctr"/>
            <a:r>
              <a:rPr lang="en-US" sz="3200" dirty="0">
                <a:solidFill>
                  <a:srgbClr val="3366CC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BUILD</a:t>
            </a:r>
          </a:p>
          <a:p>
            <a:pPr algn="ctr"/>
            <a:endParaRPr lang="en-US" sz="3200" dirty="0">
              <a:solidFill>
                <a:srgbClr val="3366CC"/>
              </a:solidFill>
              <a:latin typeface="Segoe UI" panose="020B0502040204020203" pitchFamily="34" charset="0"/>
              <a:cs typeface="Segoe UI" panose="020B0502040204020203" pitchFamily="34" charset="0"/>
              <a:sym typeface="Wingdings 3" panose="05040102010807070707" pitchFamily="18" charset="2"/>
            </a:endParaRPr>
          </a:p>
          <a:p>
            <a:pPr algn="ctr"/>
            <a:r>
              <a:rPr lang="en-US" sz="3200" dirty="0">
                <a:solidFill>
                  <a:srgbClr val="3366CC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RELEASE </a:t>
            </a:r>
          </a:p>
          <a:p>
            <a:pPr algn="ctr"/>
            <a:endParaRPr lang="en-US" sz="3200" dirty="0">
              <a:solidFill>
                <a:srgbClr val="3366CC"/>
              </a:solidFill>
              <a:latin typeface="Segoe UI" panose="020B0502040204020203" pitchFamily="34" charset="0"/>
              <a:cs typeface="Segoe UI" panose="020B0502040204020203" pitchFamily="34" charset="0"/>
              <a:sym typeface="Wingdings 3" panose="05040102010807070707" pitchFamily="18" charset="2"/>
            </a:endParaRPr>
          </a:p>
          <a:p>
            <a:pPr algn="ctr"/>
            <a:r>
              <a:rPr lang="en-US" sz="3200" dirty="0">
                <a:solidFill>
                  <a:srgbClr val="3366CC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TTB </a:t>
            </a:r>
            <a:r>
              <a:rPr lang="en-US" dirty="0">
                <a:solidFill>
                  <a:srgbClr val="3366CC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(time to build)</a:t>
            </a:r>
          </a:p>
          <a:p>
            <a:pPr algn="ctr"/>
            <a:endParaRPr lang="en-US" sz="3200" dirty="0">
              <a:solidFill>
                <a:srgbClr val="3366CC"/>
              </a:solidFill>
              <a:latin typeface="Segoe UI" panose="020B0502040204020203" pitchFamily="34" charset="0"/>
              <a:cs typeface="Segoe UI" panose="020B0502040204020203" pitchFamily="34" charset="0"/>
              <a:sym typeface="Wingdings 3" panose="05040102010807070707" pitchFamily="18" charset="2"/>
            </a:endParaRPr>
          </a:p>
          <a:p>
            <a:pPr algn="ctr"/>
            <a:r>
              <a:rPr lang="en-US" sz="3200" dirty="0">
                <a:solidFill>
                  <a:srgbClr val="3366CC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TTR </a:t>
            </a:r>
            <a:r>
              <a:rPr lang="en-US" dirty="0">
                <a:solidFill>
                  <a:srgbClr val="3366CC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(time to release)</a:t>
            </a:r>
          </a:p>
          <a:p>
            <a:pPr algn="ctr"/>
            <a:endParaRPr lang="en-US" dirty="0">
              <a:solidFill>
                <a:srgbClr val="3366CC"/>
              </a:solidFill>
              <a:latin typeface="Segoe UI" panose="020B0502040204020203" pitchFamily="34" charset="0"/>
              <a:cs typeface="Segoe UI" panose="020B0502040204020203" pitchFamily="34" charset="0"/>
              <a:sym typeface="Wingdings 3" panose="05040102010807070707" pitchFamily="18" charset="2"/>
            </a:endParaRPr>
          </a:p>
          <a:p>
            <a:pPr algn="ctr"/>
            <a:endParaRPr lang="en-US" sz="3200" dirty="0">
              <a:solidFill>
                <a:srgbClr val="3366CC"/>
              </a:solidFill>
              <a:latin typeface="Segoe UI" panose="020B0502040204020203" pitchFamily="34" charset="0"/>
              <a:cs typeface="Segoe UI" panose="020B0502040204020203" pitchFamily="34" charset="0"/>
              <a:sym typeface="Wingdings 3" panose="05040102010807070707" pitchFamily="18" charset="2"/>
            </a:endParaRPr>
          </a:p>
          <a:p>
            <a:pPr algn="ctr"/>
            <a:r>
              <a:rPr lang="en-US" sz="3200" dirty="0">
                <a:solidFill>
                  <a:srgbClr val="3366CC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ISSUE DETECTION</a:t>
            </a:r>
          </a:p>
          <a:p>
            <a:pPr algn="ctr"/>
            <a:endParaRPr lang="en-US" sz="3200" dirty="0">
              <a:solidFill>
                <a:srgbClr val="3366CC"/>
              </a:solidFill>
              <a:latin typeface="Segoe UI" panose="020B0502040204020203" pitchFamily="34" charset="0"/>
              <a:cs typeface="Segoe UI" panose="020B0502040204020203" pitchFamily="34" charset="0"/>
              <a:sym typeface="Wingdings 3" panose="05040102010807070707" pitchFamily="18" charset="2"/>
            </a:endParaRPr>
          </a:p>
          <a:p>
            <a:pPr algn="ctr"/>
            <a:r>
              <a:rPr lang="en-US" sz="3200" dirty="0">
                <a:solidFill>
                  <a:srgbClr val="3366CC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ISSUE RESOLUTION  </a:t>
            </a:r>
            <a:endParaRPr lang="en-CA" sz="3200" dirty="0">
              <a:solidFill>
                <a:srgbClr val="3366C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Graphic 4" descr="Gears">
            <a:extLst>
              <a:ext uri="{FF2B5EF4-FFF2-40B4-BE49-F238E27FC236}">
                <a16:creationId xmlns:a16="http://schemas.microsoft.com/office/drawing/2014/main" id="{2EEC257D-F369-41DF-8749-D1F530E98B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19935" y="964760"/>
            <a:ext cx="480123" cy="480123"/>
          </a:xfrm>
          <a:prstGeom prst="rect">
            <a:avLst/>
          </a:prstGeom>
        </p:spPr>
      </p:pic>
      <p:pic>
        <p:nvPicPr>
          <p:cNvPr id="7" name="Graphic 6" descr="Box">
            <a:extLst>
              <a:ext uri="{FF2B5EF4-FFF2-40B4-BE49-F238E27FC236}">
                <a16:creationId xmlns:a16="http://schemas.microsoft.com/office/drawing/2014/main" id="{03AA03E1-6C7B-486F-B9C7-A8FC5BBA5B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59996" y="1926182"/>
            <a:ext cx="447476" cy="447476"/>
          </a:xfrm>
          <a:prstGeom prst="rect">
            <a:avLst/>
          </a:prstGeom>
        </p:spPr>
      </p:pic>
      <p:pic>
        <p:nvPicPr>
          <p:cNvPr id="9" name="Graphic 8" descr="Clock">
            <a:extLst>
              <a:ext uri="{FF2B5EF4-FFF2-40B4-BE49-F238E27FC236}">
                <a16:creationId xmlns:a16="http://schemas.microsoft.com/office/drawing/2014/main" id="{BE5C200F-C95C-4DD8-B56E-781587A0657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77481" y="2994792"/>
            <a:ext cx="301668" cy="301668"/>
          </a:xfrm>
          <a:prstGeom prst="rect">
            <a:avLst/>
          </a:prstGeom>
        </p:spPr>
      </p:pic>
      <p:pic>
        <p:nvPicPr>
          <p:cNvPr id="13" name="Graphic 12" descr="Bug">
            <a:extLst>
              <a:ext uri="{FF2B5EF4-FFF2-40B4-BE49-F238E27FC236}">
                <a16:creationId xmlns:a16="http://schemas.microsoft.com/office/drawing/2014/main" id="{E08A25AA-9303-40E8-B46F-0A14C2BE558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11836" y="6117922"/>
            <a:ext cx="342983" cy="34298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0E71CA-13F4-4AAF-B823-B7D4004B0590}"/>
              </a:ext>
            </a:extLst>
          </p:cNvPr>
          <p:cNvSpPr/>
          <p:nvPr/>
        </p:nvSpPr>
        <p:spPr>
          <a:xfrm>
            <a:off x="1602169" y="1966897"/>
            <a:ext cx="15299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cs typeface="Segoe UI" panose="020B0502040204020203" pitchFamily="34" charset="0"/>
              </a:rPr>
              <a:t>MANUAL </a:t>
            </a:r>
            <a:br>
              <a:rPr lang="en-US" dirty="0">
                <a:solidFill>
                  <a:srgbClr val="C00000"/>
                </a:solidFill>
                <a:cs typeface="Segoe UI" panose="020B0502040204020203" pitchFamily="34" charset="0"/>
              </a:rPr>
            </a:br>
            <a:r>
              <a:rPr lang="en-US" dirty="0">
                <a:solidFill>
                  <a:srgbClr val="C00000"/>
                </a:solidFill>
                <a:cs typeface="Segoe UI" panose="020B0502040204020203" pitchFamily="34" charset="0"/>
              </a:rPr>
              <a:t>ERROR PRONE</a:t>
            </a:r>
            <a:endParaRPr lang="en-CA" dirty="0">
              <a:solidFill>
                <a:srgbClr val="C00000"/>
              </a:solidFill>
            </a:endParaRPr>
          </a:p>
        </p:txBody>
      </p:sp>
      <p:pic>
        <p:nvPicPr>
          <p:cNvPr id="18" name="Graphic 17" descr="Man">
            <a:extLst>
              <a:ext uri="{FF2B5EF4-FFF2-40B4-BE49-F238E27FC236}">
                <a16:creationId xmlns:a16="http://schemas.microsoft.com/office/drawing/2014/main" id="{421FBD24-863B-4897-AE55-12A26A13ADE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19361" y="1951566"/>
            <a:ext cx="676993" cy="67699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D92C07A-08C6-45CF-BCC0-9259A4DA68F3}"/>
              </a:ext>
            </a:extLst>
          </p:cNvPr>
          <p:cNvSpPr/>
          <p:nvPr/>
        </p:nvSpPr>
        <p:spPr>
          <a:xfrm>
            <a:off x="1602169" y="980226"/>
            <a:ext cx="15299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cs typeface="Segoe UI" panose="020B0502040204020203" pitchFamily="34" charset="0"/>
              </a:rPr>
              <a:t>MANUAL </a:t>
            </a:r>
            <a:br>
              <a:rPr lang="en-US" dirty="0">
                <a:solidFill>
                  <a:srgbClr val="C00000"/>
                </a:solidFill>
                <a:cs typeface="Segoe UI" panose="020B0502040204020203" pitchFamily="34" charset="0"/>
              </a:rPr>
            </a:br>
            <a:r>
              <a:rPr lang="en-US" dirty="0">
                <a:solidFill>
                  <a:srgbClr val="C00000"/>
                </a:solidFill>
                <a:cs typeface="Segoe UI" panose="020B0502040204020203" pitchFamily="34" charset="0"/>
              </a:rPr>
              <a:t>ERROR PRONE</a:t>
            </a:r>
            <a:endParaRPr lang="en-CA" dirty="0">
              <a:solidFill>
                <a:srgbClr val="C00000"/>
              </a:solidFill>
            </a:endParaRPr>
          </a:p>
        </p:txBody>
      </p:sp>
      <p:pic>
        <p:nvPicPr>
          <p:cNvPr id="20" name="Graphic 19" descr="Man">
            <a:extLst>
              <a:ext uri="{FF2B5EF4-FFF2-40B4-BE49-F238E27FC236}">
                <a16:creationId xmlns:a16="http://schemas.microsoft.com/office/drawing/2014/main" id="{899646A3-AC08-48A0-B505-BAF43C4DD72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19361" y="964895"/>
            <a:ext cx="676993" cy="67699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184BE54-D81C-46AF-A5D5-9E9C5E352276}"/>
              </a:ext>
            </a:extLst>
          </p:cNvPr>
          <p:cNvSpPr/>
          <p:nvPr/>
        </p:nvSpPr>
        <p:spPr>
          <a:xfrm>
            <a:off x="1602169" y="3128253"/>
            <a:ext cx="856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cs typeface="Segoe UI" panose="020B0502040204020203" pitchFamily="34" charset="0"/>
              </a:rPr>
              <a:t>HOURS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6456A7-4486-4817-9FB7-FB3AE4CF9170}"/>
              </a:ext>
            </a:extLst>
          </p:cNvPr>
          <p:cNvSpPr/>
          <p:nvPr/>
        </p:nvSpPr>
        <p:spPr>
          <a:xfrm>
            <a:off x="1602169" y="4139979"/>
            <a:ext cx="656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cs typeface="Segoe UI" panose="020B0502040204020203" pitchFamily="34" charset="0"/>
              </a:rPr>
              <a:t>DAYS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A893219-FEE9-4C11-9006-D97BB96B9BCD}"/>
              </a:ext>
            </a:extLst>
          </p:cNvPr>
          <p:cNvSpPr/>
          <p:nvPr/>
        </p:nvSpPr>
        <p:spPr>
          <a:xfrm>
            <a:off x="1602169" y="5354620"/>
            <a:ext cx="1811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cs typeface="Segoe UI" panose="020B0502040204020203" pitchFamily="34" charset="0"/>
              </a:rPr>
              <a:t>CALL FROM USER</a:t>
            </a:r>
            <a:endParaRPr lang="en-CA" dirty="0">
              <a:solidFill>
                <a:srgbClr val="C00000"/>
              </a:solidFill>
            </a:endParaRPr>
          </a:p>
        </p:txBody>
      </p:sp>
      <p:pic>
        <p:nvPicPr>
          <p:cNvPr id="25" name="Graphic 24" descr="Telephone">
            <a:extLst>
              <a:ext uri="{FF2B5EF4-FFF2-40B4-BE49-F238E27FC236}">
                <a16:creationId xmlns:a16="http://schemas.microsoft.com/office/drawing/2014/main" id="{E09408DF-2002-4645-9025-012BA56969F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94299" y="5272686"/>
            <a:ext cx="533201" cy="53320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F4400D9-C9C7-4640-8224-2233D4D0E6D8}"/>
              </a:ext>
            </a:extLst>
          </p:cNvPr>
          <p:cNvSpPr/>
          <p:nvPr/>
        </p:nvSpPr>
        <p:spPr>
          <a:xfrm>
            <a:off x="1602169" y="6384050"/>
            <a:ext cx="1486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cs typeface="Segoe UI" panose="020B0502040204020203" pitchFamily="34" charset="0"/>
              </a:rPr>
              <a:t>DAYS - WEEKS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BE7AA4-F781-41C3-9CC5-8F1E14F31773}"/>
              </a:ext>
            </a:extLst>
          </p:cNvPr>
          <p:cNvSpPr/>
          <p:nvPr/>
        </p:nvSpPr>
        <p:spPr>
          <a:xfrm>
            <a:off x="9232555" y="1966897"/>
            <a:ext cx="13988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rgbClr val="00B050"/>
                </a:solidFill>
                <a:cs typeface="Segoe UI" panose="020B0502040204020203" pitchFamily="34" charset="0"/>
              </a:rPr>
              <a:t>AUTOMATED</a:t>
            </a:r>
          </a:p>
          <a:p>
            <a:pPr algn="r"/>
            <a:r>
              <a:rPr lang="en-US" dirty="0">
                <a:solidFill>
                  <a:srgbClr val="00B050"/>
                </a:solidFill>
                <a:cs typeface="Segoe UI" panose="020B0502040204020203" pitchFamily="34" charset="0"/>
              </a:rPr>
              <a:t>CONSISTENT</a:t>
            </a:r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200813-BDD6-4B79-9817-BC54B9AFF633}"/>
              </a:ext>
            </a:extLst>
          </p:cNvPr>
          <p:cNvSpPr/>
          <p:nvPr/>
        </p:nvSpPr>
        <p:spPr>
          <a:xfrm>
            <a:off x="9232555" y="980226"/>
            <a:ext cx="13988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rgbClr val="00B050"/>
                </a:solidFill>
              </a:rPr>
              <a:t>AUTOMATED</a:t>
            </a:r>
          </a:p>
          <a:p>
            <a:pPr algn="r"/>
            <a:r>
              <a:rPr lang="en-US" dirty="0">
                <a:solidFill>
                  <a:srgbClr val="00B050"/>
                </a:solidFill>
              </a:rPr>
              <a:t>CONSISTENT</a:t>
            </a:r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75D8F19-2752-42FB-80C4-5BED389EB775}"/>
              </a:ext>
            </a:extLst>
          </p:cNvPr>
          <p:cNvSpPr/>
          <p:nvPr/>
        </p:nvSpPr>
        <p:spPr>
          <a:xfrm>
            <a:off x="9560208" y="3134708"/>
            <a:ext cx="1071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rgbClr val="00B050"/>
                </a:solidFill>
                <a:cs typeface="Segoe UI" panose="020B0502040204020203" pitchFamily="34" charset="0"/>
              </a:rPr>
              <a:t>SECONDS</a:t>
            </a:r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32CFFA-DC31-4FE8-AC80-6EBAF910500F}"/>
              </a:ext>
            </a:extLst>
          </p:cNvPr>
          <p:cNvSpPr/>
          <p:nvPr/>
        </p:nvSpPr>
        <p:spPr>
          <a:xfrm>
            <a:off x="9567325" y="4139979"/>
            <a:ext cx="10640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rgbClr val="00B050"/>
                </a:solidFill>
                <a:cs typeface="Segoe UI" panose="020B0502040204020203" pitchFamily="34" charset="0"/>
              </a:rPr>
              <a:t>MINUTES</a:t>
            </a:r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D8E9CA0-2444-4524-84DA-B640DEA63DC4}"/>
              </a:ext>
            </a:extLst>
          </p:cNvPr>
          <p:cNvSpPr/>
          <p:nvPr/>
        </p:nvSpPr>
        <p:spPr>
          <a:xfrm>
            <a:off x="9386058" y="5354620"/>
            <a:ext cx="1245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rgbClr val="00B050"/>
                </a:solidFill>
                <a:cs typeface="Segoe UI" panose="020B0502040204020203" pitchFamily="34" charset="0"/>
              </a:rPr>
              <a:t>PROACTIVE</a:t>
            </a:r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B2BD789-E97F-46CC-B087-AF8AAF3411BD}"/>
              </a:ext>
            </a:extLst>
          </p:cNvPr>
          <p:cNvSpPr/>
          <p:nvPr/>
        </p:nvSpPr>
        <p:spPr>
          <a:xfrm>
            <a:off x="8919519" y="6384050"/>
            <a:ext cx="1711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rgbClr val="00B050"/>
                </a:solidFill>
                <a:cs typeface="Segoe UI" panose="020B0502040204020203" pitchFamily="34" charset="0"/>
              </a:rPr>
              <a:t>MINUTES - DAYS</a:t>
            </a:r>
            <a:endParaRPr lang="en-CA" dirty="0">
              <a:solidFill>
                <a:srgbClr val="00B050"/>
              </a:solidFill>
            </a:endParaRPr>
          </a:p>
        </p:txBody>
      </p:sp>
      <p:pic>
        <p:nvPicPr>
          <p:cNvPr id="40" name="Graphic 39" descr="Bar chart">
            <a:extLst>
              <a:ext uri="{FF2B5EF4-FFF2-40B4-BE49-F238E27FC236}">
                <a16:creationId xmlns:a16="http://schemas.microsoft.com/office/drawing/2014/main" id="{00931057-8A9A-4450-A9C8-5F1D1C7A039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576057" y="5199189"/>
            <a:ext cx="606152" cy="606152"/>
          </a:xfrm>
          <a:prstGeom prst="rect">
            <a:avLst/>
          </a:prstGeom>
        </p:spPr>
      </p:pic>
      <p:pic>
        <p:nvPicPr>
          <p:cNvPr id="42" name="Graphic 41" descr="Factory">
            <a:extLst>
              <a:ext uri="{FF2B5EF4-FFF2-40B4-BE49-F238E27FC236}">
                <a16:creationId xmlns:a16="http://schemas.microsoft.com/office/drawing/2014/main" id="{AA50D103-2A31-4945-AE51-EB25BEB5981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594002" y="1027485"/>
            <a:ext cx="565501" cy="565501"/>
          </a:xfrm>
          <a:prstGeom prst="rect">
            <a:avLst/>
          </a:prstGeom>
        </p:spPr>
      </p:pic>
      <p:pic>
        <p:nvPicPr>
          <p:cNvPr id="43" name="Graphic 42" descr="Factory">
            <a:extLst>
              <a:ext uri="{FF2B5EF4-FFF2-40B4-BE49-F238E27FC236}">
                <a16:creationId xmlns:a16="http://schemas.microsoft.com/office/drawing/2014/main" id="{AF49E30C-3E53-403F-A76D-BC9DCC9315B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576057" y="2005090"/>
            <a:ext cx="566718" cy="566718"/>
          </a:xfrm>
          <a:prstGeom prst="rect">
            <a:avLst/>
          </a:prstGeom>
        </p:spPr>
      </p:pic>
      <p:pic>
        <p:nvPicPr>
          <p:cNvPr id="30" name="Graphic 29" descr="Clock">
            <a:extLst>
              <a:ext uri="{FF2B5EF4-FFF2-40B4-BE49-F238E27FC236}">
                <a16:creationId xmlns:a16="http://schemas.microsoft.com/office/drawing/2014/main" id="{10087B20-408B-4B94-B148-BE68E6F70D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65009" y="3947083"/>
            <a:ext cx="301668" cy="301668"/>
          </a:xfrm>
          <a:prstGeom prst="rect">
            <a:avLst/>
          </a:prstGeom>
        </p:spPr>
      </p:pic>
      <p:pic>
        <p:nvPicPr>
          <p:cNvPr id="34" name="Graphic 33" descr="Bug">
            <a:extLst>
              <a:ext uri="{FF2B5EF4-FFF2-40B4-BE49-F238E27FC236}">
                <a16:creationId xmlns:a16="http://schemas.microsoft.com/office/drawing/2014/main" id="{BA08B6AD-984A-4573-9A6A-7765BA0D1FE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54988" y="5206352"/>
            <a:ext cx="342983" cy="34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39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88B7144-5859-4032-B9E0-1C81D22678C2}"/>
              </a:ext>
            </a:extLst>
          </p:cNvPr>
          <p:cNvSpPr/>
          <p:nvPr/>
        </p:nvSpPr>
        <p:spPr>
          <a:xfrm>
            <a:off x="122699" y="895350"/>
            <a:ext cx="909176" cy="1285875"/>
          </a:xfrm>
          <a:prstGeom prst="round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F88E3-7093-46AB-88BD-12B1CD7BB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Flag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A782D2-3D20-4449-8299-8E7C909F73B8}"/>
              </a:ext>
            </a:extLst>
          </p:cNvPr>
          <p:cNvSpPr txBox="1"/>
          <p:nvPr/>
        </p:nvSpPr>
        <p:spPr>
          <a:xfrm>
            <a:off x="1729936" y="1855346"/>
            <a:ext cx="1060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( </a:t>
            </a:r>
            <a:r>
              <a:rPr lang="en-US" dirty="0">
                <a:solidFill>
                  <a:srgbClr val="0070C0"/>
                </a:solidFill>
              </a:rPr>
              <a:t>flag</a:t>
            </a:r>
            <a:r>
              <a:rPr lang="en-US" dirty="0"/>
              <a:t> )</a:t>
            </a:r>
          </a:p>
          <a:p>
            <a:r>
              <a:rPr lang="en-US" dirty="0"/>
              <a:t>e</a:t>
            </a:r>
            <a:r>
              <a:rPr lang="en-CA" dirty="0" err="1"/>
              <a:t>lse</a:t>
            </a: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94201C-ECA0-4549-9E69-258EE3E4E99C}"/>
              </a:ext>
            </a:extLst>
          </p:cNvPr>
          <p:cNvSpPr txBox="1"/>
          <p:nvPr/>
        </p:nvSpPr>
        <p:spPr>
          <a:xfrm>
            <a:off x="156862" y="1034534"/>
            <a:ext cx="533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sym typeface="Webdings" panose="05030102010509060703" pitchFamily="18" charset="2"/>
              </a:rPr>
              <a:t>ON</a:t>
            </a:r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720D9D-9359-48BA-87DE-8A7880D05085}"/>
              </a:ext>
            </a:extLst>
          </p:cNvPr>
          <p:cNvSpPr txBox="1"/>
          <p:nvPr/>
        </p:nvSpPr>
        <p:spPr>
          <a:xfrm>
            <a:off x="122699" y="1712842"/>
            <a:ext cx="621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sym typeface="Webdings" panose="05030102010509060703" pitchFamily="18" charset="2"/>
              </a:rPr>
              <a:t>OFF</a:t>
            </a:r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D2377050-E018-41DE-942F-C183BB636380}"/>
              </a:ext>
            </a:extLst>
          </p:cNvPr>
          <p:cNvSpPr/>
          <p:nvPr/>
        </p:nvSpPr>
        <p:spPr>
          <a:xfrm>
            <a:off x="690686" y="1187425"/>
            <a:ext cx="155626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4794B728-EB95-4883-9CE2-99AA666A9F18}"/>
              </a:ext>
            </a:extLst>
          </p:cNvPr>
          <p:cNvSpPr/>
          <p:nvPr/>
        </p:nvSpPr>
        <p:spPr>
          <a:xfrm>
            <a:off x="639618" y="1068334"/>
            <a:ext cx="257761" cy="279336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C10502E9-D81F-4D9E-A801-1DADFA739DE7}"/>
              </a:ext>
            </a:extLst>
          </p:cNvPr>
          <p:cNvCxnSpPr>
            <a:cxnSpLocks/>
            <a:stCxn id="39" idx="3"/>
            <a:endCxn id="9" idx="0"/>
          </p:cNvCxnSpPr>
          <p:nvPr/>
        </p:nvCxnSpPr>
        <p:spPr>
          <a:xfrm>
            <a:off x="1031875" y="1538288"/>
            <a:ext cx="1228506" cy="3170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2351260-9E15-44D0-8ABF-BC84A18F23C1}"/>
              </a:ext>
            </a:extLst>
          </p:cNvPr>
          <p:cNvSpPr txBox="1"/>
          <p:nvPr/>
        </p:nvSpPr>
        <p:spPr>
          <a:xfrm>
            <a:off x="1066745" y="1263799"/>
            <a:ext cx="2724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Run-time call to FF management service</a:t>
            </a:r>
            <a:endParaRPr lang="en-CA" sz="1200" dirty="0">
              <a:solidFill>
                <a:srgbClr val="0070C0"/>
              </a:solidFill>
            </a:endParaRPr>
          </a:p>
        </p:txBody>
      </p:sp>
      <p:pic>
        <p:nvPicPr>
          <p:cNvPr id="44" name="Graphic 43" descr="Printer">
            <a:extLst>
              <a:ext uri="{FF2B5EF4-FFF2-40B4-BE49-F238E27FC236}">
                <a16:creationId xmlns:a16="http://schemas.microsoft.com/office/drawing/2014/main" id="{1BB7189D-419D-4D8E-AD87-5C5C558449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70995" y="2142774"/>
            <a:ext cx="689587" cy="689587"/>
          </a:xfrm>
          <a:prstGeom prst="rect">
            <a:avLst/>
          </a:prstGeom>
        </p:spPr>
      </p:pic>
      <p:pic>
        <p:nvPicPr>
          <p:cNvPr id="46" name="Graphic 45" descr="Open envelope">
            <a:extLst>
              <a:ext uri="{FF2B5EF4-FFF2-40B4-BE49-F238E27FC236}">
                <a16:creationId xmlns:a16="http://schemas.microsoft.com/office/drawing/2014/main" id="{A695B970-9A8C-498D-B591-9F40925198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70995" y="1535574"/>
            <a:ext cx="607200" cy="607200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B2F6C2C-E5E6-45E2-BFEF-496B5A415CCE}"/>
              </a:ext>
            </a:extLst>
          </p:cNvPr>
          <p:cNvCxnSpPr>
            <a:endCxn id="46" idx="1"/>
          </p:cNvCxnSpPr>
          <p:nvPr/>
        </p:nvCxnSpPr>
        <p:spPr>
          <a:xfrm flipV="1">
            <a:off x="2641600" y="1839174"/>
            <a:ext cx="529395" cy="181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5A18468-7290-43DB-97C4-F8F6182CEACF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2260381" y="2337677"/>
            <a:ext cx="910614" cy="149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501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06D6DF1-2789-4004-9B38-F7A2A98C5401}"/>
              </a:ext>
            </a:extLst>
          </p:cNvPr>
          <p:cNvSpPr/>
          <p:nvPr/>
        </p:nvSpPr>
        <p:spPr>
          <a:xfrm>
            <a:off x="2759075" y="1462925"/>
            <a:ext cx="2498725" cy="1416799"/>
          </a:xfrm>
          <a:prstGeom prst="roundRect">
            <a:avLst>
              <a:gd name="adj" fmla="val 7215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F88E3-7093-46AB-88BD-12B1CD7BB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A|B Testing with Feature Flag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A782D2-3D20-4449-8299-8E7C909F73B8}"/>
              </a:ext>
            </a:extLst>
          </p:cNvPr>
          <p:cNvSpPr txBox="1"/>
          <p:nvPr/>
        </p:nvSpPr>
        <p:spPr>
          <a:xfrm>
            <a:off x="1729936" y="1855346"/>
            <a:ext cx="1060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( </a:t>
            </a:r>
            <a:r>
              <a:rPr lang="en-US" dirty="0">
                <a:solidFill>
                  <a:srgbClr val="0070C0"/>
                </a:solidFill>
              </a:rPr>
              <a:t>flag</a:t>
            </a:r>
            <a:r>
              <a:rPr lang="en-US" dirty="0"/>
              <a:t> )</a:t>
            </a:r>
          </a:p>
          <a:p>
            <a:r>
              <a:rPr lang="en-US" dirty="0"/>
              <a:t>e</a:t>
            </a:r>
            <a:r>
              <a:rPr lang="en-CA" dirty="0" err="1"/>
              <a:t>lse</a:t>
            </a: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94201C-ECA0-4549-9E69-258EE3E4E99C}"/>
              </a:ext>
            </a:extLst>
          </p:cNvPr>
          <p:cNvSpPr txBox="1"/>
          <p:nvPr/>
        </p:nvSpPr>
        <p:spPr>
          <a:xfrm>
            <a:off x="156862" y="1034534"/>
            <a:ext cx="533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sym typeface="Webdings" panose="05030102010509060703" pitchFamily="18" charset="2"/>
              </a:rPr>
              <a:t>ON</a:t>
            </a:r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720D9D-9359-48BA-87DE-8A7880D05085}"/>
              </a:ext>
            </a:extLst>
          </p:cNvPr>
          <p:cNvSpPr txBox="1"/>
          <p:nvPr/>
        </p:nvSpPr>
        <p:spPr>
          <a:xfrm>
            <a:off x="122699" y="1712842"/>
            <a:ext cx="621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sym typeface="Webdings" panose="05030102010509060703" pitchFamily="18" charset="2"/>
              </a:rPr>
              <a:t>OFF</a:t>
            </a:r>
            <a:endParaRPr lang="en-CA" sz="1400" dirty="0">
              <a:solidFill>
                <a:schemeClr val="bg1"/>
              </a:solidFill>
            </a:endParaRPr>
          </a:p>
        </p:txBody>
      </p:sp>
      <p:pic>
        <p:nvPicPr>
          <p:cNvPr id="44" name="Graphic 43" descr="Printer">
            <a:extLst>
              <a:ext uri="{FF2B5EF4-FFF2-40B4-BE49-F238E27FC236}">
                <a16:creationId xmlns:a16="http://schemas.microsoft.com/office/drawing/2014/main" id="{1BB7189D-419D-4D8E-AD87-5C5C558449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70995" y="2142774"/>
            <a:ext cx="689587" cy="689587"/>
          </a:xfrm>
          <a:prstGeom prst="rect">
            <a:avLst/>
          </a:prstGeom>
        </p:spPr>
      </p:pic>
      <p:pic>
        <p:nvPicPr>
          <p:cNvPr id="46" name="Graphic 45" descr="Open envelope">
            <a:extLst>
              <a:ext uri="{FF2B5EF4-FFF2-40B4-BE49-F238E27FC236}">
                <a16:creationId xmlns:a16="http://schemas.microsoft.com/office/drawing/2014/main" id="{A695B970-9A8C-498D-B591-9F40925198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70995" y="1535574"/>
            <a:ext cx="607200" cy="607200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B2F6C2C-E5E6-45E2-BFEF-496B5A415CCE}"/>
              </a:ext>
            </a:extLst>
          </p:cNvPr>
          <p:cNvCxnSpPr>
            <a:endCxn id="46" idx="1"/>
          </p:cNvCxnSpPr>
          <p:nvPr/>
        </p:nvCxnSpPr>
        <p:spPr>
          <a:xfrm flipV="1">
            <a:off x="2641600" y="1839174"/>
            <a:ext cx="529395" cy="181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5A18468-7290-43DB-97C4-F8F6182CEACF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2260381" y="2337677"/>
            <a:ext cx="910614" cy="149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898B0381-B728-4943-82AB-2ED400878C9D}"/>
              </a:ext>
            </a:extLst>
          </p:cNvPr>
          <p:cNvGrpSpPr/>
          <p:nvPr/>
        </p:nvGrpSpPr>
        <p:grpSpPr>
          <a:xfrm>
            <a:off x="4344782" y="1818287"/>
            <a:ext cx="698371" cy="284917"/>
            <a:chOff x="4080004" y="3699708"/>
            <a:chExt cx="1316565" cy="571957"/>
          </a:xfrm>
        </p:grpSpPr>
        <p:pic>
          <p:nvPicPr>
            <p:cNvPr id="17" name="Graphic 16" descr="Group">
              <a:extLst>
                <a:ext uri="{FF2B5EF4-FFF2-40B4-BE49-F238E27FC236}">
                  <a16:creationId xmlns:a16="http://schemas.microsoft.com/office/drawing/2014/main" id="{8647EB4E-0132-4425-ABF1-7D8978B2A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681099" y="3699708"/>
              <a:ext cx="715470" cy="564144"/>
            </a:xfrm>
            <a:prstGeom prst="rect">
              <a:avLst/>
            </a:prstGeom>
          </p:spPr>
        </p:pic>
        <p:pic>
          <p:nvPicPr>
            <p:cNvPr id="18" name="Graphic 17" descr="Group">
              <a:extLst>
                <a:ext uri="{FF2B5EF4-FFF2-40B4-BE49-F238E27FC236}">
                  <a16:creationId xmlns:a16="http://schemas.microsoft.com/office/drawing/2014/main" id="{59E7CBD6-9CD0-47FA-9895-F601E4B0AA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080004" y="3707521"/>
              <a:ext cx="715470" cy="564144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2E6B1A1-D5CA-48D2-9A8A-0070424090D9}"/>
              </a:ext>
            </a:extLst>
          </p:cNvPr>
          <p:cNvSpPr txBox="1"/>
          <p:nvPr/>
        </p:nvSpPr>
        <p:spPr>
          <a:xfrm>
            <a:off x="3809283" y="1510978"/>
            <a:ext cx="583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67%</a:t>
            </a:r>
            <a:endParaRPr lang="en-CA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4" name="Graphic 23" descr="Thumbs Up Sign">
            <a:extLst>
              <a:ext uri="{FF2B5EF4-FFF2-40B4-BE49-F238E27FC236}">
                <a16:creationId xmlns:a16="http://schemas.microsoft.com/office/drawing/2014/main" id="{7FBFCF4E-9533-41E0-AAEF-F7760E7DDE2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90403" y="1538835"/>
            <a:ext cx="235737" cy="235737"/>
          </a:xfrm>
          <a:prstGeom prst="rect">
            <a:avLst/>
          </a:prstGeom>
        </p:spPr>
      </p:pic>
      <p:pic>
        <p:nvPicPr>
          <p:cNvPr id="27" name="Graphic 26" descr="Group">
            <a:extLst>
              <a:ext uri="{FF2B5EF4-FFF2-40B4-BE49-F238E27FC236}">
                <a16:creationId xmlns:a16="http://schemas.microsoft.com/office/drawing/2014/main" id="{8DE0C4A2-D2B1-435B-88C7-5AAED036D5B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53188" y="2453786"/>
            <a:ext cx="379521" cy="28102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849C48B-0777-4483-A64F-7BBA7C6E0B9C}"/>
              </a:ext>
            </a:extLst>
          </p:cNvPr>
          <p:cNvSpPr txBox="1"/>
          <p:nvPr/>
        </p:nvSpPr>
        <p:spPr>
          <a:xfrm>
            <a:off x="3819687" y="2146919"/>
            <a:ext cx="583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33%</a:t>
            </a:r>
            <a:endParaRPr lang="en-CA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0AE2231-84E1-4D13-A029-349D4118A4C7}"/>
              </a:ext>
            </a:extLst>
          </p:cNvPr>
          <p:cNvSpPr txBox="1"/>
          <p:nvPr/>
        </p:nvSpPr>
        <p:spPr>
          <a:xfrm>
            <a:off x="3562789" y="1228928"/>
            <a:ext cx="2724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hypothesis</a:t>
            </a:r>
            <a:endParaRPr lang="en-CA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665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erge 1"/>
          <p:cNvSpPr/>
          <p:nvPr/>
        </p:nvSpPr>
        <p:spPr>
          <a:xfrm rot="16200000">
            <a:off x="3388338" y="2202312"/>
            <a:ext cx="4217541" cy="3092979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Flowchart: Merge 2"/>
          <p:cNvSpPr/>
          <p:nvPr/>
        </p:nvSpPr>
        <p:spPr>
          <a:xfrm rot="16200000">
            <a:off x="5061087" y="1857501"/>
            <a:ext cx="2832239" cy="3782604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Flowchart: Merge 3"/>
          <p:cNvSpPr/>
          <p:nvPr/>
        </p:nvSpPr>
        <p:spPr>
          <a:xfrm rot="16200000">
            <a:off x="6052445" y="2555385"/>
            <a:ext cx="1905859" cy="2386836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7198235" y="3326082"/>
            <a:ext cx="2018297" cy="8370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7544008" y="938090"/>
            <a:ext cx="2067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/>
              <a:t>Production users </a:t>
            </a:r>
            <a:r>
              <a:rPr lang="en-CA" dirty="0">
                <a:sym typeface="Webdings" panose="05030102010509060703" pitchFamily="18" charset="2"/>
              </a:rPr>
              <a:t></a:t>
            </a:r>
          </a:p>
          <a:p>
            <a:pPr algn="r"/>
            <a:r>
              <a:rPr lang="en-CA" dirty="0">
                <a:solidFill>
                  <a:srgbClr val="00B050"/>
                </a:solidFill>
                <a:sym typeface="Webdings" panose="05030102010509060703" pitchFamily="18" charset="2"/>
              </a:rPr>
              <a:t>Stability </a:t>
            </a:r>
            <a:endParaRPr lang="en-CA" dirty="0">
              <a:solidFill>
                <a:srgbClr val="00B05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721854" y="2917435"/>
            <a:ext cx="0" cy="42175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245742" y="2061211"/>
            <a:ext cx="0" cy="42175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35720" y="938091"/>
            <a:ext cx="3226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ym typeface="Webdings" panose="05030102010509060703" pitchFamily="18" charset="2"/>
              </a:rPr>
              <a:t></a:t>
            </a:r>
            <a:r>
              <a:rPr lang="en-CA" dirty="0"/>
              <a:t>Early Adopters</a:t>
            </a:r>
            <a:endParaRPr lang="en-CA" dirty="0">
              <a:solidFill>
                <a:srgbClr val="C00000"/>
              </a:solidFill>
            </a:endParaRPr>
          </a:p>
          <a:p>
            <a:r>
              <a:rPr lang="en-CA" dirty="0">
                <a:solidFill>
                  <a:srgbClr val="C00000"/>
                </a:solidFill>
                <a:sym typeface="Webdings" panose="05030102010509060703" pitchFamily="18" charset="2"/>
              </a:rPr>
              <a:t>Volatility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46924" y="2334832"/>
            <a:ext cx="83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  <a:sym typeface="Webdings" panose="05030102010509060703" pitchFamily="18" charset="2"/>
              </a:rPr>
              <a:t>Rings</a:t>
            </a:r>
            <a:endParaRPr lang="en-CA" dirty="0">
              <a:solidFill>
                <a:srgbClr val="0070C0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 rot="5400000">
            <a:off x="8132882" y="1884302"/>
            <a:ext cx="198115" cy="1974341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</a:endParaRPr>
          </a:p>
        </p:txBody>
      </p:sp>
      <p:sp>
        <p:nvSpPr>
          <p:cNvPr id="16" name="Left Brace 15"/>
          <p:cNvSpPr/>
          <p:nvPr/>
        </p:nvSpPr>
        <p:spPr>
          <a:xfrm>
            <a:off x="3633947" y="1640032"/>
            <a:ext cx="130883" cy="4217542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2306090" y="3502360"/>
            <a:ext cx="2212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  <a:sym typeface="Webdings" panose="05030102010509060703" pitchFamily="18" charset="2"/>
              </a:rPr>
              <a:t>Exposed feature set</a:t>
            </a:r>
            <a:endParaRPr lang="en-CA" dirty="0">
              <a:solidFill>
                <a:srgbClr val="0070C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477185" y="1110914"/>
            <a:ext cx="2119904" cy="20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926665" y="1387052"/>
            <a:ext cx="3441844" cy="20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Alternate Process 23"/>
          <p:cNvSpPr/>
          <p:nvPr/>
        </p:nvSpPr>
        <p:spPr>
          <a:xfrm>
            <a:off x="4551759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/>
          <p:cNvSpPr txBox="1"/>
          <p:nvPr/>
        </p:nvSpPr>
        <p:spPr>
          <a:xfrm>
            <a:off x="5445678" y="5564138"/>
            <a:ext cx="533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ym typeface="Webdings" panose="05030102010509060703" pitchFamily="18" charset="2"/>
              </a:rPr>
              <a:t>ON</a:t>
            </a:r>
            <a:endParaRPr lang="en-CA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3485697" y="5909421"/>
            <a:ext cx="901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  <a:sym typeface="Webdings" panose="05030102010509060703" pitchFamily="18" charset="2"/>
              </a:rPr>
              <a:t>Feature</a:t>
            </a:r>
            <a:endParaRPr lang="en-CA" dirty="0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11515" y="6242446"/>
            <a:ext cx="621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ym typeface="Webdings" panose="05030102010509060703" pitchFamily="18" charset="2"/>
              </a:rPr>
              <a:t>OFF</a:t>
            </a:r>
            <a:endParaRPr lang="en-CA" sz="1400" dirty="0"/>
          </a:p>
        </p:txBody>
      </p:sp>
      <p:sp>
        <p:nvSpPr>
          <p:cNvPr id="29" name="Flowchart: Connector 28"/>
          <p:cNvSpPr/>
          <p:nvPr/>
        </p:nvSpPr>
        <p:spPr>
          <a:xfrm>
            <a:off x="4550584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Flowchart: Alternate Process 37"/>
          <p:cNvSpPr/>
          <p:nvPr/>
        </p:nvSpPr>
        <p:spPr>
          <a:xfrm>
            <a:off x="4668781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Flowchart: Connector 38"/>
          <p:cNvSpPr/>
          <p:nvPr/>
        </p:nvSpPr>
        <p:spPr>
          <a:xfrm>
            <a:off x="4667606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Flowchart: Alternate Process 39"/>
          <p:cNvSpPr/>
          <p:nvPr/>
        </p:nvSpPr>
        <p:spPr>
          <a:xfrm>
            <a:off x="4788793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Flowchart: Connector 40"/>
          <p:cNvSpPr/>
          <p:nvPr/>
        </p:nvSpPr>
        <p:spPr>
          <a:xfrm>
            <a:off x="4787618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Flowchart: Alternate Process 41"/>
          <p:cNvSpPr/>
          <p:nvPr/>
        </p:nvSpPr>
        <p:spPr>
          <a:xfrm>
            <a:off x="4905815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Flowchart: Connector 42"/>
          <p:cNvSpPr/>
          <p:nvPr/>
        </p:nvSpPr>
        <p:spPr>
          <a:xfrm>
            <a:off x="4904640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Flowchart: Alternate Process 43"/>
          <p:cNvSpPr/>
          <p:nvPr/>
        </p:nvSpPr>
        <p:spPr>
          <a:xfrm>
            <a:off x="5026649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Flowchart: Connector 44"/>
          <p:cNvSpPr/>
          <p:nvPr/>
        </p:nvSpPr>
        <p:spPr>
          <a:xfrm>
            <a:off x="5025474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Flowchart: Alternate Process 45"/>
          <p:cNvSpPr/>
          <p:nvPr/>
        </p:nvSpPr>
        <p:spPr>
          <a:xfrm>
            <a:off x="5143671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Flowchart: Connector 46"/>
          <p:cNvSpPr/>
          <p:nvPr/>
        </p:nvSpPr>
        <p:spPr>
          <a:xfrm>
            <a:off x="5142496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Flowchart: Alternate Process 47"/>
          <p:cNvSpPr/>
          <p:nvPr/>
        </p:nvSpPr>
        <p:spPr>
          <a:xfrm>
            <a:off x="4438747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Flowchart: Connector 48"/>
          <p:cNvSpPr/>
          <p:nvPr/>
        </p:nvSpPr>
        <p:spPr>
          <a:xfrm>
            <a:off x="4437572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Flowchart: Alternate Process 66"/>
          <p:cNvSpPr/>
          <p:nvPr/>
        </p:nvSpPr>
        <p:spPr>
          <a:xfrm>
            <a:off x="6158028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Flowchart: Connector 67"/>
          <p:cNvSpPr/>
          <p:nvPr/>
        </p:nvSpPr>
        <p:spPr>
          <a:xfrm>
            <a:off x="6156853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Flowchart: Alternate Process 68"/>
          <p:cNvSpPr/>
          <p:nvPr/>
        </p:nvSpPr>
        <p:spPr>
          <a:xfrm>
            <a:off x="6275050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Flowchart: Connector 69"/>
          <p:cNvSpPr/>
          <p:nvPr/>
        </p:nvSpPr>
        <p:spPr>
          <a:xfrm>
            <a:off x="6273875" y="6348397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Flowchart: Alternate Process 70"/>
          <p:cNvSpPr/>
          <p:nvPr/>
        </p:nvSpPr>
        <p:spPr>
          <a:xfrm>
            <a:off x="6395062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Flowchart: Connector 71"/>
          <p:cNvSpPr/>
          <p:nvPr/>
        </p:nvSpPr>
        <p:spPr>
          <a:xfrm>
            <a:off x="6393887" y="6348397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Flowchart: Alternate Process 72"/>
          <p:cNvSpPr/>
          <p:nvPr/>
        </p:nvSpPr>
        <p:spPr>
          <a:xfrm>
            <a:off x="6512084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Flowchart: Connector 73"/>
          <p:cNvSpPr/>
          <p:nvPr/>
        </p:nvSpPr>
        <p:spPr>
          <a:xfrm>
            <a:off x="6510909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Flowchart: Alternate Process 74"/>
          <p:cNvSpPr/>
          <p:nvPr/>
        </p:nvSpPr>
        <p:spPr>
          <a:xfrm>
            <a:off x="6632918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Flowchart: Connector 75"/>
          <p:cNvSpPr/>
          <p:nvPr/>
        </p:nvSpPr>
        <p:spPr>
          <a:xfrm>
            <a:off x="6631743" y="6348397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Flowchart: Alternate Process 76"/>
          <p:cNvSpPr/>
          <p:nvPr/>
        </p:nvSpPr>
        <p:spPr>
          <a:xfrm>
            <a:off x="6749940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Flowchart: Connector 77"/>
          <p:cNvSpPr/>
          <p:nvPr/>
        </p:nvSpPr>
        <p:spPr>
          <a:xfrm>
            <a:off x="6748765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Flowchart: Alternate Process 78"/>
          <p:cNvSpPr/>
          <p:nvPr/>
        </p:nvSpPr>
        <p:spPr>
          <a:xfrm>
            <a:off x="6045016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Flowchart: Connector 79"/>
          <p:cNvSpPr/>
          <p:nvPr/>
        </p:nvSpPr>
        <p:spPr>
          <a:xfrm>
            <a:off x="6043841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5" name="Flowchart: Alternate Process 94"/>
          <p:cNvSpPr/>
          <p:nvPr/>
        </p:nvSpPr>
        <p:spPr>
          <a:xfrm>
            <a:off x="7929660" y="568265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6" name="Flowchart: Connector 95"/>
          <p:cNvSpPr/>
          <p:nvPr/>
        </p:nvSpPr>
        <p:spPr>
          <a:xfrm>
            <a:off x="7924673" y="6331810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7" name="Flowchart: Alternate Process 96"/>
          <p:cNvSpPr/>
          <p:nvPr/>
        </p:nvSpPr>
        <p:spPr>
          <a:xfrm>
            <a:off x="8046682" y="568265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8" name="Flowchart: Connector 97"/>
          <p:cNvSpPr/>
          <p:nvPr/>
        </p:nvSpPr>
        <p:spPr>
          <a:xfrm>
            <a:off x="8045507" y="6331810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9" name="Flowchart: Alternate Process 98"/>
          <p:cNvSpPr/>
          <p:nvPr/>
        </p:nvSpPr>
        <p:spPr>
          <a:xfrm>
            <a:off x="8166694" y="568265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Flowchart: Connector 99"/>
          <p:cNvSpPr/>
          <p:nvPr/>
        </p:nvSpPr>
        <p:spPr>
          <a:xfrm>
            <a:off x="8165519" y="6331810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1" name="Flowchart: Alternate Process 100"/>
          <p:cNvSpPr/>
          <p:nvPr/>
        </p:nvSpPr>
        <p:spPr>
          <a:xfrm>
            <a:off x="8283716" y="568265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Flowchart: Connector 101"/>
          <p:cNvSpPr/>
          <p:nvPr/>
        </p:nvSpPr>
        <p:spPr>
          <a:xfrm>
            <a:off x="8282541" y="5652490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" name="Flowchart: Alternate Process 102"/>
          <p:cNvSpPr/>
          <p:nvPr/>
        </p:nvSpPr>
        <p:spPr>
          <a:xfrm>
            <a:off x="8404550" y="568265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Flowchart: Connector 103"/>
          <p:cNvSpPr/>
          <p:nvPr/>
        </p:nvSpPr>
        <p:spPr>
          <a:xfrm>
            <a:off x="8403375" y="6331810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" name="Flowchart: Alternate Process 104"/>
          <p:cNvSpPr/>
          <p:nvPr/>
        </p:nvSpPr>
        <p:spPr>
          <a:xfrm>
            <a:off x="8521572" y="568265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6" name="Flowchart: Connector 105"/>
          <p:cNvSpPr/>
          <p:nvPr/>
        </p:nvSpPr>
        <p:spPr>
          <a:xfrm>
            <a:off x="8531969" y="6331810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7" name="Flowchart: Alternate Process 106"/>
          <p:cNvSpPr/>
          <p:nvPr/>
        </p:nvSpPr>
        <p:spPr>
          <a:xfrm>
            <a:off x="7816648" y="568265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8" name="Flowchart: Connector 107"/>
          <p:cNvSpPr/>
          <p:nvPr/>
        </p:nvSpPr>
        <p:spPr>
          <a:xfrm>
            <a:off x="7815473" y="5652490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9" name="Flowchart: Alternate Process 108"/>
          <p:cNvSpPr/>
          <p:nvPr/>
        </p:nvSpPr>
        <p:spPr>
          <a:xfrm>
            <a:off x="7934387" y="4787598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0" name="Flowchart: Connector 109"/>
          <p:cNvSpPr/>
          <p:nvPr/>
        </p:nvSpPr>
        <p:spPr>
          <a:xfrm>
            <a:off x="7929400" y="5436749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1" name="Flowchart: Alternate Process 110"/>
          <p:cNvSpPr/>
          <p:nvPr/>
        </p:nvSpPr>
        <p:spPr>
          <a:xfrm>
            <a:off x="8051409" y="4787598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2" name="Flowchart: Connector 111"/>
          <p:cNvSpPr/>
          <p:nvPr/>
        </p:nvSpPr>
        <p:spPr>
          <a:xfrm>
            <a:off x="8054041" y="4757429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3" name="Flowchart: Alternate Process 112"/>
          <p:cNvSpPr/>
          <p:nvPr/>
        </p:nvSpPr>
        <p:spPr>
          <a:xfrm>
            <a:off x="8171421" y="4787598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4" name="Flowchart: Connector 113"/>
          <p:cNvSpPr/>
          <p:nvPr/>
        </p:nvSpPr>
        <p:spPr>
          <a:xfrm>
            <a:off x="8174053" y="4757429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5" name="Flowchart: Alternate Process 114"/>
          <p:cNvSpPr/>
          <p:nvPr/>
        </p:nvSpPr>
        <p:spPr>
          <a:xfrm>
            <a:off x="8288443" y="4787598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6" name="Flowchart: Connector 115"/>
          <p:cNvSpPr/>
          <p:nvPr/>
        </p:nvSpPr>
        <p:spPr>
          <a:xfrm>
            <a:off x="8287268" y="4757429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7" name="Flowchart: Alternate Process 116"/>
          <p:cNvSpPr/>
          <p:nvPr/>
        </p:nvSpPr>
        <p:spPr>
          <a:xfrm>
            <a:off x="8409277" y="4787598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8" name="Flowchart: Connector 117"/>
          <p:cNvSpPr/>
          <p:nvPr/>
        </p:nvSpPr>
        <p:spPr>
          <a:xfrm>
            <a:off x="8408102" y="5436749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9" name="Flowchart: Alternate Process 118"/>
          <p:cNvSpPr/>
          <p:nvPr/>
        </p:nvSpPr>
        <p:spPr>
          <a:xfrm>
            <a:off x="8526299" y="4787598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0" name="Flowchart: Connector 119"/>
          <p:cNvSpPr/>
          <p:nvPr/>
        </p:nvSpPr>
        <p:spPr>
          <a:xfrm>
            <a:off x="8536696" y="5436749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1" name="Flowchart: Alternate Process 120"/>
          <p:cNvSpPr/>
          <p:nvPr/>
        </p:nvSpPr>
        <p:spPr>
          <a:xfrm>
            <a:off x="7821375" y="4787598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2" name="Flowchart: Connector 121"/>
          <p:cNvSpPr/>
          <p:nvPr/>
        </p:nvSpPr>
        <p:spPr>
          <a:xfrm>
            <a:off x="7820200" y="4757429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25" name="Group 124"/>
          <p:cNvGrpSpPr/>
          <p:nvPr/>
        </p:nvGrpSpPr>
        <p:grpSpPr>
          <a:xfrm>
            <a:off x="7295938" y="4938057"/>
            <a:ext cx="379779" cy="415983"/>
            <a:chOff x="6647717" y="4156017"/>
            <a:chExt cx="1025491" cy="1012575"/>
          </a:xfrm>
        </p:grpSpPr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647717" y="4559068"/>
              <a:ext cx="609524" cy="609524"/>
            </a:xfrm>
            <a:prstGeom prst="rect">
              <a:avLst/>
            </a:prstGeom>
          </p:spPr>
        </p:pic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063684" y="4156017"/>
              <a:ext cx="609524" cy="609524"/>
            </a:xfrm>
            <a:prstGeom prst="rect">
              <a:avLst/>
            </a:prstGeom>
          </p:spPr>
        </p:pic>
      </p:grpSp>
      <p:sp>
        <p:nvSpPr>
          <p:cNvPr id="126" name="TextBox 125"/>
          <p:cNvSpPr txBox="1"/>
          <p:nvPr/>
        </p:nvSpPr>
        <p:spPr>
          <a:xfrm>
            <a:off x="8661483" y="4872804"/>
            <a:ext cx="198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rgbClr val="0070C0"/>
                </a:solidFill>
                <a:sym typeface="Webdings" panose="05030102010509060703" pitchFamily="18" charset="2"/>
              </a:rPr>
              <a:t>Set of users with custom feature exposure</a:t>
            </a:r>
            <a:endParaRPr lang="en-CA" sz="1200" dirty="0">
              <a:solidFill>
                <a:srgbClr val="0070C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632477" y="5769380"/>
            <a:ext cx="1989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rgbClr val="0070C0"/>
                </a:solidFill>
                <a:sym typeface="Webdings" panose="05030102010509060703" pitchFamily="18" charset="2"/>
              </a:rPr>
              <a:t>Default feature exposure</a:t>
            </a:r>
            <a:endParaRPr lang="en-CA" sz="1200" dirty="0">
              <a:solidFill>
                <a:srgbClr val="0070C0"/>
              </a:solidFill>
            </a:endParaRPr>
          </a:p>
        </p:txBody>
      </p:sp>
      <p:sp>
        <p:nvSpPr>
          <p:cNvPr id="128" name="Left Brace 127"/>
          <p:cNvSpPr/>
          <p:nvPr/>
        </p:nvSpPr>
        <p:spPr>
          <a:xfrm rot="10800000">
            <a:off x="9351428" y="3326081"/>
            <a:ext cx="192750" cy="837088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9402764" y="3517970"/>
            <a:ext cx="1857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solidFill>
                  <a:srgbClr val="0070C0"/>
                </a:solidFill>
                <a:sym typeface="Webdings" panose="05030102010509060703" pitchFamily="18" charset="2"/>
              </a:rPr>
              <a:t>Exposed feature set is smaller in production</a:t>
            </a:r>
            <a:endParaRPr lang="en-CA" sz="1200" dirty="0">
              <a:solidFill>
                <a:srgbClr val="0070C0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3519283-D226-4692-9DDE-8019990B6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Funnel features with feature flags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44515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ight Triangle 51">
            <a:extLst>
              <a:ext uri="{FF2B5EF4-FFF2-40B4-BE49-F238E27FC236}">
                <a16:creationId xmlns:a16="http://schemas.microsoft.com/office/drawing/2014/main" id="{7EEC47FB-05CD-4B35-9AE0-C2A61A013DBF}"/>
              </a:ext>
            </a:extLst>
          </p:cNvPr>
          <p:cNvSpPr/>
          <p:nvPr/>
        </p:nvSpPr>
        <p:spPr>
          <a:xfrm flipH="1">
            <a:off x="1722681" y="2670841"/>
            <a:ext cx="8744672" cy="2153378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2E57009-F88B-412B-890D-C7F6065077AE}"/>
              </a:ext>
            </a:extLst>
          </p:cNvPr>
          <p:cNvCxnSpPr>
            <a:cxnSpLocks/>
          </p:cNvCxnSpPr>
          <p:nvPr/>
        </p:nvCxnSpPr>
        <p:spPr>
          <a:xfrm flipH="1" flipV="1">
            <a:off x="1769065" y="4268769"/>
            <a:ext cx="8698289" cy="22938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C56B326-4519-482A-9F9A-93BC826B9AB3}"/>
              </a:ext>
            </a:extLst>
          </p:cNvPr>
          <p:cNvCxnSpPr>
            <a:cxnSpLocks/>
          </p:cNvCxnSpPr>
          <p:nvPr/>
        </p:nvCxnSpPr>
        <p:spPr>
          <a:xfrm flipH="1">
            <a:off x="1757191" y="3707844"/>
            <a:ext cx="8710162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0EF3E87-77F2-46B0-A6F1-45E6F71A5D57}"/>
              </a:ext>
            </a:extLst>
          </p:cNvPr>
          <p:cNvCxnSpPr>
            <a:cxnSpLocks/>
          </p:cNvCxnSpPr>
          <p:nvPr/>
        </p:nvCxnSpPr>
        <p:spPr>
          <a:xfrm flipH="1">
            <a:off x="1770603" y="3194481"/>
            <a:ext cx="8696750" cy="2475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0A931D9-88CF-4930-847D-B2F1926DD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20" y="3199535"/>
            <a:ext cx="2986192" cy="2986192"/>
          </a:xfrm>
          <a:prstGeom prst="rect">
            <a:avLst/>
          </a:prstGeom>
        </p:spPr>
      </p:pic>
      <p:sp>
        <p:nvSpPr>
          <p:cNvPr id="94" name="Cylinder 93">
            <a:extLst>
              <a:ext uri="{FF2B5EF4-FFF2-40B4-BE49-F238E27FC236}">
                <a16:creationId xmlns:a16="http://schemas.microsoft.com/office/drawing/2014/main" id="{A0958864-8217-4156-8404-E313E3BD06F2}"/>
              </a:ext>
            </a:extLst>
          </p:cNvPr>
          <p:cNvSpPr/>
          <p:nvPr/>
        </p:nvSpPr>
        <p:spPr>
          <a:xfrm rot="16200000">
            <a:off x="4568496" y="-3523256"/>
            <a:ext cx="1519649" cy="10369964"/>
          </a:xfrm>
          <a:prstGeom prst="can">
            <a:avLst>
              <a:gd name="adj" fmla="val 1351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AF62CB-986D-4422-AD92-7948472BB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15636"/>
          </a:xfrm>
        </p:spPr>
        <p:txBody>
          <a:bodyPr/>
          <a:lstStyle/>
          <a:p>
            <a:r>
              <a:rPr lang="en-US" sz="3200" dirty="0"/>
              <a:t>Team Services Pipeline with DEV, BETA, and PROD environments</a:t>
            </a:r>
            <a:endParaRPr lang="en-CA" sz="3200" dirty="0"/>
          </a:p>
        </p:txBody>
      </p:sp>
      <p:pic>
        <p:nvPicPr>
          <p:cNvPr id="4" name="Graphic 3" descr="Gears">
            <a:extLst>
              <a:ext uri="{FF2B5EF4-FFF2-40B4-BE49-F238E27FC236}">
                <a16:creationId xmlns:a16="http://schemas.microsoft.com/office/drawing/2014/main" id="{6CE2A62B-CD7E-4252-B334-F4147CD335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0510" y="1466819"/>
            <a:ext cx="914400" cy="914400"/>
          </a:xfrm>
          <a:prstGeom prst="rect">
            <a:avLst/>
          </a:prstGeom>
        </p:spPr>
      </p:pic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42247EB7-625F-4E22-8D37-B42F0E49E1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2012" y="1466819"/>
            <a:ext cx="914400" cy="914400"/>
          </a:xfrm>
          <a:prstGeom prst="rect">
            <a:avLst/>
          </a:prstGeom>
        </p:spPr>
      </p:pic>
      <p:pic>
        <p:nvPicPr>
          <p:cNvPr id="10" name="Graphic 9" descr="Box">
            <a:extLst>
              <a:ext uri="{FF2B5EF4-FFF2-40B4-BE49-F238E27FC236}">
                <a16:creationId xmlns:a16="http://schemas.microsoft.com/office/drawing/2014/main" id="{30853494-58A6-468A-A259-3F1D9A1B56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31947" y="1466819"/>
            <a:ext cx="914400" cy="914400"/>
          </a:xfrm>
          <a:prstGeom prst="rect">
            <a:avLst/>
          </a:prstGeom>
        </p:spPr>
      </p:pic>
      <p:pic>
        <p:nvPicPr>
          <p:cNvPr id="12" name="Graphic 11" descr="Box trolley">
            <a:extLst>
              <a:ext uri="{FF2B5EF4-FFF2-40B4-BE49-F238E27FC236}">
                <a16:creationId xmlns:a16="http://schemas.microsoft.com/office/drawing/2014/main" id="{FE598C15-12F9-4167-A8EF-182D2F0218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05737" y="1466819"/>
            <a:ext cx="914400" cy="914400"/>
          </a:xfrm>
          <a:prstGeom prst="rect">
            <a:avLst/>
          </a:prstGeom>
        </p:spPr>
      </p:pic>
      <p:pic>
        <p:nvPicPr>
          <p:cNvPr id="13" name="Graphic 12" descr="Box">
            <a:extLst>
              <a:ext uri="{FF2B5EF4-FFF2-40B4-BE49-F238E27FC236}">
                <a16:creationId xmlns:a16="http://schemas.microsoft.com/office/drawing/2014/main" id="{9CD2C510-9B55-422E-B301-D8CE180E97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71204" y="1466819"/>
            <a:ext cx="914400" cy="9144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EFD71A-C902-48ED-8100-A97B5D91BE17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1676412" y="1924019"/>
            <a:ext cx="784098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F96954-50C6-4AE3-AA3F-77B20AB4E43C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3374910" y="1924019"/>
            <a:ext cx="957037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3647E5-C3EF-4852-AA98-37D36098606A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5246347" y="1924019"/>
            <a:ext cx="1124857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8311723-73D1-4020-95F3-8FB4E1EED231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7285604" y="1924019"/>
            <a:ext cx="1120133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Users">
            <a:extLst>
              <a:ext uri="{FF2B5EF4-FFF2-40B4-BE49-F238E27FC236}">
                <a16:creationId xmlns:a16="http://schemas.microsoft.com/office/drawing/2014/main" id="{33D1FEEA-A59E-4F2B-83C9-94AFA3F45EC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27298" y="1429967"/>
            <a:ext cx="562954" cy="562954"/>
          </a:xfrm>
          <a:prstGeom prst="rect">
            <a:avLst/>
          </a:prstGeom>
        </p:spPr>
      </p:pic>
      <p:pic>
        <p:nvPicPr>
          <p:cNvPr id="25" name="Graphic 24" descr="Users">
            <a:extLst>
              <a:ext uri="{FF2B5EF4-FFF2-40B4-BE49-F238E27FC236}">
                <a16:creationId xmlns:a16="http://schemas.microsoft.com/office/drawing/2014/main" id="{C2B37791-10C9-438D-9698-B07A5EFA3C6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09882" y="1429967"/>
            <a:ext cx="562954" cy="56295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0616876-95DC-42BA-B8DA-4365FFDD5FC3}"/>
              </a:ext>
            </a:extLst>
          </p:cNvPr>
          <p:cNvSpPr txBox="1"/>
          <p:nvPr/>
        </p:nvSpPr>
        <p:spPr>
          <a:xfrm>
            <a:off x="769811" y="901903"/>
            <a:ext cx="287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Continuous Integration (CI)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DA062A-E007-4FF0-8017-EE517FA519E6}"/>
              </a:ext>
            </a:extLst>
          </p:cNvPr>
          <p:cNvSpPr txBox="1"/>
          <p:nvPr/>
        </p:nvSpPr>
        <p:spPr>
          <a:xfrm>
            <a:off x="4225151" y="937759"/>
            <a:ext cx="456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Continuous Delivery (CD)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B72D28CE-6001-4865-A640-C81827C7A958}"/>
              </a:ext>
            </a:extLst>
          </p:cNvPr>
          <p:cNvSpPr/>
          <p:nvPr/>
        </p:nvSpPr>
        <p:spPr>
          <a:xfrm rot="16200000">
            <a:off x="6427137" y="-1437961"/>
            <a:ext cx="157704" cy="56783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3AADABDB-81F4-47F3-808B-65E34F10BE78}"/>
              </a:ext>
            </a:extLst>
          </p:cNvPr>
          <p:cNvSpPr/>
          <p:nvPr/>
        </p:nvSpPr>
        <p:spPr>
          <a:xfrm rot="16200000">
            <a:off x="2079092" y="-8048"/>
            <a:ext cx="154129" cy="282828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94C33A-7921-463C-B96A-B643B7902577}"/>
              </a:ext>
            </a:extLst>
          </p:cNvPr>
          <p:cNvSpPr txBox="1"/>
          <p:nvPr/>
        </p:nvSpPr>
        <p:spPr>
          <a:xfrm>
            <a:off x="1719053" y="1924019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5"/>
                </a:solidFill>
              </a:rPr>
              <a:t>checkin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B60D12-76A5-44D8-A534-5ED7E597F5B7}"/>
              </a:ext>
            </a:extLst>
          </p:cNvPr>
          <p:cNvSpPr txBox="1"/>
          <p:nvPr/>
        </p:nvSpPr>
        <p:spPr>
          <a:xfrm>
            <a:off x="3138594" y="1965011"/>
            <a:ext cx="131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auto trigger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F53E87-8BF8-456D-8571-89AD36568C0D}"/>
              </a:ext>
            </a:extLst>
          </p:cNvPr>
          <p:cNvSpPr txBox="1"/>
          <p:nvPr/>
        </p:nvSpPr>
        <p:spPr>
          <a:xfrm>
            <a:off x="5375773" y="1965011"/>
            <a:ext cx="100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approval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BBD6F1-A1BE-4C62-9F83-7CDE39CD0146}"/>
              </a:ext>
            </a:extLst>
          </p:cNvPr>
          <p:cNvSpPr txBox="1"/>
          <p:nvPr/>
        </p:nvSpPr>
        <p:spPr>
          <a:xfrm>
            <a:off x="7347798" y="1965011"/>
            <a:ext cx="100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approval</a:t>
            </a:r>
            <a:endParaRPr lang="en-CA" dirty="0">
              <a:solidFill>
                <a:schemeClr val="accent5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197CFFE-FF41-46D2-84B4-3AB8B1F1C865}"/>
              </a:ext>
            </a:extLst>
          </p:cNvPr>
          <p:cNvCxnSpPr>
            <a:cxnSpLocks/>
            <a:stCxn id="12" idx="2"/>
            <a:endCxn id="56" idx="0"/>
          </p:cNvCxnSpPr>
          <p:nvPr/>
        </p:nvCxnSpPr>
        <p:spPr>
          <a:xfrm>
            <a:off x="8862937" y="2381219"/>
            <a:ext cx="11159" cy="813261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headEnd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606D633-7EE9-4972-8954-D8820835F949}"/>
              </a:ext>
            </a:extLst>
          </p:cNvPr>
          <p:cNvCxnSpPr>
            <a:cxnSpLocks/>
            <a:stCxn id="13" idx="2"/>
            <a:endCxn id="50" idx="0"/>
          </p:cNvCxnSpPr>
          <p:nvPr/>
        </p:nvCxnSpPr>
        <p:spPr>
          <a:xfrm>
            <a:off x="6828404" y="2381219"/>
            <a:ext cx="13108" cy="1326625"/>
          </a:xfrm>
          <a:prstGeom prst="straightConnector1">
            <a:avLst/>
          </a:prstGeom>
          <a:ln w="25400">
            <a:solidFill>
              <a:srgbClr val="3366CC"/>
            </a:solidFill>
            <a:prstDash val="sysDash"/>
            <a:headEnd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14CB16D-F1C7-4723-96C8-92B494EE56F2}"/>
              </a:ext>
            </a:extLst>
          </p:cNvPr>
          <p:cNvCxnSpPr>
            <a:cxnSpLocks/>
            <a:stCxn id="10" idx="2"/>
            <a:endCxn id="55" idx="0"/>
          </p:cNvCxnSpPr>
          <p:nvPr/>
        </p:nvCxnSpPr>
        <p:spPr>
          <a:xfrm>
            <a:off x="4789147" y="2381219"/>
            <a:ext cx="12172" cy="188755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7CCE3B4-509D-45C3-A37B-9EB72909E972}"/>
              </a:ext>
            </a:extLst>
          </p:cNvPr>
          <p:cNvSpPr txBox="1"/>
          <p:nvPr/>
        </p:nvSpPr>
        <p:spPr>
          <a:xfrm>
            <a:off x="152796" y="2431120"/>
            <a:ext cx="108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PIPELINE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9C5E88E7-C695-4FB5-A7D9-97F0FC51FB29}"/>
              </a:ext>
            </a:extLst>
          </p:cNvPr>
          <p:cNvSpPr/>
          <p:nvPr/>
        </p:nvSpPr>
        <p:spPr>
          <a:xfrm>
            <a:off x="6199666" y="3707844"/>
            <a:ext cx="1283691" cy="1121851"/>
          </a:xfrm>
          <a:prstGeom prst="roundRect">
            <a:avLst/>
          </a:prstGeom>
          <a:solidFill>
            <a:srgbClr val="33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Early Adopters</a:t>
            </a:r>
            <a:endParaRPr lang="en-CA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88E7A8A-C49F-4AB8-B6C8-BEEF8A4FC830}"/>
              </a:ext>
            </a:extLst>
          </p:cNvPr>
          <p:cNvSpPr/>
          <p:nvPr/>
        </p:nvSpPr>
        <p:spPr>
          <a:xfrm>
            <a:off x="4159473" y="4268769"/>
            <a:ext cx="1283691" cy="55545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Canaries</a:t>
            </a:r>
            <a:endParaRPr lang="en-CA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682599B-F71F-4935-8D54-65112F594AC7}"/>
              </a:ext>
            </a:extLst>
          </p:cNvPr>
          <p:cNvSpPr/>
          <p:nvPr/>
        </p:nvSpPr>
        <p:spPr>
          <a:xfrm>
            <a:off x="8232250" y="3194480"/>
            <a:ext cx="1283691" cy="164301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  <a:endParaRPr lang="en-CA" dirty="0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001D007F-B636-4968-956F-E7E0899B39AC}"/>
              </a:ext>
            </a:extLst>
          </p:cNvPr>
          <p:cNvSpPr/>
          <p:nvPr/>
        </p:nvSpPr>
        <p:spPr>
          <a:xfrm>
            <a:off x="5606958" y="4398678"/>
            <a:ext cx="436523" cy="33083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2D7D67BC-E51A-4BF7-975B-0950EF02E4AC}"/>
              </a:ext>
            </a:extLst>
          </p:cNvPr>
          <p:cNvSpPr/>
          <p:nvPr/>
        </p:nvSpPr>
        <p:spPr>
          <a:xfrm>
            <a:off x="7672334" y="4402847"/>
            <a:ext cx="436523" cy="33083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4E00C7DC-E618-4BC7-9320-DC58F1FFD931}"/>
              </a:ext>
            </a:extLst>
          </p:cNvPr>
          <p:cNvSpPr/>
          <p:nvPr/>
        </p:nvSpPr>
        <p:spPr>
          <a:xfrm>
            <a:off x="3850589" y="2787849"/>
            <a:ext cx="6033202" cy="2133369"/>
          </a:xfrm>
          <a:prstGeom prst="roundRect">
            <a:avLst>
              <a:gd name="adj" fmla="val 3973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CE76E01-13D9-46C7-94CB-E064263B7654}"/>
              </a:ext>
            </a:extLst>
          </p:cNvPr>
          <p:cNvSpPr txBox="1"/>
          <p:nvPr/>
        </p:nvSpPr>
        <p:spPr>
          <a:xfrm>
            <a:off x="6085707" y="4918529"/>
            <a:ext cx="156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PRODUCTION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92" name="Right Brace 91">
            <a:extLst>
              <a:ext uri="{FF2B5EF4-FFF2-40B4-BE49-F238E27FC236}">
                <a16:creationId xmlns:a16="http://schemas.microsoft.com/office/drawing/2014/main" id="{EBE17CC5-8068-4094-9C19-A80C42D31655}"/>
              </a:ext>
            </a:extLst>
          </p:cNvPr>
          <p:cNvSpPr/>
          <p:nvPr/>
        </p:nvSpPr>
        <p:spPr>
          <a:xfrm>
            <a:off x="10571790" y="2670841"/>
            <a:ext cx="51792" cy="21666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F8DAC43-CA3B-4540-9A63-D2064FB521AE}"/>
              </a:ext>
            </a:extLst>
          </p:cNvPr>
          <p:cNvSpPr txBox="1"/>
          <p:nvPr/>
        </p:nvSpPr>
        <p:spPr>
          <a:xfrm rot="16200000">
            <a:off x="9911910" y="3510267"/>
            <a:ext cx="185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IMPACT RADIUS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16D823-0B55-454F-A33D-CC568DAAD096}"/>
              </a:ext>
            </a:extLst>
          </p:cNvPr>
          <p:cNvSpPr/>
          <p:nvPr/>
        </p:nvSpPr>
        <p:spPr>
          <a:xfrm>
            <a:off x="81144" y="4831393"/>
            <a:ext cx="3582521" cy="1757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A66B829-BAF5-47A7-88EE-09F6A035853E}"/>
              </a:ext>
            </a:extLst>
          </p:cNvPr>
          <p:cNvSpPr txBox="1"/>
          <p:nvPr/>
        </p:nvSpPr>
        <p:spPr>
          <a:xfrm>
            <a:off x="987582" y="4888843"/>
            <a:ext cx="156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RINGS</a:t>
            </a:r>
            <a:endParaRPr lang="en-CA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86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8AA8B-38B5-401C-B168-E400200EC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One build in VSTS or TFS</a:t>
            </a:r>
            <a:endParaRPr lang="en-CA" dirty="0"/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1EF798D0-E516-49CD-BBAC-7D90422CE95E}"/>
              </a:ext>
            </a:extLst>
          </p:cNvPr>
          <p:cNvSpPr/>
          <p:nvPr/>
        </p:nvSpPr>
        <p:spPr>
          <a:xfrm rot="16200000">
            <a:off x="5960825" y="-2571971"/>
            <a:ext cx="1360113" cy="9653000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Graphic 3" descr="Gears">
            <a:extLst>
              <a:ext uri="{FF2B5EF4-FFF2-40B4-BE49-F238E27FC236}">
                <a16:creationId xmlns:a16="http://schemas.microsoft.com/office/drawing/2014/main" id="{BAF5B1C1-FB1D-4DAA-BE8A-0B67BB7664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81633" y="1696060"/>
            <a:ext cx="914400" cy="914400"/>
          </a:xfrm>
          <a:prstGeom prst="rect">
            <a:avLst/>
          </a:prstGeom>
        </p:spPr>
      </p:pic>
      <p:pic>
        <p:nvPicPr>
          <p:cNvPr id="5" name="Graphic 4" descr="Computer">
            <a:extLst>
              <a:ext uri="{FF2B5EF4-FFF2-40B4-BE49-F238E27FC236}">
                <a16:creationId xmlns:a16="http://schemas.microsoft.com/office/drawing/2014/main" id="{F010E153-41F4-4476-BCA6-9E2A266963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9302" y="1696060"/>
            <a:ext cx="914400" cy="914400"/>
          </a:xfrm>
          <a:prstGeom prst="rect">
            <a:avLst/>
          </a:prstGeom>
        </p:spPr>
      </p:pic>
      <p:pic>
        <p:nvPicPr>
          <p:cNvPr id="6" name="Graphic 5" descr="Box">
            <a:extLst>
              <a:ext uri="{FF2B5EF4-FFF2-40B4-BE49-F238E27FC236}">
                <a16:creationId xmlns:a16="http://schemas.microsoft.com/office/drawing/2014/main" id="{24B21F91-5521-4769-92A6-89D978D055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34349" y="1696060"/>
            <a:ext cx="914400" cy="914400"/>
          </a:xfrm>
          <a:prstGeom prst="rect">
            <a:avLst/>
          </a:prstGeom>
        </p:spPr>
      </p:pic>
      <p:pic>
        <p:nvPicPr>
          <p:cNvPr id="7" name="Graphic 6" descr="Box trolley">
            <a:extLst>
              <a:ext uri="{FF2B5EF4-FFF2-40B4-BE49-F238E27FC236}">
                <a16:creationId xmlns:a16="http://schemas.microsoft.com/office/drawing/2014/main" id="{2DD4F4B5-3D89-4B86-A0E7-CA21055DCB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84181" y="1696060"/>
            <a:ext cx="914400" cy="914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C6EEC17-A2B1-4E5B-9425-828CD43D2E7F}"/>
              </a:ext>
            </a:extLst>
          </p:cNvPr>
          <p:cNvCxnSpPr>
            <a:cxnSpLocks/>
            <a:stCxn id="4" idx="3"/>
            <a:endCxn id="30" idx="1"/>
          </p:cNvCxnSpPr>
          <p:nvPr/>
        </p:nvCxnSpPr>
        <p:spPr>
          <a:xfrm>
            <a:off x="3996033" y="2153260"/>
            <a:ext cx="577193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60AE007-3F41-4C4D-94AA-771BF83CB15C}"/>
              </a:ext>
            </a:extLst>
          </p:cNvPr>
          <p:cNvCxnSpPr>
            <a:cxnSpLocks/>
            <a:stCxn id="6" idx="3"/>
            <a:endCxn id="32" idx="1"/>
          </p:cNvCxnSpPr>
          <p:nvPr/>
        </p:nvCxnSpPr>
        <p:spPr>
          <a:xfrm>
            <a:off x="7048749" y="2153260"/>
            <a:ext cx="744175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98DBFA-E4AA-40AE-9BAC-B6828C49FA9D}"/>
              </a:ext>
            </a:extLst>
          </p:cNvPr>
          <p:cNvCxnSpPr>
            <a:cxnSpLocks/>
            <a:stCxn id="32" idx="3"/>
            <a:endCxn id="7" idx="1"/>
          </p:cNvCxnSpPr>
          <p:nvPr/>
        </p:nvCxnSpPr>
        <p:spPr>
          <a:xfrm>
            <a:off x="8707324" y="2153260"/>
            <a:ext cx="876857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74CBBF6-6B38-4737-816D-126810E729C1}"/>
              </a:ext>
            </a:extLst>
          </p:cNvPr>
          <p:cNvSpPr txBox="1"/>
          <p:nvPr/>
        </p:nvSpPr>
        <p:spPr>
          <a:xfrm>
            <a:off x="1912700" y="1870715"/>
            <a:ext cx="711733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 err="1">
                <a:solidFill>
                  <a:schemeClr val="accent5"/>
                </a:solidFill>
              </a:rPr>
              <a:t>checkin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5B73B6-230A-422F-9C06-99A2CFE4513A}"/>
              </a:ext>
            </a:extLst>
          </p:cNvPr>
          <p:cNvSpPr txBox="1"/>
          <p:nvPr/>
        </p:nvSpPr>
        <p:spPr>
          <a:xfrm>
            <a:off x="3225051" y="2538471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build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C81C98-FC1E-4002-9D4A-D6C70CD13D4F}"/>
              </a:ext>
            </a:extLst>
          </p:cNvPr>
          <p:cNvSpPr txBox="1"/>
          <p:nvPr/>
        </p:nvSpPr>
        <p:spPr>
          <a:xfrm>
            <a:off x="7509663" y="2538035"/>
            <a:ext cx="166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functional tests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6267DF-4FE7-4B6A-BC43-CD881802B354}"/>
              </a:ext>
            </a:extLst>
          </p:cNvPr>
          <p:cNvSpPr txBox="1"/>
          <p:nvPr/>
        </p:nvSpPr>
        <p:spPr>
          <a:xfrm>
            <a:off x="9246920" y="2545310"/>
            <a:ext cx="2179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deploy to production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F8B2F8-23D7-4911-B11A-E5B17F235506}"/>
              </a:ext>
            </a:extLst>
          </p:cNvPr>
          <p:cNvSpPr txBox="1"/>
          <p:nvPr/>
        </p:nvSpPr>
        <p:spPr>
          <a:xfrm>
            <a:off x="1814381" y="2917812"/>
            <a:ext cx="108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PIPELINE</a:t>
            </a:r>
            <a:endParaRPr lang="en-CA" dirty="0"/>
          </a:p>
        </p:txBody>
      </p:sp>
      <p:pic>
        <p:nvPicPr>
          <p:cNvPr id="30" name="Graphic 29" descr="Beaker">
            <a:extLst>
              <a:ext uri="{FF2B5EF4-FFF2-40B4-BE49-F238E27FC236}">
                <a16:creationId xmlns:a16="http://schemas.microsoft.com/office/drawing/2014/main" id="{035FE0E5-B492-4763-8EE6-94F0AD741A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73226" y="1696060"/>
            <a:ext cx="914400" cy="914400"/>
          </a:xfrm>
          <a:prstGeom prst="rect">
            <a:avLst/>
          </a:prstGeom>
        </p:spPr>
      </p:pic>
      <p:pic>
        <p:nvPicPr>
          <p:cNvPr id="32" name="Graphic 31" descr="Flask">
            <a:extLst>
              <a:ext uri="{FF2B5EF4-FFF2-40B4-BE49-F238E27FC236}">
                <a16:creationId xmlns:a16="http://schemas.microsoft.com/office/drawing/2014/main" id="{B47436F5-CEB9-489F-AD83-130F9E8A276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792924" y="1696060"/>
            <a:ext cx="914400" cy="9144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411DFFC-0F5C-419E-BFDB-8AF59267C771}"/>
              </a:ext>
            </a:extLst>
          </p:cNvPr>
          <p:cNvSpPr txBox="1"/>
          <p:nvPr/>
        </p:nvSpPr>
        <p:spPr>
          <a:xfrm>
            <a:off x="4499596" y="2548480"/>
            <a:ext cx="108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unit tests</a:t>
            </a:r>
            <a:endParaRPr lang="en-CA" dirty="0">
              <a:solidFill>
                <a:schemeClr val="accent5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614B9F6-2586-4ACD-A1B2-C96CCD03601D}"/>
              </a:ext>
            </a:extLst>
          </p:cNvPr>
          <p:cNvCxnSpPr>
            <a:cxnSpLocks/>
            <a:stCxn id="30" idx="3"/>
            <a:endCxn id="6" idx="1"/>
          </p:cNvCxnSpPr>
          <p:nvPr/>
        </p:nvCxnSpPr>
        <p:spPr>
          <a:xfrm>
            <a:off x="5487626" y="2153260"/>
            <a:ext cx="646723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780649-0BA1-4D3E-9332-EBB960E35FE3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1593702" y="2153260"/>
            <a:ext cx="1487931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0F1153E-3D1E-46AC-8535-C8928B7CF472}"/>
              </a:ext>
            </a:extLst>
          </p:cNvPr>
          <p:cNvSpPr txBox="1"/>
          <p:nvPr/>
        </p:nvSpPr>
        <p:spPr>
          <a:xfrm>
            <a:off x="5988067" y="2533096"/>
            <a:ext cx="132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deploy code</a:t>
            </a:r>
            <a:endParaRPr lang="en-CA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592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ylinder 47">
            <a:extLst>
              <a:ext uri="{FF2B5EF4-FFF2-40B4-BE49-F238E27FC236}">
                <a16:creationId xmlns:a16="http://schemas.microsoft.com/office/drawing/2014/main" id="{2B70B387-35FE-46B8-98C8-27AE82AF33FE}"/>
              </a:ext>
            </a:extLst>
          </p:cNvPr>
          <p:cNvSpPr/>
          <p:nvPr/>
        </p:nvSpPr>
        <p:spPr>
          <a:xfrm rot="16200000">
            <a:off x="5644529" y="425318"/>
            <a:ext cx="1371600" cy="9008893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68AA8B-38B5-401C-B168-E400200EC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Multiple environments</a:t>
            </a:r>
            <a:endParaRPr lang="en-CA" dirty="0"/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DA430F9C-78CB-4869-B71D-07A097B78BC0}"/>
              </a:ext>
            </a:extLst>
          </p:cNvPr>
          <p:cNvSpPr/>
          <p:nvPr/>
        </p:nvSpPr>
        <p:spPr>
          <a:xfrm rot="16200000">
            <a:off x="4997549" y="-2102286"/>
            <a:ext cx="1371600" cy="773793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5" name="Graphic 24" descr="Gears">
            <a:extLst>
              <a:ext uri="{FF2B5EF4-FFF2-40B4-BE49-F238E27FC236}">
                <a16:creationId xmlns:a16="http://schemas.microsoft.com/office/drawing/2014/main" id="{9E0AA363-D6F0-4091-9E6F-BD5763EA65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81633" y="1225459"/>
            <a:ext cx="914400" cy="914400"/>
          </a:xfrm>
          <a:prstGeom prst="rect">
            <a:avLst/>
          </a:prstGeom>
        </p:spPr>
      </p:pic>
      <p:pic>
        <p:nvPicPr>
          <p:cNvPr id="26" name="Graphic 25" descr="Computer">
            <a:extLst>
              <a:ext uri="{FF2B5EF4-FFF2-40B4-BE49-F238E27FC236}">
                <a16:creationId xmlns:a16="http://schemas.microsoft.com/office/drawing/2014/main" id="{86534D9B-7364-488D-8919-C166F326F9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9302" y="1225459"/>
            <a:ext cx="914400" cy="914400"/>
          </a:xfrm>
          <a:prstGeom prst="rect">
            <a:avLst/>
          </a:prstGeom>
        </p:spPr>
      </p:pic>
      <p:pic>
        <p:nvPicPr>
          <p:cNvPr id="27" name="Graphic 26" descr="Box">
            <a:extLst>
              <a:ext uri="{FF2B5EF4-FFF2-40B4-BE49-F238E27FC236}">
                <a16:creationId xmlns:a16="http://schemas.microsoft.com/office/drawing/2014/main" id="{A837005D-3F32-4474-9E89-DD11490E9F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90049" y="1224261"/>
            <a:ext cx="914400" cy="914400"/>
          </a:xfrm>
          <a:prstGeom prst="rect">
            <a:avLst/>
          </a:prstGeom>
        </p:spPr>
      </p:pic>
      <p:pic>
        <p:nvPicPr>
          <p:cNvPr id="28" name="Graphic 27" descr="Box trolley">
            <a:extLst>
              <a:ext uri="{FF2B5EF4-FFF2-40B4-BE49-F238E27FC236}">
                <a16:creationId xmlns:a16="http://schemas.microsoft.com/office/drawing/2014/main" id="{618288F7-42B3-4F8D-8DF8-BEF51809B8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323837" y="4311908"/>
            <a:ext cx="914400" cy="914400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548E4EA-8D17-4CED-8C4A-4865CA5904AA}"/>
              </a:ext>
            </a:extLst>
          </p:cNvPr>
          <p:cNvCxnSpPr>
            <a:cxnSpLocks/>
            <a:stCxn id="25" idx="3"/>
            <a:endCxn id="41" idx="1"/>
          </p:cNvCxnSpPr>
          <p:nvPr/>
        </p:nvCxnSpPr>
        <p:spPr>
          <a:xfrm>
            <a:off x="3996033" y="1682659"/>
            <a:ext cx="577193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DE8DBE-BD1D-491D-A1EB-D0FD0094DA26}"/>
              </a:ext>
            </a:extLst>
          </p:cNvPr>
          <p:cNvCxnSpPr>
            <a:cxnSpLocks/>
            <a:stCxn id="27" idx="3"/>
            <a:endCxn id="13" idx="1"/>
          </p:cNvCxnSpPr>
          <p:nvPr/>
        </p:nvCxnSpPr>
        <p:spPr>
          <a:xfrm flipV="1">
            <a:off x="7104449" y="1677113"/>
            <a:ext cx="816375" cy="4348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8645255-F38A-498A-A461-C22B35B2564C}"/>
              </a:ext>
            </a:extLst>
          </p:cNvPr>
          <p:cNvSpPr txBox="1"/>
          <p:nvPr/>
        </p:nvSpPr>
        <p:spPr>
          <a:xfrm>
            <a:off x="1912700" y="1400114"/>
            <a:ext cx="711733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 err="1">
                <a:solidFill>
                  <a:schemeClr val="accent5"/>
                </a:solidFill>
              </a:rPr>
              <a:t>checkin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953D5D-662C-4BE4-9E39-637DBB411779}"/>
              </a:ext>
            </a:extLst>
          </p:cNvPr>
          <p:cNvSpPr txBox="1"/>
          <p:nvPr/>
        </p:nvSpPr>
        <p:spPr>
          <a:xfrm>
            <a:off x="3225051" y="205636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build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46DCD0-92A7-4FF0-A6DC-A2CCF7A62BC5}"/>
              </a:ext>
            </a:extLst>
          </p:cNvPr>
          <p:cNvSpPr txBox="1"/>
          <p:nvPr/>
        </p:nvSpPr>
        <p:spPr>
          <a:xfrm>
            <a:off x="7463624" y="2073179"/>
            <a:ext cx="178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sampling of tests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9FC59DB-246B-4D86-9D5A-53D33BAC12B0}"/>
              </a:ext>
            </a:extLst>
          </p:cNvPr>
          <p:cNvSpPr txBox="1"/>
          <p:nvPr/>
        </p:nvSpPr>
        <p:spPr>
          <a:xfrm>
            <a:off x="1825882" y="2411573"/>
            <a:ext cx="176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BUILD</a:t>
            </a:r>
            <a:r>
              <a:rPr lang="en-US" dirty="0"/>
              <a:t> PIPELINE</a:t>
            </a:r>
            <a:endParaRPr lang="en-CA" dirty="0"/>
          </a:p>
        </p:txBody>
      </p:sp>
      <p:pic>
        <p:nvPicPr>
          <p:cNvPr id="41" name="Graphic 40" descr="Beaker">
            <a:extLst>
              <a:ext uri="{FF2B5EF4-FFF2-40B4-BE49-F238E27FC236}">
                <a16:creationId xmlns:a16="http://schemas.microsoft.com/office/drawing/2014/main" id="{23D78819-A494-44EF-A829-A31F54C5915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73226" y="1225459"/>
            <a:ext cx="914400" cy="914400"/>
          </a:xfrm>
          <a:prstGeom prst="rect">
            <a:avLst/>
          </a:prstGeom>
        </p:spPr>
      </p:pic>
      <p:pic>
        <p:nvPicPr>
          <p:cNvPr id="42" name="Graphic 41" descr="Flask">
            <a:extLst>
              <a:ext uri="{FF2B5EF4-FFF2-40B4-BE49-F238E27FC236}">
                <a16:creationId xmlns:a16="http://schemas.microsoft.com/office/drawing/2014/main" id="{520A78DF-E241-41FF-BCB9-C1162A90B35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126958" y="4303351"/>
            <a:ext cx="923544" cy="923544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03CCF6E8-74BE-4594-903D-C1277359CA4E}"/>
              </a:ext>
            </a:extLst>
          </p:cNvPr>
          <p:cNvSpPr txBox="1"/>
          <p:nvPr/>
        </p:nvSpPr>
        <p:spPr>
          <a:xfrm>
            <a:off x="4499596" y="2066377"/>
            <a:ext cx="108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unit tests</a:t>
            </a:r>
            <a:endParaRPr lang="en-CA" dirty="0">
              <a:solidFill>
                <a:schemeClr val="accent5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7B886BB-5E89-4E5F-8199-DC8F8BDFB095}"/>
              </a:ext>
            </a:extLst>
          </p:cNvPr>
          <p:cNvCxnSpPr>
            <a:cxnSpLocks/>
            <a:stCxn id="41" idx="3"/>
            <a:endCxn id="27" idx="1"/>
          </p:cNvCxnSpPr>
          <p:nvPr/>
        </p:nvCxnSpPr>
        <p:spPr>
          <a:xfrm flipV="1">
            <a:off x="5487626" y="1681461"/>
            <a:ext cx="702423" cy="1198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A84EF5A-9F34-4CD9-82B2-02937E82F193}"/>
              </a:ext>
            </a:extLst>
          </p:cNvPr>
          <p:cNvCxnSpPr>
            <a:cxnSpLocks/>
            <a:stCxn id="26" idx="3"/>
            <a:endCxn id="25" idx="1"/>
          </p:cNvCxnSpPr>
          <p:nvPr/>
        </p:nvCxnSpPr>
        <p:spPr>
          <a:xfrm>
            <a:off x="1593702" y="1682659"/>
            <a:ext cx="1487931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8DD3583-5293-4673-9C9E-9705A5FFD4CB}"/>
              </a:ext>
            </a:extLst>
          </p:cNvPr>
          <p:cNvSpPr txBox="1"/>
          <p:nvPr/>
        </p:nvSpPr>
        <p:spPr>
          <a:xfrm>
            <a:off x="5988067" y="2050993"/>
            <a:ext cx="132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deploy code</a:t>
            </a:r>
            <a:endParaRPr lang="en-CA" dirty="0">
              <a:solidFill>
                <a:schemeClr val="accent5"/>
              </a:solidFill>
            </a:endParaRPr>
          </a:p>
        </p:txBody>
      </p:sp>
      <p:pic>
        <p:nvPicPr>
          <p:cNvPr id="13" name="Graphic 12" descr="Test tubes">
            <a:extLst>
              <a:ext uri="{FF2B5EF4-FFF2-40B4-BE49-F238E27FC236}">
                <a16:creationId xmlns:a16="http://schemas.microsoft.com/office/drawing/2014/main" id="{7E3DDE49-F232-4CF3-8BEB-CEF0356BFE3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20824" y="1219913"/>
            <a:ext cx="914400" cy="914400"/>
          </a:xfrm>
          <a:prstGeom prst="rect">
            <a:avLst/>
          </a:prstGeom>
        </p:spPr>
      </p:pic>
      <p:pic>
        <p:nvPicPr>
          <p:cNvPr id="50" name="Graphic 49" descr="Box">
            <a:extLst>
              <a:ext uri="{FF2B5EF4-FFF2-40B4-BE49-F238E27FC236}">
                <a16:creationId xmlns:a16="http://schemas.microsoft.com/office/drawing/2014/main" id="{961172B1-54BF-449F-ABC4-18E3C8B963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66283" y="4311908"/>
            <a:ext cx="914400" cy="914400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81B90E5-DFE5-4D32-9743-D38A90C99608}"/>
              </a:ext>
            </a:extLst>
          </p:cNvPr>
          <p:cNvCxnSpPr>
            <a:cxnSpLocks/>
            <a:stCxn id="50" idx="3"/>
            <a:endCxn id="90" idx="1"/>
          </p:cNvCxnSpPr>
          <p:nvPr/>
        </p:nvCxnSpPr>
        <p:spPr>
          <a:xfrm>
            <a:off x="6680683" y="4769108"/>
            <a:ext cx="803526" cy="17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058766-AA38-424A-874E-D8E88121EAAB}"/>
              </a:ext>
            </a:extLst>
          </p:cNvPr>
          <p:cNvSpPr txBox="1"/>
          <p:nvPr/>
        </p:nvSpPr>
        <p:spPr>
          <a:xfrm>
            <a:off x="2549994" y="5147292"/>
            <a:ext cx="135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deploy code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660FD0F-D646-4EFA-BD02-2BCB4E7A4799}"/>
              </a:ext>
            </a:extLst>
          </p:cNvPr>
          <p:cNvSpPr txBox="1"/>
          <p:nvPr/>
        </p:nvSpPr>
        <p:spPr>
          <a:xfrm>
            <a:off x="7116721" y="5169298"/>
            <a:ext cx="17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integration tests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17EF58-1DC9-4D4D-ADF1-C5F15415117F}"/>
              </a:ext>
            </a:extLst>
          </p:cNvPr>
          <p:cNvSpPr txBox="1"/>
          <p:nvPr/>
        </p:nvSpPr>
        <p:spPr>
          <a:xfrm>
            <a:off x="1837383" y="5584359"/>
            <a:ext cx="190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RELEASE</a:t>
            </a:r>
            <a:r>
              <a:rPr lang="en-US" dirty="0"/>
              <a:t> PIPELINE</a:t>
            </a:r>
            <a:endParaRPr lang="en-CA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E6756A-8606-4075-A388-ACF516B1D4AB}"/>
              </a:ext>
            </a:extLst>
          </p:cNvPr>
          <p:cNvSpPr txBox="1"/>
          <p:nvPr/>
        </p:nvSpPr>
        <p:spPr>
          <a:xfrm>
            <a:off x="3837851" y="5165417"/>
            <a:ext cx="1630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functional tests</a:t>
            </a:r>
            <a:endParaRPr lang="en-CA" dirty="0">
              <a:solidFill>
                <a:schemeClr val="accent5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8E3459B-802B-465B-8772-A6B063D036B0}"/>
              </a:ext>
            </a:extLst>
          </p:cNvPr>
          <p:cNvCxnSpPr>
            <a:cxnSpLocks/>
            <a:stCxn id="42" idx="3"/>
            <a:endCxn id="50" idx="1"/>
          </p:cNvCxnSpPr>
          <p:nvPr/>
        </p:nvCxnSpPr>
        <p:spPr>
          <a:xfrm>
            <a:off x="5050502" y="4765123"/>
            <a:ext cx="715781" cy="398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C257372-DECB-4078-8557-D23C61A329D3}"/>
              </a:ext>
            </a:extLst>
          </p:cNvPr>
          <p:cNvSpPr txBox="1"/>
          <p:nvPr/>
        </p:nvSpPr>
        <p:spPr>
          <a:xfrm>
            <a:off x="5620001" y="5160446"/>
            <a:ext cx="132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deploy code</a:t>
            </a:r>
            <a:endParaRPr lang="en-CA" dirty="0">
              <a:solidFill>
                <a:schemeClr val="accent5"/>
              </a:solidFill>
            </a:endParaRP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62403FE5-A59C-4A57-A1E3-DAB2AEAB05F6}"/>
              </a:ext>
            </a:extLst>
          </p:cNvPr>
          <p:cNvCxnSpPr>
            <a:cxnSpLocks/>
            <a:stCxn id="13" idx="3"/>
            <a:endCxn id="71" idx="1"/>
          </p:cNvCxnSpPr>
          <p:nvPr/>
        </p:nvCxnSpPr>
        <p:spPr>
          <a:xfrm flipH="1">
            <a:off x="2723115" y="1677113"/>
            <a:ext cx="6112109" cy="3093923"/>
          </a:xfrm>
          <a:prstGeom prst="bentConnector5">
            <a:avLst>
              <a:gd name="adj1" fmla="val -21900"/>
              <a:gd name="adj2" fmla="val 50000"/>
              <a:gd name="adj3" fmla="val 118983"/>
            </a:avLst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phic 70" descr="Box">
            <a:extLst>
              <a:ext uri="{FF2B5EF4-FFF2-40B4-BE49-F238E27FC236}">
                <a16:creationId xmlns:a16="http://schemas.microsoft.com/office/drawing/2014/main" id="{DBD95557-9CB3-41B4-9134-7D57860F57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23115" y="4313836"/>
            <a:ext cx="914400" cy="914400"/>
          </a:xfrm>
          <a:prstGeom prst="rect">
            <a:avLst/>
          </a:prstGeom>
        </p:spPr>
      </p:pic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F9C132E-A97C-45EB-B804-BCE3CD43938A}"/>
              </a:ext>
            </a:extLst>
          </p:cNvPr>
          <p:cNvCxnSpPr>
            <a:cxnSpLocks/>
            <a:stCxn id="71" idx="3"/>
            <a:endCxn id="42" idx="1"/>
          </p:cNvCxnSpPr>
          <p:nvPr/>
        </p:nvCxnSpPr>
        <p:spPr>
          <a:xfrm flipV="1">
            <a:off x="3637515" y="4765123"/>
            <a:ext cx="489443" cy="5913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Graphic 89" descr="Network">
            <a:extLst>
              <a:ext uri="{FF2B5EF4-FFF2-40B4-BE49-F238E27FC236}">
                <a16:creationId xmlns:a16="http://schemas.microsoft.com/office/drawing/2014/main" id="{52DBFB17-2702-4B2F-A05B-4E4A66AFD10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484209" y="4307511"/>
            <a:ext cx="923544" cy="923544"/>
          </a:xfrm>
          <a:prstGeom prst="rect">
            <a:avLst/>
          </a:prstGeom>
        </p:spPr>
      </p:pic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4D497FF-EA8C-4FC7-86A4-AA319E02AF3D}"/>
              </a:ext>
            </a:extLst>
          </p:cNvPr>
          <p:cNvCxnSpPr>
            <a:cxnSpLocks/>
            <a:stCxn id="90" idx="3"/>
          </p:cNvCxnSpPr>
          <p:nvPr/>
        </p:nvCxnSpPr>
        <p:spPr>
          <a:xfrm flipV="1">
            <a:off x="8407753" y="4765125"/>
            <a:ext cx="916084" cy="4158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536D00EA-8273-46AC-B77A-FDDE4DDA2931}"/>
              </a:ext>
            </a:extLst>
          </p:cNvPr>
          <p:cNvSpPr txBox="1"/>
          <p:nvPr/>
        </p:nvSpPr>
        <p:spPr>
          <a:xfrm>
            <a:off x="9463027" y="5160446"/>
            <a:ext cx="82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deploy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348714E-7D53-42DC-800D-94695E530BBF}"/>
              </a:ext>
            </a:extLst>
          </p:cNvPr>
          <p:cNvSpPr txBox="1"/>
          <p:nvPr/>
        </p:nvSpPr>
        <p:spPr>
          <a:xfrm>
            <a:off x="1924201" y="4433887"/>
            <a:ext cx="623761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trigger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1B4DE27-C139-43FC-BD85-6B40D391A3BB}"/>
              </a:ext>
            </a:extLst>
          </p:cNvPr>
          <p:cNvSpPr txBox="1"/>
          <p:nvPr/>
        </p:nvSpPr>
        <p:spPr>
          <a:xfrm>
            <a:off x="2452666" y="3586244"/>
            <a:ext cx="287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DEV</a:t>
            </a:r>
            <a:r>
              <a:rPr lang="en-US" dirty="0">
                <a:solidFill>
                  <a:schemeClr val="accent5"/>
                </a:solidFill>
              </a:rPr>
              <a:t> environment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107" name="Right Brace 106">
            <a:extLst>
              <a:ext uri="{FF2B5EF4-FFF2-40B4-BE49-F238E27FC236}">
                <a16:creationId xmlns:a16="http://schemas.microsoft.com/office/drawing/2014/main" id="{673D5019-B51F-499A-8EEF-99A8B67809FA}"/>
              </a:ext>
            </a:extLst>
          </p:cNvPr>
          <p:cNvSpPr/>
          <p:nvPr/>
        </p:nvSpPr>
        <p:spPr>
          <a:xfrm rot="16200000">
            <a:off x="3790691" y="2737730"/>
            <a:ext cx="204466" cy="26463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E9A9094-C781-4024-96F2-ACBDECE075A3}"/>
              </a:ext>
            </a:extLst>
          </p:cNvPr>
          <p:cNvSpPr txBox="1"/>
          <p:nvPr/>
        </p:nvSpPr>
        <p:spPr>
          <a:xfrm>
            <a:off x="5895962" y="3562009"/>
            <a:ext cx="210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Q&amp;A</a:t>
            </a:r>
            <a:r>
              <a:rPr lang="en-US" dirty="0">
                <a:solidFill>
                  <a:schemeClr val="accent5"/>
                </a:solidFill>
              </a:rPr>
              <a:t> environment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109" name="Right Brace 108">
            <a:extLst>
              <a:ext uri="{FF2B5EF4-FFF2-40B4-BE49-F238E27FC236}">
                <a16:creationId xmlns:a16="http://schemas.microsoft.com/office/drawing/2014/main" id="{9A192B46-92A4-4A69-AA23-6F9AC333388D}"/>
              </a:ext>
            </a:extLst>
          </p:cNvPr>
          <p:cNvSpPr/>
          <p:nvPr/>
        </p:nvSpPr>
        <p:spPr>
          <a:xfrm rot="16200000">
            <a:off x="6936050" y="2482411"/>
            <a:ext cx="216736" cy="31524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AC5A746-0F06-465F-AA0F-53347F23417F}"/>
              </a:ext>
            </a:extLst>
          </p:cNvPr>
          <p:cNvSpPr txBox="1"/>
          <p:nvPr/>
        </p:nvSpPr>
        <p:spPr>
          <a:xfrm>
            <a:off x="8224688" y="3569591"/>
            <a:ext cx="287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PROD</a:t>
            </a:r>
            <a:r>
              <a:rPr lang="en-US" dirty="0">
                <a:solidFill>
                  <a:schemeClr val="accent5"/>
                </a:solidFill>
              </a:rPr>
              <a:t> environment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111" name="Right Brace 110">
            <a:extLst>
              <a:ext uri="{FF2B5EF4-FFF2-40B4-BE49-F238E27FC236}">
                <a16:creationId xmlns:a16="http://schemas.microsoft.com/office/drawing/2014/main" id="{7DF862B3-65D3-4153-92E1-BAA9D1F19419}"/>
              </a:ext>
            </a:extLst>
          </p:cNvPr>
          <p:cNvSpPr/>
          <p:nvPr/>
        </p:nvSpPr>
        <p:spPr>
          <a:xfrm rot="16200000">
            <a:off x="9596238" y="3143861"/>
            <a:ext cx="272438" cy="182590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2229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ylinder 72">
            <a:extLst>
              <a:ext uri="{FF2B5EF4-FFF2-40B4-BE49-F238E27FC236}">
                <a16:creationId xmlns:a16="http://schemas.microsoft.com/office/drawing/2014/main" id="{4ED5EA49-6261-417A-90A2-02AF3C4B50DF}"/>
              </a:ext>
            </a:extLst>
          </p:cNvPr>
          <p:cNvSpPr/>
          <p:nvPr/>
        </p:nvSpPr>
        <p:spPr>
          <a:xfrm rot="16200000">
            <a:off x="1861465" y="929452"/>
            <a:ext cx="914400" cy="325773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AF62CB-986D-4422-AD92-7948472BB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15636"/>
          </a:xfrm>
        </p:spPr>
        <p:txBody>
          <a:bodyPr/>
          <a:lstStyle/>
          <a:p>
            <a:r>
              <a:rPr lang="en-US" sz="3200" dirty="0"/>
              <a:t>Microservices</a:t>
            </a:r>
            <a:endParaRPr lang="en-CA" sz="3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7CCE3B4-509D-45C3-A37B-9EB72909E972}"/>
              </a:ext>
            </a:extLst>
          </p:cNvPr>
          <p:cNvSpPr txBox="1"/>
          <p:nvPr/>
        </p:nvSpPr>
        <p:spPr>
          <a:xfrm>
            <a:off x="1093670" y="2347465"/>
            <a:ext cx="266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User Interface (UI) CI Build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28" name="Cylinder 27">
            <a:extLst>
              <a:ext uri="{FF2B5EF4-FFF2-40B4-BE49-F238E27FC236}">
                <a16:creationId xmlns:a16="http://schemas.microsoft.com/office/drawing/2014/main" id="{359964B1-D69A-4651-8621-8DAAB130DD5B}"/>
              </a:ext>
            </a:extLst>
          </p:cNvPr>
          <p:cNvSpPr/>
          <p:nvPr/>
        </p:nvSpPr>
        <p:spPr>
          <a:xfrm rot="16200000">
            <a:off x="5622292" y="899024"/>
            <a:ext cx="914400" cy="325773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C01762-B234-4275-B62B-78DF2462879C}"/>
              </a:ext>
            </a:extLst>
          </p:cNvPr>
          <p:cNvSpPr txBox="1"/>
          <p:nvPr/>
        </p:nvSpPr>
        <p:spPr>
          <a:xfrm>
            <a:off x="4972078" y="2235153"/>
            <a:ext cx="2372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Mocked Dependencies </a:t>
            </a:r>
            <a:br>
              <a:rPr lang="en-US" dirty="0">
                <a:solidFill>
                  <a:schemeClr val="accent5"/>
                </a:solidFill>
              </a:rPr>
            </a:br>
            <a:r>
              <a:rPr lang="en-US" dirty="0">
                <a:solidFill>
                  <a:schemeClr val="accent5"/>
                </a:solidFill>
              </a:rPr>
              <a:t>CI Build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0" name="Cylinder 29">
            <a:extLst>
              <a:ext uri="{FF2B5EF4-FFF2-40B4-BE49-F238E27FC236}">
                <a16:creationId xmlns:a16="http://schemas.microsoft.com/office/drawing/2014/main" id="{73FC18E3-CCBF-45FF-9B3C-D763DBC2A085}"/>
              </a:ext>
            </a:extLst>
          </p:cNvPr>
          <p:cNvSpPr/>
          <p:nvPr/>
        </p:nvSpPr>
        <p:spPr>
          <a:xfrm rot="16200000">
            <a:off x="1861466" y="2520754"/>
            <a:ext cx="914400" cy="325773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98F0FD-2AE6-41E3-9DD9-9D03FDB850A5}"/>
              </a:ext>
            </a:extLst>
          </p:cNvPr>
          <p:cNvSpPr txBox="1"/>
          <p:nvPr/>
        </p:nvSpPr>
        <p:spPr>
          <a:xfrm>
            <a:off x="1030552" y="3945359"/>
            <a:ext cx="266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Back-end CI Build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7" name="Cylinder 36">
            <a:extLst>
              <a:ext uri="{FF2B5EF4-FFF2-40B4-BE49-F238E27FC236}">
                <a16:creationId xmlns:a16="http://schemas.microsoft.com/office/drawing/2014/main" id="{C334D8AA-6AFD-44AB-8426-859EE7673D9D}"/>
              </a:ext>
            </a:extLst>
          </p:cNvPr>
          <p:cNvSpPr/>
          <p:nvPr/>
        </p:nvSpPr>
        <p:spPr>
          <a:xfrm rot="16200000">
            <a:off x="5622292" y="2501157"/>
            <a:ext cx="914400" cy="325773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948E2F5-DEA6-478F-990F-B5773850E0D8}"/>
              </a:ext>
            </a:extLst>
          </p:cNvPr>
          <p:cNvSpPr txBox="1"/>
          <p:nvPr/>
        </p:nvSpPr>
        <p:spPr>
          <a:xfrm>
            <a:off x="4898878" y="3826455"/>
            <a:ext cx="2519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Mocked Dependencies </a:t>
            </a:r>
            <a:br>
              <a:rPr lang="en-US" dirty="0">
                <a:solidFill>
                  <a:schemeClr val="accent5"/>
                </a:solidFill>
              </a:rPr>
            </a:br>
            <a:r>
              <a:rPr lang="en-US" dirty="0">
                <a:solidFill>
                  <a:schemeClr val="accent5"/>
                </a:solidFill>
              </a:rPr>
              <a:t>CI Build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40" name="Cylinder 39">
            <a:extLst>
              <a:ext uri="{FF2B5EF4-FFF2-40B4-BE49-F238E27FC236}">
                <a16:creationId xmlns:a16="http://schemas.microsoft.com/office/drawing/2014/main" id="{3F41D3A1-0422-4171-8A03-79933EAC1A8A}"/>
              </a:ext>
            </a:extLst>
          </p:cNvPr>
          <p:cNvSpPr/>
          <p:nvPr/>
        </p:nvSpPr>
        <p:spPr>
          <a:xfrm rot="16200000">
            <a:off x="9688772" y="1749961"/>
            <a:ext cx="914400" cy="325773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4136B5-BA09-4165-8B24-3DD391A8A456}"/>
              </a:ext>
            </a:extLst>
          </p:cNvPr>
          <p:cNvSpPr txBox="1"/>
          <p:nvPr/>
        </p:nvSpPr>
        <p:spPr>
          <a:xfrm>
            <a:off x="8875836" y="3055662"/>
            <a:ext cx="2665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Integration CI Build</a:t>
            </a:r>
            <a:br>
              <a:rPr lang="en-US" dirty="0">
                <a:solidFill>
                  <a:schemeClr val="accent5"/>
                </a:solidFill>
              </a:rPr>
            </a:br>
            <a:r>
              <a:rPr lang="en-US" dirty="0">
                <a:solidFill>
                  <a:schemeClr val="accent5"/>
                </a:solidFill>
              </a:rPr>
              <a:t>(UI + Back-end)</a:t>
            </a:r>
            <a:endParaRPr lang="en-CA" dirty="0">
              <a:solidFill>
                <a:schemeClr val="accent5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033948A-27C4-46DD-8C4F-69FBD22E94C0}"/>
              </a:ext>
            </a:extLst>
          </p:cNvPr>
          <p:cNvCxnSpPr>
            <a:cxnSpLocks/>
          </p:cNvCxnSpPr>
          <p:nvPr/>
        </p:nvCxnSpPr>
        <p:spPr>
          <a:xfrm>
            <a:off x="3947533" y="2527891"/>
            <a:ext cx="691374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B060A582-D987-41D9-B26A-977951FCD55B}"/>
              </a:ext>
            </a:extLst>
          </p:cNvPr>
          <p:cNvCxnSpPr>
            <a:cxnSpLocks/>
            <a:stCxn id="28" idx="3"/>
            <a:endCxn id="11" idx="2"/>
          </p:cNvCxnSpPr>
          <p:nvPr/>
        </p:nvCxnSpPr>
        <p:spPr>
          <a:xfrm>
            <a:off x="7708360" y="2527892"/>
            <a:ext cx="933909" cy="85128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741F71FD-F410-41DF-9DEE-577E049BE3CF}"/>
              </a:ext>
            </a:extLst>
          </p:cNvPr>
          <p:cNvSpPr/>
          <p:nvPr/>
        </p:nvSpPr>
        <p:spPr>
          <a:xfrm>
            <a:off x="8642269" y="3264433"/>
            <a:ext cx="188427" cy="229485"/>
          </a:xfrm>
          <a:prstGeom prst="flowChartConnec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BF275E45-E5C2-4669-BB45-08E2D8244E10}"/>
              </a:ext>
            </a:extLst>
          </p:cNvPr>
          <p:cNvCxnSpPr>
            <a:cxnSpLocks/>
            <a:stCxn id="37" idx="3"/>
            <a:endCxn id="11" idx="2"/>
          </p:cNvCxnSpPr>
          <p:nvPr/>
        </p:nvCxnSpPr>
        <p:spPr>
          <a:xfrm flipV="1">
            <a:off x="7708360" y="3379176"/>
            <a:ext cx="933909" cy="75084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9A0597D-B741-4488-92C7-2C81CC3BB9BD}"/>
              </a:ext>
            </a:extLst>
          </p:cNvPr>
          <p:cNvCxnSpPr>
            <a:cxnSpLocks/>
          </p:cNvCxnSpPr>
          <p:nvPr/>
        </p:nvCxnSpPr>
        <p:spPr>
          <a:xfrm>
            <a:off x="3947533" y="4149825"/>
            <a:ext cx="691374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36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ylinder 72">
            <a:extLst>
              <a:ext uri="{FF2B5EF4-FFF2-40B4-BE49-F238E27FC236}">
                <a16:creationId xmlns:a16="http://schemas.microsoft.com/office/drawing/2014/main" id="{4ED5EA49-6261-417A-90A2-02AF3C4B50DF}"/>
              </a:ext>
            </a:extLst>
          </p:cNvPr>
          <p:cNvSpPr/>
          <p:nvPr/>
        </p:nvSpPr>
        <p:spPr>
          <a:xfrm rot="16200000">
            <a:off x="4751734" y="-2760069"/>
            <a:ext cx="1713652" cy="9837526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AF62CB-986D-4422-AD92-7948472BB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15636"/>
          </a:xfrm>
        </p:spPr>
        <p:txBody>
          <a:bodyPr/>
          <a:lstStyle/>
          <a:p>
            <a:r>
              <a:rPr lang="en-US" sz="3200" dirty="0"/>
              <a:t>Manage database upgrades</a:t>
            </a:r>
            <a:endParaRPr lang="en-CA" sz="3200" dirty="0"/>
          </a:p>
        </p:txBody>
      </p:sp>
      <p:pic>
        <p:nvPicPr>
          <p:cNvPr id="4" name="Graphic 3" descr="Gears">
            <a:extLst>
              <a:ext uri="{FF2B5EF4-FFF2-40B4-BE49-F238E27FC236}">
                <a16:creationId xmlns:a16="http://schemas.microsoft.com/office/drawing/2014/main" id="{6CE2A62B-CD7E-4252-B334-F4147CD33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09492" y="1967671"/>
            <a:ext cx="914400" cy="914400"/>
          </a:xfrm>
          <a:prstGeom prst="rect">
            <a:avLst/>
          </a:prstGeom>
        </p:spPr>
      </p:pic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42247EB7-625F-4E22-8D37-B42F0E49E1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3409" y="1967671"/>
            <a:ext cx="914400" cy="914400"/>
          </a:xfrm>
          <a:prstGeom prst="rect">
            <a:avLst/>
          </a:prstGeom>
        </p:spPr>
      </p:pic>
      <p:pic>
        <p:nvPicPr>
          <p:cNvPr id="10" name="Graphic 9" descr="Box">
            <a:extLst>
              <a:ext uri="{FF2B5EF4-FFF2-40B4-BE49-F238E27FC236}">
                <a16:creationId xmlns:a16="http://schemas.microsoft.com/office/drawing/2014/main" id="{30853494-58A6-468A-A259-3F1D9A1B56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91209" y="1967671"/>
            <a:ext cx="914400" cy="914400"/>
          </a:xfrm>
          <a:prstGeom prst="rect">
            <a:avLst/>
          </a:prstGeom>
        </p:spPr>
      </p:pic>
      <p:pic>
        <p:nvPicPr>
          <p:cNvPr id="12" name="Graphic 11" descr="Box trolley">
            <a:extLst>
              <a:ext uri="{FF2B5EF4-FFF2-40B4-BE49-F238E27FC236}">
                <a16:creationId xmlns:a16="http://schemas.microsoft.com/office/drawing/2014/main" id="{FE598C15-12F9-4167-A8EF-182D2F0218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64999" y="1967671"/>
            <a:ext cx="914400" cy="914400"/>
          </a:xfrm>
          <a:prstGeom prst="rect">
            <a:avLst/>
          </a:prstGeom>
        </p:spPr>
      </p:pic>
      <p:pic>
        <p:nvPicPr>
          <p:cNvPr id="13" name="Graphic 12" descr="Box">
            <a:extLst>
              <a:ext uri="{FF2B5EF4-FFF2-40B4-BE49-F238E27FC236}">
                <a16:creationId xmlns:a16="http://schemas.microsoft.com/office/drawing/2014/main" id="{9CD2C510-9B55-422E-B301-D8CE180E97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30466" y="1967671"/>
            <a:ext cx="914400" cy="9144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EFD71A-C902-48ED-8100-A97B5D91BE17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2227809" y="2424871"/>
            <a:ext cx="981683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F96954-50C6-4AE3-AA3F-77B20AB4E43C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4123892" y="2424871"/>
            <a:ext cx="1067317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3647E5-C3EF-4852-AA98-37D36098606A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6105609" y="2424871"/>
            <a:ext cx="1124857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8311723-73D1-4020-95F3-8FB4E1EED231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8144866" y="2424871"/>
            <a:ext cx="1120133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Users">
            <a:extLst>
              <a:ext uri="{FF2B5EF4-FFF2-40B4-BE49-F238E27FC236}">
                <a16:creationId xmlns:a16="http://schemas.microsoft.com/office/drawing/2014/main" id="{33D1FEEA-A59E-4F2B-83C9-94AFA3F45EC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86560" y="1930819"/>
            <a:ext cx="562954" cy="562954"/>
          </a:xfrm>
          <a:prstGeom prst="rect">
            <a:avLst/>
          </a:prstGeom>
        </p:spPr>
      </p:pic>
      <p:pic>
        <p:nvPicPr>
          <p:cNvPr id="25" name="Graphic 24" descr="Users">
            <a:extLst>
              <a:ext uri="{FF2B5EF4-FFF2-40B4-BE49-F238E27FC236}">
                <a16:creationId xmlns:a16="http://schemas.microsoft.com/office/drawing/2014/main" id="{C2B37791-10C9-438D-9698-B07A5EFA3C6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69144" y="1930819"/>
            <a:ext cx="562954" cy="56295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0616876-95DC-42BA-B8DA-4365FFDD5FC3}"/>
              </a:ext>
            </a:extLst>
          </p:cNvPr>
          <p:cNvSpPr txBox="1"/>
          <p:nvPr/>
        </p:nvSpPr>
        <p:spPr>
          <a:xfrm>
            <a:off x="1687928" y="1379310"/>
            <a:ext cx="287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Continuous Integration (CI)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DA062A-E007-4FF0-8017-EE517FA519E6}"/>
              </a:ext>
            </a:extLst>
          </p:cNvPr>
          <p:cNvSpPr txBox="1"/>
          <p:nvPr/>
        </p:nvSpPr>
        <p:spPr>
          <a:xfrm>
            <a:off x="5191209" y="1366039"/>
            <a:ext cx="456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Continuous Delivery (CD)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B72D28CE-6001-4865-A640-C81827C7A958}"/>
              </a:ext>
            </a:extLst>
          </p:cNvPr>
          <p:cNvSpPr/>
          <p:nvPr/>
        </p:nvSpPr>
        <p:spPr>
          <a:xfrm rot="16200000">
            <a:off x="7300329" y="-819540"/>
            <a:ext cx="151061" cy="54366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3AADABDB-81F4-47F3-808B-65E34F10BE78}"/>
              </a:ext>
            </a:extLst>
          </p:cNvPr>
          <p:cNvSpPr/>
          <p:nvPr/>
        </p:nvSpPr>
        <p:spPr>
          <a:xfrm rot="16200000">
            <a:off x="2858295" y="264998"/>
            <a:ext cx="144418" cy="32741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94C33A-7921-463C-B96A-B643B7902577}"/>
              </a:ext>
            </a:extLst>
          </p:cNvPr>
          <p:cNvSpPr txBox="1"/>
          <p:nvPr/>
        </p:nvSpPr>
        <p:spPr>
          <a:xfrm>
            <a:off x="2270450" y="2424871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5"/>
                </a:solidFill>
              </a:rPr>
              <a:t>checkin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B60D12-76A5-44D8-A534-5ED7E597F5B7}"/>
              </a:ext>
            </a:extLst>
          </p:cNvPr>
          <p:cNvSpPr txBox="1"/>
          <p:nvPr/>
        </p:nvSpPr>
        <p:spPr>
          <a:xfrm>
            <a:off x="3975743" y="2465863"/>
            <a:ext cx="131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auto trigger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F53E87-8BF8-456D-8571-89AD36568C0D}"/>
              </a:ext>
            </a:extLst>
          </p:cNvPr>
          <p:cNvSpPr txBox="1"/>
          <p:nvPr/>
        </p:nvSpPr>
        <p:spPr>
          <a:xfrm>
            <a:off x="6235035" y="2465863"/>
            <a:ext cx="100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approval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BBD6F1-A1BE-4C62-9F83-7CDE39CD0146}"/>
              </a:ext>
            </a:extLst>
          </p:cNvPr>
          <p:cNvSpPr txBox="1"/>
          <p:nvPr/>
        </p:nvSpPr>
        <p:spPr>
          <a:xfrm>
            <a:off x="8207060" y="2465863"/>
            <a:ext cx="100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approval</a:t>
            </a:r>
            <a:endParaRPr lang="en-CA" dirty="0">
              <a:solidFill>
                <a:schemeClr val="accent5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197CFFE-FF41-46D2-84B4-3AB8B1F1C865}"/>
              </a:ext>
            </a:extLst>
          </p:cNvPr>
          <p:cNvCxnSpPr>
            <a:cxnSpLocks/>
            <a:stCxn id="12" idx="2"/>
            <a:endCxn id="38" idx="0"/>
          </p:cNvCxnSpPr>
          <p:nvPr/>
        </p:nvCxnSpPr>
        <p:spPr>
          <a:xfrm>
            <a:off x="9722199" y="2882071"/>
            <a:ext cx="0" cy="399627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headEnd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606D633-7EE9-4972-8954-D8820835F949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7967663" y="2794203"/>
            <a:ext cx="18453" cy="487495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headEnd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14CB16D-F1C7-4723-96C8-92B494EE56F2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867400" y="2767138"/>
            <a:ext cx="0" cy="514560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headEnd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7CCE3B4-509D-45C3-A37B-9EB72909E972}"/>
              </a:ext>
            </a:extLst>
          </p:cNvPr>
          <p:cNvSpPr txBox="1"/>
          <p:nvPr/>
        </p:nvSpPr>
        <p:spPr>
          <a:xfrm>
            <a:off x="787024" y="3038854"/>
            <a:ext cx="108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PIPELINE</a:t>
            </a:r>
            <a:endParaRPr lang="en-CA" dirty="0">
              <a:solidFill>
                <a:schemeClr val="accent5"/>
              </a:solidFill>
            </a:endParaRPr>
          </a:p>
        </p:txBody>
      </p:sp>
      <p:pic>
        <p:nvPicPr>
          <p:cNvPr id="11" name="Graphic 10" descr="Database">
            <a:extLst>
              <a:ext uri="{FF2B5EF4-FFF2-40B4-BE49-F238E27FC236}">
                <a16:creationId xmlns:a16="http://schemas.microsoft.com/office/drawing/2014/main" id="{7625CF66-7E9F-4B09-B8B9-AC8F5FC0C38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410200" y="3281698"/>
            <a:ext cx="914400" cy="914400"/>
          </a:xfrm>
          <a:prstGeom prst="rect">
            <a:avLst/>
          </a:prstGeom>
        </p:spPr>
      </p:pic>
      <p:pic>
        <p:nvPicPr>
          <p:cNvPr id="37" name="Graphic 36" descr="Database">
            <a:extLst>
              <a:ext uri="{FF2B5EF4-FFF2-40B4-BE49-F238E27FC236}">
                <a16:creationId xmlns:a16="http://schemas.microsoft.com/office/drawing/2014/main" id="{85D44198-F327-4F80-8CAB-F68143BC97E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28916" y="3281698"/>
            <a:ext cx="914400" cy="914400"/>
          </a:xfrm>
          <a:prstGeom prst="rect">
            <a:avLst/>
          </a:prstGeom>
        </p:spPr>
      </p:pic>
      <p:pic>
        <p:nvPicPr>
          <p:cNvPr id="38" name="Graphic 37" descr="Database">
            <a:extLst>
              <a:ext uri="{FF2B5EF4-FFF2-40B4-BE49-F238E27FC236}">
                <a16:creationId xmlns:a16="http://schemas.microsoft.com/office/drawing/2014/main" id="{DA7E7334-962A-483E-BE02-65DD943EC07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264999" y="3281698"/>
            <a:ext cx="914400" cy="9144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852B1F6-25CE-4EE5-9965-DA489E750387}"/>
              </a:ext>
            </a:extLst>
          </p:cNvPr>
          <p:cNvSpPr txBox="1"/>
          <p:nvPr/>
        </p:nvSpPr>
        <p:spPr>
          <a:xfrm>
            <a:off x="6206999" y="382676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DB1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C517D8-6F4A-4F3F-82EA-2F05306311FF}"/>
              </a:ext>
            </a:extLst>
          </p:cNvPr>
          <p:cNvSpPr txBox="1"/>
          <p:nvPr/>
        </p:nvSpPr>
        <p:spPr>
          <a:xfrm>
            <a:off x="8284770" y="382676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DB2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3196958-CA6A-4073-8DA5-9F81391417BF}"/>
              </a:ext>
            </a:extLst>
          </p:cNvPr>
          <p:cNvSpPr txBox="1"/>
          <p:nvPr/>
        </p:nvSpPr>
        <p:spPr>
          <a:xfrm>
            <a:off x="10030306" y="382676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DB2</a:t>
            </a:r>
            <a:endParaRPr lang="en-CA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695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BB274-93EB-4309-A51E-70CD7C989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15636"/>
          </a:xfrm>
        </p:spPr>
        <p:txBody>
          <a:bodyPr/>
          <a:lstStyle/>
          <a:p>
            <a:r>
              <a:rPr lang="en-US" dirty="0"/>
              <a:t>APPLICATION LEVEL – HYPOTHETICAL</a:t>
            </a:r>
            <a:endParaRPr lang="en-CA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7880F2E-D969-4198-BC72-555CAA77A01E}"/>
              </a:ext>
            </a:extLst>
          </p:cNvPr>
          <p:cNvSpPr/>
          <p:nvPr/>
        </p:nvSpPr>
        <p:spPr>
          <a:xfrm>
            <a:off x="588157" y="1176314"/>
            <a:ext cx="2669680" cy="1970746"/>
          </a:xfrm>
          <a:prstGeom prst="roundRect">
            <a:avLst>
              <a:gd name="adj" fmla="val 85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E544B88-7B5A-40E9-9975-B4A437C48A81}"/>
              </a:ext>
            </a:extLst>
          </p:cNvPr>
          <p:cNvSpPr/>
          <p:nvPr/>
        </p:nvSpPr>
        <p:spPr>
          <a:xfrm>
            <a:off x="3538896" y="1176314"/>
            <a:ext cx="2669680" cy="1970746"/>
          </a:xfrm>
          <a:prstGeom prst="roundRect">
            <a:avLst>
              <a:gd name="adj" fmla="val 85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7CD88B-079C-4E7B-B745-674084D1482F}"/>
              </a:ext>
            </a:extLst>
          </p:cNvPr>
          <p:cNvSpPr/>
          <p:nvPr/>
        </p:nvSpPr>
        <p:spPr>
          <a:xfrm>
            <a:off x="6470533" y="1176314"/>
            <a:ext cx="2669680" cy="1970746"/>
          </a:xfrm>
          <a:prstGeom prst="roundRect">
            <a:avLst>
              <a:gd name="adj" fmla="val 85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2E2897-8156-46EA-A6B3-A11BA318BF8C}"/>
              </a:ext>
            </a:extLst>
          </p:cNvPr>
          <p:cNvSpPr txBox="1"/>
          <p:nvPr/>
        </p:nvSpPr>
        <p:spPr>
          <a:xfrm>
            <a:off x="821926" y="845475"/>
            <a:ext cx="2202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PRESENTATION LAYER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2D118B-2B86-4430-A7F5-ACF09B7D1F49}"/>
              </a:ext>
            </a:extLst>
          </p:cNvPr>
          <p:cNvSpPr txBox="1"/>
          <p:nvPr/>
        </p:nvSpPr>
        <p:spPr>
          <a:xfrm>
            <a:off x="4227612" y="849535"/>
            <a:ext cx="1372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LOGIC LAYER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F68F1D-7207-423C-BE6C-CA8F59AFFC39}"/>
              </a:ext>
            </a:extLst>
          </p:cNvPr>
          <p:cNvSpPr txBox="1"/>
          <p:nvPr/>
        </p:nvSpPr>
        <p:spPr>
          <a:xfrm>
            <a:off x="6837556" y="834551"/>
            <a:ext cx="2038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PERSISTENCE LAYER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Graphic 10" descr="Database">
            <a:extLst>
              <a:ext uri="{FF2B5EF4-FFF2-40B4-BE49-F238E27FC236}">
                <a16:creationId xmlns:a16="http://schemas.microsoft.com/office/drawing/2014/main" id="{9FFF4485-FCBE-4B59-9D17-FE75CFA10D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99672" y="1467977"/>
            <a:ext cx="914400" cy="914400"/>
          </a:xfrm>
          <a:prstGeom prst="rect">
            <a:avLst/>
          </a:prstGeom>
        </p:spPr>
      </p:pic>
      <p:pic>
        <p:nvPicPr>
          <p:cNvPr id="13" name="Graphic 12" descr="Blackboard">
            <a:extLst>
              <a:ext uri="{FF2B5EF4-FFF2-40B4-BE49-F238E27FC236}">
                <a16:creationId xmlns:a16="http://schemas.microsoft.com/office/drawing/2014/main" id="{029474F9-8CF1-4012-93F0-4B7752FE20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65796" y="1597120"/>
            <a:ext cx="914400" cy="914400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C96710C-88B6-48D7-A747-13B513DF34CE}"/>
              </a:ext>
            </a:extLst>
          </p:cNvPr>
          <p:cNvSpPr/>
          <p:nvPr/>
        </p:nvSpPr>
        <p:spPr>
          <a:xfrm>
            <a:off x="5283211" y="1302280"/>
            <a:ext cx="491662" cy="50544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5CE24F-F348-43BC-888F-51D64043FDF5}"/>
              </a:ext>
            </a:extLst>
          </p:cNvPr>
          <p:cNvSpPr/>
          <p:nvPr/>
        </p:nvSpPr>
        <p:spPr>
          <a:xfrm>
            <a:off x="5111263" y="1397554"/>
            <a:ext cx="351515" cy="129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35755A-2B86-426B-A056-3ACA33F46367}"/>
              </a:ext>
            </a:extLst>
          </p:cNvPr>
          <p:cNvSpPr/>
          <p:nvPr/>
        </p:nvSpPr>
        <p:spPr>
          <a:xfrm>
            <a:off x="5111263" y="1594485"/>
            <a:ext cx="351515" cy="129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42C15E3-6F8E-4A75-864A-3D3F2D073161}"/>
              </a:ext>
            </a:extLst>
          </p:cNvPr>
          <p:cNvSpPr/>
          <p:nvPr/>
        </p:nvSpPr>
        <p:spPr>
          <a:xfrm>
            <a:off x="5283211" y="1903001"/>
            <a:ext cx="491662" cy="50544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C11FBC-BCC8-4E5B-A570-B8348DE1D131}"/>
              </a:ext>
            </a:extLst>
          </p:cNvPr>
          <p:cNvSpPr/>
          <p:nvPr/>
        </p:nvSpPr>
        <p:spPr>
          <a:xfrm>
            <a:off x="5111263" y="1998275"/>
            <a:ext cx="351515" cy="129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E46553-4597-44A7-9DBB-1559AE68526E}"/>
              </a:ext>
            </a:extLst>
          </p:cNvPr>
          <p:cNvSpPr/>
          <p:nvPr/>
        </p:nvSpPr>
        <p:spPr>
          <a:xfrm>
            <a:off x="5111263" y="2195206"/>
            <a:ext cx="351515" cy="129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ECC22CA-D0EC-4C1C-80D1-F25B8970E42F}"/>
              </a:ext>
            </a:extLst>
          </p:cNvPr>
          <p:cNvSpPr/>
          <p:nvPr/>
        </p:nvSpPr>
        <p:spPr>
          <a:xfrm>
            <a:off x="5283211" y="2508369"/>
            <a:ext cx="491662" cy="50544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0DC265-8A3D-4366-82B8-ECFC0B6CDEDB}"/>
              </a:ext>
            </a:extLst>
          </p:cNvPr>
          <p:cNvSpPr/>
          <p:nvPr/>
        </p:nvSpPr>
        <p:spPr>
          <a:xfrm>
            <a:off x="5111263" y="2603643"/>
            <a:ext cx="351515" cy="129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05D2F11-C382-40C9-9C6F-39E953E433FC}"/>
              </a:ext>
            </a:extLst>
          </p:cNvPr>
          <p:cNvSpPr/>
          <p:nvPr/>
        </p:nvSpPr>
        <p:spPr>
          <a:xfrm>
            <a:off x="5111263" y="2800574"/>
            <a:ext cx="351515" cy="129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AC3BD1-C993-41D1-8A5C-C9F29A11BE49}"/>
              </a:ext>
            </a:extLst>
          </p:cNvPr>
          <p:cNvSpPr txBox="1"/>
          <p:nvPr/>
        </p:nvSpPr>
        <p:spPr>
          <a:xfrm>
            <a:off x="725969" y="2341179"/>
            <a:ext cx="239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Page Application</a:t>
            </a:r>
            <a:endParaRPr lang="en-CA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03121E-7ABD-482C-8734-4722B2E66A8E}"/>
              </a:ext>
            </a:extLst>
          </p:cNvPr>
          <p:cNvSpPr txBox="1"/>
          <p:nvPr/>
        </p:nvSpPr>
        <p:spPr>
          <a:xfrm>
            <a:off x="7386378" y="2340181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  <a:endParaRPr lang="en-CA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A9C54A-4FD5-42E4-AF30-BE364ECB1452}"/>
              </a:ext>
            </a:extLst>
          </p:cNvPr>
          <p:cNvSpPr txBox="1"/>
          <p:nvPr/>
        </p:nvSpPr>
        <p:spPr>
          <a:xfrm>
            <a:off x="3996209" y="1203883"/>
            <a:ext cx="1079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Inventory</a:t>
            </a:r>
            <a:br>
              <a:rPr lang="en-US" dirty="0"/>
            </a:br>
            <a:r>
              <a:rPr lang="en-US" dirty="0"/>
              <a:t>API</a:t>
            </a:r>
            <a:endParaRPr lang="en-C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42D40B-404A-4E72-B62B-4995B79E201D}"/>
              </a:ext>
            </a:extLst>
          </p:cNvPr>
          <p:cNvSpPr txBox="1"/>
          <p:nvPr/>
        </p:nvSpPr>
        <p:spPr>
          <a:xfrm>
            <a:off x="3980575" y="1812307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Customer</a:t>
            </a:r>
            <a:br>
              <a:rPr lang="en-US" dirty="0"/>
            </a:br>
            <a:r>
              <a:rPr lang="en-US" dirty="0"/>
              <a:t>API</a:t>
            </a:r>
            <a:endParaRPr lang="en-CA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B91BE9-235B-49D7-887A-684D693B80ED}"/>
              </a:ext>
            </a:extLst>
          </p:cNvPr>
          <p:cNvSpPr txBox="1"/>
          <p:nvPr/>
        </p:nvSpPr>
        <p:spPr>
          <a:xfrm>
            <a:off x="4361348" y="2437209"/>
            <a:ext cx="731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Order</a:t>
            </a:r>
            <a:br>
              <a:rPr lang="en-US" dirty="0"/>
            </a:br>
            <a:r>
              <a:rPr lang="en-US" dirty="0"/>
              <a:t>API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79293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BB274-93EB-4309-A51E-70CD7C989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LEVEL – VSTS EXTENSIONS</a:t>
            </a:r>
            <a:endParaRPr lang="en-CA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E2D46F-A3A2-4D4A-A0EE-74FE8172BFEE}"/>
              </a:ext>
            </a:extLst>
          </p:cNvPr>
          <p:cNvSpPr/>
          <p:nvPr/>
        </p:nvSpPr>
        <p:spPr>
          <a:xfrm>
            <a:off x="588157" y="1176314"/>
            <a:ext cx="2669680" cy="1970746"/>
          </a:xfrm>
          <a:prstGeom prst="roundRect">
            <a:avLst>
              <a:gd name="adj" fmla="val 85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C802CFF-083D-4294-8316-63D9E29F2845}"/>
              </a:ext>
            </a:extLst>
          </p:cNvPr>
          <p:cNvSpPr/>
          <p:nvPr/>
        </p:nvSpPr>
        <p:spPr>
          <a:xfrm>
            <a:off x="3538896" y="1176314"/>
            <a:ext cx="2669680" cy="1970746"/>
          </a:xfrm>
          <a:prstGeom prst="roundRect">
            <a:avLst>
              <a:gd name="adj" fmla="val 85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9E682A0-D644-4090-A5B9-90007FD33DA8}"/>
              </a:ext>
            </a:extLst>
          </p:cNvPr>
          <p:cNvSpPr/>
          <p:nvPr/>
        </p:nvSpPr>
        <p:spPr>
          <a:xfrm>
            <a:off x="6470533" y="1176314"/>
            <a:ext cx="2669680" cy="1970746"/>
          </a:xfrm>
          <a:prstGeom prst="roundRect">
            <a:avLst>
              <a:gd name="adj" fmla="val 85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9B96A9-8A40-481F-9789-F01637F8963B}"/>
              </a:ext>
            </a:extLst>
          </p:cNvPr>
          <p:cNvSpPr txBox="1"/>
          <p:nvPr/>
        </p:nvSpPr>
        <p:spPr>
          <a:xfrm>
            <a:off x="821926" y="845475"/>
            <a:ext cx="2202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PRESENTATION LAYER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F2DEF-880C-419C-A46C-9ED5ACA3C1DA}"/>
              </a:ext>
            </a:extLst>
          </p:cNvPr>
          <p:cNvSpPr txBox="1"/>
          <p:nvPr/>
        </p:nvSpPr>
        <p:spPr>
          <a:xfrm>
            <a:off x="4156102" y="834551"/>
            <a:ext cx="1372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LOGIC LAYER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BA99FE-A56B-4D90-8DF4-2ABD59368CD4}"/>
              </a:ext>
            </a:extLst>
          </p:cNvPr>
          <p:cNvSpPr txBox="1"/>
          <p:nvPr/>
        </p:nvSpPr>
        <p:spPr>
          <a:xfrm>
            <a:off x="6837556" y="834551"/>
            <a:ext cx="2038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PERSISTENCE LAYER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Graphic 8" descr="Database">
            <a:extLst>
              <a:ext uri="{FF2B5EF4-FFF2-40B4-BE49-F238E27FC236}">
                <a16:creationId xmlns:a16="http://schemas.microsoft.com/office/drawing/2014/main" id="{2FE91D78-EEFC-4B7F-9EB4-F30DBA81DE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68685" y="1501736"/>
            <a:ext cx="914400" cy="914400"/>
          </a:xfrm>
          <a:prstGeom prst="rect">
            <a:avLst/>
          </a:prstGeom>
        </p:spPr>
      </p:pic>
      <p:pic>
        <p:nvPicPr>
          <p:cNvPr id="10" name="Graphic 9" descr="Blackboard">
            <a:extLst>
              <a:ext uri="{FF2B5EF4-FFF2-40B4-BE49-F238E27FC236}">
                <a16:creationId xmlns:a16="http://schemas.microsoft.com/office/drawing/2014/main" id="{93889903-91BD-442E-AFD0-8262CED05C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65796" y="1597120"/>
            <a:ext cx="914400" cy="91440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83FF513-A8B3-45AD-B974-C8D7EFCF22CB}"/>
              </a:ext>
            </a:extLst>
          </p:cNvPr>
          <p:cNvSpPr/>
          <p:nvPr/>
        </p:nvSpPr>
        <p:spPr>
          <a:xfrm>
            <a:off x="5283211" y="1302280"/>
            <a:ext cx="491662" cy="50544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4E85CF-953E-4C24-9189-CCF3D0F0EC41}"/>
              </a:ext>
            </a:extLst>
          </p:cNvPr>
          <p:cNvSpPr/>
          <p:nvPr/>
        </p:nvSpPr>
        <p:spPr>
          <a:xfrm>
            <a:off x="5111263" y="1397554"/>
            <a:ext cx="351515" cy="129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8EA47A-7981-4E8E-B613-0BB1B106FF92}"/>
              </a:ext>
            </a:extLst>
          </p:cNvPr>
          <p:cNvSpPr/>
          <p:nvPr/>
        </p:nvSpPr>
        <p:spPr>
          <a:xfrm>
            <a:off x="5111263" y="1594485"/>
            <a:ext cx="351515" cy="129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364FD86-E98E-4AE0-8790-E94D9147B77F}"/>
              </a:ext>
            </a:extLst>
          </p:cNvPr>
          <p:cNvSpPr/>
          <p:nvPr/>
        </p:nvSpPr>
        <p:spPr>
          <a:xfrm>
            <a:off x="5283211" y="1903001"/>
            <a:ext cx="491662" cy="50544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8127E8-77FA-4CAA-8EEC-786D319F7D99}"/>
              </a:ext>
            </a:extLst>
          </p:cNvPr>
          <p:cNvSpPr/>
          <p:nvPr/>
        </p:nvSpPr>
        <p:spPr>
          <a:xfrm>
            <a:off x="5111263" y="1998275"/>
            <a:ext cx="351515" cy="129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9F7BFC-8832-47E4-9E62-9922EAB9E432}"/>
              </a:ext>
            </a:extLst>
          </p:cNvPr>
          <p:cNvSpPr/>
          <p:nvPr/>
        </p:nvSpPr>
        <p:spPr>
          <a:xfrm>
            <a:off x="5111263" y="2195206"/>
            <a:ext cx="351515" cy="129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8D0E24F-1402-4FE9-BF53-198F546F7D9F}"/>
              </a:ext>
            </a:extLst>
          </p:cNvPr>
          <p:cNvSpPr/>
          <p:nvPr/>
        </p:nvSpPr>
        <p:spPr>
          <a:xfrm>
            <a:off x="5283211" y="2508369"/>
            <a:ext cx="491662" cy="50544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A7625C-00D1-449C-8D38-8CC7BC4D1024}"/>
              </a:ext>
            </a:extLst>
          </p:cNvPr>
          <p:cNvSpPr/>
          <p:nvPr/>
        </p:nvSpPr>
        <p:spPr>
          <a:xfrm>
            <a:off x="5111263" y="2603643"/>
            <a:ext cx="351515" cy="129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E6281D-4CC6-425E-8F7B-88B8DE0D704E}"/>
              </a:ext>
            </a:extLst>
          </p:cNvPr>
          <p:cNvSpPr/>
          <p:nvPr/>
        </p:nvSpPr>
        <p:spPr>
          <a:xfrm>
            <a:off x="5111263" y="2800574"/>
            <a:ext cx="351515" cy="129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FF9C20-9ECD-4323-8440-61500FA83614}"/>
              </a:ext>
            </a:extLst>
          </p:cNvPr>
          <p:cNvSpPr txBox="1"/>
          <p:nvPr/>
        </p:nvSpPr>
        <p:spPr>
          <a:xfrm>
            <a:off x="1192363" y="2340181"/>
            <a:ext cx="173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Application</a:t>
            </a:r>
            <a:br>
              <a:rPr lang="en-US" dirty="0"/>
            </a:br>
            <a:r>
              <a:rPr lang="en-US" dirty="0"/>
              <a:t>Extension Point</a:t>
            </a:r>
            <a:endParaRPr lang="en-C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438518-788C-41FE-8955-03DD721477CB}"/>
              </a:ext>
            </a:extLst>
          </p:cNvPr>
          <p:cNvSpPr txBox="1"/>
          <p:nvPr/>
        </p:nvSpPr>
        <p:spPr>
          <a:xfrm>
            <a:off x="6821335" y="2343166"/>
            <a:ext cx="2310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  <a:p>
            <a:r>
              <a:rPr lang="en-US" dirty="0"/>
              <a:t>Extension Data Service</a:t>
            </a:r>
            <a:endParaRPr lang="en-C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F791EF-3E56-4711-8184-4A17CF63FD5E}"/>
              </a:ext>
            </a:extLst>
          </p:cNvPr>
          <p:cNvSpPr txBox="1"/>
          <p:nvPr/>
        </p:nvSpPr>
        <p:spPr>
          <a:xfrm>
            <a:off x="3858992" y="1203883"/>
            <a:ext cx="1216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Core Client</a:t>
            </a:r>
            <a:br>
              <a:rPr lang="en-US" dirty="0"/>
            </a:br>
            <a:r>
              <a:rPr lang="en-US" dirty="0"/>
              <a:t>API</a:t>
            </a:r>
            <a:endParaRPr lang="en-CA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EB76B5-1A70-4E53-8710-8A2C818ACA65}"/>
              </a:ext>
            </a:extLst>
          </p:cNvPr>
          <p:cNvSpPr txBox="1"/>
          <p:nvPr/>
        </p:nvSpPr>
        <p:spPr>
          <a:xfrm>
            <a:off x="3843871" y="1812307"/>
            <a:ext cx="1230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REST Client</a:t>
            </a:r>
            <a:br>
              <a:rPr lang="en-US" dirty="0"/>
            </a:br>
            <a:r>
              <a:rPr lang="en-US" dirty="0"/>
              <a:t>API</a:t>
            </a:r>
            <a:endParaRPr lang="en-CA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FA64AA-2F99-4FB3-83A0-62D228213DD5}"/>
              </a:ext>
            </a:extLst>
          </p:cNvPr>
          <p:cNvSpPr txBox="1"/>
          <p:nvPr/>
        </p:nvSpPr>
        <p:spPr>
          <a:xfrm>
            <a:off x="4456630" y="2437209"/>
            <a:ext cx="636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REST</a:t>
            </a:r>
            <a:br>
              <a:rPr lang="en-US" dirty="0"/>
            </a:br>
            <a:r>
              <a:rPr lang="en-US" dirty="0"/>
              <a:t>API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264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5380</TotalTime>
  <Words>357</Words>
  <Application>Microsoft Office PowerPoint</Application>
  <PresentationFormat>Widescreen</PresentationFormat>
  <Paragraphs>171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Segoe UI</vt:lpstr>
      <vt:lpstr>Segoe UI Light</vt:lpstr>
      <vt:lpstr>Webdings</vt:lpstr>
      <vt:lpstr>Wingdings 3</vt:lpstr>
      <vt:lpstr>Office Theme</vt:lpstr>
      <vt:lpstr>Minimize blast zone by deploying ring, by ring</vt:lpstr>
      <vt:lpstr>Funnel features with feature flags</vt:lpstr>
      <vt:lpstr>Team Services Pipeline with DEV, BETA, and PROD environments</vt:lpstr>
      <vt:lpstr>One build in VSTS or TFS</vt:lpstr>
      <vt:lpstr>Multiple environments</vt:lpstr>
      <vt:lpstr>Microservices</vt:lpstr>
      <vt:lpstr>Manage database upgrades</vt:lpstr>
      <vt:lpstr>APPLICATION LEVEL – HYPOTHETICAL</vt:lpstr>
      <vt:lpstr>APPLICATION LEVEL – VSTS EXTENSIONS</vt:lpstr>
      <vt:lpstr>INFRASTRUCTURE LEVEL - HYPOTHETICAL</vt:lpstr>
      <vt:lpstr>INFRASTRUCTURE LEVEL – VSTS EXTENSIONS</vt:lpstr>
      <vt:lpstr>PowerPoint Presentation</vt:lpstr>
      <vt:lpstr>Feature Flag</vt:lpstr>
      <vt:lpstr>A|B Testing with Feature Flag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Willy-Peter Schaub</dc:creator>
  <cp:lastModifiedBy>Willy-Peter Schaub</cp:lastModifiedBy>
  <cp:revision>302</cp:revision>
  <dcterms:created xsi:type="dcterms:W3CDTF">2014-01-15T04:59:06Z</dcterms:created>
  <dcterms:modified xsi:type="dcterms:W3CDTF">2017-06-21T17:27:36Z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willys@microsoft.com</vt:lpwstr>
  </property>
  <property fmtid="{D5CDD505-2E9C-101B-9397-08002B2CF9AE}" pid="6" name="MSIP_Label_f42aa342-8706-4288-bd11-ebb85995028c_SetDate">
    <vt:lpwstr>2017-05-24T07:47:45.5383947-07:00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