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27" r:id="rId2"/>
    <p:sldId id="336" r:id="rId3"/>
    <p:sldId id="337" r:id="rId4"/>
    <p:sldId id="338" r:id="rId5"/>
    <p:sldId id="339" r:id="rId6"/>
    <p:sldId id="34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FF5050"/>
    <a:srgbClr val="3366CC"/>
    <a:srgbClr val="000066"/>
    <a:srgbClr val="336699"/>
    <a:srgbClr val="003366"/>
    <a:srgbClr val="660066"/>
    <a:srgbClr val="333399"/>
    <a:srgbClr val="CC99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9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108B4-53EF-4F9E-9491-F5ABDE6A4EA7}" type="datetimeFigureOut">
              <a:rPr lang="en-CA" smtClean="0"/>
              <a:t>2017-04-17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40458-CBDF-4242-A98F-5E1D8B45E6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1197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2017-04-17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7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2017-04-17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0666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2017-04-17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4077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2017-04-17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0168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2017-04-17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507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2017-04-17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501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2017-04-17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4227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15636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2017-04-17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9795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2017-04-17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650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2017-04-17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8104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2017-04-17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3569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EBF1D-DE49-4C53-B029-DA93D2E44EE4}" type="datetimeFigureOut">
              <a:rPr lang="en-CA" smtClean="0"/>
              <a:t>2017-04-17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638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6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4.svg"/><Relationship Id="rId5" Type="http://schemas.openxmlformats.org/officeDocument/2006/relationships/image" Target="../media/image5.sv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6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" Type="http://schemas.openxmlformats.org/officeDocument/2006/relationships/image" Target="../media/image2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4.svg"/><Relationship Id="rId5" Type="http://schemas.openxmlformats.org/officeDocument/2006/relationships/image" Target="../media/image5.svg"/><Relationship Id="rId15" Type="http://schemas.openxmlformats.org/officeDocument/2006/relationships/image" Target="../media/image18.sv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/>
          <p:nvPr/>
        </p:nvSpPr>
        <p:spPr>
          <a:xfrm>
            <a:off x="1000775" y="2056738"/>
            <a:ext cx="4114800" cy="4114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CA" dirty="0"/>
          </a:p>
        </p:txBody>
      </p:sp>
      <p:sp>
        <p:nvSpPr>
          <p:cNvPr id="3" name="Flowchart: Connector 2"/>
          <p:cNvSpPr/>
          <p:nvPr/>
        </p:nvSpPr>
        <p:spPr>
          <a:xfrm>
            <a:off x="1731082" y="2714724"/>
            <a:ext cx="2743200" cy="2743200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950732" y="3016249"/>
            <a:ext cx="2303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Early Adopters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33812" y="2223893"/>
            <a:ext cx="994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</a:p>
        </p:txBody>
      </p:sp>
      <p:sp>
        <p:nvSpPr>
          <p:cNvPr id="8" name="Left Arrow 7"/>
          <p:cNvSpPr/>
          <p:nvPr/>
        </p:nvSpPr>
        <p:spPr>
          <a:xfrm rot="10800000">
            <a:off x="3628251" y="3694351"/>
            <a:ext cx="1487324" cy="845502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Flowchart: Connector 1"/>
          <p:cNvSpPr/>
          <p:nvPr/>
        </p:nvSpPr>
        <p:spPr>
          <a:xfrm>
            <a:off x="2374725" y="3428338"/>
            <a:ext cx="1371600" cy="13716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2341472" y="3875792"/>
            <a:ext cx="1433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Canaries</a:t>
            </a:r>
            <a:endParaRPr lang="en-CA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60923" y="3914083"/>
            <a:ext cx="1002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Product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90E66AFA-0ACF-4581-ABE2-5C980700CCFF}"/>
              </a:ext>
            </a:extLst>
          </p:cNvPr>
          <p:cNvSpPr/>
          <p:nvPr/>
        </p:nvSpPr>
        <p:spPr>
          <a:xfrm>
            <a:off x="6856858" y="2056738"/>
            <a:ext cx="4114800" cy="4114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CA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AF642D59-B92E-4405-93B6-24679E0316E7}"/>
              </a:ext>
            </a:extLst>
          </p:cNvPr>
          <p:cNvSpPr/>
          <p:nvPr/>
        </p:nvSpPr>
        <p:spPr>
          <a:xfrm>
            <a:off x="7587165" y="2714724"/>
            <a:ext cx="2743200" cy="2743200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3EF5DB-FAE5-47D1-A065-6B4F2AF40137}"/>
              </a:ext>
            </a:extLst>
          </p:cNvPr>
          <p:cNvSpPr txBox="1"/>
          <p:nvPr/>
        </p:nvSpPr>
        <p:spPr>
          <a:xfrm>
            <a:off x="7762308" y="2945218"/>
            <a:ext cx="2303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56E546-5EF7-44CA-B786-1C8505784034}"/>
              </a:ext>
            </a:extLst>
          </p:cNvPr>
          <p:cNvSpPr txBox="1"/>
          <p:nvPr/>
        </p:nvSpPr>
        <p:spPr>
          <a:xfrm>
            <a:off x="8489895" y="2223893"/>
            <a:ext cx="994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</a:t>
            </a:r>
          </a:p>
        </p:txBody>
      </p:sp>
      <p:sp>
        <p:nvSpPr>
          <p:cNvPr id="14" name="Left Arrow 7">
            <a:extLst>
              <a:ext uri="{FF2B5EF4-FFF2-40B4-BE49-F238E27FC236}">
                <a16:creationId xmlns:a16="http://schemas.microsoft.com/office/drawing/2014/main" id="{277FA49D-6290-45CF-B770-2E7338B37048}"/>
              </a:ext>
            </a:extLst>
          </p:cNvPr>
          <p:cNvSpPr/>
          <p:nvPr/>
        </p:nvSpPr>
        <p:spPr>
          <a:xfrm rot="10800000">
            <a:off x="9484334" y="3694351"/>
            <a:ext cx="1487324" cy="845502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B59E78CC-6D7A-4B2B-8487-048B6326D625}"/>
              </a:ext>
            </a:extLst>
          </p:cNvPr>
          <p:cNvSpPr/>
          <p:nvPr/>
        </p:nvSpPr>
        <p:spPr>
          <a:xfrm>
            <a:off x="8230808" y="3428338"/>
            <a:ext cx="1371600" cy="13716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39179B-1ADD-49EB-8CEE-DB69E8D77F18}"/>
              </a:ext>
            </a:extLst>
          </p:cNvPr>
          <p:cNvSpPr txBox="1"/>
          <p:nvPr/>
        </p:nvSpPr>
        <p:spPr>
          <a:xfrm>
            <a:off x="8197555" y="3875792"/>
            <a:ext cx="1433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</a:t>
            </a:r>
            <a:endParaRPr lang="en-CA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F1C19B-F05B-410E-B74D-B33B9D00B712}"/>
              </a:ext>
            </a:extLst>
          </p:cNvPr>
          <p:cNvSpPr txBox="1"/>
          <p:nvPr/>
        </p:nvSpPr>
        <p:spPr>
          <a:xfrm>
            <a:off x="9817006" y="3914083"/>
            <a:ext cx="1002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Product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76105583-B086-4107-AA39-2991E96C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601608" cy="760490"/>
          </a:xfrm>
        </p:spPr>
        <p:txBody>
          <a:bodyPr>
            <a:normAutofit/>
          </a:bodyPr>
          <a:lstStyle/>
          <a:p>
            <a:r>
              <a:rPr lang="en-US" dirty="0"/>
              <a:t>Minimize blast zone by deploying ring, by ring</a:t>
            </a:r>
            <a:endParaRPr lang="en-CA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E8DD6D-839C-408F-BCB3-F7822C41A52B}"/>
              </a:ext>
            </a:extLst>
          </p:cNvPr>
          <p:cNvSpPr txBox="1"/>
          <p:nvPr/>
        </p:nvSpPr>
        <p:spPr>
          <a:xfrm>
            <a:off x="1333490" y="1013434"/>
            <a:ext cx="3449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GENERIC MODEL </a:t>
            </a:r>
            <a:endParaRPr lang="en-CA" sz="32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68744F-194D-4320-BDF0-E15D4ADDE380}"/>
              </a:ext>
            </a:extLst>
          </p:cNvPr>
          <p:cNvSpPr txBox="1"/>
          <p:nvPr/>
        </p:nvSpPr>
        <p:spPr>
          <a:xfrm>
            <a:off x="5794218" y="1026503"/>
            <a:ext cx="5839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RANGERS EXTENSION  MODEL </a:t>
            </a:r>
            <a:endParaRPr lang="en-CA" sz="32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19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erge 1"/>
          <p:cNvSpPr/>
          <p:nvPr/>
        </p:nvSpPr>
        <p:spPr>
          <a:xfrm rot="16200000">
            <a:off x="3388338" y="2202312"/>
            <a:ext cx="4217541" cy="3092979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Flowchart: Merge 2"/>
          <p:cNvSpPr/>
          <p:nvPr/>
        </p:nvSpPr>
        <p:spPr>
          <a:xfrm rot="16200000">
            <a:off x="5061087" y="1857501"/>
            <a:ext cx="2832239" cy="3782604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Flowchart: Merge 3"/>
          <p:cNvSpPr/>
          <p:nvPr/>
        </p:nvSpPr>
        <p:spPr>
          <a:xfrm rot="16200000">
            <a:off x="6052445" y="2555385"/>
            <a:ext cx="1905859" cy="2386836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7198235" y="3326082"/>
            <a:ext cx="2018297" cy="8370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7544008" y="938090"/>
            <a:ext cx="2067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/>
              <a:t>Production users </a:t>
            </a:r>
            <a:r>
              <a:rPr lang="en-CA" dirty="0">
                <a:sym typeface="Webdings" panose="05030102010509060703" pitchFamily="18" charset="2"/>
              </a:rPr>
              <a:t></a:t>
            </a:r>
          </a:p>
          <a:p>
            <a:pPr algn="r"/>
            <a:r>
              <a:rPr lang="en-CA" dirty="0">
                <a:solidFill>
                  <a:srgbClr val="00B050"/>
                </a:solidFill>
                <a:sym typeface="Webdings" panose="05030102010509060703" pitchFamily="18" charset="2"/>
              </a:rPr>
              <a:t>Stability </a:t>
            </a:r>
            <a:endParaRPr lang="en-CA" dirty="0">
              <a:solidFill>
                <a:srgbClr val="00B05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418766" y="1640032"/>
            <a:ext cx="0" cy="42175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245742" y="2061211"/>
            <a:ext cx="0" cy="42175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35720" y="938091"/>
            <a:ext cx="3226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ym typeface="Webdings" panose="05030102010509060703" pitchFamily="18" charset="2"/>
              </a:rPr>
              <a:t></a:t>
            </a:r>
            <a:r>
              <a:rPr lang="en-CA" dirty="0"/>
              <a:t>Early Adopters</a:t>
            </a:r>
            <a:endParaRPr lang="en-CA" dirty="0">
              <a:solidFill>
                <a:srgbClr val="C00000"/>
              </a:solidFill>
            </a:endParaRPr>
          </a:p>
          <a:p>
            <a:r>
              <a:rPr lang="en-CA" dirty="0">
                <a:solidFill>
                  <a:srgbClr val="C00000"/>
                </a:solidFill>
                <a:sym typeface="Webdings" panose="05030102010509060703" pitchFamily="18" charset="2"/>
              </a:rPr>
              <a:t>Volatility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46924" y="2334832"/>
            <a:ext cx="83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  <a:sym typeface="Webdings" panose="05030102010509060703" pitchFamily="18" charset="2"/>
              </a:rPr>
              <a:t>Rings</a:t>
            </a:r>
            <a:endParaRPr lang="en-CA" dirty="0">
              <a:solidFill>
                <a:srgbClr val="0070C0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 rot="5400000">
            <a:off x="8132882" y="1884302"/>
            <a:ext cx="198115" cy="1974341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</a:endParaRPr>
          </a:p>
        </p:txBody>
      </p:sp>
      <p:sp>
        <p:nvSpPr>
          <p:cNvPr id="16" name="Left Brace 15"/>
          <p:cNvSpPr/>
          <p:nvPr/>
        </p:nvSpPr>
        <p:spPr>
          <a:xfrm>
            <a:off x="3633947" y="1640032"/>
            <a:ext cx="130883" cy="4217542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2306090" y="3502360"/>
            <a:ext cx="2212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  <a:sym typeface="Webdings" panose="05030102010509060703" pitchFamily="18" charset="2"/>
              </a:rPr>
              <a:t>Exposed feature set</a:t>
            </a:r>
            <a:endParaRPr lang="en-CA" dirty="0">
              <a:solidFill>
                <a:srgbClr val="0070C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477185" y="1110914"/>
            <a:ext cx="2119904" cy="20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926665" y="1387052"/>
            <a:ext cx="3441844" cy="20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Alternate Process 23"/>
          <p:cNvSpPr/>
          <p:nvPr/>
        </p:nvSpPr>
        <p:spPr>
          <a:xfrm>
            <a:off x="4551759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/>
          <p:cNvSpPr txBox="1"/>
          <p:nvPr/>
        </p:nvSpPr>
        <p:spPr>
          <a:xfrm>
            <a:off x="5445678" y="5564138"/>
            <a:ext cx="533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ym typeface="Webdings" panose="05030102010509060703" pitchFamily="18" charset="2"/>
              </a:rPr>
              <a:t>ON</a:t>
            </a:r>
            <a:endParaRPr lang="en-CA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3485697" y="5909421"/>
            <a:ext cx="901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  <a:sym typeface="Webdings" panose="05030102010509060703" pitchFamily="18" charset="2"/>
              </a:rPr>
              <a:t>Feature</a:t>
            </a:r>
            <a:endParaRPr lang="en-CA" dirty="0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11515" y="6242446"/>
            <a:ext cx="621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ym typeface="Webdings" panose="05030102010509060703" pitchFamily="18" charset="2"/>
              </a:rPr>
              <a:t>OFF</a:t>
            </a:r>
            <a:endParaRPr lang="en-CA" sz="1400" dirty="0"/>
          </a:p>
        </p:txBody>
      </p:sp>
      <p:sp>
        <p:nvSpPr>
          <p:cNvPr id="29" name="Flowchart: Connector 28"/>
          <p:cNvSpPr/>
          <p:nvPr/>
        </p:nvSpPr>
        <p:spPr>
          <a:xfrm>
            <a:off x="4550584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Flowchart: Alternate Process 37"/>
          <p:cNvSpPr/>
          <p:nvPr/>
        </p:nvSpPr>
        <p:spPr>
          <a:xfrm>
            <a:off x="4668781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Flowchart: Connector 38"/>
          <p:cNvSpPr/>
          <p:nvPr/>
        </p:nvSpPr>
        <p:spPr>
          <a:xfrm>
            <a:off x="4667606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Flowchart: Alternate Process 39"/>
          <p:cNvSpPr/>
          <p:nvPr/>
        </p:nvSpPr>
        <p:spPr>
          <a:xfrm>
            <a:off x="4788793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Flowchart: Connector 40"/>
          <p:cNvSpPr/>
          <p:nvPr/>
        </p:nvSpPr>
        <p:spPr>
          <a:xfrm>
            <a:off x="4787618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Flowchart: Alternate Process 41"/>
          <p:cNvSpPr/>
          <p:nvPr/>
        </p:nvSpPr>
        <p:spPr>
          <a:xfrm>
            <a:off x="4905815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Flowchart: Connector 42"/>
          <p:cNvSpPr/>
          <p:nvPr/>
        </p:nvSpPr>
        <p:spPr>
          <a:xfrm>
            <a:off x="4904640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Flowchart: Alternate Process 43"/>
          <p:cNvSpPr/>
          <p:nvPr/>
        </p:nvSpPr>
        <p:spPr>
          <a:xfrm>
            <a:off x="5026649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Flowchart: Connector 44"/>
          <p:cNvSpPr/>
          <p:nvPr/>
        </p:nvSpPr>
        <p:spPr>
          <a:xfrm>
            <a:off x="5025474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Flowchart: Alternate Process 45"/>
          <p:cNvSpPr/>
          <p:nvPr/>
        </p:nvSpPr>
        <p:spPr>
          <a:xfrm>
            <a:off x="5143671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Flowchart: Connector 46"/>
          <p:cNvSpPr/>
          <p:nvPr/>
        </p:nvSpPr>
        <p:spPr>
          <a:xfrm>
            <a:off x="5142496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Flowchart: Alternate Process 47"/>
          <p:cNvSpPr/>
          <p:nvPr/>
        </p:nvSpPr>
        <p:spPr>
          <a:xfrm>
            <a:off x="4438747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Flowchart: Connector 48"/>
          <p:cNvSpPr/>
          <p:nvPr/>
        </p:nvSpPr>
        <p:spPr>
          <a:xfrm>
            <a:off x="4437572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Flowchart: Alternate Process 66"/>
          <p:cNvSpPr/>
          <p:nvPr/>
        </p:nvSpPr>
        <p:spPr>
          <a:xfrm>
            <a:off x="6158028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Flowchart: Connector 67"/>
          <p:cNvSpPr/>
          <p:nvPr/>
        </p:nvSpPr>
        <p:spPr>
          <a:xfrm>
            <a:off x="6156853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Flowchart: Alternate Process 68"/>
          <p:cNvSpPr/>
          <p:nvPr/>
        </p:nvSpPr>
        <p:spPr>
          <a:xfrm>
            <a:off x="6275050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Flowchart: Connector 69"/>
          <p:cNvSpPr/>
          <p:nvPr/>
        </p:nvSpPr>
        <p:spPr>
          <a:xfrm>
            <a:off x="6273875" y="6348397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Flowchart: Alternate Process 70"/>
          <p:cNvSpPr/>
          <p:nvPr/>
        </p:nvSpPr>
        <p:spPr>
          <a:xfrm>
            <a:off x="6395062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Flowchart: Connector 71"/>
          <p:cNvSpPr/>
          <p:nvPr/>
        </p:nvSpPr>
        <p:spPr>
          <a:xfrm>
            <a:off x="6393887" y="6348397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Flowchart: Alternate Process 72"/>
          <p:cNvSpPr/>
          <p:nvPr/>
        </p:nvSpPr>
        <p:spPr>
          <a:xfrm>
            <a:off x="6512084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Flowchart: Connector 73"/>
          <p:cNvSpPr/>
          <p:nvPr/>
        </p:nvSpPr>
        <p:spPr>
          <a:xfrm>
            <a:off x="6510909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Flowchart: Alternate Process 74"/>
          <p:cNvSpPr/>
          <p:nvPr/>
        </p:nvSpPr>
        <p:spPr>
          <a:xfrm>
            <a:off x="6632918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Flowchart: Connector 75"/>
          <p:cNvSpPr/>
          <p:nvPr/>
        </p:nvSpPr>
        <p:spPr>
          <a:xfrm>
            <a:off x="6631743" y="6348397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Flowchart: Alternate Process 76"/>
          <p:cNvSpPr/>
          <p:nvPr/>
        </p:nvSpPr>
        <p:spPr>
          <a:xfrm>
            <a:off x="6749940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Flowchart: Connector 77"/>
          <p:cNvSpPr/>
          <p:nvPr/>
        </p:nvSpPr>
        <p:spPr>
          <a:xfrm>
            <a:off x="6748765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Flowchart: Alternate Process 78"/>
          <p:cNvSpPr/>
          <p:nvPr/>
        </p:nvSpPr>
        <p:spPr>
          <a:xfrm>
            <a:off x="6045016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Flowchart: Connector 79"/>
          <p:cNvSpPr/>
          <p:nvPr/>
        </p:nvSpPr>
        <p:spPr>
          <a:xfrm>
            <a:off x="6043841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5" name="Flowchart: Alternate Process 94"/>
          <p:cNvSpPr/>
          <p:nvPr/>
        </p:nvSpPr>
        <p:spPr>
          <a:xfrm>
            <a:off x="7929660" y="568265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6" name="Flowchart: Connector 95"/>
          <p:cNvSpPr/>
          <p:nvPr/>
        </p:nvSpPr>
        <p:spPr>
          <a:xfrm>
            <a:off x="7924673" y="6331810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7" name="Flowchart: Alternate Process 96"/>
          <p:cNvSpPr/>
          <p:nvPr/>
        </p:nvSpPr>
        <p:spPr>
          <a:xfrm>
            <a:off x="8046682" y="568265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8" name="Flowchart: Connector 97"/>
          <p:cNvSpPr/>
          <p:nvPr/>
        </p:nvSpPr>
        <p:spPr>
          <a:xfrm>
            <a:off x="8045507" y="6331810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9" name="Flowchart: Alternate Process 98"/>
          <p:cNvSpPr/>
          <p:nvPr/>
        </p:nvSpPr>
        <p:spPr>
          <a:xfrm>
            <a:off x="8166694" y="568265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Flowchart: Connector 99"/>
          <p:cNvSpPr/>
          <p:nvPr/>
        </p:nvSpPr>
        <p:spPr>
          <a:xfrm>
            <a:off x="8165519" y="6331810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1" name="Flowchart: Alternate Process 100"/>
          <p:cNvSpPr/>
          <p:nvPr/>
        </p:nvSpPr>
        <p:spPr>
          <a:xfrm>
            <a:off x="8283716" y="568265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Flowchart: Connector 101"/>
          <p:cNvSpPr/>
          <p:nvPr/>
        </p:nvSpPr>
        <p:spPr>
          <a:xfrm>
            <a:off x="8282541" y="5652490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" name="Flowchart: Alternate Process 102"/>
          <p:cNvSpPr/>
          <p:nvPr/>
        </p:nvSpPr>
        <p:spPr>
          <a:xfrm>
            <a:off x="8404550" y="568265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Flowchart: Connector 103"/>
          <p:cNvSpPr/>
          <p:nvPr/>
        </p:nvSpPr>
        <p:spPr>
          <a:xfrm>
            <a:off x="8403375" y="6331810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" name="Flowchart: Alternate Process 104"/>
          <p:cNvSpPr/>
          <p:nvPr/>
        </p:nvSpPr>
        <p:spPr>
          <a:xfrm>
            <a:off x="8521572" y="568265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6" name="Flowchart: Connector 105"/>
          <p:cNvSpPr/>
          <p:nvPr/>
        </p:nvSpPr>
        <p:spPr>
          <a:xfrm>
            <a:off x="8531969" y="6331810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7" name="Flowchart: Alternate Process 106"/>
          <p:cNvSpPr/>
          <p:nvPr/>
        </p:nvSpPr>
        <p:spPr>
          <a:xfrm>
            <a:off x="7816648" y="568265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8" name="Flowchart: Connector 107"/>
          <p:cNvSpPr/>
          <p:nvPr/>
        </p:nvSpPr>
        <p:spPr>
          <a:xfrm>
            <a:off x="7815473" y="5652490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9" name="Flowchart: Alternate Process 108"/>
          <p:cNvSpPr/>
          <p:nvPr/>
        </p:nvSpPr>
        <p:spPr>
          <a:xfrm>
            <a:off x="7934387" y="4787598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0" name="Flowchart: Connector 109"/>
          <p:cNvSpPr/>
          <p:nvPr/>
        </p:nvSpPr>
        <p:spPr>
          <a:xfrm>
            <a:off x="7929400" y="5436749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1" name="Flowchart: Alternate Process 110"/>
          <p:cNvSpPr/>
          <p:nvPr/>
        </p:nvSpPr>
        <p:spPr>
          <a:xfrm>
            <a:off x="8051409" y="4787598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2" name="Flowchart: Connector 111"/>
          <p:cNvSpPr/>
          <p:nvPr/>
        </p:nvSpPr>
        <p:spPr>
          <a:xfrm>
            <a:off x="8054041" y="4757429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3" name="Flowchart: Alternate Process 112"/>
          <p:cNvSpPr/>
          <p:nvPr/>
        </p:nvSpPr>
        <p:spPr>
          <a:xfrm>
            <a:off x="8171421" y="4787598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4" name="Flowchart: Connector 113"/>
          <p:cNvSpPr/>
          <p:nvPr/>
        </p:nvSpPr>
        <p:spPr>
          <a:xfrm>
            <a:off x="8174053" y="4757429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5" name="Flowchart: Alternate Process 114"/>
          <p:cNvSpPr/>
          <p:nvPr/>
        </p:nvSpPr>
        <p:spPr>
          <a:xfrm>
            <a:off x="8288443" y="4787598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6" name="Flowchart: Connector 115"/>
          <p:cNvSpPr/>
          <p:nvPr/>
        </p:nvSpPr>
        <p:spPr>
          <a:xfrm>
            <a:off x="8287268" y="4757429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7" name="Flowchart: Alternate Process 116"/>
          <p:cNvSpPr/>
          <p:nvPr/>
        </p:nvSpPr>
        <p:spPr>
          <a:xfrm>
            <a:off x="8409277" y="4787598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8" name="Flowchart: Connector 117"/>
          <p:cNvSpPr/>
          <p:nvPr/>
        </p:nvSpPr>
        <p:spPr>
          <a:xfrm>
            <a:off x="8408102" y="5436749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9" name="Flowchart: Alternate Process 118"/>
          <p:cNvSpPr/>
          <p:nvPr/>
        </p:nvSpPr>
        <p:spPr>
          <a:xfrm>
            <a:off x="8526299" y="4787598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0" name="Flowchart: Connector 119"/>
          <p:cNvSpPr/>
          <p:nvPr/>
        </p:nvSpPr>
        <p:spPr>
          <a:xfrm>
            <a:off x="8536696" y="5436749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1" name="Flowchart: Alternate Process 120"/>
          <p:cNvSpPr/>
          <p:nvPr/>
        </p:nvSpPr>
        <p:spPr>
          <a:xfrm>
            <a:off x="7821375" y="4787598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2" name="Flowchart: Connector 121"/>
          <p:cNvSpPr/>
          <p:nvPr/>
        </p:nvSpPr>
        <p:spPr>
          <a:xfrm>
            <a:off x="7820200" y="4757429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25" name="Group 124"/>
          <p:cNvGrpSpPr/>
          <p:nvPr/>
        </p:nvGrpSpPr>
        <p:grpSpPr>
          <a:xfrm>
            <a:off x="7295938" y="4938057"/>
            <a:ext cx="379779" cy="415983"/>
            <a:chOff x="6647717" y="4156017"/>
            <a:chExt cx="1025491" cy="1012575"/>
          </a:xfrm>
        </p:grpSpPr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647717" y="4559068"/>
              <a:ext cx="609524" cy="609524"/>
            </a:xfrm>
            <a:prstGeom prst="rect">
              <a:avLst/>
            </a:prstGeom>
          </p:spPr>
        </p:pic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063684" y="4156017"/>
              <a:ext cx="609524" cy="609524"/>
            </a:xfrm>
            <a:prstGeom prst="rect">
              <a:avLst/>
            </a:prstGeom>
          </p:spPr>
        </p:pic>
      </p:grpSp>
      <p:sp>
        <p:nvSpPr>
          <p:cNvPr id="126" name="TextBox 125"/>
          <p:cNvSpPr txBox="1"/>
          <p:nvPr/>
        </p:nvSpPr>
        <p:spPr>
          <a:xfrm>
            <a:off x="8661483" y="4872804"/>
            <a:ext cx="198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rgbClr val="0070C0"/>
                </a:solidFill>
                <a:sym typeface="Webdings" panose="05030102010509060703" pitchFamily="18" charset="2"/>
              </a:rPr>
              <a:t>Set of users with custom feature exposure</a:t>
            </a:r>
            <a:endParaRPr lang="en-CA" sz="1200" dirty="0">
              <a:solidFill>
                <a:srgbClr val="0070C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632477" y="5769380"/>
            <a:ext cx="1989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rgbClr val="0070C0"/>
                </a:solidFill>
                <a:sym typeface="Webdings" panose="05030102010509060703" pitchFamily="18" charset="2"/>
              </a:rPr>
              <a:t>Default feature exposure</a:t>
            </a:r>
            <a:endParaRPr lang="en-CA" sz="1200" dirty="0">
              <a:solidFill>
                <a:srgbClr val="0070C0"/>
              </a:solidFill>
            </a:endParaRPr>
          </a:p>
        </p:txBody>
      </p:sp>
      <p:sp>
        <p:nvSpPr>
          <p:cNvPr id="128" name="Left Brace 127"/>
          <p:cNvSpPr/>
          <p:nvPr/>
        </p:nvSpPr>
        <p:spPr>
          <a:xfrm rot="10800000">
            <a:off x="9351428" y="3326081"/>
            <a:ext cx="192750" cy="837088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9402764" y="3517970"/>
            <a:ext cx="1857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solidFill>
                  <a:srgbClr val="0070C0"/>
                </a:solidFill>
                <a:sym typeface="Webdings" panose="05030102010509060703" pitchFamily="18" charset="2"/>
              </a:rPr>
              <a:t>Exposed feature set is smaller in production</a:t>
            </a:r>
            <a:endParaRPr lang="en-CA" sz="1200" dirty="0">
              <a:solidFill>
                <a:srgbClr val="0070C0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3519283-D226-4692-9DDE-8019990B6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Funnel features with feature flags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44515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ylinder 72">
            <a:extLst>
              <a:ext uri="{FF2B5EF4-FFF2-40B4-BE49-F238E27FC236}">
                <a16:creationId xmlns:a16="http://schemas.microsoft.com/office/drawing/2014/main" id="{4ED5EA49-6261-417A-90A2-02AF3C4B50DF}"/>
              </a:ext>
            </a:extLst>
          </p:cNvPr>
          <p:cNvSpPr/>
          <p:nvPr/>
        </p:nvSpPr>
        <p:spPr>
          <a:xfrm rot="16200000">
            <a:off x="4744223" y="-2752558"/>
            <a:ext cx="1713652" cy="9822504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AF62CB-986D-4422-AD92-7948472BB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15636"/>
          </a:xfrm>
        </p:spPr>
        <p:txBody>
          <a:bodyPr/>
          <a:lstStyle/>
          <a:p>
            <a:r>
              <a:rPr lang="en-US" sz="3200" dirty="0"/>
              <a:t>Team Services Pipeline with DEV, BETA, and PROD environments</a:t>
            </a:r>
            <a:endParaRPr lang="en-CA" sz="3200" dirty="0"/>
          </a:p>
        </p:txBody>
      </p:sp>
      <p:pic>
        <p:nvPicPr>
          <p:cNvPr id="4" name="Graphic 3" descr="Gears">
            <a:extLst>
              <a:ext uri="{FF2B5EF4-FFF2-40B4-BE49-F238E27FC236}">
                <a16:creationId xmlns:a16="http://schemas.microsoft.com/office/drawing/2014/main" id="{6CE2A62B-CD7E-4252-B334-F4147CD33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9492" y="1967671"/>
            <a:ext cx="914400" cy="914400"/>
          </a:xfrm>
          <a:prstGeom prst="rect">
            <a:avLst/>
          </a:prstGeom>
        </p:spPr>
      </p:pic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42247EB7-625F-4E22-8D37-B42F0E49E1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3409" y="1967671"/>
            <a:ext cx="914400" cy="914400"/>
          </a:xfrm>
          <a:prstGeom prst="rect">
            <a:avLst/>
          </a:prstGeom>
        </p:spPr>
      </p:pic>
      <p:pic>
        <p:nvPicPr>
          <p:cNvPr id="10" name="Graphic 9" descr="Box">
            <a:extLst>
              <a:ext uri="{FF2B5EF4-FFF2-40B4-BE49-F238E27FC236}">
                <a16:creationId xmlns:a16="http://schemas.microsoft.com/office/drawing/2014/main" id="{30853494-58A6-468A-A259-3F1D9A1B56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91209" y="1967671"/>
            <a:ext cx="914400" cy="914400"/>
          </a:xfrm>
          <a:prstGeom prst="rect">
            <a:avLst/>
          </a:prstGeom>
        </p:spPr>
      </p:pic>
      <p:pic>
        <p:nvPicPr>
          <p:cNvPr id="12" name="Graphic 11" descr="Box trolley">
            <a:extLst>
              <a:ext uri="{FF2B5EF4-FFF2-40B4-BE49-F238E27FC236}">
                <a16:creationId xmlns:a16="http://schemas.microsoft.com/office/drawing/2014/main" id="{FE598C15-12F9-4167-A8EF-182D2F0218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64999" y="1967671"/>
            <a:ext cx="914400" cy="914400"/>
          </a:xfrm>
          <a:prstGeom prst="rect">
            <a:avLst/>
          </a:prstGeom>
        </p:spPr>
      </p:pic>
      <p:pic>
        <p:nvPicPr>
          <p:cNvPr id="13" name="Graphic 12" descr="Box">
            <a:extLst>
              <a:ext uri="{FF2B5EF4-FFF2-40B4-BE49-F238E27FC236}">
                <a16:creationId xmlns:a16="http://schemas.microsoft.com/office/drawing/2014/main" id="{9CD2C510-9B55-422E-B301-D8CE180E97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30466" y="1967671"/>
            <a:ext cx="914400" cy="9144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EFD71A-C902-48ED-8100-A97B5D91BE17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2227809" y="2424871"/>
            <a:ext cx="981683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F96954-50C6-4AE3-AA3F-77B20AB4E43C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4123892" y="2424871"/>
            <a:ext cx="1067317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3647E5-C3EF-4852-AA98-37D36098606A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6105609" y="2424871"/>
            <a:ext cx="1124857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8311723-73D1-4020-95F3-8FB4E1EED231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8144866" y="2424871"/>
            <a:ext cx="1120133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Users">
            <a:extLst>
              <a:ext uri="{FF2B5EF4-FFF2-40B4-BE49-F238E27FC236}">
                <a16:creationId xmlns:a16="http://schemas.microsoft.com/office/drawing/2014/main" id="{33D1FEEA-A59E-4F2B-83C9-94AFA3F45E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86560" y="1930819"/>
            <a:ext cx="562954" cy="562954"/>
          </a:xfrm>
          <a:prstGeom prst="rect">
            <a:avLst/>
          </a:prstGeom>
        </p:spPr>
      </p:pic>
      <p:pic>
        <p:nvPicPr>
          <p:cNvPr id="25" name="Graphic 24" descr="Users">
            <a:extLst>
              <a:ext uri="{FF2B5EF4-FFF2-40B4-BE49-F238E27FC236}">
                <a16:creationId xmlns:a16="http://schemas.microsoft.com/office/drawing/2014/main" id="{C2B37791-10C9-438D-9698-B07A5EFA3C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69144" y="1930819"/>
            <a:ext cx="562954" cy="56295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0616876-95DC-42BA-B8DA-4365FFDD5FC3}"/>
              </a:ext>
            </a:extLst>
          </p:cNvPr>
          <p:cNvSpPr txBox="1"/>
          <p:nvPr/>
        </p:nvSpPr>
        <p:spPr>
          <a:xfrm>
            <a:off x="1687928" y="1379310"/>
            <a:ext cx="287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Continuous Integration (CI)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DA062A-E007-4FF0-8017-EE517FA519E6}"/>
              </a:ext>
            </a:extLst>
          </p:cNvPr>
          <p:cNvSpPr txBox="1"/>
          <p:nvPr/>
        </p:nvSpPr>
        <p:spPr>
          <a:xfrm>
            <a:off x="5191209" y="1366039"/>
            <a:ext cx="456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Continuous Delivery (CD)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B72D28CE-6001-4865-A640-C81827C7A958}"/>
              </a:ext>
            </a:extLst>
          </p:cNvPr>
          <p:cNvSpPr/>
          <p:nvPr/>
        </p:nvSpPr>
        <p:spPr>
          <a:xfrm rot="16200000">
            <a:off x="7300329" y="-819540"/>
            <a:ext cx="151061" cy="54366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3AADABDB-81F4-47F3-808B-65E34F10BE78}"/>
              </a:ext>
            </a:extLst>
          </p:cNvPr>
          <p:cNvSpPr/>
          <p:nvPr/>
        </p:nvSpPr>
        <p:spPr>
          <a:xfrm rot="16200000">
            <a:off x="2858295" y="264998"/>
            <a:ext cx="144418" cy="32741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94C33A-7921-463C-B96A-B643B7902577}"/>
              </a:ext>
            </a:extLst>
          </p:cNvPr>
          <p:cNvSpPr txBox="1"/>
          <p:nvPr/>
        </p:nvSpPr>
        <p:spPr>
          <a:xfrm>
            <a:off x="2270450" y="2424871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5"/>
                </a:solidFill>
              </a:rPr>
              <a:t>checkin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B60D12-76A5-44D8-A534-5ED7E597F5B7}"/>
              </a:ext>
            </a:extLst>
          </p:cNvPr>
          <p:cNvSpPr txBox="1"/>
          <p:nvPr/>
        </p:nvSpPr>
        <p:spPr>
          <a:xfrm>
            <a:off x="3975743" y="2465863"/>
            <a:ext cx="131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auto trigger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F53E87-8BF8-456D-8571-89AD36568C0D}"/>
              </a:ext>
            </a:extLst>
          </p:cNvPr>
          <p:cNvSpPr txBox="1"/>
          <p:nvPr/>
        </p:nvSpPr>
        <p:spPr>
          <a:xfrm>
            <a:off x="6235035" y="2465863"/>
            <a:ext cx="100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approval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BBD6F1-A1BE-4C62-9F83-7CDE39CD0146}"/>
              </a:ext>
            </a:extLst>
          </p:cNvPr>
          <p:cNvSpPr txBox="1"/>
          <p:nvPr/>
        </p:nvSpPr>
        <p:spPr>
          <a:xfrm>
            <a:off x="8207060" y="2465863"/>
            <a:ext cx="100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approval</a:t>
            </a:r>
            <a:endParaRPr lang="en-CA" dirty="0">
              <a:solidFill>
                <a:schemeClr val="accent5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5E7715B3-A03B-4672-8FB0-5F1B410F303B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32098" y="3224337"/>
            <a:ext cx="1580203" cy="1580203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197CFFE-FF41-46D2-84B4-3AB8B1F1C865}"/>
              </a:ext>
            </a:extLst>
          </p:cNvPr>
          <p:cNvCxnSpPr>
            <a:cxnSpLocks/>
            <a:stCxn id="12" idx="2"/>
            <a:endCxn id="46" idx="0"/>
          </p:cNvCxnSpPr>
          <p:nvPr/>
        </p:nvCxnSpPr>
        <p:spPr>
          <a:xfrm>
            <a:off x="9722199" y="2882071"/>
            <a:ext cx="1" cy="342266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headEnd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606D633-7EE9-4972-8954-D8820835F949}"/>
              </a:ext>
            </a:extLst>
          </p:cNvPr>
          <p:cNvCxnSpPr>
            <a:cxnSpLocks/>
          </p:cNvCxnSpPr>
          <p:nvPr/>
        </p:nvCxnSpPr>
        <p:spPr>
          <a:xfrm>
            <a:off x="7967663" y="2794203"/>
            <a:ext cx="1381125" cy="858635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headEnd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14CB16D-F1C7-4723-96C8-92B494EE56F2}"/>
              </a:ext>
            </a:extLst>
          </p:cNvPr>
          <p:cNvCxnSpPr>
            <a:cxnSpLocks/>
          </p:cNvCxnSpPr>
          <p:nvPr/>
        </p:nvCxnSpPr>
        <p:spPr>
          <a:xfrm>
            <a:off x="5867400" y="2767138"/>
            <a:ext cx="3609975" cy="1157162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headEnd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7CCE3B4-509D-45C3-A37B-9EB72909E972}"/>
              </a:ext>
            </a:extLst>
          </p:cNvPr>
          <p:cNvSpPr txBox="1"/>
          <p:nvPr/>
        </p:nvSpPr>
        <p:spPr>
          <a:xfrm>
            <a:off x="787024" y="3038854"/>
            <a:ext cx="108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PIPELINE</a:t>
            </a:r>
            <a:endParaRPr lang="en-CA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86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8AA8B-38B5-401C-B168-E400200EC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One build in VSTS or TFS</a:t>
            </a:r>
            <a:endParaRPr lang="en-CA" dirty="0"/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1EF798D0-E516-49CD-BBAC-7D90422CE95E}"/>
              </a:ext>
            </a:extLst>
          </p:cNvPr>
          <p:cNvSpPr/>
          <p:nvPr/>
        </p:nvSpPr>
        <p:spPr>
          <a:xfrm rot="16200000">
            <a:off x="5960825" y="-2571971"/>
            <a:ext cx="1360113" cy="9653000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Graphic 3" descr="Gears">
            <a:extLst>
              <a:ext uri="{FF2B5EF4-FFF2-40B4-BE49-F238E27FC236}">
                <a16:creationId xmlns:a16="http://schemas.microsoft.com/office/drawing/2014/main" id="{BAF5B1C1-FB1D-4DAA-BE8A-0B67BB766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1633" y="1696060"/>
            <a:ext cx="914400" cy="914400"/>
          </a:xfrm>
          <a:prstGeom prst="rect">
            <a:avLst/>
          </a:prstGeom>
        </p:spPr>
      </p:pic>
      <p:pic>
        <p:nvPicPr>
          <p:cNvPr id="5" name="Graphic 4" descr="Computer">
            <a:extLst>
              <a:ext uri="{FF2B5EF4-FFF2-40B4-BE49-F238E27FC236}">
                <a16:creationId xmlns:a16="http://schemas.microsoft.com/office/drawing/2014/main" id="{F010E153-41F4-4476-BCA6-9E2A266963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9302" y="1696060"/>
            <a:ext cx="914400" cy="914400"/>
          </a:xfrm>
          <a:prstGeom prst="rect">
            <a:avLst/>
          </a:prstGeom>
        </p:spPr>
      </p:pic>
      <p:pic>
        <p:nvPicPr>
          <p:cNvPr id="6" name="Graphic 5" descr="Box">
            <a:extLst>
              <a:ext uri="{FF2B5EF4-FFF2-40B4-BE49-F238E27FC236}">
                <a16:creationId xmlns:a16="http://schemas.microsoft.com/office/drawing/2014/main" id="{24B21F91-5521-4769-92A6-89D978D055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34349" y="1696060"/>
            <a:ext cx="914400" cy="914400"/>
          </a:xfrm>
          <a:prstGeom prst="rect">
            <a:avLst/>
          </a:prstGeom>
        </p:spPr>
      </p:pic>
      <p:pic>
        <p:nvPicPr>
          <p:cNvPr id="7" name="Graphic 6" descr="Box trolley">
            <a:extLst>
              <a:ext uri="{FF2B5EF4-FFF2-40B4-BE49-F238E27FC236}">
                <a16:creationId xmlns:a16="http://schemas.microsoft.com/office/drawing/2014/main" id="{2DD4F4B5-3D89-4B86-A0E7-CA21055DCB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84181" y="1696060"/>
            <a:ext cx="914400" cy="914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C6EEC17-A2B1-4E5B-9425-828CD43D2E7F}"/>
              </a:ext>
            </a:extLst>
          </p:cNvPr>
          <p:cNvCxnSpPr>
            <a:cxnSpLocks/>
            <a:stCxn id="4" idx="3"/>
            <a:endCxn id="30" idx="1"/>
          </p:cNvCxnSpPr>
          <p:nvPr/>
        </p:nvCxnSpPr>
        <p:spPr>
          <a:xfrm>
            <a:off x="3996033" y="2153260"/>
            <a:ext cx="577193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60AE007-3F41-4C4D-94AA-771BF83CB15C}"/>
              </a:ext>
            </a:extLst>
          </p:cNvPr>
          <p:cNvCxnSpPr>
            <a:cxnSpLocks/>
            <a:stCxn id="6" idx="3"/>
            <a:endCxn id="32" idx="1"/>
          </p:cNvCxnSpPr>
          <p:nvPr/>
        </p:nvCxnSpPr>
        <p:spPr>
          <a:xfrm>
            <a:off x="7048749" y="2153260"/>
            <a:ext cx="744175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98DBFA-E4AA-40AE-9BAC-B6828C49FA9D}"/>
              </a:ext>
            </a:extLst>
          </p:cNvPr>
          <p:cNvCxnSpPr>
            <a:cxnSpLocks/>
            <a:stCxn id="32" idx="3"/>
            <a:endCxn id="7" idx="1"/>
          </p:cNvCxnSpPr>
          <p:nvPr/>
        </p:nvCxnSpPr>
        <p:spPr>
          <a:xfrm>
            <a:off x="8707324" y="2153260"/>
            <a:ext cx="876857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74CBBF6-6B38-4737-816D-126810E729C1}"/>
              </a:ext>
            </a:extLst>
          </p:cNvPr>
          <p:cNvSpPr txBox="1"/>
          <p:nvPr/>
        </p:nvSpPr>
        <p:spPr>
          <a:xfrm>
            <a:off x="1912700" y="1870715"/>
            <a:ext cx="711733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 err="1">
                <a:solidFill>
                  <a:schemeClr val="accent5"/>
                </a:solidFill>
              </a:rPr>
              <a:t>checkin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5B73B6-230A-422F-9C06-99A2CFE4513A}"/>
              </a:ext>
            </a:extLst>
          </p:cNvPr>
          <p:cNvSpPr txBox="1"/>
          <p:nvPr/>
        </p:nvSpPr>
        <p:spPr>
          <a:xfrm>
            <a:off x="3225051" y="2538471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build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C81C98-FC1E-4002-9D4A-D6C70CD13D4F}"/>
              </a:ext>
            </a:extLst>
          </p:cNvPr>
          <p:cNvSpPr txBox="1"/>
          <p:nvPr/>
        </p:nvSpPr>
        <p:spPr>
          <a:xfrm>
            <a:off x="7509663" y="2538035"/>
            <a:ext cx="166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functional tests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6267DF-4FE7-4B6A-BC43-CD881802B354}"/>
              </a:ext>
            </a:extLst>
          </p:cNvPr>
          <p:cNvSpPr txBox="1"/>
          <p:nvPr/>
        </p:nvSpPr>
        <p:spPr>
          <a:xfrm>
            <a:off x="9246920" y="2545310"/>
            <a:ext cx="2179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deploy to production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F8B2F8-23D7-4911-B11A-E5B17F235506}"/>
              </a:ext>
            </a:extLst>
          </p:cNvPr>
          <p:cNvSpPr txBox="1"/>
          <p:nvPr/>
        </p:nvSpPr>
        <p:spPr>
          <a:xfrm>
            <a:off x="1814381" y="2917812"/>
            <a:ext cx="108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PIPELINE</a:t>
            </a:r>
            <a:endParaRPr lang="en-CA" dirty="0"/>
          </a:p>
        </p:txBody>
      </p:sp>
      <p:pic>
        <p:nvPicPr>
          <p:cNvPr id="30" name="Graphic 29" descr="Beaker">
            <a:extLst>
              <a:ext uri="{FF2B5EF4-FFF2-40B4-BE49-F238E27FC236}">
                <a16:creationId xmlns:a16="http://schemas.microsoft.com/office/drawing/2014/main" id="{035FE0E5-B492-4763-8EE6-94F0AD741A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73226" y="1696060"/>
            <a:ext cx="914400" cy="914400"/>
          </a:xfrm>
          <a:prstGeom prst="rect">
            <a:avLst/>
          </a:prstGeom>
        </p:spPr>
      </p:pic>
      <p:pic>
        <p:nvPicPr>
          <p:cNvPr id="32" name="Graphic 31" descr="Flask">
            <a:extLst>
              <a:ext uri="{FF2B5EF4-FFF2-40B4-BE49-F238E27FC236}">
                <a16:creationId xmlns:a16="http://schemas.microsoft.com/office/drawing/2014/main" id="{B47436F5-CEB9-489F-AD83-130F9E8A27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792924" y="1696060"/>
            <a:ext cx="914400" cy="9144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411DFFC-0F5C-419E-BFDB-8AF59267C771}"/>
              </a:ext>
            </a:extLst>
          </p:cNvPr>
          <p:cNvSpPr txBox="1"/>
          <p:nvPr/>
        </p:nvSpPr>
        <p:spPr>
          <a:xfrm>
            <a:off x="4499596" y="2548480"/>
            <a:ext cx="108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unit tests</a:t>
            </a:r>
            <a:endParaRPr lang="en-CA" dirty="0">
              <a:solidFill>
                <a:schemeClr val="accent5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614B9F6-2586-4ACD-A1B2-C96CCD03601D}"/>
              </a:ext>
            </a:extLst>
          </p:cNvPr>
          <p:cNvCxnSpPr>
            <a:cxnSpLocks/>
            <a:stCxn id="30" idx="3"/>
            <a:endCxn id="6" idx="1"/>
          </p:cNvCxnSpPr>
          <p:nvPr/>
        </p:nvCxnSpPr>
        <p:spPr>
          <a:xfrm>
            <a:off x="5487626" y="2153260"/>
            <a:ext cx="646723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780649-0BA1-4D3E-9332-EBB960E35FE3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1593702" y="2153260"/>
            <a:ext cx="1487931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0F1153E-3D1E-46AC-8535-C8928B7CF472}"/>
              </a:ext>
            </a:extLst>
          </p:cNvPr>
          <p:cNvSpPr txBox="1"/>
          <p:nvPr/>
        </p:nvSpPr>
        <p:spPr>
          <a:xfrm>
            <a:off x="5988067" y="2533096"/>
            <a:ext cx="132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deploy code</a:t>
            </a:r>
            <a:endParaRPr lang="en-CA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592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ylinder 47">
            <a:extLst>
              <a:ext uri="{FF2B5EF4-FFF2-40B4-BE49-F238E27FC236}">
                <a16:creationId xmlns:a16="http://schemas.microsoft.com/office/drawing/2014/main" id="{2B70B387-35FE-46B8-98C8-27AE82AF33FE}"/>
              </a:ext>
            </a:extLst>
          </p:cNvPr>
          <p:cNvSpPr/>
          <p:nvPr/>
        </p:nvSpPr>
        <p:spPr>
          <a:xfrm rot="16200000">
            <a:off x="5644529" y="425318"/>
            <a:ext cx="1371600" cy="9008893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68AA8B-38B5-401C-B168-E400200EC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Multiple environments</a:t>
            </a:r>
            <a:endParaRPr lang="en-CA" dirty="0"/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DA430F9C-78CB-4869-B71D-07A097B78BC0}"/>
              </a:ext>
            </a:extLst>
          </p:cNvPr>
          <p:cNvSpPr/>
          <p:nvPr/>
        </p:nvSpPr>
        <p:spPr>
          <a:xfrm rot="16200000">
            <a:off x="4997549" y="-2102286"/>
            <a:ext cx="1371600" cy="773793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5" name="Graphic 24" descr="Gears">
            <a:extLst>
              <a:ext uri="{FF2B5EF4-FFF2-40B4-BE49-F238E27FC236}">
                <a16:creationId xmlns:a16="http://schemas.microsoft.com/office/drawing/2014/main" id="{9E0AA363-D6F0-4091-9E6F-BD5763EA6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1633" y="1225459"/>
            <a:ext cx="914400" cy="914400"/>
          </a:xfrm>
          <a:prstGeom prst="rect">
            <a:avLst/>
          </a:prstGeom>
        </p:spPr>
      </p:pic>
      <p:pic>
        <p:nvPicPr>
          <p:cNvPr id="26" name="Graphic 25" descr="Computer">
            <a:extLst>
              <a:ext uri="{FF2B5EF4-FFF2-40B4-BE49-F238E27FC236}">
                <a16:creationId xmlns:a16="http://schemas.microsoft.com/office/drawing/2014/main" id="{86534D9B-7364-488D-8919-C166F326F9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9302" y="1225459"/>
            <a:ext cx="914400" cy="914400"/>
          </a:xfrm>
          <a:prstGeom prst="rect">
            <a:avLst/>
          </a:prstGeom>
        </p:spPr>
      </p:pic>
      <p:pic>
        <p:nvPicPr>
          <p:cNvPr id="27" name="Graphic 26" descr="Box">
            <a:extLst>
              <a:ext uri="{FF2B5EF4-FFF2-40B4-BE49-F238E27FC236}">
                <a16:creationId xmlns:a16="http://schemas.microsoft.com/office/drawing/2014/main" id="{A837005D-3F32-4474-9E89-DD11490E9F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90049" y="1224261"/>
            <a:ext cx="914400" cy="914400"/>
          </a:xfrm>
          <a:prstGeom prst="rect">
            <a:avLst/>
          </a:prstGeom>
        </p:spPr>
      </p:pic>
      <p:pic>
        <p:nvPicPr>
          <p:cNvPr id="28" name="Graphic 27" descr="Box trolley">
            <a:extLst>
              <a:ext uri="{FF2B5EF4-FFF2-40B4-BE49-F238E27FC236}">
                <a16:creationId xmlns:a16="http://schemas.microsoft.com/office/drawing/2014/main" id="{618288F7-42B3-4F8D-8DF8-BEF51809B8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23837" y="4311908"/>
            <a:ext cx="914400" cy="914400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548E4EA-8D17-4CED-8C4A-4865CA5904AA}"/>
              </a:ext>
            </a:extLst>
          </p:cNvPr>
          <p:cNvCxnSpPr>
            <a:cxnSpLocks/>
            <a:stCxn id="25" idx="3"/>
            <a:endCxn id="41" idx="1"/>
          </p:cNvCxnSpPr>
          <p:nvPr/>
        </p:nvCxnSpPr>
        <p:spPr>
          <a:xfrm>
            <a:off x="3996033" y="1682659"/>
            <a:ext cx="577193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DE8DBE-BD1D-491D-A1EB-D0FD0094DA26}"/>
              </a:ext>
            </a:extLst>
          </p:cNvPr>
          <p:cNvCxnSpPr>
            <a:cxnSpLocks/>
            <a:stCxn id="27" idx="3"/>
            <a:endCxn id="13" idx="1"/>
          </p:cNvCxnSpPr>
          <p:nvPr/>
        </p:nvCxnSpPr>
        <p:spPr>
          <a:xfrm flipV="1">
            <a:off x="7104449" y="1677113"/>
            <a:ext cx="816375" cy="4348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8645255-F38A-498A-A461-C22B35B2564C}"/>
              </a:ext>
            </a:extLst>
          </p:cNvPr>
          <p:cNvSpPr txBox="1"/>
          <p:nvPr/>
        </p:nvSpPr>
        <p:spPr>
          <a:xfrm>
            <a:off x="1912700" y="1400114"/>
            <a:ext cx="711733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 err="1">
                <a:solidFill>
                  <a:schemeClr val="accent5"/>
                </a:solidFill>
              </a:rPr>
              <a:t>checkin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953D5D-662C-4BE4-9E39-637DBB411779}"/>
              </a:ext>
            </a:extLst>
          </p:cNvPr>
          <p:cNvSpPr txBox="1"/>
          <p:nvPr/>
        </p:nvSpPr>
        <p:spPr>
          <a:xfrm>
            <a:off x="3225051" y="2056368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build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46DCD0-92A7-4FF0-A6DC-A2CCF7A62BC5}"/>
              </a:ext>
            </a:extLst>
          </p:cNvPr>
          <p:cNvSpPr txBox="1"/>
          <p:nvPr/>
        </p:nvSpPr>
        <p:spPr>
          <a:xfrm>
            <a:off x="7463624" y="2073179"/>
            <a:ext cx="178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sampling of tests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9FC59DB-246B-4D86-9D5A-53D33BAC12B0}"/>
              </a:ext>
            </a:extLst>
          </p:cNvPr>
          <p:cNvSpPr txBox="1"/>
          <p:nvPr/>
        </p:nvSpPr>
        <p:spPr>
          <a:xfrm>
            <a:off x="1825882" y="2411573"/>
            <a:ext cx="176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BUILD</a:t>
            </a:r>
            <a:r>
              <a:rPr lang="en-US" dirty="0"/>
              <a:t> PIPELINE</a:t>
            </a:r>
            <a:endParaRPr lang="en-CA" dirty="0"/>
          </a:p>
        </p:txBody>
      </p:sp>
      <p:pic>
        <p:nvPicPr>
          <p:cNvPr id="41" name="Graphic 40" descr="Beaker">
            <a:extLst>
              <a:ext uri="{FF2B5EF4-FFF2-40B4-BE49-F238E27FC236}">
                <a16:creationId xmlns:a16="http://schemas.microsoft.com/office/drawing/2014/main" id="{23D78819-A494-44EF-A829-A31F54C5915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73226" y="1225459"/>
            <a:ext cx="914400" cy="914400"/>
          </a:xfrm>
          <a:prstGeom prst="rect">
            <a:avLst/>
          </a:prstGeom>
        </p:spPr>
      </p:pic>
      <p:pic>
        <p:nvPicPr>
          <p:cNvPr id="42" name="Graphic 41" descr="Flask">
            <a:extLst>
              <a:ext uri="{FF2B5EF4-FFF2-40B4-BE49-F238E27FC236}">
                <a16:creationId xmlns:a16="http://schemas.microsoft.com/office/drawing/2014/main" id="{520A78DF-E241-41FF-BCB9-C1162A90B35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26958" y="4303351"/>
            <a:ext cx="923544" cy="923544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03CCF6E8-74BE-4594-903D-C1277359CA4E}"/>
              </a:ext>
            </a:extLst>
          </p:cNvPr>
          <p:cNvSpPr txBox="1"/>
          <p:nvPr/>
        </p:nvSpPr>
        <p:spPr>
          <a:xfrm>
            <a:off x="4499596" y="2066377"/>
            <a:ext cx="108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unit tests</a:t>
            </a:r>
            <a:endParaRPr lang="en-CA" dirty="0">
              <a:solidFill>
                <a:schemeClr val="accent5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7B886BB-5E89-4E5F-8199-DC8F8BDFB095}"/>
              </a:ext>
            </a:extLst>
          </p:cNvPr>
          <p:cNvCxnSpPr>
            <a:cxnSpLocks/>
            <a:stCxn id="41" idx="3"/>
            <a:endCxn id="27" idx="1"/>
          </p:cNvCxnSpPr>
          <p:nvPr/>
        </p:nvCxnSpPr>
        <p:spPr>
          <a:xfrm flipV="1">
            <a:off x="5487626" y="1681461"/>
            <a:ext cx="702423" cy="1198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A84EF5A-9F34-4CD9-82B2-02937E82F193}"/>
              </a:ext>
            </a:extLst>
          </p:cNvPr>
          <p:cNvCxnSpPr>
            <a:cxnSpLocks/>
            <a:stCxn id="26" idx="3"/>
            <a:endCxn id="25" idx="1"/>
          </p:cNvCxnSpPr>
          <p:nvPr/>
        </p:nvCxnSpPr>
        <p:spPr>
          <a:xfrm>
            <a:off x="1593702" y="1682659"/>
            <a:ext cx="1487931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8DD3583-5293-4673-9C9E-9705A5FFD4CB}"/>
              </a:ext>
            </a:extLst>
          </p:cNvPr>
          <p:cNvSpPr txBox="1"/>
          <p:nvPr/>
        </p:nvSpPr>
        <p:spPr>
          <a:xfrm>
            <a:off x="5988067" y="2050993"/>
            <a:ext cx="132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deploy code</a:t>
            </a:r>
            <a:endParaRPr lang="en-CA" dirty="0">
              <a:solidFill>
                <a:schemeClr val="accent5"/>
              </a:solidFill>
            </a:endParaRPr>
          </a:p>
        </p:txBody>
      </p:sp>
      <p:pic>
        <p:nvPicPr>
          <p:cNvPr id="13" name="Graphic 12" descr="Test tubes">
            <a:extLst>
              <a:ext uri="{FF2B5EF4-FFF2-40B4-BE49-F238E27FC236}">
                <a16:creationId xmlns:a16="http://schemas.microsoft.com/office/drawing/2014/main" id="{7E3DDE49-F232-4CF3-8BEB-CEF0356BFE3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920824" y="1219913"/>
            <a:ext cx="914400" cy="914400"/>
          </a:xfrm>
          <a:prstGeom prst="rect">
            <a:avLst/>
          </a:prstGeom>
        </p:spPr>
      </p:pic>
      <p:pic>
        <p:nvPicPr>
          <p:cNvPr id="50" name="Graphic 49" descr="Box">
            <a:extLst>
              <a:ext uri="{FF2B5EF4-FFF2-40B4-BE49-F238E27FC236}">
                <a16:creationId xmlns:a16="http://schemas.microsoft.com/office/drawing/2014/main" id="{961172B1-54BF-449F-ABC4-18E3C8B963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66283" y="4311908"/>
            <a:ext cx="914400" cy="914400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81B90E5-DFE5-4D32-9743-D38A90C99608}"/>
              </a:ext>
            </a:extLst>
          </p:cNvPr>
          <p:cNvCxnSpPr>
            <a:cxnSpLocks/>
            <a:stCxn id="50" idx="3"/>
            <a:endCxn id="90" idx="1"/>
          </p:cNvCxnSpPr>
          <p:nvPr/>
        </p:nvCxnSpPr>
        <p:spPr>
          <a:xfrm>
            <a:off x="6680683" y="4769108"/>
            <a:ext cx="803526" cy="17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058766-AA38-424A-874E-D8E88121EAAB}"/>
              </a:ext>
            </a:extLst>
          </p:cNvPr>
          <p:cNvSpPr txBox="1"/>
          <p:nvPr/>
        </p:nvSpPr>
        <p:spPr>
          <a:xfrm>
            <a:off x="2549994" y="5147292"/>
            <a:ext cx="135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deploy code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660FD0F-D646-4EFA-BD02-2BCB4E7A4799}"/>
              </a:ext>
            </a:extLst>
          </p:cNvPr>
          <p:cNvSpPr txBox="1"/>
          <p:nvPr/>
        </p:nvSpPr>
        <p:spPr>
          <a:xfrm>
            <a:off x="7116721" y="5169298"/>
            <a:ext cx="17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integration tests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17EF58-1DC9-4D4D-ADF1-C5F15415117F}"/>
              </a:ext>
            </a:extLst>
          </p:cNvPr>
          <p:cNvSpPr txBox="1"/>
          <p:nvPr/>
        </p:nvSpPr>
        <p:spPr>
          <a:xfrm>
            <a:off x="1837383" y="5584359"/>
            <a:ext cx="190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RELEASE</a:t>
            </a:r>
            <a:r>
              <a:rPr lang="en-US" dirty="0"/>
              <a:t> PIPELINE</a:t>
            </a:r>
            <a:endParaRPr lang="en-CA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E6756A-8606-4075-A388-ACF516B1D4AB}"/>
              </a:ext>
            </a:extLst>
          </p:cNvPr>
          <p:cNvSpPr txBox="1"/>
          <p:nvPr/>
        </p:nvSpPr>
        <p:spPr>
          <a:xfrm>
            <a:off x="3837851" y="5165417"/>
            <a:ext cx="1630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functional tests</a:t>
            </a:r>
            <a:endParaRPr lang="en-CA" dirty="0">
              <a:solidFill>
                <a:schemeClr val="accent5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8E3459B-802B-465B-8772-A6B063D036B0}"/>
              </a:ext>
            </a:extLst>
          </p:cNvPr>
          <p:cNvCxnSpPr>
            <a:cxnSpLocks/>
            <a:stCxn id="42" idx="3"/>
            <a:endCxn id="50" idx="1"/>
          </p:cNvCxnSpPr>
          <p:nvPr/>
        </p:nvCxnSpPr>
        <p:spPr>
          <a:xfrm>
            <a:off x="5050502" y="4765123"/>
            <a:ext cx="715781" cy="398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C257372-DECB-4078-8557-D23C61A329D3}"/>
              </a:ext>
            </a:extLst>
          </p:cNvPr>
          <p:cNvSpPr txBox="1"/>
          <p:nvPr/>
        </p:nvSpPr>
        <p:spPr>
          <a:xfrm>
            <a:off x="5620001" y="5160446"/>
            <a:ext cx="132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deploy code</a:t>
            </a:r>
            <a:endParaRPr lang="en-CA" dirty="0">
              <a:solidFill>
                <a:schemeClr val="accent5"/>
              </a:solidFill>
            </a:endParaRP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62403FE5-A59C-4A57-A1E3-DAB2AEAB05F6}"/>
              </a:ext>
            </a:extLst>
          </p:cNvPr>
          <p:cNvCxnSpPr>
            <a:cxnSpLocks/>
            <a:stCxn id="13" idx="3"/>
            <a:endCxn id="71" idx="1"/>
          </p:cNvCxnSpPr>
          <p:nvPr/>
        </p:nvCxnSpPr>
        <p:spPr>
          <a:xfrm flipH="1">
            <a:off x="2723115" y="1677113"/>
            <a:ext cx="6112109" cy="3093923"/>
          </a:xfrm>
          <a:prstGeom prst="bentConnector5">
            <a:avLst>
              <a:gd name="adj1" fmla="val -21900"/>
              <a:gd name="adj2" fmla="val 50000"/>
              <a:gd name="adj3" fmla="val 118983"/>
            </a:avLst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phic 70" descr="Box">
            <a:extLst>
              <a:ext uri="{FF2B5EF4-FFF2-40B4-BE49-F238E27FC236}">
                <a16:creationId xmlns:a16="http://schemas.microsoft.com/office/drawing/2014/main" id="{DBD95557-9CB3-41B4-9134-7D57860F57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23115" y="4313836"/>
            <a:ext cx="914400" cy="914400"/>
          </a:xfrm>
          <a:prstGeom prst="rect">
            <a:avLst/>
          </a:prstGeom>
        </p:spPr>
      </p:pic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F9C132E-A97C-45EB-B804-BCE3CD43938A}"/>
              </a:ext>
            </a:extLst>
          </p:cNvPr>
          <p:cNvCxnSpPr>
            <a:cxnSpLocks/>
            <a:stCxn id="71" idx="3"/>
            <a:endCxn id="42" idx="1"/>
          </p:cNvCxnSpPr>
          <p:nvPr/>
        </p:nvCxnSpPr>
        <p:spPr>
          <a:xfrm flipV="1">
            <a:off x="3637515" y="4765123"/>
            <a:ext cx="489443" cy="5913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Graphic 89" descr="Network">
            <a:extLst>
              <a:ext uri="{FF2B5EF4-FFF2-40B4-BE49-F238E27FC236}">
                <a16:creationId xmlns:a16="http://schemas.microsoft.com/office/drawing/2014/main" id="{52DBFB17-2702-4B2F-A05B-4E4A66AFD10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484209" y="4307511"/>
            <a:ext cx="923544" cy="923544"/>
          </a:xfrm>
          <a:prstGeom prst="rect">
            <a:avLst/>
          </a:prstGeom>
        </p:spPr>
      </p:pic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4D497FF-EA8C-4FC7-86A4-AA319E02AF3D}"/>
              </a:ext>
            </a:extLst>
          </p:cNvPr>
          <p:cNvCxnSpPr>
            <a:cxnSpLocks/>
            <a:stCxn id="90" idx="3"/>
          </p:cNvCxnSpPr>
          <p:nvPr/>
        </p:nvCxnSpPr>
        <p:spPr>
          <a:xfrm flipV="1">
            <a:off x="8407753" y="4765125"/>
            <a:ext cx="916084" cy="4158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536D00EA-8273-46AC-B77A-FDDE4DDA2931}"/>
              </a:ext>
            </a:extLst>
          </p:cNvPr>
          <p:cNvSpPr txBox="1"/>
          <p:nvPr/>
        </p:nvSpPr>
        <p:spPr>
          <a:xfrm>
            <a:off x="9463027" y="5160446"/>
            <a:ext cx="82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deploy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348714E-7D53-42DC-800D-94695E530BBF}"/>
              </a:ext>
            </a:extLst>
          </p:cNvPr>
          <p:cNvSpPr txBox="1"/>
          <p:nvPr/>
        </p:nvSpPr>
        <p:spPr>
          <a:xfrm>
            <a:off x="1924201" y="4433887"/>
            <a:ext cx="623761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trigger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1B4DE27-C139-43FC-BD85-6B40D391A3BB}"/>
              </a:ext>
            </a:extLst>
          </p:cNvPr>
          <p:cNvSpPr txBox="1"/>
          <p:nvPr/>
        </p:nvSpPr>
        <p:spPr>
          <a:xfrm>
            <a:off x="2452666" y="3586244"/>
            <a:ext cx="287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DEV</a:t>
            </a:r>
            <a:r>
              <a:rPr lang="en-US" dirty="0">
                <a:solidFill>
                  <a:schemeClr val="accent5"/>
                </a:solidFill>
              </a:rPr>
              <a:t> environment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107" name="Right Brace 106">
            <a:extLst>
              <a:ext uri="{FF2B5EF4-FFF2-40B4-BE49-F238E27FC236}">
                <a16:creationId xmlns:a16="http://schemas.microsoft.com/office/drawing/2014/main" id="{673D5019-B51F-499A-8EEF-99A8B67809FA}"/>
              </a:ext>
            </a:extLst>
          </p:cNvPr>
          <p:cNvSpPr/>
          <p:nvPr/>
        </p:nvSpPr>
        <p:spPr>
          <a:xfrm rot="16200000">
            <a:off x="3790691" y="2737730"/>
            <a:ext cx="204466" cy="26463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E9A9094-C781-4024-96F2-ACBDECE075A3}"/>
              </a:ext>
            </a:extLst>
          </p:cNvPr>
          <p:cNvSpPr txBox="1"/>
          <p:nvPr/>
        </p:nvSpPr>
        <p:spPr>
          <a:xfrm>
            <a:off x="5895962" y="3562009"/>
            <a:ext cx="210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Q&amp;A</a:t>
            </a:r>
            <a:r>
              <a:rPr lang="en-US" dirty="0">
                <a:solidFill>
                  <a:schemeClr val="accent5"/>
                </a:solidFill>
              </a:rPr>
              <a:t> environment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109" name="Right Brace 108">
            <a:extLst>
              <a:ext uri="{FF2B5EF4-FFF2-40B4-BE49-F238E27FC236}">
                <a16:creationId xmlns:a16="http://schemas.microsoft.com/office/drawing/2014/main" id="{9A192B46-92A4-4A69-AA23-6F9AC333388D}"/>
              </a:ext>
            </a:extLst>
          </p:cNvPr>
          <p:cNvSpPr/>
          <p:nvPr/>
        </p:nvSpPr>
        <p:spPr>
          <a:xfrm rot="16200000">
            <a:off x="6936050" y="2482411"/>
            <a:ext cx="216736" cy="31524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AC5A746-0F06-465F-AA0F-53347F23417F}"/>
              </a:ext>
            </a:extLst>
          </p:cNvPr>
          <p:cNvSpPr txBox="1"/>
          <p:nvPr/>
        </p:nvSpPr>
        <p:spPr>
          <a:xfrm>
            <a:off x="8224688" y="3569591"/>
            <a:ext cx="287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PROD</a:t>
            </a:r>
            <a:r>
              <a:rPr lang="en-US" dirty="0">
                <a:solidFill>
                  <a:schemeClr val="accent5"/>
                </a:solidFill>
              </a:rPr>
              <a:t> environment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111" name="Right Brace 110">
            <a:extLst>
              <a:ext uri="{FF2B5EF4-FFF2-40B4-BE49-F238E27FC236}">
                <a16:creationId xmlns:a16="http://schemas.microsoft.com/office/drawing/2014/main" id="{7DF862B3-65D3-4153-92E1-BAA9D1F19419}"/>
              </a:ext>
            </a:extLst>
          </p:cNvPr>
          <p:cNvSpPr/>
          <p:nvPr/>
        </p:nvSpPr>
        <p:spPr>
          <a:xfrm rot="16200000">
            <a:off x="9596238" y="3143861"/>
            <a:ext cx="272438" cy="182590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2229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ylinder 72">
            <a:extLst>
              <a:ext uri="{FF2B5EF4-FFF2-40B4-BE49-F238E27FC236}">
                <a16:creationId xmlns:a16="http://schemas.microsoft.com/office/drawing/2014/main" id="{4ED5EA49-6261-417A-90A2-02AF3C4B50DF}"/>
              </a:ext>
            </a:extLst>
          </p:cNvPr>
          <p:cNvSpPr/>
          <p:nvPr/>
        </p:nvSpPr>
        <p:spPr>
          <a:xfrm rot="16200000">
            <a:off x="1861465" y="929452"/>
            <a:ext cx="914400" cy="325773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AF62CB-986D-4422-AD92-7948472BB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15636"/>
          </a:xfrm>
        </p:spPr>
        <p:txBody>
          <a:bodyPr/>
          <a:lstStyle/>
          <a:p>
            <a:r>
              <a:rPr lang="en-US" sz="3200" dirty="0"/>
              <a:t>Microservices</a:t>
            </a:r>
            <a:endParaRPr lang="en-CA" sz="3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7CCE3B4-509D-45C3-A37B-9EB72909E972}"/>
              </a:ext>
            </a:extLst>
          </p:cNvPr>
          <p:cNvSpPr txBox="1"/>
          <p:nvPr/>
        </p:nvSpPr>
        <p:spPr>
          <a:xfrm>
            <a:off x="1093670" y="2347465"/>
            <a:ext cx="266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User Interface (UI) CI Build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28" name="Cylinder 27">
            <a:extLst>
              <a:ext uri="{FF2B5EF4-FFF2-40B4-BE49-F238E27FC236}">
                <a16:creationId xmlns:a16="http://schemas.microsoft.com/office/drawing/2014/main" id="{359964B1-D69A-4651-8621-8DAAB130DD5B}"/>
              </a:ext>
            </a:extLst>
          </p:cNvPr>
          <p:cNvSpPr/>
          <p:nvPr/>
        </p:nvSpPr>
        <p:spPr>
          <a:xfrm rot="16200000">
            <a:off x="5622292" y="899024"/>
            <a:ext cx="914400" cy="325773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C01762-B234-4275-B62B-78DF2462879C}"/>
              </a:ext>
            </a:extLst>
          </p:cNvPr>
          <p:cNvSpPr txBox="1"/>
          <p:nvPr/>
        </p:nvSpPr>
        <p:spPr>
          <a:xfrm>
            <a:off x="4972078" y="2235153"/>
            <a:ext cx="2372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Mocked Dependencies </a:t>
            </a:r>
            <a:br>
              <a:rPr lang="en-US" dirty="0">
                <a:solidFill>
                  <a:schemeClr val="accent5"/>
                </a:solidFill>
              </a:rPr>
            </a:br>
            <a:r>
              <a:rPr lang="en-US" dirty="0">
                <a:solidFill>
                  <a:schemeClr val="accent5"/>
                </a:solidFill>
              </a:rPr>
              <a:t>CI Build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0" name="Cylinder 29">
            <a:extLst>
              <a:ext uri="{FF2B5EF4-FFF2-40B4-BE49-F238E27FC236}">
                <a16:creationId xmlns:a16="http://schemas.microsoft.com/office/drawing/2014/main" id="{73FC18E3-CCBF-45FF-9B3C-D763DBC2A085}"/>
              </a:ext>
            </a:extLst>
          </p:cNvPr>
          <p:cNvSpPr/>
          <p:nvPr/>
        </p:nvSpPr>
        <p:spPr>
          <a:xfrm rot="16200000">
            <a:off x="1861466" y="2520754"/>
            <a:ext cx="914400" cy="325773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98F0FD-2AE6-41E3-9DD9-9D03FDB850A5}"/>
              </a:ext>
            </a:extLst>
          </p:cNvPr>
          <p:cNvSpPr txBox="1"/>
          <p:nvPr/>
        </p:nvSpPr>
        <p:spPr>
          <a:xfrm>
            <a:off x="1030552" y="3945359"/>
            <a:ext cx="266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Back-end CI Build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7" name="Cylinder 36">
            <a:extLst>
              <a:ext uri="{FF2B5EF4-FFF2-40B4-BE49-F238E27FC236}">
                <a16:creationId xmlns:a16="http://schemas.microsoft.com/office/drawing/2014/main" id="{C334D8AA-6AFD-44AB-8426-859EE7673D9D}"/>
              </a:ext>
            </a:extLst>
          </p:cNvPr>
          <p:cNvSpPr/>
          <p:nvPr/>
        </p:nvSpPr>
        <p:spPr>
          <a:xfrm rot="16200000">
            <a:off x="5622292" y="2501157"/>
            <a:ext cx="914400" cy="325773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948E2F5-DEA6-478F-990F-B5773850E0D8}"/>
              </a:ext>
            </a:extLst>
          </p:cNvPr>
          <p:cNvSpPr txBox="1"/>
          <p:nvPr/>
        </p:nvSpPr>
        <p:spPr>
          <a:xfrm>
            <a:off x="4898878" y="3826455"/>
            <a:ext cx="2519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Mocked Dependencies </a:t>
            </a:r>
            <a:br>
              <a:rPr lang="en-US" dirty="0">
                <a:solidFill>
                  <a:schemeClr val="accent5"/>
                </a:solidFill>
              </a:rPr>
            </a:br>
            <a:r>
              <a:rPr lang="en-US" dirty="0">
                <a:solidFill>
                  <a:schemeClr val="accent5"/>
                </a:solidFill>
              </a:rPr>
              <a:t>CI Build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40" name="Cylinder 39">
            <a:extLst>
              <a:ext uri="{FF2B5EF4-FFF2-40B4-BE49-F238E27FC236}">
                <a16:creationId xmlns:a16="http://schemas.microsoft.com/office/drawing/2014/main" id="{3F41D3A1-0422-4171-8A03-79933EAC1A8A}"/>
              </a:ext>
            </a:extLst>
          </p:cNvPr>
          <p:cNvSpPr/>
          <p:nvPr/>
        </p:nvSpPr>
        <p:spPr>
          <a:xfrm rot="16200000">
            <a:off x="9688772" y="1749961"/>
            <a:ext cx="914400" cy="325773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34136B5-BA09-4165-8B24-3DD391A8A456}"/>
              </a:ext>
            </a:extLst>
          </p:cNvPr>
          <p:cNvSpPr txBox="1"/>
          <p:nvPr/>
        </p:nvSpPr>
        <p:spPr>
          <a:xfrm>
            <a:off x="8875836" y="3055662"/>
            <a:ext cx="2665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Integration CI Build</a:t>
            </a:r>
            <a:br>
              <a:rPr lang="en-US" dirty="0">
                <a:solidFill>
                  <a:schemeClr val="accent5"/>
                </a:solidFill>
              </a:rPr>
            </a:br>
            <a:r>
              <a:rPr lang="en-US" dirty="0">
                <a:solidFill>
                  <a:schemeClr val="accent5"/>
                </a:solidFill>
              </a:rPr>
              <a:t>(UI + Back-end)</a:t>
            </a:r>
            <a:endParaRPr lang="en-CA" dirty="0">
              <a:solidFill>
                <a:schemeClr val="accent5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033948A-27C4-46DD-8C4F-69FBD22E94C0}"/>
              </a:ext>
            </a:extLst>
          </p:cNvPr>
          <p:cNvCxnSpPr>
            <a:cxnSpLocks/>
          </p:cNvCxnSpPr>
          <p:nvPr/>
        </p:nvCxnSpPr>
        <p:spPr>
          <a:xfrm>
            <a:off x="3947533" y="2527891"/>
            <a:ext cx="691374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B060A582-D987-41D9-B26A-977951FCD55B}"/>
              </a:ext>
            </a:extLst>
          </p:cNvPr>
          <p:cNvCxnSpPr>
            <a:cxnSpLocks/>
            <a:stCxn id="28" idx="3"/>
            <a:endCxn id="11" idx="2"/>
          </p:cNvCxnSpPr>
          <p:nvPr/>
        </p:nvCxnSpPr>
        <p:spPr>
          <a:xfrm>
            <a:off x="7708360" y="2527892"/>
            <a:ext cx="933909" cy="85128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741F71FD-F410-41DF-9DEE-577E049BE3CF}"/>
              </a:ext>
            </a:extLst>
          </p:cNvPr>
          <p:cNvSpPr/>
          <p:nvPr/>
        </p:nvSpPr>
        <p:spPr>
          <a:xfrm>
            <a:off x="8642269" y="3264433"/>
            <a:ext cx="188427" cy="229485"/>
          </a:xfrm>
          <a:prstGeom prst="flowChartConnec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BF275E45-E5C2-4669-BB45-08E2D8244E10}"/>
              </a:ext>
            </a:extLst>
          </p:cNvPr>
          <p:cNvCxnSpPr>
            <a:cxnSpLocks/>
            <a:stCxn id="37" idx="3"/>
            <a:endCxn id="11" idx="2"/>
          </p:cNvCxnSpPr>
          <p:nvPr/>
        </p:nvCxnSpPr>
        <p:spPr>
          <a:xfrm flipV="1">
            <a:off x="7708360" y="3379176"/>
            <a:ext cx="933909" cy="75084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9A0597D-B741-4488-92C7-2C81CC3BB9BD}"/>
              </a:ext>
            </a:extLst>
          </p:cNvPr>
          <p:cNvCxnSpPr>
            <a:cxnSpLocks/>
          </p:cNvCxnSpPr>
          <p:nvPr/>
        </p:nvCxnSpPr>
        <p:spPr>
          <a:xfrm>
            <a:off x="3947533" y="4149825"/>
            <a:ext cx="691374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36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5095</TotalTime>
  <Words>159</Words>
  <Application>Microsoft Office PowerPoint</Application>
  <PresentationFormat>Widescreen</PresentationFormat>
  <Paragraphs>63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Segoe UI Light</vt:lpstr>
      <vt:lpstr>Webdings</vt:lpstr>
      <vt:lpstr>Office Theme</vt:lpstr>
      <vt:lpstr>Minimize blast zone by deploying ring, by ring</vt:lpstr>
      <vt:lpstr>Funnel features with feature flags</vt:lpstr>
      <vt:lpstr>Team Services Pipeline with DEV, BETA, and PROD environments</vt:lpstr>
      <vt:lpstr>One build in VSTS or TFS</vt:lpstr>
      <vt:lpstr>Multiple environments</vt:lpstr>
      <vt:lpstr>Microservices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Willy-Peter Schaub</dc:creator>
  <cp:lastModifiedBy>Willy-Peter Schaub</cp:lastModifiedBy>
  <cp:revision>280</cp:revision>
  <dcterms:created xsi:type="dcterms:W3CDTF">2014-01-15T04:59:06Z</dcterms:created>
  <dcterms:modified xsi:type="dcterms:W3CDTF">2017-04-17T16:59:33Z</dcterms:modified>
</cp:coreProperties>
</file>