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7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4" r:id="rId10"/>
    <p:sldId id="343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CCCCFF"/>
    <a:srgbClr val="FF5050"/>
    <a:srgbClr val="000066"/>
    <a:srgbClr val="336699"/>
    <a:srgbClr val="003366"/>
    <a:srgbClr val="660066"/>
    <a:srgbClr val="333399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5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108B4-53EF-4F9E-9491-F5ABDE6A4EA7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0458-CBDF-4242-A98F-5E1D8B45E6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8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1854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8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078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60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5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658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45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592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5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240458-CBDF-4242-A98F-5E1D8B45E64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25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66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0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01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0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2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9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50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1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56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BF1D-DE49-4C53-B029-DA93D2E44EE4}" type="datetimeFigureOut">
              <a:rPr lang="en-CA" smtClean="0"/>
              <a:t>2017-05-25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02B85-6B70-42A1-AD25-7A8C940206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3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/>
          <p:cNvSpPr/>
          <p:nvPr/>
        </p:nvSpPr>
        <p:spPr>
          <a:xfrm>
            <a:off x="1000775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3" name="Flowchart: Connector 2"/>
          <p:cNvSpPr/>
          <p:nvPr/>
        </p:nvSpPr>
        <p:spPr>
          <a:xfrm>
            <a:off x="1731082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950732" y="301624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Early Adopters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812" y="2223893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2" name="Flowchart: Connector 1"/>
          <p:cNvSpPr/>
          <p:nvPr/>
        </p:nvSpPr>
        <p:spPr>
          <a:xfrm>
            <a:off x="2374725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341472" y="3875792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Canaries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E66AFA-0ACF-4581-ABE2-5C980700CCFF}"/>
              </a:ext>
            </a:extLst>
          </p:cNvPr>
          <p:cNvSpPr/>
          <p:nvPr/>
        </p:nvSpPr>
        <p:spPr>
          <a:xfrm>
            <a:off x="6856858" y="2056738"/>
            <a:ext cx="4114800" cy="41148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F642D59-B92E-4405-93B6-24679E0316E7}"/>
              </a:ext>
            </a:extLst>
          </p:cNvPr>
          <p:cNvSpPr/>
          <p:nvPr/>
        </p:nvSpPr>
        <p:spPr>
          <a:xfrm>
            <a:off x="7587165" y="2714724"/>
            <a:ext cx="2743200" cy="2743200"/>
          </a:xfrm>
          <a:prstGeom prst="flowChartConnector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EF5DB-FAE5-47D1-A065-6B4F2AF40137}"/>
              </a:ext>
            </a:extLst>
          </p:cNvPr>
          <p:cNvSpPr txBox="1"/>
          <p:nvPr/>
        </p:nvSpPr>
        <p:spPr>
          <a:xfrm>
            <a:off x="7762308" y="2899219"/>
            <a:ext cx="23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6E546-5EF7-44CA-B786-1C8505784034}"/>
              </a:ext>
            </a:extLst>
          </p:cNvPr>
          <p:cNvSpPr txBox="1"/>
          <p:nvPr/>
        </p:nvSpPr>
        <p:spPr>
          <a:xfrm>
            <a:off x="8417039" y="2112366"/>
            <a:ext cx="99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59E78CC-6D7A-4B2B-8487-048B6326D625}"/>
              </a:ext>
            </a:extLst>
          </p:cNvPr>
          <p:cNvSpPr/>
          <p:nvPr/>
        </p:nvSpPr>
        <p:spPr>
          <a:xfrm>
            <a:off x="8230808" y="3428338"/>
            <a:ext cx="1371600" cy="13716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9179B-1ADD-49EB-8CEE-DB69E8D77F18}"/>
              </a:ext>
            </a:extLst>
          </p:cNvPr>
          <p:cNvSpPr txBox="1"/>
          <p:nvPr/>
        </p:nvSpPr>
        <p:spPr>
          <a:xfrm>
            <a:off x="8197555" y="3828448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</a:t>
            </a:r>
            <a:endParaRPr lang="en-CA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6105583-B086-4107-AA39-2991E96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601608" cy="760490"/>
          </a:xfrm>
        </p:spPr>
        <p:txBody>
          <a:bodyPr>
            <a:normAutofit/>
          </a:bodyPr>
          <a:lstStyle/>
          <a:p>
            <a:r>
              <a:rPr lang="en-US" dirty="0"/>
              <a:t>Minimize blast zone by deploying ring, by ring</a:t>
            </a:r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E8DD6D-839C-408F-BCB3-F7822C41A52B}"/>
              </a:ext>
            </a:extLst>
          </p:cNvPr>
          <p:cNvSpPr txBox="1"/>
          <p:nvPr/>
        </p:nvSpPr>
        <p:spPr>
          <a:xfrm>
            <a:off x="3390890" y="1464884"/>
            <a:ext cx="3449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TYPES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       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68744F-194D-4320-BDF0-E15D4ADDE380}"/>
              </a:ext>
            </a:extLst>
          </p:cNvPr>
          <p:cNvSpPr txBox="1"/>
          <p:nvPr/>
        </p:nvSpPr>
        <p:spPr>
          <a:xfrm>
            <a:off x="5041838" y="5734053"/>
            <a:ext cx="5839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sym typeface="Wingdings 3" panose="05040102010807070707" pitchFamily="18" charset="2"/>
              </a:rPr>
              <a:t>                     </a:t>
            </a:r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ENVIRONMENT TYPES</a:t>
            </a:r>
            <a:endParaRPr lang="en-CA" sz="32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4005F8-8972-4AF2-8BDE-4EE03DB61E9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-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C5F52D-EB5F-4472-9581-3E7FDCC503EB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E900B-6738-4829-AA9B-AD02CAF4EC12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B3758-9AA5-4960-A9C5-5F0F6ECB981E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3E23A-505B-4519-9C2E-855F697E6485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41544-BAC1-4188-88A8-FA693C46F0D3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1871DCD1-426F-4B51-9EC2-984C7B24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615B52-F628-43F3-B793-1FE5A7A685E3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pic>
        <p:nvPicPr>
          <p:cNvPr id="28" name="Graphic 27" descr="Television">
            <a:extLst>
              <a:ext uri="{FF2B5EF4-FFF2-40B4-BE49-F238E27FC236}">
                <a16:creationId xmlns:a16="http://schemas.microsoft.com/office/drawing/2014/main" id="{623E23F0-DBF0-4067-945C-241355620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66AE2A9-F05A-45B7-BA01-BAAEEFC28D2E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BE3489-7B7A-4EF9-8CBD-3893465BB73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1" name="Flowchart: Connector 30">
                <a:extLst>
                  <a:ext uri="{FF2B5EF4-FFF2-40B4-BE49-F238E27FC236}">
                    <a16:creationId xmlns:a16="http://schemas.microsoft.com/office/drawing/2014/main" id="{329560D3-80B8-4567-9C8A-B0D8E16CA4D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9BC01B1A-96CE-4E26-A4BF-37E99BDD04B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29345F-D131-4D81-A546-405001EEEAB9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6382977-C119-4CD8-82A5-28962F4F7C2E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EE41F810-F066-4E06-84CA-CEAB6E0A4BB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C6D21D13-D7EC-4B8B-A65A-2DF44A8F165D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9AC0B1-31C5-4FEA-93EB-A6E9A4849725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5E4A903-1F21-4D6A-B225-78A5E01A382E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45" name="Flowchart: Connector 44">
                <a:extLst>
                  <a:ext uri="{FF2B5EF4-FFF2-40B4-BE49-F238E27FC236}">
                    <a16:creationId xmlns:a16="http://schemas.microsoft.com/office/drawing/2014/main" id="{3BEBDE6C-A41D-449A-9179-8F923F425983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Flowchart: Connector 45">
                <a:extLst>
                  <a:ext uri="{FF2B5EF4-FFF2-40B4-BE49-F238E27FC236}">
                    <a16:creationId xmlns:a16="http://schemas.microsoft.com/office/drawing/2014/main" id="{B9CF7D6D-83AC-4799-BD81-AEDC9FF9578A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366F6DD-0FD6-4C4A-9E8E-08D5D91DE9EF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B4E2176-8749-4744-8B76-0317FB131DAA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FD28C031-B882-438B-BF3B-11193DC9D387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CBEF00D6-D368-4DDC-9B4E-CD67A6E776E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DF8270-EC03-4A88-8E18-317381EF0925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191BA04-F4B5-4CBF-853B-F6422244F46C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53" name="Flowchart: Connector 52">
                <a:extLst>
                  <a:ext uri="{FF2B5EF4-FFF2-40B4-BE49-F238E27FC236}">
                    <a16:creationId xmlns:a16="http://schemas.microsoft.com/office/drawing/2014/main" id="{E6A0F75E-778E-412E-9AF4-67B78EDB9256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4" name="Flowchart: Connector 53">
                <a:extLst>
                  <a:ext uri="{FF2B5EF4-FFF2-40B4-BE49-F238E27FC236}">
                    <a16:creationId xmlns:a16="http://schemas.microsoft.com/office/drawing/2014/main" id="{4C6B89C3-AEF2-4985-9277-75B162267B47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6F71F689-F091-4862-9CE6-65B5053D6555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E993C-E214-4274-9C76-9FBF7C5D6491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BB858AF4-2AF3-4096-9A93-6B9DD681AAFD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B9DC700E-8C3B-4B69-8410-06D00CEA7A13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F8F9E4F-23B7-4943-9120-4731373CB387}"/>
              </a:ext>
            </a:extLst>
          </p:cNvPr>
          <p:cNvSpPr txBox="1"/>
          <p:nvPr/>
        </p:nvSpPr>
        <p:spPr>
          <a:xfrm>
            <a:off x="3670628" y="2539121"/>
            <a:ext cx="81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Orders</a:t>
            </a:r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E813D5F-3026-43C9-81E6-55DEE6D2C05D}"/>
              </a:ext>
            </a:extLst>
          </p:cNvPr>
          <p:cNvSpPr txBox="1"/>
          <p:nvPr/>
        </p:nvSpPr>
        <p:spPr>
          <a:xfrm>
            <a:off x="4344719" y="1462584"/>
            <a:ext cx="107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</a:t>
            </a:r>
            <a:endParaRPr lang="en-CA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A28CA-3A93-431B-8979-7212B7DD5A63}"/>
              </a:ext>
            </a:extLst>
          </p:cNvPr>
          <p:cNvSpPr txBox="1"/>
          <p:nvPr/>
        </p:nvSpPr>
        <p:spPr>
          <a:xfrm>
            <a:off x="5050155" y="2518740"/>
            <a:ext cx="117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052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0D36-D37D-4022-97D1-9B78F280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LEVEL – VSTS EXTENSIONS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BC9CA0-F0FF-4E25-ABB0-A0F5043B9485}"/>
              </a:ext>
            </a:extLst>
          </p:cNvPr>
          <p:cNvSpPr/>
          <p:nvPr/>
        </p:nvSpPr>
        <p:spPr>
          <a:xfrm>
            <a:off x="3549611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AC4D6-F075-498A-AC25-50F533838E2D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4FB48B-8070-48FE-8517-4FA845943568}"/>
              </a:ext>
            </a:extLst>
          </p:cNvPr>
          <p:cNvSpPr/>
          <p:nvPr/>
        </p:nvSpPr>
        <p:spPr>
          <a:xfrm>
            <a:off x="6522032" y="1170228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2270D-EBAE-4C27-86EC-0651A8FF5204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A482-788E-4E1F-A9E1-F2BE834B3C59}"/>
              </a:ext>
            </a:extLst>
          </p:cNvPr>
          <p:cNvSpPr txBox="1"/>
          <p:nvPr/>
        </p:nvSpPr>
        <p:spPr>
          <a:xfrm>
            <a:off x="4227612" y="842410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9C746-8BC9-45AF-A8D2-22A426FBDEBA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4F74A9E3-E14B-435B-A1D3-F090A2CD2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B68311-57FA-4E54-B698-B6C6B1AB5D1D}"/>
              </a:ext>
            </a:extLst>
          </p:cNvPr>
          <p:cNvSpPr txBox="1"/>
          <p:nvPr/>
        </p:nvSpPr>
        <p:spPr>
          <a:xfrm>
            <a:off x="6701651" y="2304151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Azure</a:t>
            </a:r>
          </a:p>
          <a:p>
            <a:pPr algn="ctr"/>
            <a:r>
              <a:rPr lang="en-US" dirty="0"/>
              <a:t>Extension Data Service</a:t>
            </a:r>
            <a:endParaRPr lang="en-CA" dirty="0"/>
          </a:p>
        </p:txBody>
      </p:sp>
      <p:pic>
        <p:nvPicPr>
          <p:cNvPr id="12" name="Graphic 11" descr="Television">
            <a:extLst>
              <a:ext uri="{FF2B5EF4-FFF2-40B4-BE49-F238E27FC236}">
                <a16:creationId xmlns:a16="http://schemas.microsoft.com/office/drawing/2014/main" id="{FAD9FABB-53A6-42BA-B654-2E9B6655A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0064" y="1698524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01E8D-78D2-457F-BBB2-F5B1AB67F16B}"/>
              </a:ext>
            </a:extLst>
          </p:cNvPr>
          <p:cNvGrpSpPr/>
          <p:nvPr/>
        </p:nvGrpSpPr>
        <p:grpSpPr>
          <a:xfrm>
            <a:off x="3688571" y="1878747"/>
            <a:ext cx="735792" cy="646100"/>
            <a:chOff x="3783821" y="2360200"/>
            <a:chExt cx="735792" cy="646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233A610-D619-483F-B4F5-6D816F23E333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19" name="Flowchart: Connector 18">
                <a:extLst>
                  <a:ext uri="{FF2B5EF4-FFF2-40B4-BE49-F238E27FC236}">
                    <a16:creationId xmlns:a16="http://schemas.microsoft.com/office/drawing/2014/main" id="{4AEE74C0-2586-43EE-8985-47C7BD0B674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Flowchart: Connector 19">
                <a:extLst>
                  <a:ext uri="{FF2B5EF4-FFF2-40B4-BE49-F238E27FC236}">
                    <a16:creationId xmlns:a16="http://schemas.microsoft.com/office/drawing/2014/main" id="{14C77D5E-FB0C-43D6-88D4-86673F32A43B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8ED695D-BA4C-4135-9A34-214DEEA53F5B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1A3CF-AEF0-4D1E-9F79-EC450F2A4393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B89ACC61-E0AB-4394-BE48-6EE15BF41BDA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2ACB3A28-01F3-4B2D-8474-148A533B1C87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427C1-8AE4-4193-BC07-9B89809E377D}"/>
              </a:ext>
            </a:extLst>
          </p:cNvPr>
          <p:cNvGrpSpPr/>
          <p:nvPr/>
        </p:nvGrpSpPr>
        <p:grpSpPr>
          <a:xfrm>
            <a:off x="4495911" y="1887202"/>
            <a:ext cx="735792" cy="646100"/>
            <a:chOff x="3783821" y="2360200"/>
            <a:chExt cx="735792" cy="6461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6AA3F95-DA0A-4BE8-973E-BFBC779EACC2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27" name="Flowchart: Connector 26">
                <a:extLst>
                  <a:ext uri="{FF2B5EF4-FFF2-40B4-BE49-F238E27FC236}">
                    <a16:creationId xmlns:a16="http://schemas.microsoft.com/office/drawing/2014/main" id="{3DC08EB3-06FD-4F48-A8C5-48A712C8253F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F731EC27-184C-4579-974A-D356633BBEC9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532ECE-7798-41B8-9AAC-D90169ACE61D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F43B9-D9D9-4483-8B69-2D5DF6B7442B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A8DCEC47-DD20-4B47-983C-56FB07F7EB7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BBEBDD86-3A19-49E6-878D-D8AC8E262212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C07BE6-9D38-4A12-86CE-BF9D5D253AD7}"/>
              </a:ext>
            </a:extLst>
          </p:cNvPr>
          <p:cNvGrpSpPr/>
          <p:nvPr/>
        </p:nvGrpSpPr>
        <p:grpSpPr>
          <a:xfrm>
            <a:off x="5301883" y="1894958"/>
            <a:ext cx="735792" cy="646100"/>
            <a:chOff x="3783821" y="2360200"/>
            <a:chExt cx="735792" cy="6461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FB7C11-C0F7-4F6D-BC30-DE9CD98A5A41}"/>
                </a:ext>
              </a:extLst>
            </p:cNvPr>
            <p:cNvGrpSpPr/>
            <p:nvPr/>
          </p:nvGrpSpPr>
          <p:grpSpPr>
            <a:xfrm>
              <a:off x="3783821" y="2713406"/>
              <a:ext cx="486975" cy="292894"/>
              <a:chOff x="4081750" y="5045869"/>
              <a:chExt cx="632837" cy="385763"/>
            </a:xfrm>
          </p:grpSpPr>
          <p:sp>
            <p:nvSpPr>
              <p:cNvPr id="35" name="Flowchart: Connector 34">
                <a:extLst>
                  <a:ext uri="{FF2B5EF4-FFF2-40B4-BE49-F238E27FC236}">
                    <a16:creationId xmlns:a16="http://schemas.microsoft.com/office/drawing/2014/main" id="{1CE2297B-C5EC-4512-B2B6-EE2D1B4C8B3E}"/>
                  </a:ext>
                </a:extLst>
              </p:cNvPr>
              <p:cNvSpPr/>
              <p:nvPr/>
            </p:nvSpPr>
            <p:spPr>
              <a:xfrm>
                <a:off x="4324638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B0B5A0D9-0F9C-49D3-8440-D991AD5F1B62}"/>
                  </a:ext>
                </a:extLst>
              </p:cNvPr>
              <p:cNvSpPr/>
              <p:nvPr/>
            </p:nvSpPr>
            <p:spPr>
              <a:xfrm>
                <a:off x="4081750" y="5045869"/>
                <a:ext cx="389949" cy="385763"/>
              </a:xfrm>
              <a:prstGeom prst="flowChartConnector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C72F4EC-0045-4C46-9714-F918C5389F4E}"/>
                </a:ext>
              </a:extLst>
            </p:cNvPr>
            <p:cNvSpPr/>
            <p:nvPr/>
          </p:nvSpPr>
          <p:spPr>
            <a:xfrm>
              <a:off x="3829061" y="2360200"/>
              <a:ext cx="690552" cy="50544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901DBE-7EB6-4E9F-B04D-5465C52109C9}"/>
                </a:ext>
              </a:extLst>
            </p:cNvPr>
            <p:cNvSpPr/>
            <p:nvPr/>
          </p:nvSpPr>
          <p:spPr>
            <a:xfrm>
              <a:off x="3852863" y="2382377"/>
              <a:ext cx="650081" cy="1353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01342C6D-1E25-4415-A250-3A0E33CDFA33}"/>
                </a:ext>
              </a:extLst>
            </p:cNvPr>
            <p:cNvSpPr/>
            <p:nvPr/>
          </p:nvSpPr>
          <p:spPr>
            <a:xfrm>
              <a:off x="4062582" y="2769393"/>
              <a:ext cx="185714" cy="182733"/>
            </a:xfrm>
            <a:prstGeom prst="flowChartConnector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C106FA1C-8EF5-4556-B3CC-ED8076864C78}"/>
                </a:ext>
              </a:extLst>
            </p:cNvPr>
            <p:cNvSpPr/>
            <p:nvPr/>
          </p:nvSpPr>
          <p:spPr>
            <a:xfrm>
              <a:off x="4042274" y="2791828"/>
              <a:ext cx="152400" cy="147637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7822ABC-AE99-4D21-9E02-1DBB7392883A}"/>
              </a:ext>
            </a:extLst>
          </p:cNvPr>
          <p:cNvSpPr txBox="1"/>
          <p:nvPr/>
        </p:nvSpPr>
        <p:spPr>
          <a:xfrm>
            <a:off x="4099424" y="2540094"/>
            <a:ext cx="1723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Points</a:t>
            </a:r>
            <a:endParaRPr lang="en-C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A24B-7C2A-42B3-9514-0B0737D5FB07}"/>
              </a:ext>
            </a:extLst>
          </p:cNvPr>
          <p:cNvSpPr txBox="1"/>
          <p:nvPr/>
        </p:nvSpPr>
        <p:spPr>
          <a:xfrm>
            <a:off x="1165323" y="2466467"/>
            <a:ext cx="15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VSTS Extension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7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erge 1"/>
          <p:cNvSpPr/>
          <p:nvPr/>
        </p:nvSpPr>
        <p:spPr>
          <a:xfrm rot="16200000">
            <a:off x="3388338" y="2202312"/>
            <a:ext cx="4217541" cy="3092979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Flowchart: Merge 2"/>
          <p:cNvSpPr/>
          <p:nvPr/>
        </p:nvSpPr>
        <p:spPr>
          <a:xfrm rot="16200000">
            <a:off x="5061087" y="1857501"/>
            <a:ext cx="2832239" cy="3782604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Merge 3"/>
          <p:cNvSpPr/>
          <p:nvPr/>
        </p:nvSpPr>
        <p:spPr>
          <a:xfrm rot="16200000">
            <a:off x="6052445" y="2555385"/>
            <a:ext cx="1905859" cy="2386836"/>
          </a:xfrm>
          <a:prstGeom prst="flowChartMerg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7198235" y="3326082"/>
            <a:ext cx="2018297" cy="8370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7544008" y="938090"/>
            <a:ext cx="206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/>
              <a:t>Production users </a:t>
            </a:r>
            <a:r>
              <a:rPr lang="en-CA" dirty="0">
                <a:sym typeface="Webdings" panose="05030102010509060703" pitchFamily="18" charset="2"/>
              </a:rPr>
              <a:t></a:t>
            </a:r>
          </a:p>
          <a:p>
            <a:pPr algn="r"/>
            <a:r>
              <a:rPr lang="en-CA" dirty="0">
                <a:solidFill>
                  <a:srgbClr val="00B050"/>
                </a:solidFill>
                <a:sym typeface="Webdings" panose="05030102010509060703" pitchFamily="18" charset="2"/>
              </a:rPr>
              <a:t>Stability </a:t>
            </a:r>
            <a:endParaRPr lang="en-CA" dirty="0">
              <a:solidFill>
                <a:srgbClr val="00B05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418766" y="1640032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245742" y="2061211"/>
            <a:ext cx="0" cy="421754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5720" y="938091"/>
            <a:ext cx="322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ebdings" panose="05030102010509060703" pitchFamily="18" charset="2"/>
              </a:rPr>
              <a:t></a:t>
            </a:r>
            <a:r>
              <a:rPr lang="en-CA" dirty="0"/>
              <a:t>Early Adopters</a:t>
            </a:r>
            <a:endParaRPr lang="en-CA" dirty="0">
              <a:solidFill>
                <a:srgbClr val="C00000"/>
              </a:solidFill>
            </a:endParaRPr>
          </a:p>
          <a:p>
            <a:r>
              <a:rPr lang="en-CA" dirty="0">
                <a:solidFill>
                  <a:srgbClr val="C00000"/>
                </a:solidFill>
                <a:sym typeface="Webdings" panose="05030102010509060703" pitchFamily="18" charset="2"/>
              </a:rPr>
              <a:t>Volatility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924" y="2334832"/>
            <a:ext cx="83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Rings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 rot="5400000">
            <a:off x="8132882" y="1884302"/>
            <a:ext cx="198115" cy="1974341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3633947" y="1640032"/>
            <a:ext cx="130883" cy="4217542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06090" y="3502360"/>
            <a:ext cx="221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</a:t>
            </a:r>
            <a:endParaRPr lang="en-CA" dirty="0">
              <a:solidFill>
                <a:srgbClr val="0070C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477185" y="1110914"/>
            <a:ext cx="211990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926665" y="1387052"/>
            <a:ext cx="3441844" cy="20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Alternate Process 23"/>
          <p:cNvSpPr/>
          <p:nvPr/>
        </p:nvSpPr>
        <p:spPr>
          <a:xfrm>
            <a:off x="455175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/>
          <p:cNvSpPr txBox="1"/>
          <p:nvPr/>
        </p:nvSpPr>
        <p:spPr>
          <a:xfrm>
            <a:off x="5445678" y="5564138"/>
            <a:ext cx="533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ON</a:t>
            </a:r>
            <a:endParaRPr lang="en-CA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485697" y="5909421"/>
            <a:ext cx="90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  <a:sym typeface="Webdings" panose="05030102010509060703" pitchFamily="18" charset="2"/>
              </a:rPr>
              <a:t>Feature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1515" y="6242446"/>
            <a:ext cx="621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ym typeface="Webdings" panose="05030102010509060703" pitchFamily="18" charset="2"/>
              </a:rPr>
              <a:t>OFF</a:t>
            </a:r>
            <a:endParaRPr lang="en-CA" sz="1400" dirty="0"/>
          </a:p>
        </p:txBody>
      </p:sp>
      <p:sp>
        <p:nvSpPr>
          <p:cNvPr id="29" name="Flowchart: Connector 28"/>
          <p:cNvSpPr/>
          <p:nvPr/>
        </p:nvSpPr>
        <p:spPr>
          <a:xfrm>
            <a:off x="455058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Flowchart: Alternate Process 37"/>
          <p:cNvSpPr/>
          <p:nvPr/>
        </p:nvSpPr>
        <p:spPr>
          <a:xfrm>
            <a:off x="466878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Flowchart: Connector 38"/>
          <p:cNvSpPr/>
          <p:nvPr/>
        </p:nvSpPr>
        <p:spPr>
          <a:xfrm>
            <a:off x="466760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Flowchart: Alternate Process 39"/>
          <p:cNvSpPr/>
          <p:nvPr/>
        </p:nvSpPr>
        <p:spPr>
          <a:xfrm>
            <a:off x="4788793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Flowchart: Connector 40"/>
          <p:cNvSpPr/>
          <p:nvPr/>
        </p:nvSpPr>
        <p:spPr>
          <a:xfrm>
            <a:off x="4787618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Flowchart: Alternate Process 41"/>
          <p:cNvSpPr/>
          <p:nvPr/>
        </p:nvSpPr>
        <p:spPr>
          <a:xfrm>
            <a:off x="4905815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Flowchart: Connector 42"/>
          <p:cNvSpPr/>
          <p:nvPr/>
        </p:nvSpPr>
        <p:spPr>
          <a:xfrm>
            <a:off x="4904640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Flowchart: Alternate Process 43"/>
          <p:cNvSpPr/>
          <p:nvPr/>
        </p:nvSpPr>
        <p:spPr>
          <a:xfrm>
            <a:off x="5026649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lowchart: Connector 44"/>
          <p:cNvSpPr/>
          <p:nvPr/>
        </p:nvSpPr>
        <p:spPr>
          <a:xfrm>
            <a:off x="5025474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Flowchart: Alternate Process 45"/>
          <p:cNvSpPr/>
          <p:nvPr/>
        </p:nvSpPr>
        <p:spPr>
          <a:xfrm>
            <a:off x="5143671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lowchart: Connector 46"/>
          <p:cNvSpPr/>
          <p:nvPr/>
        </p:nvSpPr>
        <p:spPr>
          <a:xfrm>
            <a:off x="5142496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lowchart: Alternate Process 47"/>
          <p:cNvSpPr/>
          <p:nvPr/>
        </p:nvSpPr>
        <p:spPr>
          <a:xfrm>
            <a:off x="4438747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Flowchart: Connector 48"/>
          <p:cNvSpPr/>
          <p:nvPr/>
        </p:nvSpPr>
        <p:spPr>
          <a:xfrm>
            <a:off x="4437572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Flowchart: Alternate Process 66"/>
          <p:cNvSpPr/>
          <p:nvPr/>
        </p:nvSpPr>
        <p:spPr>
          <a:xfrm>
            <a:off x="615802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Flowchart: Connector 67"/>
          <p:cNvSpPr/>
          <p:nvPr/>
        </p:nvSpPr>
        <p:spPr>
          <a:xfrm>
            <a:off x="6156853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Flowchart: Alternate Process 68"/>
          <p:cNvSpPr/>
          <p:nvPr/>
        </p:nvSpPr>
        <p:spPr>
          <a:xfrm>
            <a:off x="627505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Flowchart: Connector 69"/>
          <p:cNvSpPr/>
          <p:nvPr/>
        </p:nvSpPr>
        <p:spPr>
          <a:xfrm>
            <a:off x="6273875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Flowchart: Alternate Process 70"/>
          <p:cNvSpPr/>
          <p:nvPr/>
        </p:nvSpPr>
        <p:spPr>
          <a:xfrm>
            <a:off x="6395062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Flowchart: Connector 71"/>
          <p:cNvSpPr/>
          <p:nvPr/>
        </p:nvSpPr>
        <p:spPr>
          <a:xfrm>
            <a:off x="6393887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Flowchart: Alternate Process 72"/>
          <p:cNvSpPr/>
          <p:nvPr/>
        </p:nvSpPr>
        <p:spPr>
          <a:xfrm>
            <a:off x="6512084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Flowchart: Connector 73"/>
          <p:cNvSpPr/>
          <p:nvPr/>
        </p:nvSpPr>
        <p:spPr>
          <a:xfrm>
            <a:off x="6510909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lowchart: Alternate Process 74"/>
          <p:cNvSpPr/>
          <p:nvPr/>
        </p:nvSpPr>
        <p:spPr>
          <a:xfrm>
            <a:off x="6632918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Flowchart: Connector 75"/>
          <p:cNvSpPr/>
          <p:nvPr/>
        </p:nvSpPr>
        <p:spPr>
          <a:xfrm>
            <a:off x="6631743" y="6348397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lowchart: Alternate Process 76"/>
          <p:cNvSpPr/>
          <p:nvPr/>
        </p:nvSpPr>
        <p:spPr>
          <a:xfrm>
            <a:off x="6749940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Flowchart: Connector 77"/>
          <p:cNvSpPr/>
          <p:nvPr/>
        </p:nvSpPr>
        <p:spPr>
          <a:xfrm>
            <a:off x="6748765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Flowchart: Alternate Process 78"/>
          <p:cNvSpPr/>
          <p:nvPr/>
        </p:nvSpPr>
        <p:spPr>
          <a:xfrm>
            <a:off x="6045016" y="571702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0" name="Flowchart: Connector 79"/>
          <p:cNvSpPr/>
          <p:nvPr/>
        </p:nvSpPr>
        <p:spPr>
          <a:xfrm>
            <a:off x="6043841" y="5669077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Flowchart: Alternate Process 94"/>
          <p:cNvSpPr/>
          <p:nvPr/>
        </p:nvSpPr>
        <p:spPr>
          <a:xfrm>
            <a:off x="792966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Flowchart: Connector 95"/>
          <p:cNvSpPr/>
          <p:nvPr/>
        </p:nvSpPr>
        <p:spPr>
          <a:xfrm>
            <a:off x="7924673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Flowchart: Alternate Process 96"/>
          <p:cNvSpPr/>
          <p:nvPr/>
        </p:nvSpPr>
        <p:spPr>
          <a:xfrm>
            <a:off x="804668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8" name="Flowchart: Connector 97"/>
          <p:cNvSpPr/>
          <p:nvPr/>
        </p:nvSpPr>
        <p:spPr>
          <a:xfrm>
            <a:off x="8045507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9" name="Flowchart: Alternate Process 98"/>
          <p:cNvSpPr/>
          <p:nvPr/>
        </p:nvSpPr>
        <p:spPr>
          <a:xfrm>
            <a:off x="8166694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Flowchart: Connector 99"/>
          <p:cNvSpPr/>
          <p:nvPr/>
        </p:nvSpPr>
        <p:spPr>
          <a:xfrm>
            <a:off x="816551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Flowchart: Alternate Process 100"/>
          <p:cNvSpPr/>
          <p:nvPr/>
        </p:nvSpPr>
        <p:spPr>
          <a:xfrm>
            <a:off x="8283716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Flowchart: Connector 101"/>
          <p:cNvSpPr/>
          <p:nvPr/>
        </p:nvSpPr>
        <p:spPr>
          <a:xfrm>
            <a:off x="8282541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Flowchart: Alternate Process 102"/>
          <p:cNvSpPr/>
          <p:nvPr/>
        </p:nvSpPr>
        <p:spPr>
          <a:xfrm>
            <a:off x="8404550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Flowchart: Connector 103"/>
          <p:cNvSpPr/>
          <p:nvPr/>
        </p:nvSpPr>
        <p:spPr>
          <a:xfrm>
            <a:off x="8403375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Flowchart: Alternate Process 104"/>
          <p:cNvSpPr/>
          <p:nvPr/>
        </p:nvSpPr>
        <p:spPr>
          <a:xfrm>
            <a:off x="8521572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Flowchart: Connector 105"/>
          <p:cNvSpPr/>
          <p:nvPr/>
        </p:nvSpPr>
        <p:spPr>
          <a:xfrm>
            <a:off x="8531969" y="6331810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Flowchart: Alternate Process 106"/>
          <p:cNvSpPr/>
          <p:nvPr/>
        </p:nvSpPr>
        <p:spPr>
          <a:xfrm>
            <a:off x="7816648" y="5682659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Flowchart: Connector 107"/>
          <p:cNvSpPr/>
          <p:nvPr/>
        </p:nvSpPr>
        <p:spPr>
          <a:xfrm>
            <a:off x="7815473" y="5652490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Flowchart: Alternate Process 108"/>
          <p:cNvSpPr/>
          <p:nvPr/>
        </p:nvSpPr>
        <p:spPr>
          <a:xfrm>
            <a:off x="793438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Flowchart: Connector 109"/>
          <p:cNvSpPr/>
          <p:nvPr/>
        </p:nvSpPr>
        <p:spPr>
          <a:xfrm>
            <a:off x="7929400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Flowchart: Alternate Process 110"/>
          <p:cNvSpPr/>
          <p:nvPr/>
        </p:nvSpPr>
        <p:spPr>
          <a:xfrm>
            <a:off x="805140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Flowchart: Connector 111"/>
          <p:cNvSpPr/>
          <p:nvPr/>
        </p:nvSpPr>
        <p:spPr>
          <a:xfrm>
            <a:off x="8054041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3" name="Flowchart: Alternate Process 112"/>
          <p:cNvSpPr/>
          <p:nvPr/>
        </p:nvSpPr>
        <p:spPr>
          <a:xfrm>
            <a:off x="8171421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4" name="Flowchart: Connector 113"/>
          <p:cNvSpPr/>
          <p:nvPr/>
        </p:nvSpPr>
        <p:spPr>
          <a:xfrm>
            <a:off x="8174053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5" name="Flowchart: Alternate Process 114"/>
          <p:cNvSpPr/>
          <p:nvPr/>
        </p:nvSpPr>
        <p:spPr>
          <a:xfrm>
            <a:off x="8288443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6" name="Flowchart: Connector 115"/>
          <p:cNvSpPr/>
          <p:nvPr/>
        </p:nvSpPr>
        <p:spPr>
          <a:xfrm>
            <a:off x="8287268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Flowchart: Alternate Process 116"/>
          <p:cNvSpPr/>
          <p:nvPr/>
        </p:nvSpPr>
        <p:spPr>
          <a:xfrm>
            <a:off x="8409277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Flowchart: Connector 117"/>
          <p:cNvSpPr/>
          <p:nvPr/>
        </p:nvSpPr>
        <p:spPr>
          <a:xfrm>
            <a:off x="8408102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9" name="Flowchart: Alternate Process 118"/>
          <p:cNvSpPr/>
          <p:nvPr/>
        </p:nvSpPr>
        <p:spPr>
          <a:xfrm>
            <a:off x="8526299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0" name="Flowchart: Connector 119"/>
          <p:cNvSpPr/>
          <p:nvPr/>
        </p:nvSpPr>
        <p:spPr>
          <a:xfrm>
            <a:off x="8536696" y="5436749"/>
            <a:ext cx="90111" cy="100438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1" name="Flowchart: Alternate Process 120"/>
          <p:cNvSpPr/>
          <p:nvPr/>
        </p:nvSpPr>
        <p:spPr>
          <a:xfrm>
            <a:off x="7821375" y="4787598"/>
            <a:ext cx="90111" cy="71378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2" name="Flowchart: Connector 121"/>
          <p:cNvSpPr/>
          <p:nvPr/>
        </p:nvSpPr>
        <p:spPr>
          <a:xfrm>
            <a:off x="7820200" y="4757429"/>
            <a:ext cx="90111" cy="100438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25" name="Group 124"/>
          <p:cNvGrpSpPr/>
          <p:nvPr/>
        </p:nvGrpSpPr>
        <p:grpSpPr>
          <a:xfrm>
            <a:off x="7295938" y="4938057"/>
            <a:ext cx="379779" cy="415983"/>
            <a:chOff x="6647717" y="4156017"/>
            <a:chExt cx="1025491" cy="1012575"/>
          </a:xfrm>
        </p:grpSpPr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647717" y="4559068"/>
              <a:ext cx="609524" cy="609524"/>
            </a:xfrm>
            <a:prstGeom prst="rect">
              <a:avLst/>
            </a:prstGeom>
          </p:spPr>
        </p:pic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63684" y="4156017"/>
              <a:ext cx="609524" cy="609524"/>
            </a:xfrm>
            <a:prstGeom prst="rect">
              <a:avLst/>
            </a:prstGeom>
          </p:spPr>
        </p:pic>
      </p:grpSp>
      <p:sp>
        <p:nvSpPr>
          <p:cNvPr id="126" name="TextBox 125"/>
          <p:cNvSpPr txBox="1"/>
          <p:nvPr/>
        </p:nvSpPr>
        <p:spPr>
          <a:xfrm>
            <a:off x="8661483" y="4872804"/>
            <a:ext cx="198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Set of users with custom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632477" y="5769380"/>
            <a:ext cx="1989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Default feature exposure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128" name="Left Brace 127"/>
          <p:cNvSpPr/>
          <p:nvPr/>
        </p:nvSpPr>
        <p:spPr>
          <a:xfrm rot="10800000">
            <a:off x="9351428" y="3326081"/>
            <a:ext cx="192750" cy="83708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0070C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9402764" y="3517970"/>
            <a:ext cx="185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rgbClr val="0070C0"/>
                </a:solidFill>
                <a:sym typeface="Webdings" panose="05030102010509060703" pitchFamily="18" charset="2"/>
              </a:rPr>
              <a:t>Exposed feature set is smaller in production</a:t>
            </a:r>
            <a:endParaRPr lang="en-CA" sz="1200" dirty="0">
              <a:solidFill>
                <a:srgbClr val="0070C0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3519283-D226-4692-9DDE-8019990B6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Funnel features with feature flags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45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ylinder 93">
            <a:extLst>
              <a:ext uri="{FF2B5EF4-FFF2-40B4-BE49-F238E27FC236}">
                <a16:creationId xmlns:a16="http://schemas.microsoft.com/office/drawing/2014/main" id="{A0958864-8217-4156-8404-E313E3BD06F2}"/>
              </a:ext>
            </a:extLst>
          </p:cNvPr>
          <p:cNvSpPr/>
          <p:nvPr/>
        </p:nvSpPr>
        <p:spPr>
          <a:xfrm rot="16200000">
            <a:off x="4568496" y="-3523256"/>
            <a:ext cx="1519649" cy="10369964"/>
          </a:xfrm>
          <a:prstGeom prst="can">
            <a:avLst>
              <a:gd name="adj" fmla="val 1351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7EEC47FB-05CD-4B35-9AE0-C2A61A013DBF}"/>
              </a:ext>
            </a:extLst>
          </p:cNvPr>
          <p:cNvSpPr/>
          <p:nvPr/>
        </p:nvSpPr>
        <p:spPr>
          <a:xfrm flipH="1">
            <a:off x="1722681" y="2670841"/>
            <a:ext cx="8744672" cy="215337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Team Services Pipeline with DEV, BETA, and PROD environments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510" y="1466819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12" y="1466819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1947" y="1466819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05737" y="1466819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1204" y="1466819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1676412" y="1924019"/>
            <a:ext cx="784098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374910" y="1924019"/>
            <a:ext cx="95703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246347" y="1924019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7285604" y="1924019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7298" y="1429967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09882" y="1429967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769811" y="901903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4225151" y="93775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6427137" y="-1437961"/>
            <a:ext cx="157704" cy="56783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079092" y="-8048"/>
            <a:ext cx="154129" cy="28282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1719053" y="1924019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138594" y="1965011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5375773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7347798" y="1965011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>
            <a:off x="8862937" y="2381219"/>
            <a:ext cx="11159" cy="81326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>
            <a:off x="6828404" y="2381219"/>
            <a:ext cx="13108" cy="1326625"/>
          </a:xfrm>
          <a:prstGeom prst="straightConnector1">
            <a:avLst/>
          </a:prstGeom>
          <a:ln w="25400">
            <a:solidFill>
              <a:srgbClr val="3366CC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4789147" y="2381219"/>
            <a:ext cx="12172" cy="188755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52796" y="2431120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2E57009-F88B-412B-890D-C7F6065077AE}"/>
              </a:ext>
            </a:extLst>
          </p:cNvPr>
          <p:cNvCxnSpPr>
            <a:cxnSpLocks/>
          </p:cNvCxnSpPr>
          <p:nvPr/>
        </p:nvCxnSpPr>
        <p:spPr>
          <a:xfrm flipH="1" flipV="1">
            <a:off x="1769065" y="4268769"/>
            <a:ext cx="8698289" cy="22938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6B326-4519-482A-9F9A-93BC826B9AB3}"/>
              </a:ext>
            </a:extLst>
          </p:cNvPr>
          <p:cNvCxnSpPr>
            <a:cxnSpLocks/>
          </p:cNvCxnSpPr>
          <p:nvPr/>
        </p:nvCxnSpPr>
        <p:spPr>
          <a:xfrm flipH="1">
            <a:off x="1757191" y="3707844"/>
            <a:ext cx="8710162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EF3E87-77F2-46B0-A6F1-45E6F71A5D57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1770603" y="3194481"/>
            <a:ext cx="8696750" cy="2475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C5E88E7-C695-4FB5-A7D9-97F0FC51FB29}"/>
              </a:ext>
            </a:extLst>
          </p:cNvPr>
          <p:cNvSpPr/>
          <p:nvPr/>
        </p:nvSpPr>
        <p:spPr>
          <a:xfrm>
            <a:off x="6199666" y="3707844"/>
            <a:ext cx="1283691" cy="1121851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BETA</a:t>
            </a:r>
            <a:endParaRPr lang="en-CA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E7A8A-C49F-4AB8-B6C8-BEEF8A4FC830}"/>
              </a:ext>
            </a:extLst>
          </p:cNvPr>
          <p:cNvSpPr/>
          <p:nvPr/>
        </p:nvSpPr>
        <p:spPr>
          <a:xfrm>
            <a:off x="4159473" y="4268769"/>
            <a:ext cx="1283691" cy="5554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  <a:endParaRPr lang="en-CA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682599B-F71F-4935-8D54-65112F594AC7}"/>
              </a:ext>
            </a:extLst>
          </p:cNvPr>
          <p:cNvSpPr/>
          <p:nvPr/>
        </p:nvSpPr>
        <p:spPr>
          <a:xfrm>
            <a:off x="8232250" y="3194480"/>
            <a:ext cx="1283691" cy="164301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</a:t>
            </a:r>
            <a:endParaRPr lang="en-CA" dirty="0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001D007F-B636-4968-956F-E7E0899B39AC}"/>
              </a:ext>
            </a:extLst>
          </p:cNvPr>
          <p:cNvSpPr/>
          <p:nvPr/>
        </p:nvSpPr>
        <p:spPr>
          <a:xfrm>
            <a:off x="5606958" y="4398678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2D7D67BC-E51A-4BF7-975B-0950EF02E4AC}"/>
              </a:ext>
            </a:extLst>
          </p:cNvPr>
          <p:cNvSpPr/>
          <p:nvPr/>
        </p:nvSpPr>
        <p:spPr>
          <a:xfrm>
            <a:off x="7672334" y="4402847"/>
            <a:ext cx="436523" cy="33083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E00C7DC-E618-4BC7-9320-DC58F1FFD931}"/>
              </a:ext>
            </a:extLst>
          </p:cNvPr>
          <p:cNvSpPr/>
          <p:nvPr/>
        </p:nvSpPr>
        <p:spPr>
          <a:xfrm>
            <a:off x="3850589" y="2787849"/>
            <a:ext cx="6033202" cy="2133369"/>
          </a:xfrm>
          <a:prstGeom prst="roundRect">
            <a:avLst>
              <a:gd name="adj" fmla="val 3973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3998AF7-CB7B-4D21-9067-337AC16209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340" y="3196956"/>
            <a:ext cx="3254525" cy="3254525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8CE76E01-13D9-46C7-94CB-E064263B7654}"/>
              </a:ext>
            </a:extLst>
          </p:cNvPr>
          <p:cNvSpPr txBox="1"/>
          <p:nvPr/>
        </p:nvSpPr>
        <p:spPr>
          <a:xfrm>
            <a:off x="6085707" y="4918529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92" name="Right Brace 91">
            <a:extLst>
              <a:ext uri="{FF2B5EF4-FFF2-40B4-BE49-F238E27FC236}">
                <a16:creationId xmlns:a16="http://schemas.microsoft.com/office/drawing/2014/main" id="{EBE17CC5-8068-4094-9C19-A80C42D31655}"/>
              </a:ext>
            </a:extLst>
          </p:cNvPr>
          <p:cNvSpPr/>
          <p:nvPr/>
        </p:nvSpPr>
        <p:spPr>
          <a:xfrm>
            <a:off x="10571790" y="2670841"/>
            <a:ext cx="51792" cy="2166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F8DAC43-CA3B-4540-9A63-D2064FB521AE}"/>
              </a:ext>
            </a:extLst>
          </p:cNvPr>
          <p:cNvSpPr txBox="1"/>
          <p:nvPr/>
        </p:nvSpPr>
        <p:spPr>
          <a:xfrm rot="16200000">
            <a:off x="9911910" y="3510267"/>
            <a:ext cx="18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IMPACT RADIUS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16D823-0B55-454F-A33D-CC568DAAD096}"/>
              </a:ext>
            </a:extLst>
          </p:cNvPr>
          <p:cNvSpPr/>
          <p:nvPr/>
        </p:nvSpPr>
        <p:spPr>
          <a:xfrm>
            <a:off x="81144" y="4831393"/>
            <a:ext cx="3582521" cy="1757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66B829-BAF5-47A7-88EE-09F6A035853E}"/>
              </a:ext>
            </a:extLst>
          </p:cNvPr>
          <p:cNvSpPr txBox="1"/>
          <p:nvPr/>
        </p:nvSpPr>
        <p:spPr>
          <a:xfrm>
            <a:off x="987582" y="4888843"/>
            <a:ext cx="156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RINGS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One build in VSTS or TFS</a:t>
            </a:r>
            <a:endParaRPr lang="en-CA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1EF798D0-E516-49CD-BBAC-7D90422CE95E}"/>
              </a:ext>
            </a:extLst>
          </p:cNvPr>
          <p:cNvSpPr/>
          <p:nvPr/>
        </p:nvSpPr>
        <p:spPr>
          <a:xfrm rot="16200000">
            <a:off x="5960825" y="-2571971"/>
            <a:ext cx="1360113" cy="9653000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BAF5B1C1-FB1D-4DAA-BE8A-0B67BB766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696060"/>
            <a:ext cx="914400" cy="914400"/>
          </a:xfrm>
          <a:prstGeom prst="rect">
            <a:avLst/>
          </a:prstGeom>
        </p:spPr>
      </p:pic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F010E153-41F4-4476-BCA6-9E2A26696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696060"/>
            <a:ext cx="914400" cy="914400"/>
          </a:xfrm>
          <a:prstGeom prst="rect">
            <a:avLst/>
          </a:prstGeom>
        </p:spPr>
      </p:pic>
      <p:pic>
        <p:nvPicPr>
          <p:cNvPr id="6" name="Graphic 5" descr="Box">
            <a:extLst>
              <a:ext uri="{FF2B5EF4-FFF2-40B4-BE49-F238E27FC236}">
                <a16:creationId xmlns:a16="http://schemas.microsoft.com/office/drawing/2014/main" id="{24B21F91-5521-4769-92A6-89D978D05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34349" y="1696060"/>
            <a:ext cx="914400" cy="914400"/>
          </a:xfrm>
          <a:prstGeom prst="rect">
            <a:avLst/>
          </a:prstGeom>
        </p:spPr>
      </p:pic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2DD4F4B5-3D89-4B86-A0E7-CA21055DC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4181" y="1696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EEC17-A2B1-4E5B-9425-828CD43D2E7F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>
            <a:off x="3996033" y="2153260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0AE007-3F41-4C4D-94AA-771BF83CB15C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048749" y="2153260"/>
            <a:ext cx="744175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98DBFA-E4AA-40AE-9BAC-B6828C49FA9D}"/>
              </a:ext>
            </a:extLst>
          </p:cNvPr>
          <p:cNvCxnSpPr>
            <a:cxnSpLocks/>
            <a:stCxn id="32" idx="3"/>
            <a:endCxn id="7" idx="1"/>
          </p:cNvCxnSpPr>
          <p:nvPr/>
        </p:nvCxnSpPr>
        <p:spPr>
          <a:xfrm>
            <a:off x="8707324" y="2153260"/>
            <a:ext cx="876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4CBBF6-6B38-4737-816D-126810E729C1}"/>
              </a:ext>
            </a:extLst>
          </p:cNvPr>
          <p:cNvSpPr txBox="1"/>
          <p:nvPr/>
        </p:nvSpPr>
        <p:spPr>
          <a:xfrm>
            <a:off x="1912700" y="1870715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B73B6-230A-422F-9C06-99A2CFE4513A}"/>
              </a:ext>
            </a:extLst>
          </p:cNvPr>
          <p:cNvSpPr txBox="1"/>
          <p:nvPr/>
        </p:nvSpPr>
        <p:spPr>
          <a:xfrm>
            <a:off x="3225051" y="2538471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C81C98-FC1E-4002-9D4A-D6C70CD13D4F}"/>
              </a:ext>
            </a:extLst>
          </p:cNvPr>
          <p:cNvSpPr txBox="1"/>
          <p:nvPr/>
        </p:nvSpPr>
        <p:spPr>
          <a:xfrm>
            <a:off x="7509663" y="2538035"/>
            <a:ext cx="166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267DF-4FE7-4B6A-BC43-CD881802B354}"/>
              </a:ext>
            </a:extLst>
          </p:cNvPr>
          <p:cNvSpPr txBox="1"/>
          <p:nvPr/>
        </p:nvSpPr>
        <p:spPr>
          <a:xfrm>
            <a:off x="9246920" y="2545310"/>
            <a:ext cx="217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to production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8B2F8-23D7-4911-B11A-E5B17F235506}"/>
              </a:ext>
            </a:extLst>
          </p:cNvPr>
          <p:cNvSpPr txBox="1"/>
          <p:nvPr/>
        </p:nvSpPr>
        <p:spPr>
          <a:xfrm>
            <a:off x="1814381" y="2917812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PIPELINE</a:t>
            </a:r>
            <a:endParaRPr lang="en-CA" dirty="0"/>
          </a:p>
        </p:txBody>
      </p:sp>
      <p:pic>
        <p:nvPicPr>
          <p:cNvPr id="30" name="Graphic 29" descr="Beaker">
            <a:extLst>
              <a:ext uri="{FF2B5EF4-FFF2-40B4-BE49-F238E27FC236}">
                <a16:creationId xmlns:a16="http://schemas.microsoft.com/office/drawing/2014/main" id="{035FE0E5-B492-4763-8EE6-94F0AD741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696060"/>
            <a:ext cx="914400" cy="914400"/>
          </a:xfrm>
          <a:prstGeom prst="rect">
            <a:avLst/>
          </a:prstGeom>
        </p:spPr>
      </p:pic>
      <p:pic>
        <p:nvPicPr>
          <p:cNvPr id="32" name="Graphic 31" descr="Flask">
            <a:extLst>
              <a:ext uri="{FF2B5EF4-FFF2-40B4-BE49-F238E27FC236}">
                <a16:creationId xmlns:a16="http://schemas.microsoft.com/office/drawing/2014/main" id="{B47436F5-CEB9-489F-AD83-130F9E8A27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92924" y="1696060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411DFFC-0F5C-419E-BFDB-8AF59267C771}"/>
              </a:ext>
            </a:extLst>
          </p:cNvPr>
          <p:cNvSpPr txBox="1"/>
          <p:nvPr/>
        </p:nvSpPr>
        <p:spPr>
          <a:xfrm>
            <a:off x="4499596" y="2548480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614B9F6-2586-4ACD-A1B2-C96CCD03601D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>
            <a:off x="5487626" y="2153260"/>
            <a:ext cx="64672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80649-0BA1-4D3E-9332-EBB960E35FE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593702" y="2153260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1153E-3D1E-46AC-8535-C8928B7CF472}"/>
              </a:ext>
            </a:extLst>
          </p:cNvPr>
          <p:cNvSpPr txBox="1"/>
          <p:nvPr/>
        </p:nvSpPr>
        <p:spPr>
          <a:xfrm>
            <a:off x="5988067" y="253309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ylinder 47">
            <a:extLst>
              <a:ext uri="{FF2B5EF4-FFF2-40B4-BE49-F238E27FC236}">
                <a16:creationId xmlns:a16="http://schemas.microsoft.com/office/drawing/2014/main" id="{2B70B387-35FE-46B8-98C8-27AE82AF33FE}"/>
              </a:ext>
            </a:extLst>
          </p:cNvPr>
          <p:cNvSpPr/>
          <p:nvPr/>
        </p:nvSpPr>
        <p:spPr>
          <a:xfrm rot="16200000">
            <a:off x="5644529" y="425318"/>
            <a:ext cx="1371600" cy="9008893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8AA8B-38B5-401C-B168-E400200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Multiple environments</a:t>
            </a:r>
            <a:endParaRPr lang="en-CA" dirty="0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DA430F9C-78CB-4869-B71D-07A097B78BC0}"/>
              </a:ext>
            </a:extLst>
          </p:cNvPr>
          <p:cNvSpPr/>
          <p:nvPr/>
        </p:nvSpPr>
        <p:spPr>
          <a:xfrm rot="16200000">
            <a:off x="4997549" y="-2102286"/>
            <a:ext cx="1371600" cy="77379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Graphic 24" descr="Gears">
            <a:extLst>
              <a:ext uri="{FF2B5EF4-FFF2-40B4-BE49-F238E27FC236}">
                <a16:creationId xmlns:a16="http://schemas.microsoft.com/office/drawing/2014/main" id="{9E0AA363-D6F0-4091-9E6F-BD5763EA6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1633" y="1225459"/>
            <a:ext cx="914400" cy="914400"/>
          </a:xfrm>
          <a:prstGeom prst="rect">
            <a:avLst/>
          </a:prstGeom>
        </p:spPr>
      </p:pic>
      <p:pic>
        <p:nvPicPr>
          <p:cNvPr id="26" name="Graphic 25" descr="Computer">
            <a:extLst>
              <a:ext uri="{FF2B5EF4-FFF2-40B4-BE49-F238E27FC236}">
                <a16:creationId xmlns:a16="http://schemas.microsoft.com/office/drawing/2014/main" id="{86534D9B-7364-488D-8919-C166F326F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9302" y="1225459"/>
            <a:ext cx="914400" cy="914400"/>
          </a:xfrm>
          <a:prstGeom prst="rect">
            <a:avLst/>
          </a:prstGeom>
        </p:spPr>
      </p:pic>
      <p:pic>
        <p:nvPicPr>
          <p:cNvPr id="27" name="Graphic 26" descr="Box">
            <a:extLst>
              <a:ext uri="{FF2B5EF4-FFF2-40B4-BE49-F238E27FC236}">
                <a16:creationId xmlns:a16="http://schemas.microsoft.com/office/drawing/2014/main" id="{A837005D-3F32-4474-9E89-DD11490E9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90049" y="1224261"/>
            <a:ext cx="914400" cy="914400"/>
          </a:xfrm>
          <a:prstGeom prst="rect">
            <a:avLst/>
          </a:prstGeom>
        </p:spPr>
      </p:pic>
      <p:pic>
        <p:nvPicPr>
          <p:cNvPr id="28" name="Graphic 27" descr="Box trolley">
            <a:extLst>
              <a:ext uri="{FF2B5EF4-FFF2-40B4-BE49-F238E27FC236}">
                <a16:creationId xmlns:a16="http://schemas.microsoft.com/office/drawing/2014/main" id="{618288F7-42B3-4F8D-8DF8-BEF51809B8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3837" y="431190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548E4EA-8D17-4CED-8C4A-4865CA5904AA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3996033" y="1682659"/>
            <a:ext cx="57719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DE8DBE-BD1D-491D-A1EB-D0FD0094DA26}"/>
              </a:ext>
            </a:extLst>
          </p:cNvPr>
          <p:cNvCxnSpPr>
            <a:cxnSpLocks/>
            <a:stCxn id="27" idx="3"/>
            <a:endCxn id="13" idx="1"/>
          </p:cNvCxnSpPr>
          <p:nvPr/>
        </p:nvCxnSpPr>
        <p:spPr>
          <a:xfrm flipV="1">
            <a:off x="7104449" y="1677113"/>
            <a:ext cx="816375" cy="43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645255-F38A-498A-A461-C22B35B2564C}"/>
              </a:ext>
            </a:extLst>
          </p:cNvPr>
          <p:cNvSpPr txBox="1"/>
          <p:nvPr/>
        </p:nvSpPr>
        <p:spPr>
          <a:xfrm>
            <a:off x="1912700" y="1400114"/>
            <a:ext cx="711733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53D5D-662C-4BE4-9E39-637DBB411779}"/>
              </a:ext>
            </a:extLst>
          </p:cNvPr>
          <p:cNvSpPr txBox="1"/>
          <p:nvPr/>
        </p:nvSpPr>
        <p:spPr>
          <a:xfrm>
            <a:off x="3225051" y="20563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46DCD0-92A7-4FF0-A6DC-A2CCF7A62BC5}"/>
              </a:ext>
            </a:extLst>
          </p:cNvPr>
          <p:cNvSpPr txBox="1"/>
          <p:nvPr/>
        </p:nvSpPr>
        <p:spPr>
          <a:xfrm>
            <a:off x="7463624" y="2073179"/>
            <a:ext cx="178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sampling of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FC59DB-246B-4D86-9D5A-53D33BAC12B0}"/>
              </a:ext>
            </a:extLst>
          </p:cNvPr>
          <p:cNvSpPr txBox="1"/>
          <p:nvPr/>
        </p:nvSpPr>
        <p:spPr>
          <a:xfrm>
            <a:off x="1825882" y="2411573"/>
            <a:ext cx="176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</a:t>
            </a:r>
            <a:r>
              <a:rPr lang="en-US" dirty="0"/>
              <a:t> PIPELINE</a:t>
            </a:r>
            <a:endParaRPr lang="en-CA" dirty="0"/>
          </a:p>
        </p:txBody>
      </p:sp>
      <p:pic>
        <p:nvPicPr>
          <p:cNvPr id="41" name="Graphic 40" descr="Beaker">
            <a:extLst>
              <a:ext uri="{FF2B5EF4-FFF2-40B4-BE49-F238E27FC236}">
                <a16:creationId xmlns:a16="http://schemas.microsoft.com/office/drawing/2014/main" id="{23D78819-A494-44EF-A829-A31F54C591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3226" y="1225459"/>
            <a:ext cx="914400" cy="914400"/>
          </a:xfrm>
          <a:prstGeom prst="rect">
            <a:avLst/>
          </a:prstGeom>
        </p:spPr>
      </p:pic>
      <p:pic>
        <p:nvPicPr>
          <p:cNvPr id="42" name="Graphic 41" descr="Flask">
            <a:extLst>
              <a:ext uri="{FF2B5EF4-FFF2-40B4-BE49-F238E27FC236}">
                <a16:creationId xmlns:a16="http://schemas.microsoft.com/office/drawing/2014/main" id="{520A78DF-E241-41FF-BCB9-C1162A90B3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26958" y="4303351"/>
            <a:ext cx="923544" cy="92354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3CCF6E8-74BE-4594-903D-C1277359CA4E}"/>
              </a:ext>
            </a:extLst>
          </p:cNvPr>
          <p:cNvSpPr txBox="1"/>
          <p:nvPr/>
        </p:nvSpPr>
        <p:spPr>
          <a:xfrm>
            <a:off x="4499596" y="2066377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unit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B886BB-5E89-4E5F-8199-DC8F8BDFB095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5487626" y="1681461"/>
            <a:ext cx="702423" cy="119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84EF5A-9F34-4CD9-82B2-02937E82F193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1593702" y="1682659"/>
            <a:ext cx="148793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DD3583-5293-4673-9C9E-9705A5FFD4CB}"/>
              </a:ext>
            </a:extLst>
          </p:cNvPr>
          <p:cNvSpPr txBox="1"/>
          <p:nvPr/>
        </p:nvSpPr>
        <p:spPr>
          <a:xfrm>
            <a:off x="5988067" y="2050993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7E3DDE49-F232-4CF3-8BEB-CEF0356BFE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20824" y="1219913"/>
            <a:ext cx="914400" cy="914400"/>
          </a:xfrm>
          <a:prstGeom prst="rect">
            <a:avLst/>
          </a:prstGeom>
        </p:spPr>
      </p:pic>
      <p:pic>
        <p:nvPicPr>
          <p:cNvPr id="50" name="Graphic 49" descr="Box">
            <a:extLst>
              <a:ext uri="{FF2B5EF4-FFF2-40B4-BE49-F238E27FC236}">
                <a16:creationId xmlns:a16="http://schemas.microsoft.com/office/drawing/2014/main" id="{961172B1-54BF-449F-ABC4-18E3C8B963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6283" y="4311908"/>
            <a:ext cx="914400" cy="91440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81B90E5-DFE5-4D32-9743-D38A90C99608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>
            <a:off x="6680683" y="4769108"/>
            <a:ext cx="803526" cy="17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8058766-AA38-424A-874E-D8E88121EAAB}"/>
              </a:ext>
            </a:extLst>
          </p:cNvPr>
          <p:cNvSpPr txBox="1"/>
          <p:nvPr/>
        </p:nvSpPr>
        <p:spPr>
          <a:xfrm>
            <a:off x="2549994" y="5147292"/>
            <a:ext cx="13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0FD0F-D646-4EFA-BD02-2BCB4E7A4799}"/>
              </a:ext>
            </a:extLst>
          </p:cNvPr>
          <p:cNvSpPr txBox="1"/>
          <p:nvPr/>
        </p:nvSpPr>
        <p:spPr>
          <a:xfrm>
            <a:off x="7116721" y="5169298"/>
            <a:ext cx="17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integration tests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7EF58-1DC9-4D4D-ADF1-C5F15415117F}"/>
              </a:ext>
            </a:extLst>
          </p:cNvPr>
          <p:cNvSpPr txBox="1"/>
          <p:nvPr/>
        </p:nvSpPr>
        <p:spPr>
          <a:xfrm>
            <a:off x="1837383" y="5584359"/>
            <a:ext cx="190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RELEASE</a:t>
            </a:r>
            <a:r>
              <a:rPr lang="en-US" dirty="0"/>
              <a:t> PIPELINE</a:t>
            </a:r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E6756A-8606-4075-A388-ACF516B1D4AB}"/>
              </a:ext>
            </a:extLst>
          </p:cNvPr>
          <p:cNvSpPr txBox="1"/>
          <p:nvPr/>
        </p:nvSpPr>
        <p:spPr>
          <a:xfrm>
            <a:off x="3837851" y="5165417"/>
            <a:ext cx="163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functional tests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E3459B-802B-465B-8772-A6B063D036B0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5050502" y="4765123"/>
            <a:ext cx="715781" cy="398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C257372-DECB-4078-8557-D23C61A329D3}"/>
              </a:ext>
            </a:extLst>
          </p:cNvPr>
          <p:cNvSpPr txBox="1"/>
          <p:nvPr/>
        </p:nvSpPr>
        <p:spPr>
          <a:xfrm>
            <a:off x="5620001" y="5160446"/>
            <a:ext cx="132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 code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2403FE5-A59C-4A57-A1E3-DAB2AEAB05F6}"/>
              </a:ext>
            </a:extLst>
          </p:cNvPr>
          <p:cNvCxnSpPr>
            <a:cxnSpLocks/>
            <a:stCxn id="13" idx="3"/>
            <a:endCxn id="71" idx="1"/>
          </p:cNvCxnSpPr>
          <p:nvPr/>
        </p:nvCxnSpPr>
        <p:spPr>
          <a:xfrm flipH="1">
            <a:off x="2723115" y="1677113"/>
            <a:ext cx="6112109" cy="3093923"/>
          </a:xfrm>
          <a:prstGeom prst="bentConnector5">
            <a:avLst>
              <a:gd name="adj1" fmla="val -21900"/>
              <a:gd name="adj2" fmla="val 50000"/>
              <a:gd name="adj3" fmla="val 118983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Box">
            <a:extLst>
              <a:ext uri="{FF2B5EF4-FFF2-40B4-BE49-F238E27FC236}">
                <a16:creationId xmlns:a16="http://schemas.microsoft.com/office/drawing/2014/main" id="{DBD95557-9CB3-41B4-9134-7D57860F5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23115" y="4313836"/>
            <a:ext cx="914400" cy="9144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9C132E-A97C-45EB-B804-BCE3CD43938A}"/>
              </a:ext>
            </a:extLst>
          </p:cNvPr>
          <p:cNvCxnSpPr>
            <a:cxnSpLocks/>
            <a:stCxn id="71" idx="3"/>
            <a:endCxn id="42" idx="1"/>
          </p:cNvCxnSpPr>
          <p:nvPr/>
        </p:nvCxnSpPr>
        <p:spPr>
          <a:xfrm flipV="1">
            <a:off x="3637515" y="4765123"/>
            <a:ext cx="489443" cy="591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Graphic 89" descr="Network">
            <a:extLst>
              <a:ext uri="{FF2B5EF4-FFF2-40B4-BE49-F238E27FC236}">
                <a16:creationId xmlns:a16="http://schemas.microsoft.com/office/drawing/2014/main" id="{52DBFB17-2702-4B2F-A05B-4E4A66AFD10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4209" y="4307511"/>
            <a:ext cx="923544" cy="92354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4D497FF-EA8C-4FC7-86A4-AA319E02AF3D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8407753" y="4765125"/>
            <a:ext cx="916084" cy="41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36D00EA-8273-46AC-B77A-FDDE4DDA2931}"/>
              </a:ext>
            </a:extLst>
          </p:cNvPr>
          <p:cNvSpPr txBox="1"/>
          <p:nvPr/>
        </p:nvSpPr>
        <p:spPr>
          <a:xfrm>
            <a:off x="9463027" y="5160446"/>
            <a:ext cx="82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348714E-7D53-42DC-800D-94695E530BBF}"/>
              </a:ext>
            </a:extLst>
          </p:cNvPr>
          <p:cNvSpPr txBox="1"/>
          <p:nvPr/>
        </p:nvSpPr>
        <p:spPr>
          <a:xfrm>
            <a:off x="1924201" y="4433887"/>
            <a:ext cx="62376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B4DE27-C139-43FC-BD85-6B40D391A3BB}"/>
              </a:ext>
            </a:extLst>
          </p:cNvPr>
          <p:cNvSpPr txBox="1"/>
          <p:nvPr/>
        </p:nvSpPr>
        <p:spPr>
          <a:xfrm>
            <a:off x="2452666" y="3586244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DEV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73D5019-B51F-499A-8EEF-99A8B67809FA}"/>
              </a:ext>
            </a:extLst>
          </p:cNvPr>
          <p:cNvSpPr/>
          <p:nvPr/>
        </p:nvSpPr>
        <p:spPr>
          <a:xfrm rot="16200000">
            <a:off x="3790691" y="2737730"/>
            <a:ext cx="204466" cy="26463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E9A9094-C781-4024-96F2-ACBDECE075A3}"/>
              </a:ext>
            </a:extLst>
          </p:cNvPr>
          <p:cNvSpPr txBox="1"/>
          <p:nvPr/>
        </p:nvSpPr>
        <p:spPr>
          <a:xfrm>
            <a:off x="5895962" y="3562009"/>
            <a:ext cx="21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Q&amp;A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A192B46-92A4-4A69-AA23-6F9AC333388D}"/>
              </a:ext>
            </a:extLst>
          </p:cNvPr>
          <p:cNvSpPr/>
          <p:nvPr/>
        </p:nvSpPr>
        <p:spPr>
          <a:xfrm rot="16200000">
            <a:off x="6936050" y="2482411"/>
            <a:ext cx="216736" cy="31524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C5A746-0F06-465F-AA0F-53347F23417F}"/>
              </a:ext>
            </a:extLst>
          </p:cNvPr>
          <p:cNvSpPr txBox="1"/>
          <p:nvPr/>
        </p:nvSpPr>
        <p:spPr>
          <a:xfrm>
            <a:off x="8224688" y="3569591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PROD</a:t>
            </a:r>
            <a:r>
              <a:rPr lang="en-US" dirty="0">
                <a:solidFill>
                  <a:schemeClr val="accent5"/>
                </a:solidFill>
              </a:rPr>
              <a:t> environment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111" name="Right Brace 110">
            <a:extLst>
              <a:ext uri="{FF2B5EF4-FFF2-40B4-BE49-F238E27FC236}">
                <a16:creationId xmlns:a16="http://schemas.microsoft.com/office/drawing/2014/main" id="{7DF862B3-65D3-4153-92E1-BAA9D1F19419}"/>
              </a:ext>
            </a:extLst>
          </p:cNvPr>
          <p:cNvSpPr/>
          <p:nvPr/>
        </p:nvSpPr>
        <p:spPr>
          <a:xfrm rot="16200000">
            <a:off x="9596238" y="3143861"/>
            <a:ext cx="272438" cy="18259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22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1861465" y="929452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Microservices</a:t>
            </a:r>
            <a:endParaRPr lang="en-CA" sz="3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1093670" y="2347465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User Interface (UI)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359964B1-D69A-4651-8621-8DAAB130DD5B}"/>
              </a:ext>
            </a:extLst>
          </p:cNvPr>
          <p:cNvSpPr/>
          <p:nvPr/>
        </p:nvSpPr>
        <p:spPr>
          <a:xfrm rot="16200000">
            <a:off x="5622292" y="89902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01762-B234-4275-B62B-78DF2462879C}"/>
              </a:ext>
            </a:extLst>
          </p:cNvPr>
          <p:cNvSpPr txBox="1"/>
          <p:nvPr/>
        </p:nvSpPr>
        <p:spPr>
          <a:xfrm>
            <a:off x="4972078" y="2235153"/>
            <a:ext cx="237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73FC18E3-CCBF-45FF-9B3C-D763DBC2A085}"/>
              </a:ext>
            </a:extLst>
          </p:cNvPr>
          <p:cNvSpPr/>
          <p:nvPr/>
        </p:nvSpPr>
        <p:spPr>
          <a:xfrm rot="16200000">
            <a:off x="1861466" y="2520754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98F0FD-2AE6-41E3-9DD9-9D03FDB850A5}"/>
              </a:ext>
            </a:extLst>
          </p:cNvPr>
          <p:cNvSpPr txBox="1"/>
          <p:nvPr/>
        </p:nvSpPr>
        <p:spPr>
          <a:xfrm>
            <a:off x="1030552" y="3945359"/>
            <a:ext cx="266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Back-end 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334D8AA-6AFD-44AB-8426-859EE7673D9D}"/>
              </a:ext>
            </a:extLst>
          </p:cNvPr>
          <p:cNvSpPr/>
          <p:nvPr/>
        </p:nvSpPr>
        <p:spPr>
          <a:xfrm rot="16200000">
            <a:off x="5622292" y="2501157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48E2F5-DEA6-478F-990F-B5773850E0D8}"/>
              </a:ext>
            </a:extLst>
          </p:cNvPr>
          <p:cNvSpPr txBox="1"/>
          <p:nvPr/>
        </p:nvSpPr>
        <p:spPr>
          <a:xfrm>
            <a:off x="4898878" y="3826455"/>
            <a:ext cx="2519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Mocked Dependencies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CI Build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3F41D3A1-0422-4171-8A03-79933EAC1A8A}"/>
              </a:ext>
            </a:extLst>
          </p:cNvPr>
          <p:cNvSpPr/>
          <p:nvPr/>
        </p:nvSpPr>
        <p:spPr>
          <a:xfrm rot="16200000">
            <a:off x="9688772" y="1749961"/>
            <a:ext cx="914400" cy="3257735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4136B5-BA09-4165-8B24-3DD391A8A456}"/>
              </a:ext>
            </a:extLst>
          </p:cNvPr>
          <p:cNvSpPr txBox="1"/>
          <p:nvPr/>
        </p:nvSpPr>
        <p:spPr>
          <a:xfrm>
            <a:off x="8875836" y="3055662"/>
            <a:ext cx="266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Integration CI Build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>
                <a:solidFill>
                  <a:schemeClr val="accent5"/>
                </a:solidFill>
              </a:rPr>
              <a:t>(UI + Back-end)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33948A-27C4-46DD-8C4F-69FBD22E94C0}"/>
              </a:ext>
            </a:extLst>
          </p:cNvPr>
          <p:cNvCxnSpPr>
            <a:cxnSpLocks/>
          </p:cNvCxnSpPr>
          <p:nvPr/>
        </p:nvCxnSpPr>
        <p:spPr>
          <a:xfrm>
            <a:off x="3947533" y="2527891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060A582-D987-41D9-B26A-977951FCD55B}"/>
              </a:ext>
            </a:extLst>
          </p:cNvPr>
          <p:cNvCxnSpPr>
            <a:cxnSpLocks/>
            <a:stCxn id="28" idx="3"/>
            <a:endCxn id="11" idx="2"/>
          </p:cNvCxnSpPr>
          <p:nvPr/>
        </p:nvCxnSpPr>
        <p:spPr>
          <a:xfrm>
            <a:off x="7708360" y="2527892"/>
            <a:ext cx="933909" cy="8512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41F71FD-F410-41DF-9DEE-577E049BE3CF}"/>
              </a:ext>
            </a:extLst>
          </p:cNvPr>
          <p:cNvSpPr/>
          <p:nvPr/>
        </p:nvSpPr>
        <p:spPr>
          <a:xfrm>
            <a:off x="8642269" y="3264433"/>
            <a:ext cx="188427" cy="229485"/>
          </a:xfrm>
          <a:prstGeom prst="flowChartConnector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F275E45-E5C2-4669-BB45-08E2D8244E10}"/>
              </a:ext>
            </a:extLst>
          </p:cNvPr>
          <p:cNvCxnSpPr>
            <a:cxnSpLocks/>
            <a:stCxn id="37" idx="3"/>
            <a:endCxn id="11" idx="2"/>
          </p:cNvCxnSpPr>
          <p:nvPr/>
        </p:nvCxnSpPr>
        <p:spPr>
          <a:xfrm flipV="1">
            <a:off x="7708360" y="3379176"/>
            <a:ext cx="933909" cy="75084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A0597D-B741-4488-92C7-2C81CC3BB9BD}"/>
              </a:ext>
            </a:extLst>
          </p:cNvPr>
          <p:cNvCxnSpPr>
            <a:cxnSpLocks/>
          </p:cNvCxnSpPr>
          <p:nvPr/>
        </p:nvCxnSpPr>
        <p:spPr>
          <a:xfrm>
            <a:off x="3947533" y="4149825"/>
            <a:ext cx="6913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5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ylinder 72">
            <a:extLst>
              <a:ext uri="{FF2B5EF4-FFF2-40B4-BE49-F238E27FC236}">
                <a16:creationId xmlns:a16="http://schemas.microsoft.com/office/drawing/2014/main" id="{4ED5EA49-6261-417A-90A2-02AF3C4B50DF}"/>
              </a:ext>
            </a:extLst>
          </p:cNvPr>
          <p:cNvSpPr/>
          <p:nvPr/>
        </p:nvSpPr>
        <p:spPr>
          <a:xfrm rot="16200000">
            <a:off x="4751734" y="-2760069"/>
            <a:ext cx="1713652" cy="9837526"/>
          </a:xfrm>
          <a:prstGeom prst="ca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F62CB-986D-4422-AD92-7948472B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5636"/>
          </a:xfrm>
        </p:spPr>
        <p:txBody>
          <a:bodyPr/>
          <a:lstStyle/>
          <a:p>
            <a:r>
              <a:rPr lang="en-US" sz="3200" dirty="0"/>
              <a:t>Manage database upgrades</a:t>
            </a:r>
            <a:endParaRPr lang="en-CA" sz="3200" dirty="0"/>
          </a:p>
        </p:txBody>
      </p:sp>
      <p:pic>
        <p:nvPicPr>
          <p:cNvPr id="4" name="Graphic 3" descr="Gears">
            <a:extLst>
              <a:ext uri="{FF2B5EF4-FFF2-40B4-BE49-F238E27FC236}">
                <a16:creationId xmlns:a16="http://schemas.microsoft.com/office/drawing/2014/main" id="{6CE2A62B-CD7E-4252-B334-F4147CD33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9492" y="1967671"/>
            <a:ext cx="914400" cy="914400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42247EB7-625F-4E22-8D37-B42F0E49E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3409" y="1967671"/>
            <a:ext cx="914400" cy="914400"/>
          </a:xfrm>
          <a:prstGeom prst="rect">
            <a:avLst/>
          </a:prstGeom>
        </p:spPr>
      </p:pic>
      <p:pic>
        <p:nvPicPr>
          <p:cNvPr id="10" name="Graphic 9" descr="Box">
            <a:extLst>
              <a:ext uri="{FF2B5EF4-FFF2-40B4-BE49-F238E27FC236}">
                <a16:creationId xmlns:a16="http://schemas.microsoft.com/office/drawing/2014/main" id="{30853494-58A6-468A-A259-3F1D9A1B5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91209" y="1967671"/>
            <a:ext cx="914400" cy="914400"/>
          </a:xfrm>
          <a:prstGeom prst="rect">
            <a:avLst/>
          </a:prstGeom>
        </p:spPr>
      </p:pic>
      <p:pic>
        <p:nvPicPr>
          <p:cNvPr id="12" name="Graphic 11" descr="Box trolley">
            <a:extLst>
              <a:ext uri="{FF2B5EF4-FFF2-40B4-BE49-F238E27FC236}">
                <a16:creationId xmlns:a16="http://schemas.microsoft.com/office/drawing/2014/main" id="{FE598C15-12F9-4167-A8EF-182D2F021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4999" y="1967671"/>
            <a:ext cx="914400" cy="914400"/>
          </a:xfrm>
          <a:prstGeom prst="rect">
            <a:avLst/>
          </a:prstGeom>
        </p:spPr>
      </p:pic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9CD2C510-9B55-422E-B301-D8CE180E9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0466" y="1967671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EFD71A-C902-48ED-8100-A97B5D91BE17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2227809" y="2424871"/>
            <a:ext cx="9816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96954-50C6-4AE3-AA3F-77B20AB4E43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4123892" y="2424871"/>
            <a:ext cx="106731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3647E5-C3EF-4852-AA98-37D36098606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105609" y="2424871"/>
            <a:ext cx="1124857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311723-73D1-4020-95F3-8FB4E1EED23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8144866" y="2424871"/>
            <a:ext cx="11201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33D1FEEA-A59E-4F2B-83C9-94AFA3F45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6560" y="1930819"/>
            <a:ext cx="562954" cy="562954"/>
          </a:xfrm>
          <a:prstGeom prst="rect">
            <a:avLst/>
          </a:prstGeom>
        </p:spPr>
      </p:pic>
      <p:pic>
        <p:nvPicPr>
          <p:cNvPr id="25" name="Graphic 24" descr="Users">
            <a:extLst>
              <a:ext uri="{FF2B5EF4-FFF2-40B4-BE49-F238E27FC236}">
                <a16:creationId xmlns:a16="http://schemas.microsoft.com/office/drawing/2014/main" id="{C2B37791-10C9-438D-9698-B07A5EFA3C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9144" y="1930819"/>
            <a:ext cx="562954" cy="56295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616876-95DC-42BA-B8DA-4365FFDD5FC3}"/>
              </a:ext>
            </a:extLst>
          </p:cNvPr>
          <p:cNvSpPr txBox="1"/>
          <p:nvPr/>
        </p:nvSpPr>
        <p:spPr>
          <a:xfrm>
            <a:off x="1687928" y="1379310"/>
            <a:ext cx="287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Integration (CI)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DA062A-E007-4FF0-8017-EE517FA519E6}"/>
              </a:ext>
            </a:extLst>
          </p:cNvPr>
          <p:cNvSpPr txBox="1"/>
          <p:nvPr/>
        </p:nvSpPr>
        <p:spPr>
          <a:xfrm>
            <a:off x="5191209" y="1366039"/>
            <a:ext cx="456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Continuous Delivery (CD)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72D28CE-6001-4865-A640-C81827C7A958}"/>
              </a:ext>
            </a:extLst>
          </p:cNvPr>
          <p:cNvSpPr/>
          <p:nvPr/>
        </p:nvSpPr>
        <p:spPr>
          <a:xfrm rot="16200000">
            <a:off x="7300329" y="-819540"/>
            <a:ext cx="151061" cy="54366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AADABDB-81F4-47F3-808B-65E34F10BE78}"/>
              </a:ext>
            </a:extLst>
          </p:cNvPr>
          <p:cNvSpPr/>
          <p:nvPr/>
        </p:nvSpPr>
        <p:spPr>
          <a:xfrm rot="16200000">
            <a:off x="2858295" y="264998"/>
            <a:ext cx="144418" cy="32741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4C33A-7921-463C-B96A-B643B7902577}"/>
              </a:ext>
            </a:extLst>
          </p:cNvPr>
          <p:cNvSpPr txBox="1"/>
          <p:nvPr/>
        </p:nvSpPr>
        <p:spPr>
          <a:xfrm>
            <a:off x="2270450" y="2424871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checkin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B60D12-76A5-44D8-A534-5ED7E597F5B7}"/>
              </a:ext>
            </a:extLst>
          </p:cNvPr>
          <p:cNvSpPr txBox="1"/>
          <p:nvPr/>
        </p:nvSpPr>
        <p:spPr>
          <a:xfrm>
            <a:off x="3975743" y="2465863"/>
            <a:ext cx="131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auto trigger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F53E87-8BF8-456D-8571-89AD36568C0D}"/>
              </a:ext>
            </a:extLst>
          </p:cNvPr>
          <p:cNvSpPr txBox="1"/>
          <p:nvPr/>
        </p:nvSpPr>
        <p:spPr>
          <a:xfrm>
            <a:off x="6235035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BBD6F1-A1BE-4C62-9F83-7CDE39CD0146}"/>
              </a:ext>
            </a:extLst>
          </p:cNvPr>
          <p:cNvSpPr txBox="1"/>
          <p:nvPr/>
        </p:nvSpPr>
        <p:spPr>
          <a:xfrm>
            <a:off x="8207060" y="2465863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approval</a:t>
            </a:r>
            <a:endParaRPr lang="en-CA" dirty="0">
              <a:solidFill>
                <a:schemeClr val="accent5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97CFFE-FF41-46D2-84B4-3AB8B1F1C865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9722199" y="2882071"/>
            <a:ext cx="0" cy="399627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06D633-7EE9-4972-8954-D8820835F94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967663" y="2794203"/>
            <a:ext cx="18453" cy="487495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14CB16D-F1C7-4723-96C8-92B494EE56F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867400" y="2767138"/>
            <a:ext cx="0" cy="514560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CCE3B4-509D-45C3-A37B-9EB72909E972}"/>
              </a:ext>
            </a:extLst>
          </p:cNvPr>
          <p:cNvSpPr txBox="1"/>
          <p:nvPr/>
        </p:nvSpPr>
        <p:spPr>
          <a:xfrm>
            <a:off x="787024" y="3038854"/>
            <a:ext cx="108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PIPELINE</a:t>
            </a:r>
            <a:endParaRPr lang="en-CA" dirty="0">
              <a:solidFill>
                <a:schemeClr val="accent5"/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7625CF66-7E9F-4B09-B8B9-AC8F5FC0C3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10200" y="3281698"/>
            <a:ext cx="914400" cy="914400"/>
          </a:xfrm>
          <a:prstGeom prst="rect">
            <a:avLst/>
          </a:prstGeom>
        </p:spPr>
      </p:pic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85D44198-F327-4F80-8CAB-F68143BC9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28916" y="3281698"/>
            <a:ext cx="914400" cy="914400"/>
          </a:xfrm>
          <a:prstGeom prst="rect">
            <a:avLst/>
          </a:prstGeom>
        </p:spPr>
      </p:pic>
      <p:pic>
        <p:nvPicPr>
          <p:cNvPr id="38" name="Graphic 37" descr="Database">
            <a:extLst>
              <a:ext uri="{FF2B5EF4-FFF2-40B4-BE49-F238E27FC236}">
                <a16:creationId xmlns:a16="http://schemas.microsoft.com/office/drawing/2014/main" id="{DA7E7334-962A-483E-BE02-65DD943EC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64999" y="3281698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852B1F6-25CE-4EE5-9965-DA489E750387}"/>
              </a:ext>
            </a:extLst>
          </p:cNvPr>
          <p:cNvSpPr txBox="1"/>
          <p:nvPr/>
        </p:nvSpPr>
        <p:spPr>
          <a:xfrm>
            <a:off x="6206999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DB1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C517D8-6F4A-4F3F-82EA-2F05306311FF}"/>
              </a:ext>
            </a:extLst>
          </p:cNvPr>
          <p:cNvSpPr txBox="1"/>
          <p:nvPr/>
        </p:nvSpPr>
        <p:spPr>
          <a:xfrm>
            <a:off x="8284770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196958-CA6A-4073-8DA5-9F81391417BF}"/>
              </a:ext>
            </a:extLst>
          </p:cNvPr>
          <p:cNvSpPr txBox="1"/>
          <p:nvPr/>
        </p:nvSpPr>
        <p:spPr>
          <a:xfrm>
            <a:off x="10030306" y="382676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DB2</a:t>
            </a:r>
            <a:endParaRPr lang="en-CA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69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15636"/>
          </a:xfrm>
        </p:spPr>
        <p:txBody>
          <a:bodyPr/>
          <a:lstStyle/>
          <a:p>
            <a:r>
              <a:rPr lang="en-US" dirty="0"/>
              <a:t>APPLICATION LEVEL – HYPOTHETICAL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880F2E-D969-4198-BC72-555CAA77A01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44B88-7B5A-40E9-9975-B4A437C48A81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7CD88B-079C-4E7B-B745-674084D1482F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E2897-8156-46EA-A6B3-A11BA318BF8C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D118B-2B86-4430-A7F5-ACF09B7D1F49}"/>
              </a:ext>
            </a:extLst>
          </p:cNvPr>
          <p:cNvSpPr txBox="1"/>
          <p:nvPr/>
        </p:nvSpPr>
        <p:spPr>
          <a:xfrm>
            <a:off x="4227612" y="849535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68F1D-7207-423C-BE6C-CA8F59AFFC39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9FFF4485-FCBE-4B59-9D17-FE75CFA1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9672" y="1467977"/>
            <a:ext cx="914400" cy="914400"/>
          </a:xfrm>
          <a:prstGeom prst="rect">
            <a:avLst/>
          </a:prstGeom>
        </p:spPr>
      </p:pic>
      <p:pic>
        <p:nvPicPr>
          <p:cNvPr id="13" name="Graphic 12" descr="Blackboard">
            <a:extLst>
              <a:ext uri="{FF2B5EF4-FFF2-40B4-BE49-F238E27FC236}">
                <a16:creationId xmlns:a16="http://schemas.microsoft.com/office/drawing/2014/main" id="{029474F9-8CF1-4012-93F0-4B7752FE20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96710C-88B6-48D7-A747-13B513DF34CE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CE24F-F348-43BC-888F-51D64043FDF5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5755A-2B86-426B-A056-3ACA33F46367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2C15E3-6F8E-4A75-864A-3D3F2D073161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C11FBC-BCC8-4E5B-A570-B8348DE1D131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E46553-4597-44A7-9DBB-1559AE68526E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CC22CA-D0EC-4C1C-80D1-F25B8970E42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0DC265-8A3D-4366-82B8-ECFC0B6CDEDB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D2F11-C382-40C9-9C6F-39E953E433FC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AC3BD1-C993-41D1-8A5C-C9F29A11BE49}"/>
              </a:ext>
            </a:extLst>
          </p:cNvPr>
          <p:cNvSpPr txBox="1"/>
          <p:nvPr/>
        </p:nvSpPr>
        <p:spPr>
          <a:xfrm>
            <a:off x="725969" y="2341179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Page Application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03121E-7ABD-482C-8734-4722B2E66A8E}"/>
              </a:ext>
            </a:extLst>
          </p:cNvPr>
          <p:cNvSpPr txBox="1"/>
          <p:nvPr/>
        </p:nvSpPr>
        <p:spPr>
          <a:xfrm>
            <a:off x="7386378" y="2340181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  <a:endParaRPr lang="en-CA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A9C54A-4FD5-42E4-AF30-BE364ECB1452}"/>
              </a:ext>
            </a:extLst>
          </p:cNvPr>
          <p:cNvSpPr txBox="1"/>
          <p:nvPr/>
        </p:nvSpPr>
        <p:spPr>
          <a:xfrm>
            <a:off x="3996209" y="1203883"/>
            <a:ext cx="1079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Inventory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42D40B-404A-4E72-B62B-4995B79E201D}"/>
              </a:ext>
            </a:extLst>
          </p:cNvPr>
          <p:cNvSpPr txBox="1"/>
          <p:nvPr/>
        </p:nvSpPr>
        <p:spPr>
          <a:xfrm>
            <a:off x="3980575" y="1812307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Customer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B91BE9-235B-49D7-887A-684D693B80ED}"/>
              </a:ext>
            </a:extLst>
          </p:cNvPr>
          <p:cNvSpPr txBox="1"/>
          <p:nvPr/>
        </p:nvSpPr>
        <p:spPr>
          <a:xfrm>
            <a:off x="4361348" y="2437209"/>
            <a:ext cx="731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Order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29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B274-93EB-4309-A51E-70CD7C9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LEVEL – VSTS EXTENSIONS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2D46F-A3A2-4D4A-A0EE-74FE8172BFEE}"/>
              </a:ext>
            </a:extLst>
          </p:cNvPr>
          <p:cNvSpPr/>
          <p:nvPr/>
        </p:nvSpPr>
        <p:spPr>
          <a:xfrm>
            <a:off x="588157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02CFF-083D-4294-8316-63D9E29F2845}"/>
              </a:ext>
            </a:extLst>
          </p:cNvPr>
          <p:cNvSpPr/>
          <p:nvPr/>
        </p:nvSpPr>
        <p:spPr>
          <a:xfrm>
            <a:off x="3538896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E682A0-D644-4090-A5B9-90007FD33DA8}"/>
              </a:ext>
            </a:extLst>
          </p:cNvPr>
          <p:cNvSpPr/>
          <p:nvPr/>
        </p:nvSpPr>
        <p:spPr>
          <a:xfrm>
            <a:off x="6470533" y="1176314"/>
            <a:ext cx="2669680" cy="1970746"/>
          </a:xfrm>
          <a:prstGeom prst="roundRect">
            <a:avLst>
              <a:gd name="adj" fmla="val 8594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B96A9-8A40-481F-9789-F01637F8963B}"/>
              </a:ext>
            </a:extLst>
          </p:cNvPr>
          <p:cNvSpPr txBox="1"/>
          <p:nvPr/>
        </p:nvSpPr>
        <p:spPr>
          <a:xfrm>
            <a:off x="821926" y="845475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F2DEF-880C-419C-A46C-9ED5ACA3C1DA}"/>
              </a:ext>
            </a:extLst>
          </p:cNvPr>
          <p:cNvSpPr txBox="1"/>
          <p:nvPr/>
        </p:nvSpPr>
        <p:spPr>
          <a:xfrm>
            <a:off x="4156102" y="834551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LOGIC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A99FE-A56B-4D90-8DF4-2ABD59368CD4}"/>
              </a:ext>
            </a:extLst>
          </p:cNvPr>
          <p:cNvSpPr txBox="1"/>
          <p:nvPr/>
        </p:nvSpPr>
        <p:spPr>
          <a:xfrm>
            <a:off x="6837556" y="834551"/>
            <a:ext cx="203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PERSISTENCE LAYER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2FE91D78-EEFC-4B7F-9EB4-F30DBA81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8685" y="1501736"/>
            <a:ext cx="914400" cy="914400"/>
          </a:xfrm>
          <a:prstGeom prst="rect">
            <a:avLst/>
          </a:prstGeom>
        </p:spPr>
      </p:pic>
      <p:pic>
        <p:nvPicPr>
          <p:cNvPr id="10" name="Graphic 9" descr="Blackboard">
            <a:extLst>
              <a:ext uri="{FF2B5EF4-FFF2-40B4-BE49-F238E27FC236}">
                <a16:creationId xmlns:a16="http://schemas.microsoft.com/office/drawing/2014/main" id="{93889903-91BD-442E-AFD0-8262CED05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5796" y="1597120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FF513-A8B3-45AD-B974-C8D7EFCF22CB}"/>
              </a:ext>
            </a:extLst>
          </p:cNvPr>
          <p:cNvSpPr/>
          <p:nvPr/>
        </p:nvSpPr>
        <p:spPr>
          <a:xfrm>
            <a:off x="5283211" y="1302280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E85CF-953E-4C24-9189-CCF3D0F0EC41}"/>
              </a:ext>
            </a:extLst>
          </p:cNvPr>
          <p:cNvSpPr/>
          <p:nvPr/>
        </p:nvSpPr>
        <p:spPr>
          <a:xfrm>
            <a:off x="5111263" y="139755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8EA47A-7981-4E8E-B613-0BB1B106FF92}"/>
              </a:ext>
            </a:extLst>
          </p:cNvPr>
          <p:cNvSpPr/>
          <p:nvPr/>
        </p:nvSpPr>
        <p:spPr>
          <a:xfrm>
            <a:off x="5111263" y="159448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364FD86-E98E-4AE0-8790-E94D9147B77F}"/>
              </a:ext>
            </a:extLst>
          </p:cNvPr>
          <p:cNvSpPr/>
          <p:nvPr/>
        </p:nvSpPr>
        <p:spPr>
          <a:xfrm>
            <a:off x="5283211" y="1903001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127E8-77FA-4CAA-8EEC-786D319F7D99}"/>
              </a:ext>
            </a:extLst>
          </p:cNvPr>
          <p:cNvSpPr/>
          <p:nvPr/>
        </p:nvSpPr>
        <p:spPr>
          <a:xfrm>
            <a:off x="5111263" y="1998275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9F7BFC-8832-47E4-9E62-9922EAB9E432}"/>
              </a:ext>
            </a:extLst>
          </p:cNvPr>
          <p:cNvSpPr/>
          <p:nvPr/>
        </p:nvSpPr>
        <p:spPr>
          <a:xfrm>
            <a:off x="5111263" y="2195206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D0E24F-1402-4FE9-BF53-198F546F7D9F}"/>
              </a:ext>
            </a:extLst>
          </p:cNvPr>
          <p:cNvSpPr/>
          <p:nvPr/>
        </p:nvSpPr>
        <p:spPr>
          <a:xfrm>
            <a:off x="5283211" y="2508369"/>
            <a:ext cx="491662" cy="505447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A7625C-00D1-449C-8D38-8CC7BC4D1024}"/>
              </a:ext>
            </a:extLst>
          </p:cNvPr>
          <p:cNvSpPr/>
          <p:nvPr/>
        </p:nvSpPr>
        <p:spPr>
          <a:xfrm>
            <a:off x="5111263" y="2603643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6281D-4CC6-425E-8F7B-88B8DE0D704E}"/>
              </a:ext>
            </a:extLst>
          </p:cNvPr>
          <p:cNvSpPr/>
          <p:nvPr/>
        </p:nvSpPr>
        <p:spPr>
          <a:xfrm>
            <a:off x="5111263" y="2800574"/>
            <a:ext cx="351515" cy="1294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FF9C20-9ECD-4323-8440-61500FA83614}"/>
              </a:ext>
            </a:extLst>
          </p:cNvPr>
          <p:cNvSpPr txBox="1"/>
          <p:nvPr/>
        </p:nvSpPr>
        <p:spPr>
          <a:xfrm>
            <a:off x="1192363" y="2340181"/>
            <a:ext cx="173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  <a:br>
              <a:rPr lang="en-US" dirty="0"/>
            </a:br>
            <a:r>
              <a:rPr lang="en-US" dirty="0"/>
              <a:t>Extension Point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38518-788C-41FE-8955-03DD721477CB}"/>
              </a:ext>
            </a:extLst>
          </p:cNvPr>
          <p:cNvSpPr txBox="1"/>
          <p:nvPr/>
        </p:nvSpPr>
        <p:spPr>
          <a:xfrm>
            <a:off x="6821335" y="2343166"/>
            <a:ext cx="2310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r>
              <a:rPr lang="en-US" dirty="0"/>
              <a:t>Extension Data Service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F791EF-3E56-4711-8184-4A17CF63FD5E}"/>
              </a:ext>
            </a:extLst>
          </p:cNvPr>
          <p:cNvSpPr txBox="1"/>
          <p:nvPr/>
        </p:nvSpPr>
        <p:spPr>
          <a:xfrm>
            <a:off x="3858992" y="1203883"/>
            <a:ext cx="121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Core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B76B5-1A70-4E53-8710-8A2C818ACA65}"/>
              </a:ext>
            </a:extLst>
          </p:cNvPr>
          <p:cNvSpPr txBox="1"/>
          <p:nvPr/>
        </p:nvSpPr>
        <p:spPr>
          <a:xfrm>
            <a:off x="3843871" y="1812307"/>
            <a:ext cx="123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 Client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FA64AA-2F99-4FB3-83A0-62D228213DD5}"/>
              </a:ext>
            </a:extLst>
          </p:cNvPr>
          <p:cNvSpPr txBox="1"/>
          <p:nvPr/>
        </p:nvSpPr>
        <p:spPr>
          <a:xfrm>
            <a:off x="4456630" y="2437209"/>
            <a:ext cx="63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REST</a:t>
            </a:r>
            <a:br>
              <a:rPr lang="en-US" dirty="0"/>
            </a:br>
            <a:r>
              <a:rPr lang="en-US" dirty="0"/>
              <a:t>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4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5320</TotalTime>
  <Words>273</Words>
  <Application>Microsoft Office PowerPoint</Application>
  <PresentationFormat>Widescreen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Webdings</vt:lpstr>
      <vt:lpstr>Wingdings 3</vt:lpstr>
      <vt:lpstr>Office Theme</vt:lpstr>
      <vt:lpstr>Minimize blast zone by deploying ring, by ring</vt:lpstr>
      <vt:lpstr>Funnel features with feature flags</vt:lpstr>
      <vt:lpstr>Team Services Pipeline with DEV, BETA, and PROD environments</vt:lpstr>
      <vt:lpstr>One build in VSTS or TFS</vt:lpstr>
      <vt:lpstr>Multiple environments</vt:lpstr>
      <vt:lpstr>Microservices</vt:lpstr>
      <vt:lpstr>Manage database upgrades</vt:lpstr>
      <vt:lpstr>APPLICATION LEVEL – HYPOTHETICAL</vt:lpstr>
      <vt:lpstr>APPLICATION LEVEL – VSTS EXTENSIONS</vt:lpstr>
      <vt:lpstr>INFRASTRUCTURE LEVEL - HYPOTHETICAL</vt:lpstr>
      <vt:lpstr>INFRASTRUCTURE LEVEL – VSTS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Willy-Peter Schaub</dc:creator>
  <cp:lastModifiedBy>Willy-Peter Schaub</cp:lastModifiedBy>
  <cp:revision>294</cp:revision>
  <dcterms:created xsi:type="dcterms:W3CDTF">2014-01-15T04:59:06Z</dcterms:created>
  <dcterms:modified xsi:type="dcterms:W3CDTF">2017-05-25T22:50:55Z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willys@microsoft.com</vt:lpwstr>
  </property>
  <property fmtid="{D5CDD505-2E9C-101B-9397-08002B2CF9AE}" pid="6" name="MSIP_Label_f42aa342-8706-4288-bd11-ebb85995028c_SetDate">
    <vt:lpwstr>2017-05-24T07:47:45.5383947-07:00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