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02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4682 19399 1408,'13'-4'512,"-19"-2"-256,6-4-96,0 10 256,0-6-96,6 2 0,12-8-64,-6 8 0,0-8-64,0 1 32,-2 1 0,-4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13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4502 19608 2176,'12'0'864,"-12"-21"-448,13 34-288,-13-13 256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98BD-6AE1-4307-B1DC-BAE68787EC38}" type="datetimeFigureOut">
              <a:rPr lang="en-CA" smtClean="0"/>
              <a:t>2017-07-20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5A2C-6036-4CC3-919B-29E2F0BD9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51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0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8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1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1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902">
              <a:defRPr/>
            </a:pPr>
            <a:fld id="{05240458-CBDF-4242-A98F-5E1D8B45E643}" type="slidenum">
              <a:rPr lang="en-CA">
                <a:solidFill>
                  <a:prstClr val="black"/>
                </a:solidFill>
                <a:latin typeface="Calibri" panose="020F0502020204030204"/>
              </a:rPr>
              <a:pPr defTabSz="906902">
                <a:defRPr/>
              </a:pPr>
              <a:t>5</a:t>
            </a:fld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44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94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588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A8E-9C53-4015-AAB0-2CFFE67F5AFD}" type="datetimeFigureOut">
              <a:rPr lang="en-CA" smtClean="0"/>
              <a:t>2017-07-20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5A8E-9C53-4015-AAB0-2CFFE67F5AFD}" type="datetimeFigureOut">
              <a:rPr lang="en-CA" smtClean="0"/>
              <a:t>2017-07-20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43" y="0"/>
            <a:ext cx="10515600" cy="558800"/>
          </a:xfrm>
        </p:spPr>
        <p:txBody>
          <a:bodyPr>
            <a:normAutofit/>
          </a:bodyPr>
          <a:lstStyle/>
          <a:p>
            <a:r>
              <a:rPr lang="en-US" dirty="0"/>
              <a:t>From management-led to self-</a:t>
            </a:r>
            <a:r>
              <a:rPr lang="en-US" dirty="0" err="1"/>
              <a:t>organised</a:t>
            </a:r>
            <a:r>
              <a:rPr lang="en-US" dirty="0"/>
              <a:t> </a:t>
            </a:r>
            <a:endParaRPr lang="en-CA" dirty="0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783" y="4104814"/>
            <a:ext cx="914400" cy="914400"/>
          </a:xfrm>
          <a:prstGeom prst="rect">
            <a:avLst/>
          </a:prstGeom>
        </p:spPr>
      </p:pic>
      <p:pic>
        <p:nvPicPr>
          <p:cNvPr id="5" name="Graphic 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899" y="4104813"/>
            <a:ext cx="914400" cy="914400"/>
          </a:xfrm>
          <a:prstGeom prst="rect">
            <a:avLst/>
          </a:prstGeom>
        </p:spPr>
      </p:pic>
      <p:pic>
        <p:nvPicPr>
          <p:cNvPr id="6" name="Graphic 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9903" y="4104814"/>
            <a:ext cx="914400" cy="914400"/>
          </a:xfrm>
          <a:prstGeom prst="rect">
            <a:avLst/>
          </a:prstGeom>
        </p:spPr>
      </p:pic>
      <p:pic>
        <p:nvPicPr>
          <p:cNvPr id="7" name="Graphic 6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518" y="2939568"/>
            <a:ext cx="914400" cy="914400"/>
          </a:xfrm>
          <a:prstGeom prst="rect">
            <a:avLst/>
          </a:prstGeom>
        </p:spPr>
      </p:pic>
      <p:pic>
        <p:nvPicPr>
          <p:cNvPr id="8" name="Graphic 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143" y="1638738"/>
            <a:ext cx="914400" cy="914400"/>
          </a:xfrm>
          <a:prstGeom prst="rect">
            <a:avLst/>
          </a:prstGeom>
        </p:spPr>
      </p:pic>
      <p:cxnSp>
        <p:nvCxnSpPr>
          <p:cNvPr id="14" name="Connector: Elbow 13"/>
          <p:cNvCxnSpPr>
            <a:cxnSpLocks/>
            <a:stCxn id="3" idx="0"/>
            <a:endCxn id="7" idx="2"/>
          </p:cNvCxnSpPr>
          <p:nvPr/>
        </p:nvCxnSpPr>
        <p:spPr>
          <a:xfrm rot="5400000" flipH="1" flipV="1">
            <a:off x="1007427" y="3642524"/>
            <a:ext cx="250846" cy="67373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167798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5" idx="0"/>
          </p:cNvCxnSpPr>
          <p:nvPr/>
        </p:nvCxnSpPr>
        <p:spPr>
          <a:xfrm>
            <a:off x="146971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4709" y="4091141"/>
            <a:ext cx="914400" cy="914400"/>
          </a:xfrm>
          <a:prstGeom prst="rect">
            <a:avLst/>
          </a:prstGeom>
        </p:spPr>
      </p:pic>
      <p:pic>
        <p:nvPicPr>
          <p:cNvPr id="34" name="Graphic 3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7139" y="4104813"/>
            <a:ext cx="914400" cy="914400"/>
          </a:xfrm>
          <a:prstGeom prst="rect">
            <a:avLst/>
          </a:prstGeom>
        </p:spPr>
      </p:pic>
      <p:pic>
        <p:nvPicPr>
          <p:cNvPr id="35" name="Graphic 3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2143" y="4104814"/>
            <a:ext cx="914400" cy="914400"/>
          </a:xfrm>
          <a:prstGeom prst="rect">
            <a:avLst/>
          </a:prstGeom>
        </p:spPr>
      </p:pic>
      <p:pic>
        <p:nvPicPr>
          <p:cNvPr id="36" name="Graphic 3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758" y="2939568"/>
            <a:ext cx="914400" cy="914400"/>
          </a:xfrm>
          <a:prstGeom prst="rect">
            <a:avLst/>
          </a:prstGeom>
        </p:spPr>
      </p:pic>
      <p:cxnSp>
        <p:nvCxnSpPr>
          <p:cNvPr id="37" name="Connector: Elbow 36"/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3673347" y="3612531"/>
            <a:ext cx="237173" cy="72004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cxnSpLocks/>
            <a:stCxn id="35" idx="0"/>
            <a:endCxn id="36" idx="2"/>
          </p:cNvCxnSpPr>
          <p:nvPr/>
        </p:nvCxnSpPr>
        <p:spPr>
          <a:xfrm rot="16200000" flipV="1">
            <a:off x="436022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2"/>
            <a:endCxn id="34" idx="0"/>
          </p:cNvCxnSpPr>
          <p:nvPr/>
        </p:nvCxnSpPr>
        <p:spPr>
          <a:xfrm>
            <a:off x="415195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935315" y="2087541"/>
            <a:ext cx="386430" cy="13176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6" idx="0"/>
            <a:endCxn id="8" idx="2"/>
          </p:cNvCxnSpPr>
          <p:nvPr/>
        </p:nvCxnSpPr>
        <p:spPr>
          <a:xfrm rot="16200000" flipV="1">
            <a:off x="3276436" y="2064045"/>
            <a:ext cx="386430" cy="13646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8083" y="2767187"/>
            <a:ext cx="914400" cy="914400"/>
          </a:xfrm>
          <a:prstGeom prst="rect">
            <a:avLst/>
          </a:prstGeom>
        </p:spPr>
      </p:pic>
      <p:pic>
        <p:nvPicPr>
          <p:cNvPr id="48" name="Graphic 4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158083" y="4076251"/>
            <a:ext cx="914400" cy="914400"/>
          </a:xfrm>
          <a:prstGeom prst="rect">
            <a:avLst/>
          </a:prstGeom>
        </p:spPr>
      </p:pic>
      <p:pic>
        <p:nvPicPr>
          <p:cNvPr id="49" name="Graphic 48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25467" y="3421719"/>
            <a:ext cx="914400" cy="914400"/>
          </a:xfrm>
          <a:prstGeom prst="rect">
            <a:avLst/>
          </a:prstGeom>
        </p:spPr>
      </p:pic>
      <p:pic>
        <p:nvPicPr>
          <p:cNvPr id="50" name="Graphic 49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484347" y="3421719"/>
            <a:ext cx="914400" cy="914400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102203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Graphic 50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7941" y="2767187"/>
            <a:ext cx="914400" cy="914400"/>
          </a:xfrm>
          <a:prstGeom prst="rect">
            <a:avLst/>
          </a:prstGeom>
        </p:spPr>
      </p:pic>
      <p:pic>
        <p:nvPicPr>
          <p:cNvPr id="52" name="Graphic 51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837941" y="4076251"/>
            <a:ext cx="914400" cy="914400"/>
          </a:xfrm>
          <a:prstGeom prst="rect">
            <a:avLst/>
          </a:prstGeom>
        </p:spPr>
      </p:pic>
      <p:pic>
        <p:nvPicPr>
          <p:cNvPr id="53" name="Graphic 5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05325" y="3421719"/>
            <a:ext cx="914400" cy="914400"/>
          </a:xfrm>
          <a:prstGeom prst="rect">
            <a:avLst/>
          </a:prstGeom>
        </p:spPr>
      </p:pic>
      <p:pic>
        <p:nvPicPr>
          <p:cNvPr id="54" name="Graphic 5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64205" y="3421719"/>
            <a:ext cx="914400" cy="9144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8782061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Graphic 5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666" y="1610176"/>
            <a:ext cx="914400" cy="914400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  <a:stCxn id="56" idx="2"/>
            <a:endCxn id="46" idx="7"/>
          </p:cNvCxnSpPr>
          <p:nvPr/>
        </p:nvCxnSpPr>
        <p:spPr>
          <a:xfrm flipH="1">
            <a:off x="6978085" y="2524576"/>
            <a:ext cx="915781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6" idx="2"/>
            <a:endCxn id="55" idx="1"/>
          </p:cNvCxnSpPr>
          <p:nvPr/>
        </p:nvCxnSpPr>
        <p:spPr>
          <a:xfrm>
            <a:off x="7893866" y="2524576"/>
            <a:ext cx="1038473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72580" y="1229697"/>
            <a:ext cx="1799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Manage 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497399" y="1990142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66" name="Right Brace 65"/>
          <p:cNvSpPr/>
          <p:nvPr/>
        </p:nvSpPr>
        <p:spPr>
          <a:xfrm>
            <a:off x="4373891" y="1813674"/>
            <a:ext cx="123507" cy="6914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row: Down 66"/>
          <p:cNvSpPr/>
          <p:nvPr/>
        </p:nvSpPr>
        <p:spPr>
          <a:xfrm>
            <a:off x="2264577" y="3026267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2193396" y="2711483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</a:t>
            </a:r>
          </a:p>
        </p:txBody>
      </p:sp>
      <p:sp>
        <p:nvSpPr>
          <p:cNvPr id="70" name="Arrow: Down 69"/>
          <p:cNvSpPr/>
          <p:nvPr/>
        </p:nvSpPr>
        <p:spPr>
          <a:xfrm>
            <a:off x="7594402" y="3167663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7444966" y="2739319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48684" y="1693577"/>
            <a:ext cx="211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Suggest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Initiate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6439" y="2118758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37350" y="2090196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3964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87200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8095" y="3479432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20230" y="3464898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82" name="Straight Connector 81"/>
          <p:cNvCxnSpPr>
            <a:cxnSpLocks/>
            <a:stCxn id="54" idx="0"/>
            <a:endCxn id="49" idx="0"/>
          </p:cNvCxnSpPr>
          <p:nvPr/>
        </p:nvCxnSpPr>
        <p:spPr>
          <a:xfrm flipH="1">
            <a:off x="7739867" y="3878919"/>
            <a:ext cx="424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15003" y="3385653"/>
            <a:ext cx="117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collaborate</a:t>
            </a:r>
          </a:p>
        </p:txBody>
      </p:sp>
      <p:sp>
        <p:nvSpPr>
          <p:cNvPr id="87" name="Arrow: Down 86"/>
          <p:cNvSpPr/>
          <p:nvPr/>
        </p:nvSpPr>
        <p:spPr>
          <a:xfrm rot="10800000">
            <a:off x="2795345" y="2982455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8" name="TextBox 87"/>
          <p:cNvSpPr txBox="1"/>
          <p:nvPr/>
        </p:nvSpPr>
        <p:spPr>
          <a:xfrm>
            <a:off x="2770446" y="3277911"/>
            <a:ext cx="72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report</a:t>
            </a:r>
          </a:p>
        </p:txBody>
      </p:sp>
      <p:sp>
        <p:nvSpPr>
          <p:cNvPr id="91" name="Arrow: Down 90"/>
          <p:cNvSpPr/>
          <p:nvPr/>
        </p:nvSpPr>
        <p:spPr>
          <a:xfrm rot="10800000">
            <a:off x="7592280" y="3042429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1575215" y="5019212"/>
            <a:ext cx="2897078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managed teams</a:t>
            </a:r>
            <a:endParaRPr lang="en-CA" sz="2800" dirty="0"/>
          </a:p>
        </p:txBody>
      </p:sp>
      <p:sp>
        <p:nvSpPr>
          <p:cNvPr id="97" name="Title 3"/>
          <p:cNvSpPr txBox="1">
            <a:spLocks/>
          </p:cNvSpPr>
          <p:nvPr/>
        </p:nvSpPr>
        <p:spPr>
          <a:xfrm>
            <a:off x="6242274" y="4976979"/>
            <a:ext cx="3481756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self-</a:t>
            </a:r>
            <a:r>
              <a:rPr lang="en-US" sz="2800" dirty="0" err="1"/>
              <a:t>organised</a:t>
            </a:r>
            <a:r>
              <a:rPr lang="en-US" sz="2800" dirty="0"/>
              <a:t> teams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063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080" y="783108"/>
            <a:ext cx="914400" cy="914400"/>
          </a:xfrm>
          <a:prstGeom prst="rect">
            <a:avLst/>
          </a:prstGeom>
        </p:spPr>
      </p:pic>
      <p:pic>
        <p:nvPicPr>
          <p:cNvPr id="14" name="Graphic 1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942464" y="1437640"/>
            <a:ext cx="914400" cy="914400"/>
          </a:xfrm>
          <a:prstGeom prst="rect">
            <a:avLst/>
          </a:prstGeom>
        </p:spPr>
      </p:pic>
      <p:pic>
        <p:nvPicPr>
          <p:cNvPr id="15" name="Graphic 1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01344" y="1437640"/>
            <a:ext cx="914400" cy="9144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19200" y="1394460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2060" y="792392"/>
            <a:ext cx="914400" cy="914400"/>
          </a:xfrm>
          <a:prstGeom prst="rect">
            <a:avLst/>
          </a:prstGeom>
        </p:spPr>
      </p:pic>
      <p:pic>
        <p:nvPicPr>
          <p:cNvPr id="19" name="Graphic 18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259444" y="1446924"/>
            <a:ext cx="914400" cy="914400"/>
          </a:xfrm>
          <a:prstGeom prst="rect">
            <a:avLst/>
          </a:prstGeom>
        </p:spPr>
      </p:pic>
      <p:pic>
        <p:nvPicPr>
          <p:cNvPr id="20" name="Graphic 19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918324" y="1446924"/>
            <a:ext cx="914400" cy="9144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536180" y="1403744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660400" y="188468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SELF ORGANISED TEAMS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60400" y="421132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COMMON INFRASTRUCTURE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02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</a:t>
            </a:r>
          </a:p>
          <a:p>
            <a:pPr algn="ctr"/>
            <a:r>
              <a:rPr lang="en-US" dirty="0"/>
              <a:t>MISSION</a:t>
            </a:r>
          </a:p>
          <a:p>
            <a:pPr algn="ctr"/>
            <a:r>
              <a:rPr lang="en-US" dirty="0"/>
              <a:t>GOAL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120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AUTHORITY</a:t>
            </a:r>
          </a:p>
          <a:p>
            <a:pPr algn="ctr"/>
            <a:r>
              <a:rPr lang="en-US" dirty="0"/>
              <a:t>AUTONOMY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9108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WITH CLEAR BOUNDARIES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7D6C58-6AE6-4753-A52A-0A1147CB8810}"/>
              </a:ext>
            </a:extLst>
          </p:cNvPr>
          <p:cNvSpPr/>
          <p:nvPr/>
        </p:nvSpPr>
        <p:spPr>
          <a:xfrm>
            <a:off x="7330440" y="2409495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8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64F3C-706F-4736-A9A3-71D00E9A82E1}"/>
              </a:ext>
            </a:extLst>
          </p:cNvPr>
          <p:cNvCxnSpPr>
            <a:cxnSpLocks/>
          </p:cNvCxnSpPr>
          <p:nvPr/>
        </p:nvCxnSpPr>
        <p:spPr>
          <a:xfrm flipV="1">
            <a:off x="1437641" y="2299855"/>
            <a:ext cx="0" cy="2714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34D75D-69A6-4EFC-B284-2D7F05394558}"/>
              </a:ext>
            </a:extLst>
          </p:cNvPr>
          <p:cNvCxnSpPr>
            <a:cxnSpLocks/>
          </p:cNvCxnSpPr>
          <p:nvPr/>
        </p:nvCxnSpPr>
        <p:spPr>
          <a:xfrm>
            <a:off x="1437641" y="5013960"/>
            <a:ext cx="6521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73A2DC-7A17-4ED1-A351-353F52D8542C}"/>
              </a:ext>
            </a:extLst>
          </p:cNvPr>
          <p:cNvSpPr txBox="1"/>
          <p:nvPr/>
        </p:nvSpPr>
        <p:spPr>
          <a:xfrm>
            <a:off x="7959436" y="470223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255A3-9E5D-4CD0-8190-12928763C57B}"/>
              </a:ext>
            </a:extLst>
          </p:cNvPr>
          <p:cNvSpPr txBox="1"/>
          <p:nvPr/>
        </p:nvSpPr>
        <p:spPr>
          <a:xfrm>
            <a:off x="1253134" y="4702233"/>
            <a:ext cx="3690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5EDA51C9-0511-418D-814A-897F390E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9335"/>
            <a:ext cx="410965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0 to isolated success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0CCD8-D134-49FD-B611-E31EE2ECADD3}"/>
              </a:ext>
            </a:extLst>
          </p:cNvPr>
          <p:cNvSpPr/>
          <p:nvPr/>
        </p:nvSpPr>
        <p:spPr>
          <a:xfrm>
            <a:off x="1445601" y="5331923"/>
            <a:ext cx="187036" cy="21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3DD0E-5991-4506-8D2C-734A73AE331D}"/>
              </a:ext>
            </a:extLst>
          </p:cNvPr>
          <p:cNvSpPr txBox="1"/>
          <p:nvPr/>
        </p:nvSpPr>
        <p:spPr>
          <a:xfrm>
            <a:off x="1632637" y="5175658"/>
            <a:ext cx="2479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delivered value</a:t>
            </a:r>
            <a:endParaRPr lang="en-CA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98011-CEA6-4317-BB59-6B9FF698E46A}"/>
              </a:ext>
            </a:extLst>
          </p:cNvPr>
          <p:cNvSpPr/>
          <p:nvPr/>
        </p:nvSpPr>
        <p:spPr>
          <a:xfrm>
            <a:off x="4248811" y="5331923"/>
            <a:ext cx="187036" cy="2106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6F4D1-DD5E-4D7E-8C92-0C8D857C0DB0}"/>
              </a:ext>
            </a:extLst>
          </p:cNvPr>
          <p:cNvSpPr txBox="1"/>
          <p:nvPr/>
        </p:nvSpPr>
        <p:spPr>
          <a:xfrm>
            <a:off x="4435847" y="5175658"/>
            <a:ext cx="100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effort</a:t>
            </a:r>
            <a:endParaRPr lang="en-CA" sz="2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50CBAA-050D-436A-BBDF-89C1B16C0266}"/>
              </a:ext>
            </a:extLst>
          </p:cNvPr>
          <p:cNvSpPr/>
          <p:nvPr/>
        </p:nvSpPr>
        <p:spPr>
          <a:xfrm>
            <a:off x="5755694" y="5331923"/>
            <a:ext cx="187036" cy="2106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F53E4A-5F2F-466B-AA25-887CD24126AA}"/>
              </a:ext>
            </a:extLst>
          </p:cNvPr>
          <p:cNvSpPr txBox="1"/>
          <p:nvPr/>
        </p:nvSpPr>
        <p:spPr>
          <a:xfrm>
            <a:off x="5942730" y="5175658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passion</a:t>
            </a:r>
            <a:endParaRPr lang="en-CA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DA403-A455-45CB-8490-2D3D1589E62A}"/>
              </a:ext>
            </a:extLst>
          </p:cNvPr>
          <p:cNvCxnSpPr>
            <a:cxnSpLocks/>
          </p:cNvCxnSpPr>
          <p:nvPr/>
        </p:nvCxnSpPr>
        <p:spPr>
          <a:xfrm>
            <a:off x="1732199" y="5698878"/>
            <a:ext cx="218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1D13AB-90AD-4836-B8D0-D6A2301845CB}"/>
              </a:ext>
            </a:extLst>
          </p:cNvPr>
          <p:cNvCxnSpPr>
            <a:cxnSpLocks/>
          </p:cNvCxnSpPr>
          <p:nvPr/>
        </p:nvCxnSpPr>
        <p:spPr>
          <a:xfrm>
            <a:off x="4516963" y="5698878"/>
            <a:ext cx="82396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C8B239-EE74-4901-AE8D-4AC9ECD34B14}"/>
              </a:ext>
            </a:extLst>
          </p:cNvPr>
          <p:cNvCxnSpPr>
            <a:cxnSpLocks/>
          </p:cNvCxnSpPr>
          <p:nvPr/>
        </p:nvCxnSpPr>
        <p:spPr>
          <a:xfrm>
            <a:off x="6054817" y="5698878"/>
            <a:ext cx="1107983" cy="0"/>
          </a:xfrm>
          <a:prstGeom prst="line">
            <a:avLst/>
          </a:prstGeom>
          <a:ln cmpd="dbl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14:cNvPr>
              <p14:cNvContentPartPr/>
              <p14:nvPr/>
            </p14:nvContentPartPr>
            <p14:xfrm>
              <a:off x="1505411" y="4831675"/>
              <a:ext cx="30060" cy="322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117" y="4827379"/>
                <a:ext cx="38649" cy="4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14:cNvPr>
              <p14:cNvContentPartPr/>
              <p14:nvPr/>
            </p14:nvContentPartPr>
            <p14:xfrm>
              <a:off x="1440611" y="4931395"/>
              <a:ext cx="4500" cy="37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534" y="4929333"/>
                <a:ext cx="8654" cy="79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56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olar system">
            <a:extLst>
              <a:ext uri="{FF2B5EF4-FFF2-40B4-BE49-F238E27FC236}">
                <a16:creationId xmlns:a16="http://schemas.microsoft.com/office/drawing/2014/main" id="{C9145FF3-6D6A-4D78-8E07-149569340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639" y="3237160"/>
            <a:ext cx="1610161" cy="1610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1AE34-CFD4-4F9B-A8E6-96B25755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endParaRPr lang="en-CA"/>
          </a:p>
        </p:txBody>
      </p:sp>
      <p:pic>
        <p:nvPicPr>
          <p:cNvPr id="4" name="Graphic 3" descr="Crawl">
            <a:extLst>
              <a:ext uri="{FF2B5EF4-FFF2-40B4-BE49-F238E27FC236}">
                <a16:creationId xmlns:a16="http://schemas.microsoft.com/office/drawing/2014/main" id="{00EFF889-ED4C-4FB5-ADB9-75CE7E145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6840" y="746232"/>
            <a:ext cx="1219200" cy="1219200"/>
          </a:xfrm>
          <a:prstGeom prst="rect">
            <a:avLst/>
          </a:prstGeom>
        </p:spPr>
      </p:pic>
      <p:pic>
        <p:nvPicPr>
          <p:cNvPr id="6" name="Graphic 5" descr="Turtle">
            <a:extLst>
              <a:ext uri="{FF2B5EF4-FFF2-40B4-BE49-F238E27FC236}">
                <a16:creationId xmlns:a16="http://schemas.microsoft.com/office/drawing/2014/main" id="{F0F80CE1-3903-498C-B101-B463F26D5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7800" y="3331420"/>
            <a:ext cx="1363560" cy="1363560"/>
          </a:xfrm>
          <a:prstGeom prst="rect">
            <a:avLst/>
          </a:prstGeom>
        </p:spPr>
      </p:pic>
      <p:pic>
        <p:nvPicPr>
          <p:cNvPr id="8" name="Graphic 7" descr="Table and chairs">
            <a:extLst>
              <a:ext uri="{FF2B5EF4-FFF2-40B4-BE49-F238E27FC236}">
                <a16:creationId xmlns:a16="http://schemas.microsoft.com/office/drawing/2014/main" id="{A1F7908C-4745-45F6-81A9-86436970D2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7880" y="1327920"/>
            <a:ext cx="1293640" cy="1293640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62CBCCD1-1853-4579-914A-4D773994A7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4320" y="3237160"/>
            <a:ext cx="500800" cy="500800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55F42B9-3F6A-4020-9FCB-E724ED1CCC1A}"/>
              </a:ext>
            </a:extLst>
          </p:cNvPr>
          <p:cNvSpPr/>
          <p:nvPr/>
        </p:nvSpPr>
        <p:spPr>
          <a:xfrm>
            <a:off x="5582080" y="3886200"/>
            <a:ext cx="265280" cy="254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1873ED-D8D0-4478-8DA1-6CC784044C37}"/>
              </a:ext>
            </a:extLst>
          </p:cNvPr>
          <p:cNvCxnSpPr>
            <a:cxnSpLocks/>
          </p:cNvCxnSpPr>
          <p:nvPr/>
        </p:nvCxnSpPr>
        <p:spPr>
          <a:xfrm>
            <a:off x="5154080" y="4013200"/>
            <a:ext cx="1149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23D338-2A15-40F0-AD46-CC9F20C391BE}"/>
              </a:ext>
            </a:extLst>
          </p:cNvPr>
          <p:cNvCxnSpPr>
            <a:cxnSpLocks/>
          </p:cNvCxnSpPr>
          <p:nvPr/>
        </p:nvCxnSpPr>
        <p:spPr>
          <a:xfrm>
            <a:off x="5714720" y="3512319"/>
            <a:ext cx="0" cy="1001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36ADFBB5-8B22-4801-AE92-73DAAE62FE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4320" y="4288440"/>
            <a:ext cx="500800" cy="50080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3DB5CF8C-A99A-4617-A7AF-2D5579E816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5639" y="3702400"/>
            <a:ext cx="500800" cy="500800"/>
          </a:xfrm>
          <a:prstGeom prst="rect">
            <a:avLst/>
          </a:prstGeom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16F3A087-0B5F-4BB4-85DC-E24AE20E6D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0641" y="3692240"/>
            <a:ext cx="500800" cy="500800"/>
          </a:xfrm>
          <a:prstGeom prst="rect">
            <a:avLst/>
          </a:prstGeom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C316E35B-BBF7-4633-B0DE-D2D1A599A8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73737" y="412822"/>
            <a:ext cx="666820" cy="666820"/>
          </a:xfrm>
          <a:prstGeom prst="rect">
            <a:avLst/>
          </a:prstGeom>
        </p:spPr>
      </p:pic>
      <p:pic>
        <p:nvPicPr>
          <p:cNvPr id="5" name="Graphic 4" descr="Medical">
            <a:extLst>
              <a:ext uri="{FF2B5EF4-FFF2-40B4-BE49-F238E27FC236}">
                <a16:creationId xmlns:a16="http://schemas.microsoft.com/office/drawing/2014/main" id="{6D441BD3-AB7F-4029-9866-3CC62DE41F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2468" y="983579"/>
            <a:ext cx="1833282" cy="18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983928" y="2665272"/>
            <a:ext cx="8743432" cy="2153072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680" y="4268650"/>
            <a:ext cx="8697055" cy="2293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806" y="3707804"/>
            <a:ext cx="8708927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</p:cNvCxnSpPr>
          <p:nvPr/>
        </p:nvCxnSpPr>
        <p:spPr>
          <a:xfrm flipH="1">
            <a:off x="1771216" y="3194515"/>
            <a:ext cx="8695517" cy="247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A931D9-88CF-4930-847D-B2F1926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9" y="3199568"/>
            <a:ext cx="2985768" cy="2985768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714" y="-3522269"/>
            <a:ext cx="1519433" cy="10368493"/>
          </a:xfrm>
          <a:prstGeom prst="can">
            <a:avLst>
              <a:gd name="adj" fmla="val 13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" y="487"/>
            <a:ext cx="12190271" cy="615549"/>
          </a:xfrm>
        </p:spPr>
        <p:txBody>
          <a:bodyPr/>
          <a:lstStyle/>
          <a:p>
            <a:r>
              <a:rPr lang="en-US" dirty="0"/>
              <a:t>Team Services Pipeline with DEV, BETA, and PROD environments</a:t>
            </a:r>
            <a:endParaRPr lang="en-CA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1026" y="1467098"/>
            <a:ext cx="914270" cy="91427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769" y="1467098"/>
            <a:ext cx="914270" cy="91427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2197" y="1467098"/>
            <a:ext cx="914270" cy="91427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5410" y="1467098"/>
            <a:ext cx="914270" cy="91427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1166" y="1467098"/>
            <a:ext cx="914270" cy="9142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7040" y="1924233"/>
            <a:ext cx="78398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5297" y="1924233"/>
            <a:ext cx="95690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468" y="1924233"/>
            <a:ext cx="112469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435" y="1924233"/>
            <a:ext cx="11199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7380" y="1430251"/>
            <a:ext cx="562874" cy="56287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9682" y="1430251"/>
            <a:ext cx="562874" cy="5628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70567" y="902261"/>
            <a:ext cx="2879261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Continuous Integration (CI)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417" y="938112"/>
            <a:ext cx="456102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Continuous Delivery (CD)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091" y="-1437269"/>
            <a:ext cx="157681" cy="56775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662" y="-7559"/>
            <a:ext cx="154107" cy="2827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675" y="1924233"/>
            <a:ext cx="909094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 err="1">
                <a:solidFill>
                  <a:srgbClr val="4472C4"/>
                </a:solidFill>
                <a:latin typeface="Calibri" panose="020F0502020204030204"/>
              </a:rPr>
              <a:t>checkin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9014" y="1965219"/>
            <a:ext cx="1307736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auto trigger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875" y="1965219"/>
            <a:ext cx="1013018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approval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621" y="1965219"/>
            <a:ext cx="1013018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approval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546" y="2381369"/>
            <a:ext cx="11157" cy="81314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300" y="2381369"/>
            <a:ext cx="13106" cy="1326437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332" y="2381368"/>
            <a:ext cx="12170" cy="188728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3639" y="2431262"/>
            <a:ext cx="1085166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PIPELINE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52" y="3707805"/>
            <a:ext cx="1283509" cy="1121692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Early Adopters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748" y="4268649"/>
            <a:ext cx="1283509" cy="5553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Canaries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1948" y="3194514"/>
            <a:ext cx="1283509" cy="16427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Users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7028" y="4398541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111" y="4402710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908" y="2787941"/>
            <a:ext cx="6032346" cy="2133067"/>
          </a:xfrm>
          <a:prstGeom prst="roundRect">
            <a:avLst>
              <a:gd name="adj" fmla="val 397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9" y="4918318"/>
            <a:ext cx="1562745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PRODUCTION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155" y="2670949"/>
            <a:ext cx="51785" cy="216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370" y="3507499"/>
            <a:ext cx="185790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IMPACT RADIUS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258447" y="4831196"/>
            <a:ext cx="3008979" cy="14158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988306" y="4888636"/>
            <a:ext cx="1562745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RINGS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776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C3A5-ED99-4122-B625-27E9185F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evolution</a:t>
            </a:r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CDF40A-7E1E-406F-AE0C-8D15D8C2D2B3}"/>
              </a:ext>
            </a:extLst>
          </p:cNvPr>
          <p:cNvGrpSpPr/>
          <p:nvPr/>
        </p:nvGrpSpPr>
        <p:grpSpPr>
          <a:xfrm>
            <a:off x="226291" y="1573213"/>
            <a:ext cx="11983771" cy="4208805"/>
            <a:chOff x="177944" y="1253204"/>
            <a:chExt cx="11059290" cy="3479742"/>
          </a:xfrm>
        </p:grpSpPr>
        <p:sp>
          <p:nvSpPr>
            <p:cNvPr id="4" name="Right Arrow 26">
              <a:extLst>
                <a:ext uri="{FF2B5EF4-FFF2-40B4-BE49-F238E27FC236}">
                  <a16:creationId xmlns:a16="http://schemas.microsoft.com/office/drawing/2014/main" id="{36DC51FB-B10D-4DF9-BB16-E5E4E101047F}"/>
                </a:ext>
              </a:extLst>
            </p:cNvPr>
            <p:cNvSpPr/>
            <p:nvPr/>
          </p:nvSpPr>
          <p:spPr>
            <a:xfrm>
              <a:off x="561272" y="2154327"/>
              <a:ext cx="10364224" cy="576530"/>
            </a:xfrm>
            <a:prstGeom prst="rightArrow">
              <a:avLst/>
            </a:prstGeom>
            <a:solidFill>
              <a:srgbClr val="3366CC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0307A3-5F8E-402D-B32F-5E7B5BD037C6}"/>
                </a:ext>
              </a:extLst>
            </p:cNvPr>
            <p:cNvSpPr txBox="1"/>
            <p:nvPr/>
          </p:nvSpPr>
          <p:spPr>
            <a:xfrm>
              <a:off x="561272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2006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3F59DC-78D0-4E6A-A7AD-E6044E9B1BA4}"/>
                </a:ext>
              </a:extLst>
            </p:cNvPr>
            <p:cNvSpPr txBox="1"/>
            <p:nvPr/>
          </p:nvSpPr>
          <p:spPr>
            <a:xfrm>
              <a:off x="2794189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2009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5CD84-5EDE-4BE2-9ABC-4D3F4BE867BB}"/>
                </a:ext>
              </a:extLst>
            </p:cNvPr>
            <p:cNvSpPr txBox="1"/>
            <p:nvPr/>
          </p:nvSpPr>
          <p:spPr>
            <a:xfrm>
              <a:off x="5150396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2012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0D8764-F014-489E-880F-35021D93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175" y="1253204"/>
              <a:ext cx="760104" cy="90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78973D-4D28-4A04-ACE7-8D0DB234C7C3}"/>
                </a:ext>
              </a:extLst>
            </p:cNvPr>
            <p:cNvSpPr txBox="1"/>
            <p:nvPr/>
          </p:nvSpPr>
          <p:spPr>
            <a:xfrm>
              <a:off x="7429192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DF7553-B29D-41F4-8AFB-55631DA74800}"/>
                </a:ext>
              </a:extLst>
            </p:cNvPr>
            <p:cNvSpPr txBox="1"/>
            <p:nvPr/>
          </p:nvSpPr>
          <p:spPr>
            <a:xfrm>
              <a:off x="338208" y="1705709"/>
              <a:ext cx="714817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MSF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2FA652-8B0C-4BB7-B094-21BA3C138E66}"/>
                </a:ext>
              </a:extLst>
            </p:cNvPr>
            <p:cNvSpPr txBox="1"/>
            <p:nvPr/>
          </p:nvSpPr>
          <p:spPr>
            <a:xfrm>
              <a:off x="2794189" y="1722442"/>
              <a:ext cx="957429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Scrum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04B616-4B45-4C21-8C8E-1C6571A335B9}"/>
                </a:ext>
              </a:extLst>
            </p:cNvPr>
            <p:cNvSpPr txBox="1"/>
            <p:nvPr/>
          </p:nvSpPr>
          <p:spPr>
            <a:xfrm>
              <a:off x="4372568" y="1711279"/>
              <a:ext cx="2596538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Ruck (loose-Scrum)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83B20D-9DE2-42AE-A277-01161A8FB8FF}"/>
                </a:ext>
              </a:extLst>
            </p:cNvPr>
            <p:cNvSpPr txBox="1"/>
            <p:nvPr/>
          </p:nvSpPr>
          <p:spPr>
            <a:xfrm>
              <a:off x="8827976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0F91DA-3149-4C25-8827-CD89C593DA76}"/>
                </a:ext>
              </a:extLst>
            </p:cNvPr>
            <p:cNvSpPr txBox="1"/>
            <p:nvPr/>
          </p:nvSpPr>
          <p:spPr>
            <a:xfrm>
              <a:off x="8553351" y="1401610"/>
              <a:ext cx="2038057" cy="68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Kanban + </a:t>
              </a:r>
            </a:p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Self-Organized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F7EA79-8CD5-4109-88F8-0845E370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36" y="1265621"/>
              <a:ext cx="726597" cy="90000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D179D8-6FCD-4055-9355-EED406714827}"/>
                </a:ext>
              </a:extLst>
            </p:cNvPr>
            <p:cNvCxnSpPr/>
            <p:nvPr/>
          </p:nvCxnSpPr>
          <p:spPr>
            <a:xfrm flipV="1">
              <a:off x="555103" y="3173905"/>
              <a:ext cx="0" cy="1279132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triangle" w="lg" len="sm"/>
              <a:tailEnd type="triangle" w="lg" len="sm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55DC42-65E6-4DDB-B759-216A6C08EE03}"/>
                </a:ext>
              </a:extLst>
            </p:cNvPr>
            <p:cNvSpPr txBox="1"/>
            <p:nvPr/>
          </p:nvSpPr>
          <p:spPr>
            <a:xfrm>
              <a:off x="258904" y="2890307"/>
              <a:ext cx="590554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Rigid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F7A6D-0AAA-4E8A-97C6-393E596B9A33}"/>
                </a:ext>
              </a:extLst>
            </p:cNvPr>
            <p:cNvSpPr txBox="1"/>
            <p:nvPr/>
          </p:nvSpPr>
          <p:spPr>
            <a:xfrm>
              <a:off x="262929" y="4453037"/>
              <a:ext cx="592032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Agile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34AE2D-8C6D-42D6-B844-3D01FE7E3BE1}"/>
                </a:ext>
              </a:extLst>
            </p:cNvPr>
            <p:cNvSpPr txBox="1"/>
            <p:nvPr/>
          </p:nvSpPr>
          <p:spPr>
            <a:xfrm rot="16200000">
              <a:off x="-110981" y="3569062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dirty="0">
                  <a:solidFill>
                    <a:srgbClr val="0070C0"/>
                  </a:solidFill>
                  <a:latin typeface="Calibri" panose="020F0502020204030204"/>
                </a:rPr>
                <a:t>Process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2907BE-E03C-4156-9D7E-1F69F0D22D82}"/>
                </a:ext>
              </a:extLst>
            </p:cNvPr>
            <p:cNvCxnSpPr/>
            <p:nvPr/>
          </p:nvCxnSpPr>
          <p:spPr>
            <a:xfrm flipV="1">
              <a:off x="10894491" y="3173905"/>
              <a:ext cx="0" cy="1279132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triangle" w="lg" len="sm"/>
              <a:tailEnd type="triangle" w="lg" len="sm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F4069A-6205-4151-B670-B8DFB7F3CFDE}"/>
                </a:ext>
              </a:extLst>
            </p:cNvPr>
            <p:cNvSpPr txBox="1"/>
            <p:nvPr/>
          </p:nvSpPr>
          <p:spPr>
            <a:xfrm>
              <a:off x="10609765" y="2890307"/>
              <a:ext cx="590553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Rigid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505091-AC8E-4A0D-A372-E46F1CEE4C87}"/>
                </a:ext>
              </a:extLst>
            </p:cNvPr>
            <p:cNvSpPr txBox="1"/>
            <p:nvPr/>
          </p:nvSpPr>
          <p:spPr>
            <a:xfrm>
              <a:off x="10544211" y="4453037"/>
              <a:ext cx="592032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Agile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8E929F-A682-42BC-8CFD-E58D2E9B232B}"/>
                </a:ext>
              </a:extLst>
            </p:cNvPr>
            <p:cNvSpPr txBox="1"/>
            <p:nvPr/>
          </p:nvSpPr>
          <p:spPr>
            <a:xfrm rot="16200000">
              <a:off x="10578977" y="3570586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dirty="0">
                  <a:solidFill>
                    <a:srgbClr val="0070C0"/>
                  </a:solidFill>
                  <a:latin typeface="Calibri" panose="020F0502020204030204"/>
                </a:rPr>
                <a:t>Process 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C39484-32F1-4CDE-BD7B-35E355F3DA76}"/>
                </a:ext>
              </a:extLst>
            </p:cNvPr>
            <p:cNvCxnSpPr/>
            <p:nvPr/>
          </p:nvCxnSpPr>
          <p:spPr>
            <a:xfrm>
              <a:off x="638175" y="3304065"/>
              <a:ext cx="10150037" cy="980598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ysDot"/>
              <a:miter lim="800000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25435B5-7FFF-4E8A-A53A-2B48579A9C95}"/>
              </a:ext>
            </a:extLst>
          </p:cNvPr>
          <p:cNvSpPr txBox="1"/>
          <p:nvPr/>
        </p:nvSpPr>
        <p:spPr>
          <a:xfrm>
            <a:off x="2320859" y="3548191"/>
            <a:ext cx="2261388" cy="22652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2 PMs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200+ Rangers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5 Projects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8139C-71FF-424D-9B41-D9470C270483}"/>
              </a:ext>
            </a:extLst>
          </p:cNvPr>
          <p:cNvSpPr txBox="1"/>
          <p:nvPr/>
        </p:nvSpPr>
        <p:spPr>
          <a:xfrm>
            <a:off x="8508852" y="3548191"/>
            <a:ext cx="2987742" cy="22652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0.5 PM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100 </a:t>
            </a:r>
            <a:r>
              <a:rPr lang="en-CA" sz="2400" b="1" dirty="0">
                <a:solidFill>
                  <a:srgbClr val="0070C0"/>
                </a:solidFill>
              </a:rPr>
              <a:t>active</a:t>
            </a:r>
            <a:r>
              <a:rPr lang="en-CA" sz="2400" dirty="0">
                <a:solidFill>
                  <a:srgbClr val="0070C0"/>
                </a:solidFill>
              </a:rPr>
              <a:t> Rangers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10 Projects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63CDE-4F25-4A8C-B007-A2FB1CEB9F79}"/>
              </a:ext>
            </a:extLst>
          </p:cNvPr>
          <p:cNvSpPr txBox="1"/>
          <p:nvPr/>
        </p:nvSpPr>
        <p:spPr>
          <a:xfrm>
            <a:off x="1460959" y="1146517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CA" sz="1600" dirty="0">
                <a:solidFill>
                  <a:srgbClr val="0070C0"/>
                </a:solidFill>
                <a:latin typeface="Calibri" panose="020F0502020204030204"/>
              </a:rPr>
              <a:t>aka.ms/wsbook3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2DE73-F5CB-43C7-BC32-3F221BC3F8AA}"/>
              </a:ext>
            </a:extLst>
          </p:cNvPr>
          <p:cNvSpPr txBox="1"/>
          <p:nvPr/>
        </p:nvSpPr>
        <p:spPr>
          <a:xfrm>
            <a:off x="7585147" y="1167013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CA" sz="1600" dirty="0">
                <a:solidFill>
                  <a:srgbClr val="0070C0"/>
                </a:solidFill>
                <a:latin typeface="Calibri" panose="020F0502020204030204"/>
              </a:rPr>
              <a:t>aka.ms/wsbook4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552696-1FEF-48D1-96B9-8E335DCE8976}"/>
              </a:ext>
            </a:extLst>
          </p:cNvPr>
          <p:cNvSpPr txBox="1"/>
          <p:nvPr/>
        </p:nvSpPr>
        <p:spPr>
          <a:xfrm>
            <a:off x="5775835" y="4366877"/>
            <a:ext cx="2007601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1.75h/WEEK</a:t>
            </a:r>
          </a:p>
        </p:txBody>
      </p:sp>
    </p:spTree>
    <p:extLst>
      <p:ext uri="{BB962C8B-B14F-4D97-AF65-F5344CB8AC3E}">
        <p14:creationId xmlns:p14="http://schemas.microsoft.com/office/powerpoint/2010/main" val="5291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150</Words>
  <Application>Microsoft Office PowerPoint</Application>
  <PresentationFormat>Widescreen</PresentationFormat>
  <Paragraphs>90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From management-led to self-organised </vt:lpstr>
      <vt:lpstr>Pillars</vt:lpstr>
      <vt:lpstr>From 0 to isolated success</vt:lpstr>
      <vt:lpstr>P</vt:lpstr>
      <vt:lpstr>Team Services Pipeline with DEV, BETA, and PROD environments</vt:lpstr>
      <vt:lpstr>Our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management-led to self-organised </dc:title>
  <dc:creator>Willy-Peter Schaub</dc:creator>
  <cp:lastModifiedBy>Willy-Peter Schaub</cp:lastModifiedBy>
  <cp:revision>17</cp:revision>
  <dcterms:created xsi:type="dcterms:W3CDTF">2017-03-01T18:12:58Z</dcterms:created>
  <dcterms:modified xsi:type="dcterms:W3CDTF">2017-07-21T02:42:44Z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2017-06-24T09:55:43.0541706-07:00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