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33C376-2A49-4CDE-926D-FBD00B6B78FA}"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3C376-2A49-4CDE-926D-FBD00B6B78FA}"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3C376-2A49-4CDE-926D-FBD00B6B78FA}"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3C376-2A49-4CDE-926D-FBD00B6B78FA}"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33C376-2A49-4CDE-926D-FBD00B6B78FA}" type="datetimeFigureOut">
              <a:rPr lang="en-US" smtClean="0"/>
              <a:pPr/>
              <a:t>9/7/2015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33C376-2A49-4CDE-926D-FBD00B6B78FA}"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33C376-2A49-4CDE-926D-FBD00B6B78FA}" type="datetimeFigureOut">
              <a:rPr lang="en-US" smtClean="0"/>
              <a:pPr/>
              <a:t>9/7/2015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3C376-2A49-4CDE-926D-FBD00B6B78FA}" type="datetimeFigureOut">
              <a:rPr lang="en-US" smtClean="0"/>
              <a:pPr/>
              <a:t>9/7/2015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3C376-2A49-4CDE-926D-FBD00B6B78FA}" type="datetimeFigureOut">
              <a:rPr lang="en-US" smtClean="0"/>
              <a:pPr/>
              <a:t>9/7/2015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3C376-2A49-4CDE-926D-FBD00B6B78FA}"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3C376-2A49-4CDE-926D-FBD00B6B78FA}" type="datetimeFigureOut">
              <a:rPr lang="en-US" smtClean="0"/>
              <a:pPr/>
              <a:t>9/7/2015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79B42-4832-41BC-A970-20CBDD7C4E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3C376-2A49-4CDE-926D-FBD00B6B78FA}" type="datetimeFigureOut">
              <a:rPr lang="en-US" smtClean="0"/>
              <a:pPr/>
              <a:t>9/7/2015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79B42-4832-41BC-A970-20CBDD7C4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user\Desktop\pathanapuram\robot1.jpg"/>
          <p:cNvPicPr>
            <a:picLocks noChangeAspect="1" noChangeArrowheads="1"/>
          </p:cNvPicPr>
          <p:nvPr/>
        </p:nvPicPr>
        <p:blipFill>
          <a:blip r:embed="rId2" cstate="print"/>
          <a:srcRect/>
          <a:stretch>
            <a:fillRect/>
          </a:stretch>
        </p:blipFill>
        <p:spPr bwMode="auto">
          <a:xfrm>
            <a:off x="1058072" y="102084"/>
            <a:ext cx="8085929" cy="4546116"/>
          </a:xfrm>
          <a:prstGeom prst="rect">
            <a:avLst/>
          </a:prstGeom>
          <a:noFill/>
        </p:spPr>
      </p:pic>
      <p:sp>
        <p:nvSpPr>
          <p:cNvPr id="2" name="Title 1"/>
          <p:cNvSpPr>
            <a:spLocks noGrp="1"/>
          </p:cNvSpPr>
          <p:nvPr>
            <p:ph type="ctrTitle"/>
          </p:nvPr>
        </p:nvSpPr>
        <p:spPr>
          <a:xfrm>
            <a:off x="0" y="4114800"/>
            <a:ext cx="7772400" cy="1470025"/>
          </a:xfrm>
        </p:spPr>
        <p:txBody>
          <a:bodyPr>
            <a:normAutofit/>
          </a:bodyPr>
          <a:lstStyle/>
          <a:p>
            <a:r>
              <a:rPr lang="en-US" dirty="0" smtClean="0"/>
              <a:t>ARDUINO BASED DESIGN:</a:t>
            </a:r>
            <a:br>
              <a:rPr lang="en-US" dirty="0" smtClean="0"/>
            </a:br>
            <a:r>
              <a:rPr lang="en-US" dirty="0" smtClean="0"/>
              <a:t>ROBOTICS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Write a program to move a two wheeled robot forward for 20 sec, wait for 10 seconds and move backward for 20 sec.</a:t>
            </a:r>
          </a:p>
          <a:p>
            <a:r>
              <a:rPr lang="en-US" dirty="0" smtClean="0"/>
              <a:t>Write a program to move a two wheeled robot forward for 20 sec, turn right and then move 10 sec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descr="C:\Users\user\Desktop\pathanapuram\Study-robot.jpg"/>
          <p:cNvPicPr>
            <a:picLocks noChangeAspect="1" noChangeArrowheads="1"/>
          </p:cNvPicPr>
          <p:nvPr/>
        </p:nvPicPr>
        <p:blipFill>
          <a:blip r:embed="rId2" cstate="print"/>
          <a:srcRect/>
          <a:stretch>
            <a:fillRect/>
          </a:stretch>
        </p:blipFill>
        <p:spPr bwMode="auto">
          <a:xfrm>
            <a:off x="0" y="-304800"/>
            <a:ext cx="2667000" cy="2605741"/>
          </a:xfrm>
          <a:prstGeom prst="rect">
            <a:avLst/>
          </a:prstGeom>
          <a:noFill/>
        </p:spPr>
      </p:pic>
      <p:sp>
        <p:nvSpPr>
          <p:cNvPr id="2" name="Title 1"/>
          <p:cNvSpPr>
            <a:spLocks noGrp="1"/>
          </p:cNvSpPr>
          <p:nvPr>
            <p:ph type="title"/>
          </p:nvPr>
        </p:nvSpPr>
        <p:spPr/>
        <p:txBody>
          <a:bodyPr/>
          <a:lstStyle/>
          <a:p>
            <a:r>
              <a:rPr lang="en-US" dirty="0" smtClean="0"/>
              <a:t>ROBOTICS</a:t>
            </a:r>
            <a:endParaRPr lang="en-US" dirty="0"/>
          </a:p>
        </p:txBody>
      </p:sp>
      <p:sp>
        <p:nvSpPr>
          <p:cNvPr id="3" name="Content Placeholder 2"/>
          <p:cNvSpPr>
            <a:spLocks noGrp="1"/>
          </p:cNvSpPr>
          <p:nvPr>
            <p:ph idx="1"/>
          </p:nvPr>
        </p:nvSpPr>
        <p:spPr>
          <a:xfrm>
            <a:off x="457200" y="1905000"/>
            <a:ext cx="8229600" cy="4221163"/>
          </a:xfrm>
        </p:spPr>
        <p:txBody>
          <a:bodyPr>
            <a:normAutofit fontScale="92500" lnSpcReduction="20000"/>
          </a:bodyPr>
          <a:lstStyle/>
          <a:p>
            <a:r>
              <a:rPr lang="en-US" dirty="0" smtClean="0"/>
              <a:t>Design, construction, operation and application of robots</a:t>
            </a:r>
          </a:p>
          <a:p>
            <a:r>
              <a:rPr lang="en-US" dirty="0" smtClean="0"/>
              <a:t>Sensors and actuators</a:t>
            </a:r>
          </a:p>
          <a:p>
            <a:r>
              <a:rPr lang="en-US" dirty="0" smtClean="0"/>
              <a:t>Locomotion</a:t>
            </a:r>
          </a:p>
          <a:p>
            <a:pPr lvl="1"/>
            <a:r>
              <a:rPr lang="en-US" dirty="0" smtClean="0"/>
              <a:t>Rolling : 1, 2, 4,6 etc wheels</a:t>
            </a:r>
          </a:p>
          <a:p>
            <a:pPr lvl="1"/>
            <a:r>
              <a:rPr lang="en-US" dirty="0" smtClean="0"/>
              <a:t>Walking</a:t>
            </a:r>
          </a:p>
          <a:p>
            <a:pPr lvl="1"/>
            <a:r>
              <a:rPr lang="en-US" dirty="0" smtClean="0"/>
              <a:t>Flying</a:t>
            </a:r>
          </a:p>
          <a:p>
            <a:pPr lvl="1"/>
            <a:r>
              <a:rPr lang="en-US" dirty="0" smtClean="0"/>
              <a:t>Crawling</a:t>
            </a:r>
          </a:p>
          <a:p>
            <a:pPr lvl="1"/>
            <a:r>
              <a:rPr lang="en-US" dirty="0" smtClean="0"/>
              <a:t>Climbing</a:t>
            </a:r>
          </a:p>
          <a:p>
            <a:r>
              <a:rPr lang="en-US" dirty="0" smtClean="0"/>
              <a:t>Locomotion needs motor</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MOTORS</a:t>
            </a:r>
            <a:endParaRPr lang="en-US" dirty="0"/>
          </a:p>
        </p:txBody>
      </p:sp>
      <p:sp>
        <p:nvSpPr>
          <p:cNvPr id="3" name="Content Placeholder 2"/>
          <p:cNvSpPr>
            <a:spLocks noGrp="1"/>
          </p:cNvSpPr>
          <p:nvPr>
            <p:ph idx="1"/>
          </p:nvPr>
        </p:nvSpPr>
        <p:spPr>
          <a:xfrm>
            <a:off x="304800" y="1219200"/>
            <a:ext cx="5562600" cy="5334000"/>
          </a:xfrm>
        </p:spPr>
        <p:txBody>
          <a:bodyPr>
            <a:normAutofit fontScale="92500" lnSpcReduction="10000"/>
          </a:bodyPr>
          <a:lstStyle/>
          <a:p>
            <a:r>
              <a:rPr lang="en-US" dirty="0" smtClean="0"/>
              <a:t>Electric energy to mechanical energy</a:t>
            </a:r>
          </a:p>
          <a:p>
            <a:r>
              <a:rPr lang="en-US" dirty="0" smtClean="0"/>
              <a:t>Types of motors</a:t>
            </a:r>
          </a:p>
          <a:p>
            <a:pPr lvl="1"/>
            <a:r>
              <a:rPr lang="en-US" dirty="0" smtClean="0"/>
              <a:t>DC motor: converts direct current electrical power into mechanical power</a:t>
            </a:r>
          </a:p>
          <a:p>
            <a:pPr lvl="1"/>
            <a:r>
              <a:rPr lang="en-US" dirty="0" smtClean="0"/>
              <a:t>Stepper motor: a brushless DC electric motor that divides a full rotation into a number of equal steps</a:t>
            </a:r>
          </a:p>
          <a:p>
            <a:pPr lvl="1"/>
            <a:r>
              <a:rPr lang="en-US" dirty="0" smtClean="0"/>
              <a:t>Servo motor:  precise control of angular or linear position, velocity and acceleration</a:t>
            </a:r>
            <a:endParaRPr lang="en-US" dirty="0"/>
          </a:p>
        </p:txBody>
      </p:sp>
      <p:pic>
        <p:nvPicPr>
          <p:cNvPr id="1026" name="Picture 2" descr="C:\Users\user\Desktop\pathanapuram\220px-Ejs_Open_Source_Direct_Current_Electrical_Motor_Model_Java_Applet_(_DC_Motor_)_80_degree_split_ring.gif"/>
          <p:cNvPicPr>
            <a:picLocks noChangeAspect="1" noChangeArrowheads="1" noCrop="1"/>
          </p:cNvPicPr>
          <p:nvPr/>
        </p:nvPicPr>
        <p:blipFill>
          <a:blip r:embed="rId2" cstate="print"/>
          <a:srcRect/>
          <a:stretch>
            <a:fillRect/>
          </a:stretch>
        </p:blipFill>
        <p:spPr bwMode="auto">
          <a:xfrm>
            <a:off x="6248400" y="1600200"/>
            <a:ext cx="2483556" cy="2438400"/>
          </a:xfrm>
          <a:prstGeom prst="rect">
            <a:avLst/>
          </a:prstGeom>
          <a:noFill/>
        </p:spPr>
      </p:pic>
      <p:pic>
        <p:nvPicPr>
          <p:cNvPr id="1027" name="Picture 3" descr="C:\Users\user\Desktop\pathanapuram\200px-StepperMotor.gif"/>
          <p:cNvPicPr>
            <a:picLocks noChangeAspect="1" noChangeArrowheads="1" noCrop="1"/>
          </p:cNvPicPr>
          <p:nvPr/>
        </p:nvPicPr>
        <p:blipFill>
          <a:blip r:embed="rId3" cstate="print"/>
          <a:srcRect/>
          <a:stretch>
            <a:fillRect/>
          </a:stretch>
        </p:blipFill>
        <p:spPr bwMode="auto">
          <a:xfrm>
            <a:off x="6324600" y="2514600"/>
            <a:ext cx="2286000" cy="2286000"/>
          </a:xfrm>
          <a:prstGeom prst="rect">
            <a:avLst/>
          </a:prstGeom>
          <a:noFill/>
        </p:spPr>
      </p:pic>
      <p:pic>
        <p:nvPicPr>
          <p:cNvPr id="1031" name="Picture 7" descr="C:\Users\user\Desktop\pathanapuram\gefanuc1.gif"/>
          <p:cNvPicPr>
            <a:picLocks noChangeAspect="1" noChangeArrowheads="1"/>
          </p:cNvPicPr>
          <p:nvPr/>
        </p:nvPicPr>
        <p:blipFill>
          <a:blip r:embed="rId4" cstate="print"/>
          <a:srcRect/>
          <a:stretch>
            <a:fillRect/>
          </a:stretch>
        </p:blipFill>
        <p:spPr bwMode="auto">
          <a:xfrm>
            <a:off x="6172200" y="3810000"/>
            <a:ext cx="2590800" cy="21827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1026"/>
                                        </p:tgtEl>
                                        <p:attrNameLst>
                                          <p:attrName>ppt_x</p:attrName>
                                        </p:attrNameLst>
                                      </p:cBhvr>
                                      <p:tavLst>
                                        <p:tav tm="0">
                                          <p:val>
                                            <p:strVal val="ppt_x"/>
                                          </p:val>
                                        </p:tav>
                                        <p:tav tm="100000">
                                          <p:val>
                                            <p:strVal val="ppt_x"/>
                                          </p:val>
                                        </p:tav>
                                      </p:tavLst>
                                    </p:anim>
                                    <p:anim calcmode="lin" valueType="num">
                                      <p:cBhvr additive="base">
                                        <p:cTn id="12" dur="500"/>
                                        <p:tgtEl>
                                          <p:spTgt spid="1026"/>
                                        </p:tgtEl>
                                        <p:attrNameLst>
                                          <p:attrName>ppt_y</p:attrName>
                                        </p:attrNameLst>
                                      </p:cBhvr>
                                      <p:tavLst>
                                        <p:tav tm="0">
                                          <p:val>
                                            <p:strVal val="ppt_y"/>
                                          </p:val>
                                        </p:tav>
                                        <p:tav tm="100000">
                                          <p:val>
                                            <p:strVal val="1+ppt_h/2"/>
                                          </p:val>
                                        </p:tav>
                                      </p:tavLst>
                                    </p:anim>
                                    <p:set>
                                      <p:cBhvr>
                                        <p:cTn id="13" dur="1" fill="hold">
                                          <p:stCondLst>
                                            <p:cond delay="499"/>
                                          </p:stCondLst>
                                        </p:cTn>
                                        <p:tgtEl>
                                          <p:spTgt spid="102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linds(horizontal)">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27"/>
                                        </p:tgtEl>
                                        <p:attrNameLst>
                                          <p:attrName>ppt_x</p:attrName>
                                        </p:attrNameLst>
                                      </p:cBhvr>
                                      <p:tavLst>
                                        <p:tav tm="0">
                                          <p:val>
                                            <p:strVal val="ppt_x"/>
                                          </p:val>
                                        </p:tav>
                                        <p:tav tm="100000">
                                          <p:val>
                                            <p:strVal val="ppt_x"/>
                                          </p:val>
                                        </p:tav>
                                      </p:tavLst>
                                    </p:anim>
                                    <p:anim calcmode="lin" valueType="num">
                                      <p:cBhvr additive="base">
                                        <p:cTn id="23" dur="500"/>
                                        <p:tgtEl>
                                          <p:spTgt spid="1027"/>
                                        </p:tgtEl>
                                        <p:attrNameLst>
                                          <p:attrName>ppt_y</p:attrName>
                                        </p:attrNameLst>
                                      </p:cBhvr>
                                      <p:tavLst>
                                        <p:tav tm="0">
                                          <p:val>
                                            <p:strVal val="ppt_y"/>
                                          </p:val>
                                        </p:tav>
                                        <p:tav tm="100000">
                                          <p:val>
                                            <p:strVal val="1+ppt_h/2"/>
                                          </p:val>
                                        </p:tav>
                                      </p:tavLst>
                                    </p:anim>
                                    <p:set>
                                      <p:cBhvr>
                                        <p:cTn id="24" dur="1" fill="hold">
                                          <p:stCondLst>
                                            <p:cond delay="499"/>
                                          </p:stCondLst>
                                        </p:cTn>
                                        <p:tgtEl>
                                          <p:spTgt spid="10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31"/>
                                        </p:tgtEl>
                                        <p:attrNameLst>
                                          <p:attrName>style.visibility</p:attrName>
                                        </p:attrNameLst>
                                      </p:cBhvr>
                                      <p:to>
                                        <p:strVal val="visible"/>
                                      </p:to>
                                    </p:set>
                                    <p:animEffect transition="in" filter="blinds(horizontal)">
                                      <p:cBhvr>
                                        <p:cTn id="29" dur="500"/>
                                        <p:tgtEl>
                                          <p:spTgt spid="103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1031"/>
                                        </p:tgtEl>
                                        <p:attrNameLst>
                                          <p:attrName>ppt_x</p:attrName>
                                        </p:attrNameLst>
                                      </p:cBhvr>
                                      <p:tavLst>
                                        <p:tav tm="0">
                                          <p:val>
                                            <p:strVal val="ppt_x"/>
                                          </p:val>
                                        </p:tav>
                                        <p:tav tm="100000">
                                          <p:val>
                                            <p:strVal val="ppt_x"/>
                                          </p:val>
                                        </p:tav>
                                      </p:tavLst>
                                    </p:anim>
                                    <p:anim calcmode="lin" valueType="num">
                                      <p:cBhvr additive="base">
                                        <p:cTn id="34" dur="500"/>
                                        <p:tgtEl>
                                          <p:spTgt spid="1031"/>
                                        </p:tgtEl>
                                        <p:attrNameLst>
                                          <p:attrName>ppt_y</p:attrName>
                                        </p:attrNameLst>
                                      </p:cBhvr>
                                      <p:tavLst>
                                        <p:tav tm="0">
                                          <p:val>
                                            <p:strVal val="ppt_y"/>
                                          </p:val>
                                        </p:tav>
                                        <p:tav tm="100000">
                                          <p:val>
                                            <p:strVal val="1+ppt_h/2"/>
                                          </p:val>
                                        </p:tav>
                                      </p:tavLst>
                                    </p:anim>
                                    <p:set>
                                      <p:cBhvr>
                                        <p:cTn id="35" dur="1" fill="hold">
                                          <p:stCondLst>
                                            <p:cond delay="499"/>
                                          </p:stCondLst>
                                        </p:cTn>
                                        <p:tgtEl>
                                          <p:spTgt spid="10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MECHANISMS</a:t>
            </a:r>
            <a:endParaRPr lang="en-US" dirty="0"/>
          </a:p>
        </p:txBody>
      </p:sp>
      <p:sp>
        <p:nvSpPr>
          <p:cNvPr id="3" name="Content Placeholder 2"/>
          <p:cNvSpPr>
            <a:spLocks noGrp="1"/>
          </p:cNvSpPr>
          <p:nvPr>
            <p:ph idx="1"/>
          </p:nvPr>
        </p:nvSpPr>
        <p:spPr/>
        <p:txBody>
          <a:bodyPr/>
          <a:lstStyle/>
          <a:p>
            <a:endParaRPr lang="en-US"/>
          </a:p>
        </p:txBody>
      </p:sp>
      <p:pic>
        <p:nvPicPr>
          <p:cNvPr id="2050" name="Picture 2" descr="C:\Users\user\Desktop\pathanapuram\servo-mechanism.gif"/>
          <p:cNvPicPr>
            <a:picLocks noChangeAspect="1" noChangeArrowheads="1" noCrop="1"/>
          </p:cNvPicPr>
          <p:nvPr/>
        </p:nvPicPr>
        <p:blipFill>
          <a:blip r:embed="rId2" cstate="print"/>
          <a:srcRect/>
          <a:stretch>
            <a:fillRect/>
          </a:stretch>
        </p:blipFill>
        <p:spPr bwMode="auto">
          <a:xfrm>
            <a:off x="1295400" y="1219200"/>
            <a:ext cx="6626945" cy="4133850"/>
          </a:xfrm>
          <a:prstGeom prst="rect">
            <a:avLst/>
          </a:prstGeom>
          <a:noFill/>
        </p:spPr>
      </p:pic>
      <p:pic>
        <p:nvPicPr>
          <p:cNvPr id="2051" name="Picture 3" descr="C:\Users\user\Desktop\pathanapuram\m2548_pic_002.gif"/>
          <p:cNvPicPr>
            <a:picLocks noChangeAspect="1" noChangeArrowheads="1" noCrop="1"/>
          </p:cNvPicPr>
          <p:nvPr/>
        </p:nvPicPr>
        <p:blipFill>
          <a:blip r:embed="rId3" cstate="print"/>
          <a:srcRect/>
          <a:stretch>
            <a:fillRect/>
          </a:stretch>
        </p:blipFill>
        <p:spPr bwMode="auto">
          <a:xfrm>
            <a:off x="1845414" y="1524000"/>
            <a:ext cx="4792182" cy="441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2050"/>
                                        </p:tgtEl>
                                        <p:attrNameLst>
                                          <p:attrName>ppt_x</p:attrName>
                                        </p:attrNameLst>
                                      </p:cBhvr>
                                      <p:tavLst>
                                        <p:tav tm="0">
                                          <p:val>
                                            <p:strVal val="ppt_x"/>
                                          </p:val>
                                        </p:tav>
                                        <p:tav tm="100000">
                                          <p:val>
                                            <p:strVal val="ppt_x"/>
                                          </p:val>
                                        </p:tav>
                                      </p:tavLst>
                                    </p:anim>
                                    <p:anim calcmode="lin" valueType="num">
                                      <p:cBhvr additive="base">
                                        <p:cTn id="14" dur="500"/>
                                        <p:tgtEl>
                                          <p:spTgt spid="2050"/>
                                        </p:tgtEl>
                                        <p:attrNameLst>
                                          <p:attrName>ppt_y</p:attrName>
                                        </p:attrNameLst>
                                      </p:cBhvr>
                                      <p:tavLst>
                                        <p:tav tm="0">
                                          <p:val>
                                            <p:strVal val="ppt_y"/>
                                          </p:val>
                                        </p:tav>
                                        <p:tav tm="100000">
                                          <p:val>
                                            <p:strVal val="1+ppt_h/2"/>
                                          </p:val>
                                        </p:tav>
                                      </p:tavLst>
                                    </p:anim>
                                    <p:set>
                                      <p:cBhvr>
                                        <p:cTn id="15" dur="1" fill="hold">
                                          <p:stCondLst>
                                            <p:cond delay="499"/>
                                          </p:stCondLst>
                                        </p:cTn>
                                        <p:tgtEl>
                                          <p:spTgt spid="20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 calcmode="lin" valueType="num">
                                      <p:cBhvr>
                                        <p:cTn id="20" dur="500" fill="hold"/>
                                        <p:tgtEl>
                                          <p:spTgt spid="2051"/>
                                        </p:tgtEl>
                                        <p:attrNameLst>
                                          <p:attrName>ppt_w</p:attrName>
                                        </p:attrNameLst>
                                      </p:cBhvr>
                                      <p:tavLst>
                                        <p:tav tm="0">
                                          <p:val>
                                            <p:fltVal val="0"/>
                                          </p:val>
                                        </p:tav>
                                        <p:tav tm="100000">
                                          <p:val>
                                            <p:strVal val="#ppt_w"/>
                                          </p:val>
                                        </p:tav>
                                      </p:tavLst>
                                    </p:anim>
                                    <p:anim calcmode="lin" valueType="num">
                                      <p:cBhvr>
                                        <p:cTn id="21" dur="500" fill="hold"/>
                                        <p:tgtEl>
                                          <p:spTgt spid="2051"/>
                                        </p:tgtEl>
                                        <p:attrNameLst>
                                          <p:attrName>ppt_h</p:attrName>
                                        </p:attrNameLst>
                                      </p:cBhvr>
                                      <p:tavLst>
                                        <p:tav tm="0">
                                          <p:val>
                                            <p:fltVal val="0"/>
                                          </p:val>
                                        </p:tav>
                                        <p:tav tm="100000">
                                          <p:val>
                                            <p:strVal val="#ppt_h"/>
                                          </p:val>
                                        </p:tav>
                                      </p:tavLst>
                                    </p:anim>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051"/>
                                        </p:tgtEl>
                                        <p:attrNameLst>
                                          <p:attrName>ppt_x</p:attrName>
                                        </p:attrNameLst>
                                      </p:cBhvr>
                                      <p:tavLst>
                                        <p:tav tm="0">
                                          <p:val>
                                            <p:strVal val="ppt_x"/>
                                          </p:val>
                                        </p:tav>
                                        <p:tav tm="100000">
                                          <p:val>
                                            <p:strVal val="ppt_x"/>
                                          </p:val>
                                        </p:tav>
                                      </p:tavLst>
                                    </p:anim>
                                    <p:anim calcmode="lin" valueType="num">
                                      <p:cBhvr additive="base">
                                        <p:cTn id="27" dur="500"/>
                                        <p:tgtEl>
                                          <p:spTgt spid="2051"/>
                                        </p:tgtEl>
                                        <p:attrNameLst>
                                          <p:attrName>ppt_y</p:attrName>
                                        </p:attrNameLst>
                                      </p:cBhvr>
                                      <p:tavLst>
                                        <p:tav tm="0">
                                          <p:val>
                                            <p:strVal val="ppt_y"/>
                                          </p:val>
                                        </p:tav>
                                        <p:tav tm="100000">
                                          <p:val>
                                            <p:strVal val="1+ppt_h/2"/>
                                          </p:val>
                                        </p:tav>
                                      </p:tavLst>
                                    </p:anim>
                                    <p:set>
                                      <p:cBhvr>
                                        <p:cTn id="28" dur="1" fill="hold">
                                          <p:stCondLst>
                                            <p:cond delay="499"/>
                                          </p:stCondLst>
                                        </p:cTn>
                                        <p:tgtEl>
                                          <p:spTgt spid="2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DRIVER 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Interface between microcontroller and motor</a:t>
            </a:r>
          </a:p>
          <a:p>
            <a:r>
              <a:rPr lang="en-US" dirty="0"/>
              <a:t>M</a:t>
            </a:r>
            <a:r>
              <a:rPr lang="en-US" dirty="0" smtClean="0"/>
              <a:t>ost </a:t>
            </a:r>
            <a:r>
              <a:rPr lang="en-US" dirty="0"/>
              <a:t>microprocessors operate at low voltages and require a small amount of current to operate while  the motors require a relatively higher voltages and current . Thus current cannot be supplied to the motors from the microprocessor. </a:t>
            </a:r>
            <a:r>
              <a:rPr lang="en-US" dirty="0" smtClean="0"/>
              <a:t>So motor </a:t>
            </a:r>
            <a:r>
              <a:rPr lang="en-US" dirty="0"/>
              <a:t>driver </a:t>
            </a:r>
            <a:r>
              <a:rPr lang="en-US" dirty="0" smtClean="0"/>
              <a:t>ICs are used.</a:t>
            </a:r>
          </a:p>
          <a:p>
            <a:r>
              <a:rPr lang="en-US" dirty="0" smtClean="0"/>
              <a:t>Mostly used driver ICs</a:t>
            </a:r>
          </a:p>
          <a:p>
            <a:pPr lvl="1"/>
            <a:r>
              <a:rPr lang="en-US" dirty="0" smtClean="0"/>
              <a:t>L293D</a:t>
            </a:r>
          </a:p>
          <a:p>
            <a:pPr lvl="1"/>
            <a:r>
              <a:rPr lang="en-US" dirty="0" smtClean="0"/>
              <a:t>ULN</a:t>
            </a:r>
          </a:p>
          <a:p>
            <a:pPr lvl="1">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6MkxVv0tiN7vY9LF0MOhRObXk1STScK_CRagpHCBJ7MxNEcUxIi8YaoL3eNmW_F2L6HFPn38ShAks5dOVlHFwwq559IuDKU59nPJbvQl1XxhPY2gUqmy6KQ4"/>
          <p:cNvPicPr>
            <a:picLocks noChangeAspect="1" noChangeArrowheads="1"/>
          </p:cNvPicPr>
          <p:nvPr/>
        </p:nvPicPr>
        <p:blipFill>
          <a:blip r:embed="rId2" cstate="print"/>
          <a:srcRect/>
          <a:stretch>
            <a:fillRect/>
          </a:stretch>
        </p:blipFill>
        <p:spPr bwMode="auto">
          <a:xfrm>
            <a:off x="4410075" y="2667000"/>
            <a:ext cx="4733925" cy="4000501"/>
          </a:xfrm>
          <a:prstGeom prst="rect">
            <a:avLst/>
          </a:prstGeom>
          <a:noFill/>
        </p:spPr>
      </p:pic>
      <p:sp>
        <p:nvSpPr>
          <p:cNvPr id="2" name="Title 1"/>
          <p:cNvSpPr>
            <a:spLocks noGrp="1"/>
          </p:cNvSpPr>
          <p:nvPr>
            <p:ph type="title"/>
          </p:nvPr>
        </p:nvSpPr>
        <p:spPr/>
        <p:txBody>
          <a:bodyPr/>
          <a:lstStyle/>
          <a:p>
            <a:r>
              <a:rPr lang="en-US" dirty="0" smtClean="0"/>
              <a:t>L293D</a:t>
            </a:r>
            <a:endParaRPr lang="en-US" dirty="0"/>
          </a:p>
        </p:txBody>
      </p:sp>
      <p:sp>
        <p:nvSpPr>
          <p:cNvPr id="3" name="Content Placeholder 2"/>
          <p:cNvSpPr>
            <a:spLocks noGrp="1"/>
          </p:cNvSpPr>
          <p:nvPr>
            <p:ph idx="1"/>
          </p:nvPr>
        </p:nvSpPr>
        <p:spPr>
          <a:xfrm>
            <a:off x="457200" y="1600200"/>
            <a:ext cx="5334000" cy="4525963"/>
          </a:xfrm>
        </p:spPr>
        <p:txBody>
          <a:bodyPr>
            <a:normAutofit fontScale="85000" lnSpcReduction="10000"/>
          </a:bodyPr>
          <a:lstStyle/>
          <a:p>
            <a:r>
              <a:rPr lang="en-US" dirty="0" smtClean="0"/>
              <a:t>Moto driver IC from L293 series.</a:t>
            </a:r>
          </a:p>
          <a:p>
            <a:r>
              <a:rPr lang="en-US" dirty="0" smtClean="0"/>
              <a:t>Consist of two H-bridge, for controlling low current rated motors.</a:t>
            </a:r>
          </a:p>
          <a:p>
            <a:r>
              <a:rPr lang="en-US" dirty="0" smtClean="0"/>
              <a:t>L293D has 16 pins, they are comprised as follows:</a:t>
            </a:r>
            <a:br>
              <a:rPr lang="en-US" dirty="0" smtClean="0"/>
            </a:br>
            <a:r>
              <a:rPr lang="en-US" dirty="0" smtClean="0"/>
              <a:t>Ground Pins - 4</a:t>
            </a:r>
            <a:br>
              <a:rPr lang="en-US" dirty="0" smtClean="0"/>
            </a:br>
            <a:r>
              <a:rPr lang="en-US" dirty="0" smtClean="0"/>
              <a:t>Input Pins - 4</a:t>
            </a:r>
            <a:br>
              <a:rPr lang="en-US" dirty="0" smtClean="0"/>
            </a:br>
            <a:r>
              <a:rPr lang="en-US" dirty="0" smtClean="0"/>
              <a:t>Output Pins - 4</a:t>
            </a:r>
            <a:br>
              <a:rPr lang="en-US" dirty="0" smtClean="0"/>
            </a:br>
            <a:r>
              <a:rPr lang="en-US" dirty="0" smtClean="0"/>
              <a:t>Enable pins -  2</a:t>
            </a:r>
            <a:br>
              <a:rPr lang="en-US" dirty="0" smtClean="0"/>
            </a:br>
            <a:r>
              <a:rPr lang="en-US" dirty="0" smtClean="0"/>
              <a:t>Voltage Pins - 2</a:t>
            </a:r>
          </a:p>
          <a:p>
            <a:endParaRPr lang="en-US" dirty="0"/>
          </a:p>
        </p:txBody>
      </p:sp>
      <p:sp>
        <p:nvSpPr>
          <p:cNvPr id="3073"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333333"/>
                </a:solidFill>
                <a:effectLst/>
                <a:latin typeface="Roboto"/>
                <a:cs typeface="Arial" pitchFamily="34" charset="0"/>
              </a:rPr>
              <a:t>L293D Pin Diagram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333333"/>
                </a:solidFill>
                <a:effectLst/>
                <a:latin typeface="Roboto"/>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5200" b="0" i="0" u="none" strike="noStrike" cap="none" normalizeH="0" baseline="0" smtClean="0">
                <a:ln>
                  <a:noFill/>
                </a:ln>
                <a:solidFill>
                  <a:srgbClr val="333333"/>
                </a:solidFill>
                <a:effectLst/>
                <a:latin typeface="Roboto"/>
                <a:cs typeface="Arial" pitchFamily="34" charset="0"/>
              </a:rPr>
              <a:t/>
            </a:r>
            <a:br>
              <a:rPr kumimoji="0" lang="en-US" sz="25200" b="0" i="0" u="none" strike="noStrike" cap="none" normalizeH="0" baseline="0" smtClean="0">
                <a:ln>
                  <a:noFill/>
                </a:ln>
                <a:solidFill>
                  <a:srgbClr val="333333"/>
                </a:solidFill>
                <a:effectLst/>
                <a:latin typeface="Roboto"/>
                <a:cs typeface="Arial" pitchFamily="34" charset="0"/>
              </a:rPr>
            </a:br>
            <a:endParaRPr kumimoji="0" lang="en-US" sz="25200" b="0" i="0" u="none" strike="noStrike" cap="none" normalizeH="0" baseline="0" smtClean="0">
              <a:ln>
                <a:noFill/>
              </a:ln>
              <a:solidFill>
                <a:srgbClr val="333333"/>
              </a:solidFill>
              <a:effectLst/>
              <a:latin typeface="Roboto"/>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L293D</a:t>
            </a:r>
            <a:endParaRPr lang="en-US" dirty="0"/>
          </a:p>
        </p:txBody>
      </p:sp>
      <p:sp>
        <p:nvSpPr>
          <p:cNvPr id="3" name="Content Placeholder 2"/>
          <p:cNvSpPr>
            <a:spLocks noGrp="1"/>
          </p:cNvSpPr>
          <p:nvPr>
            <p:ph idx="1"/>
          </p:nvPr>
        </p:nvSpPr>
        <p:spPr>
          <a:xfrm>
            <a:off x="0" y="1066801"/>
            <a:ext cx="5562600" cy="5791199"/>
          </a:xfrm>
        </p:spPr>
        <p:txBody>
          <a:bodyPr>
            <a:normAutofit fontScale="77500" lnSpcReduction="20000"/>
          </a:bodyPr>
          <a:lstStyle/>
          <a:p>
            <a:r>
              <a:rPr lang="en-US" dirty="0" smtClean="0"/>
              <a:t>It has two voltage pins, one of which is used to draw current for the working of the L293D and the other is used to apply voltage to the motors.</a:t>
            </a:r>
          </a:p>
          <a:p>
            <a:r>
              <a:rPr lang="en-US" dirty="0" smtClean="0"/>
              <a:t>There are 2 INPUT pins, 2 OUTPUT pins and 1 ENABLE pin for each motor.</a:t>
            </a:r>
          </a:p>
          <a:p>
            <a:r>
              <a:rPr lang="en-US" dirty="0" smtClean="0"/>
              <a:t>H-bridge: If the switches S1 &amp; S4 are kept in a closed position while the switches S2 &amp; S3 are kept in a open position meaning that the circuit gets shorted across the switches S1 &amp; S4. </a:t>
            </a:r>
          </a:p>
          <a:p>
            <a:r>
              <a:rPr lang="en-US" dirty="0" smtClean="0"/>
              <a:t>The current would make the motor turn in one direction.</a:t>
            </a:r>
          </a:p>
          <a:p>
            <a:r>
              <a:rPr lang="en-US" dirty="0" smtClean="0"/>
              <a:t>When the switches S2 &amp; S3 are closed, the current flow is in counter clockwise direction.</a:t>
            </a:r>
            <a:endParaRPr lang="en-US" dirty="0"/>
          </a:p>
        </p:txBody>
      </p:sp>
      <p:pic>
        <p:nvPicPr>
          <p:cNvPr id="19458" name="Picture 2" descr="https://lh6.googleusercontent.com/GiO1o6Mv4qqVOVosrmJTdg8NnaRsxmRrhR6eT_-9nv3esvVJodJNTgEwaCFtGiHdpyu1RhATjZzQNvNKAUQG1xpW43P_g4jt5ST8v-zypdQg8xA0CdNoFQd_SA"/>
          <p:cNvPicPr>
            <a:picLocks noChangeAspect="1" noChangeArrowheads="1"/>
          </p:cNvPicPr>
          <p:nvPr/>
        </p:nvPicPr>
        <p:blipFill>
          <a:blip r:embed="rId2" cstate="print"/>
          <a:srcRect/>
          <a:stretch>
            <a:fillRect/>
          </a:stretch>
        </p:blipFill>
        <p:spPr bwMode="auto">
          <a:xfrm>
            <a:off x="4876800" y="2819400"/>
            <a:ext cx="4267200" cy="261956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a:t>
            </a:r>
            <a:endParaRPr lang="en-US" dirty="0"/>
          </a:p>
        </p:txBody>
      </p:sp>
      <p:sp>
        <p:nvSpPr>
          <p:cNvPr id="3" name="Content Placeholder 2"/>
          <p:cNvSpPr>
            <a:spLocks noGrp="1"/>
          </p:cNvSpPr>
          <p:nvPr>
            <p:ph idx="1"/>
          </p:nvPr>
        </p:nvSpPr>
        <p:spPr>
          <a:xfrm>
            <a:off x="0" y="1676400"/>
            <a:ext cx="4648200" cy="4525963"/>
          </a:xfrm>
        </p:spPr>
        <p:txBody>
          <a:bodyPr/>
          <a:lstStyle/>
          <a:p>
            <a:r>
              <a:rPr lang="en-US" dirty="0" smtClean="0"/>
              <a:t>Motor has two terminals</a:t>
            </a:r>
          </a:p>
          <a:p>
            <a:pPr lvl="1"/>
            <a:r>
              <a:rPr lang="en-US" dirty="0" smtClean="0"/>
              <a:t>(+ ,-) or (</a:t>
            </a:r>
            <a:r>
              <a:rPr lang="en-US" dirty="0" err="1" smtClean="0"/>
              <a:t>V</a:t>
            </a:r>
            <a:r>
              <a:rPr lang="en-US" dirty="0" err="1" smtClean="0"/>
              <a:t>cc</a:t>
            </a:r>
            <a:r>
              <a:rPr lang="en-US" dirty="0" smtClean="0"/>
              <a:t>, 0): rotation in clockwise direction</a:t>
            </a:r>
          </a:p>
          <a:p>
            <a:pPr lvl="1"/>
            <a:r>
              <a:rPr lang="en-US" dirty="0" smtClean="0"/>
              <a:t> </a:t>
            </a:r>
            <a:r>
              <a:rPr lang="en-US" dirty="0" smtClean="0"/>
              <a:t>(-, +) or (0, </a:t>
            </a:r>
            <a:r>
              <a:rPr lang="en-US" dirty="0" err="1" smtClean="0"/>
              <a:t>Vcc</a:t>
            </a:r>
            <a:r>
              <a:rPr lang="en-US" dirty="0" smtClean="0"/>
              <a:t>): rotation in anticlockwise direction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495800" y="1219200"/>
            <a:ext cx="4648200" cy="566155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ULN2003A</a:t>
            </a:r>
            <a:endParaRPr lang="en-US" dirty="0"/>
          </a:p>
        </p:txBody>
      </p:sp>
      <p:sp>
        <p:nvSpPr>
          <p:cNvPr id="3" name="Content Placeholder 2"/>
          <p:cNvSpPr>
            <a:spLocks noGrp="1"/>
          </p:cNvSpPr>
          <p:nvPr>
            <p:ph idx="1"/>
          </p:nvPr>
        </p:nvSpPr>
        <p:spPr>
          <a:xfrm>
            <a:off x="0" y="1066800"/>
            <a:ext cx="9144000" cy="3810000"/>
          </a:xfrm>
        </p:spPr>
        <p:txBody>
          <a:bodyPr>
            <a:normAutofit fontScale="77500" lnSpcReduction="20000"/>
          </a:bodyPr>
          <a:lstStyle/>
          <a:p>
            <a:r>
              <a:rPr lang="en-US" dirty="0" smtClean="0"/>
              <a:t>The </a:t>
            </a:r>
            <a:r>
              <a:rPr lang="en-US" b="1" dirty="0" smtClean="0"/>
              <a:t>ULN2003A</a:t>
            </a:r>
            <a:r>
              <a:rPr lang="en-US" dirty="0" smtClean="0"/>
              <a:t> is an array of seven NPN Darlington transistors capable of 500mA, 50V output.</a:t>
            </a:r>
          </a:p>
          <a:p>
            <a:r>
              <a:rPr lang="en-US" dirty="0" smtClean="0"/>
              <a:t>It features common-cathode </a:t>
            </a:r>
            <a:r>
              <a:rPr lang="en-US" dirty="0" err="1" smtClean="0"/>
              <a:t>flyback</a:t>
            </a:r>
            <a:r>
              <a:rPr lang="en-US" dirty="0" smtClean="0"/>
              <a:t> diodes for switching inductive loads.</a:t>
            </a:r>
          </a:p>
          <a:p>
            <a:r>
              <a:rPr lang="en-US" dirty="0" smtClean="0"/>
              <a:t>A Darlington pair achieves very high current amplification by connecting two bipolar transistors in direct DC coupling so the current amplified by the first transistor is amplified further by the second one.</a:t>
            </a:r>
          </a:p>
          <a:p>
            <a:r>
              <a:rPr lang="en-US" dirty="0" smtClean="0"/>
              <a:t>The seven Darlington pairs in ULN2003 can operate independently except the common cathode diodes that connect to their respective collectors.</a:t>
            </a:r>
            <a:endParaRPr lang="en-US" dirty="0"/>
          </a:p>
        </p:txBody>
      </p:sp>
      <p:pic>
        <p:nvPicPr>
          <p:cNvPr id="20482" name="Picture 2" descr="C:\Users\user\Desktop\pathanapuram\ULN2003A_Pin_Connection.PNG"/>
          <p:cNvPicPr>
            <a:picLocks noChangeAspect="1" noChangeArrowheads="1"/>
          </p:cNvPicPr>
          <p:nvPr/>
        </p:nvPicPr>
        <p:blipFill>
          <a:blip r:embed="rId2" cstate="print"/>
          <a:srcRect/>
          <a:stretch>
            <a:fillRect/>
          </a:stretch>
        </p:blipFill>
        <p:spPr bwMode="auto">
          <a:xfrm>
            <a:off x="2241460" y="4648200"/>
            <a:ext cx="4587966" cy="2209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251</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ARDUINO BASED DESIGN: ROBOTICS</vt:lpstr>
      <vt:lpstr>ROBOTICS</vt:lpstr>
      <vt:lpstr>MOTORS</vt:lpstr>
      <vt:lpstr>SERVO MECHANISMS</vt:lpstr>
      <vt:lpstr>MOTOR DRIVER IC</vt:lpstr>
      <vt:lpstr>L293D</vt:lpstr>
      <vt:lpstr>L293D</vt:lpstr>
      <vt:lpstr>Connection</vt:lpstr>
      <vt:lpstr>ULN2003A</vt:lpstr>
      <vt:lpstr>TASKS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DESIGN ROBOTICS</dc:title>
  <dc:creator>user</dc:creator>
  <cp:lastModifiedBy>user</cp:lastModifiedBy>
  <cp:revision>25</cp:revision>
  <dcterms:created xsi:type="dcterms:W3CDTF">2015-09-05T15:59:04Z</dcterms:created>
  <dcterms:modified xsi:type="dcterms:W3CDTF">2015-09-07T06:48:32Z</dcterms:modified>
</cp:coreProperties>
</file>