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  <p:sldId id="266" r:id="rId7"/>
    <p:sldId id="256" r:id="rId8"/>
    <p:sldId id="257" r:id="rId9"/>
    <p:sldId id="258" r:id="rId10"/>
    <p:sldId id="259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6C1C-31B7-4208-9ED5-A1E93309A34A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DCCC9-5CA1-42FA-A4BF-722EE402C7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tmel.com/Images/doc816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Microcontroller (MCU)</a:t>
            </a:r>
          </a:p>
          <a:p>
            <a:pPr lvl="1"/>
            <a:r>
              <a:rPr lang="en-US" altLang="en-US" dirty="0" smtClean="0"/>
              <a:t>Integrated electronic computing device that includes three major components on a single chip</a:t>
            </a:r>
          </a:p>
          <a:p>
            <a:pPr lvl="2"/>
            <a:r>
              <a:rPr lang="en-US" altLang="en-US" dirty="0" smtClean="0"/>
              <a:t>Microprocessor (MPU)</a:t>
            </a:r>
          </a:p>
          <a:p>
            <a:pPr lvl="2"/>
            <a:r>
              <a:rPr lang="en-US" altLang="en-US" dirty="0" smtClean="0"/>
              <a:t>Memory</a:t>
            </a:r>
          </a:p>
          <a:p>
            <a:pPr lvl="2"/>
            <a:r>
              <a:rPr lang="en-US" altLang="en-US" dirty="0" smtClean="0"/>
              <a:t>I/O (</a:t>
            </a:r>
            <a:r>
              <a:rPr lang="en-US" altLang="en-US" dirty="0" err="1" smtClean="0"/>
              <a:t>Input/Output</a:t>
            </a:r>
            <a:r>
              <a:rPr lang="en-US" altLang="en-US" dirty="0" smtClean="0"/>
              <a:t>) ports</a:t>
            </a:r>
          </a:p>
          <a:p>
            <a:r>
              <a:rPr lang="en-US" dirty="0" smtClean="0"/>
              <a:t>Embedded systems use microcontrollers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20764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246697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14600"/>
            <a:ext cx="2519362" cy="176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05200" y="4343400"/>
            <a:ext cx="123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USB A TO B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SPECIFICATIONS OF ARDUINO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447800" y="990599"/>
          <a:ext cx="6172200" cy="5795549"/>
        </p:xfrm>
        <a:graphic>
          <a:graphicData uri="http://schemas.openxmlformats.org/drawingml/2006/table">
            <a:tbl>
              <a:tblPr/>
              <a:tblGrid>
                <a:gridCol w="3086100"/>
                <a:gridCol w="3086100"/>
              </a:tblGrid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Microcontroller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u="none" strike="noStrike">
                          <a:solidFill>
                            <a:srgbClr val="00979C"/>
                          </a:solidFill>
                          <a:latin typeface="+mn-lt"/>
                          <a:hlinkClick r:id="rId2"/>
                        </a:rPr>
                        <a:t>ATmega328P</a:t>
                      </a:r>
                      <a:endParaRPr lang="en-US" sz="1600" b="0">
                        <a:latin typeface="+mn-lt"/>
                      </a:endParaRP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Operating Voltage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5V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3149"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Input Voltage (recommended)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7-12V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Input Voltage (limit)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6-20V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3149"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Digital I/O Pins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14 (of which 6 provide PWM output)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PWM Digital I/O Pins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6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Analog Input Pins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6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it-IT" sz="1600" b="0">
                          <a:latin typeface="+mn-lt"/>
                        </a:rPr>
                        <a:t>DC Current per I/O Pin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20 mA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DC Current for 3.3V Pin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50 </a:t>
                      </a:r>
                      <a:r>
                        <a:rPr lang="en-US" sz="1600" b="0" dirty="0" err="1">
                          <a:latin typeface="+mn-lt"/>
                        </a:rPr>
                        <a:t>mA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733798"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Flash Memory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32 KB (ATmega328P)</a:t>
                      </a:r>
                      <a:br>
                        <a:rPr lang="en-US" sz="1600" b="0" dirty="0">
                          <a:latin typeface="+mn-lt"/>
                        </a:rPr>
                      </a:br>
                      <a:r>
                        <a:rPr lang="en-US" sz="1600" b="0" dirty="0">
                          <a:latin typeface="+mn-lt"/>
                        </a:rPr>
                        <a:t>of which 0.5 KB used by </a:t>
                      </a:r>
                      <a:r>
                        <a:rPr lang="en-US" sz="1600" b="0" dirty="0" err="1">
                          <a:latin typeface="+mn-lt"/>
                        </a:rPr>
                        <a:t>bootloader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SRAM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2 KB (ATmega328P)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EEPROM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1 KB (ATmega328P)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Clock Speed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16 MHz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Length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68.6 mm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Width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53.4 mm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</a:tr>
              <a:tr h="292500"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latin typeface="+mn-lt"/>
                        </a:rPr>
                        <a:t>Weight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latin typeface="+mn-lt"/>
                        </a:rPr>
                        <a:t>25 g</a:t>
                      </a:r>
                    </a:p>
                  </a:txBody>
                  <a:tcPr marL="62033" marR="279151" marT="29776" marB="29776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838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MICROPROCESSORS</a:t>
            </a:r>
            <a:r>
              <a:rPr lang="en-US" sz="3600" dirty="0" smtClean="0"/>
              <a:t> VS. MICROCONTROLLERS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762001"/>
          <a:ext cx="8382000" cy="6102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/>
                <a:gridCol w="4191000"/>
              </a:tblGrid>
              <a:tr h="506042">
                <a:tc>
                  <a:txBody>
                    <a:bodyPr/>
                    <a:lstStyle/>
                    <a:p>
                      <a:r>
                        <a:rPr lang="en-US" dirty="0" smtClean="0"/>
                        <a:t>MICROPROCESSOR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MICROCONTROLLER</a:t>
                      </a:r>
                      <a:endParaRPr lang="en-US" dirty="0"/>
                    </a:p>
                  </a:txBody>
                  <a:tcPr/>
                </a:tc>
              </a:tr>
              <a:tr h="638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CPU is stand-alone,  RAM, ROM, I/O, timer are separate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CPU, RAM, ROM, I/O and timer are all on a single chip</a:t>
                      </a:r>
                    </a:p>
                  </a:txBody>
                  <a:tcPr/>
                </a:tc>
              </a:tr>
              <a:tr h="6384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designer can decide on the  amount of ROM, RAM and I/O ports.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fixed amount of on-chip ROM, RAM, I/O ports</a:t>
                      </a:r>
                    </a:p>
                  </a:txBody>
                  <a:tcPr/>
                </a:tc>
              </a:tr>
              <a:tr h="63842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for applications in which cost, power and</a:t>
                      </a:r>
                      <a:r>
                        <a:rPr kumimoji="1" lang="en-US" altLang="zh-TW" sz="18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  s</a:t>
                      </a: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pace are critical</a:t>
                      </a:r>
                    </a:p>
                  </a:txBody>
                  <a:tcPr/>
                </a:tc>
              </a:tr>
              <a:tr h="50604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versatility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single-purpose (control-oriented)</a:t>
                      </a:r>
                    </a:p>
                  </a:txBody>
                  <a:tcPr/>
                </a:tc>
              </a:tr>
              <a:tr h="50604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general-purpose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Low processing power</a:t>
                      </a:r>
                    </a:p>
                  </a:txBody>
                  <a:tcPr/>
                </a:tc>
              </a:tr>
              <a:tr h="50604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High processing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Low power consumption</a:t>
                      </a:r>
                    </a:p>
                  </a:txBody>
                  <a:tcPr/>
                </a:tc>
              </a:tr>
              <a:tr h="50604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High 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Bit-level operations</a:t>
                      </a:r>
                    </a:p>
                  </a:txBody>
                  <a:tcPr/>
                </a:tc>
              </a:tr>
              <a:tr h="638426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Instruction sets focus on processing-intensive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Instruction sets focus on control and bit</a:t>
                      </a:r>
                      <a:r>
                        <a:rPr kumimoji="1" lang="en-US" altLang="zh-TW" sz="1800" baseline="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 </a:t>
                      </a: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level operations</a:t>
                      </a:r>
                    </a:p>
                  </a:txBody>
                  <a:tcPr/>
                </a:tc>
              </a:tr>
              <a:tr h="506042"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Typically 32/64 –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Typically 8/16 bit</a:t>
                      </a:r>
                    </a:p>
                  </a:txBody>
                  <a:tcPr/>
                </a:tc>
              </a:tr>
              <a:tr h="5060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PMingLiU" pitchFamily="18" charset="-120"/>
                        </a:rPr>
                        <a:t>Typically deep pipeline (5-20 stages)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8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DFKai-SB" pitchFamily="65" charset="-120"/>
                        </a:rPr>
                        <a:t>Typically single-cycle/two-stage pipeline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 OF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0386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Support Devices</a:t>
            </a:r>
          </a:p>
          <a:p>
            <a:pPr lvl="1"/>
            <a:r>
              <a:rPr lang="en-US" altLang="en-US" dirty="0" smtClean="0"/>
              <a:t>Timers</a:t>
            </a:r>
          </a:p>
          <a:p>
            <a:pPr lvl="1"/>
            <a:r>
              <a:rPr lang="en-US" altLang="en-US" dirty="0" smtClean="0"/>
              <a:t>A/D converter</a:t>
            </a:r>
          </a:p>
          <a:p>
            <a:pPr lvl="1"/>
            <a:r>
              <a:rPr lang="en-US" altLang="en-US" dirty="0" smtClean="0"/>
              <a:t>Serial I/O</a:t>
            </a:r>
          </a:p>
          <a:p>
            <a:r>
              <a:rPr lang="en-US" altLang="en-US" dirty="0" smtClean="0"/>
              <a:t>Common communication lines</a:t>
            </a:r>
          </a:p>
          <a:p>
            <a:pPr lvl="1"/>
            <a:r>
              <a:rPr lang="en-US" altLang="en-US" dirty="0" smtClean="0"/>
              <a:t>System Bus</a:t>
            </a:r>
          </a:p>
          <a:p>
            <a:endParaRPr lang="en-US" dirty="0"/>
          </a:p>
        </p:txBody>
      </p:sp>
      <p:pic>
        <p:nvPicPr>
          <p:cNvPr id="4" name="Picture 5" descr="79144_01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600200"/>
            <a:ext cx="4648200" cy="496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DIGITAL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685800"/>
          </a:xfrm>
        </p:spPr>
        <p:txBody>
          <a:bodyPr/>
          <a:lstStyle/>
          <a:p>
            <a:r>
              <a:rPr lang="en-US" dirty="0" smtClean="0"/>
              <a:t>Microprocessors use binary number system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0" y="2133600"/>
          <a:ext cx="5562600" cy="3371906"/>
        </p:xfrm>
        <a:graphic>
          <a:graphicData uri="http://schemas.openxmlformats.org/drawingml/2006/table">
            <a:tbl>
              <a:tblPr/>
              <a:tblGrid>
                <a:gridCol w="1990332"/>
                <a:gridCol w="1362468"/>
                <a:gridCol w="2209800"/>
              </a:tblGrid>
              <a:tr h="877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0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5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2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Hexadecimal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COMPUTER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generation language</a:t>
            </a:r>
          </a:p>
          <a:p>
            <a:pPr lvl="1"/>
            <a:r>
              <a:rPr lang="en-US" dirty="0" smtClean="0"/>
              <a:t> binary (0 and 1) or machine level language</a:t>
            </a:r>
          </a:p>
          <a:p>
            <a:pPr lvl="1"/>
            <a:r>
              <a:rPr lang="en-US" dirty="0" smtClean="0"/>
              <a:t>Microprocessor can understand only the binary codes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 language</a:t>
            </a:r>
          </a:p>
          <a:p>
            <a:pPr lvl="1"/>
            <a:r>
              <a:rPr lang="en-US" dirty="0" smtClean="0"/>
              <a:t>Assembly level language</a:t>
            </a:r>
          </a:p>
          <a:p>
            <a:pPr lvl="1"/>
            <a:r>
              <a:rPr lang="en-US" dirty="0" smtClean="0"/>
              <a:t>Symbols</a:t>
            </a:r>
          </a:p>
          <a:p>
            <a:pPr lvl="1"/>
            <a:r>
              <a:rPr lang="en-US" dirty="0" smtClean="0"/>
              <a:t>Need to be converter to machine level language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generation language</a:t>
            </a:r>
          </a:p>
          <a:p>
            <a:pPr lvl="1"/>
            <a:r>
              <a:rPr lang="en-US" dirty="0" smtClean="0"/>
              <a:t>High level language</a:t>
            </a:r>
          </a:p>
          <a:p>
            <a:pPr lvl="1"/>
            <a:r>
              <a:rPr lang="en-US" dirty="0" smtClean="0"/>
              <a:t>Use words and commands</a:t>
            </a:r>
          </a:p>
          <a:p>
            <a:pPr lvl="1"/>
            <a:r>
              <a:rPr lang="en-US" dirty="0" smtClean="0"/>
              <a:t>C,C++,Java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generation language- close to human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COMPUTER LANGUAGES (cont.)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1752600"/>
            <a:ext cx="1828800" cy="1447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29000" y="4114800"/>
            <a:ext cx="1828800" cy="14478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COMPILER/ INTERPRETER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14400" y="1981200"/>
            <a:ext cx="1752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ASSEMBLY LEVEL LANGUAGE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14400" y="4191000"/>
            <a:ext cx="1752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LEVEL LANGUAGE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19800" y="1981200"/>
            <a:ext cx="1752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LEVEL LANGUAGE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0" y="4114800"/>
            <a:ext cx="17526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LEVEL LANGUAGE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2743200" y="2362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819400" y="4572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334000" y="2362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10200" y="4572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470025"/>
          </a:xfrm>
        </p:spPr>
        <p:txBody>
          <a:bodyPr/>
          <a:lstStyle/>
          <a:p>
            <a:r>
              <a:rPr lang="en-US" dirty="0" err="1" smtClean="0"/>
              <a:t>Arduino</a:t>
            </a:r>
            <a:r>
              <a:rPr lang="en-US" dirty="0" smtClean="0"/>
              <a:t> UNO</a:t>
            </a:r>
            <a:endParaRPr lang="en-US" dirty="0"/>
          </a:p>
        </p:txBody>
      </p:sp>
      <p:pic>
        <p:nvPicPr>
          <p:cNvPr id="4" name="Picture 7" descr="http://arduino.cc/en/uploads/Main/ArduinoUno_r2_front450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875" y="2776330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ARDUINO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programmable micro controller for prototyping electromechanical devices</a:t>
            </a:r>
          </a:p>
          <a:p>
            <a:r>
              <a:rPr lang="en-US" dirty="0"/>
              <a:t>C</a:t>
            </a:r>
            <a:r>
              <a:rPr lang="en-US" dirty="0" smtClean="0"/>
              <a:t>an connect Digital and Analog electronic signals:</a:t>
            </a:r>
          </a:p>
          <a:p>
            <a:pPr lvl="1"/>
            <a:r>
              <a:rPr lang="en-US" sz="2600" dirty="0" smtClean="0"/>
              <a:t>Sensors (Gyroscopes, GPS Locators, accelerometers)</a:t>
            </a:r>
          </a:p>
          <a:p>
            <a:pPr lvl="1"/>
            <a:r>
              <a:rPr lang="en-US" dirty="0" smtClean="0"/>
              <a:t>Actuators (LEDS or electrical motors)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406" y="1295400"/>
            <a:ext cx="8230994" cy="514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427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MICROCONTROLLERS</vt:lpstr>
      <vt:lpstr>MICROPROCESSORS VS. MICROCONTROLLERS</vt:lpstr>
      <vt:lpstr>BLOCK DIAGRAM OF MICROCONTROLLER</vt:lpstr>
      <vt:lpstr>DIGITAL NUMBER SYSTEM</vt:lpstr>
      <vt:lpstr>COMPUTER LANGUAGES</vt:lpstr>
      <vt:lpstr>COMPUTER LANGUAGES (cont.)</vt:lpstr>
      <vt:lpstr>Arduino UNO</vt:lpstr>
      <vt:lpstr>INTRODUCTION TO ARDUINO</vt:lpstr>
      <vt:lpstr>HARDWARE ARCHITECTURE</vt:lpstr>
      <vt:lpstr>CONNECTION</vt:lpstr>
      <vt:lpstr>SPECIFICATIONS OF ARDUINO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UNO</dc:title>
  <dc:creator>user</dc:creator>
  <cp:lastModifiedBy>user</cp:lastModifiedBy>
  <cp:revision>19</cp:revision>
  <dcterms:created xsi:type="dcterms:W3CDTF">2015-09-04T10:45:49Z</dcterms:created>
  <dcterms:modified xsi:type="dcterms:W3CDTF">2015-09-05T07:12:09Z</dcterms:modified>
</cp:coreProperties>
</file>