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5" r:id="rId6"/>
    <p:sldId id="266" r:id="rId7"/>
    <p:sldId id="267"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362E2F-7EFC-43A4-9810-CF62A2D33969}"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6951D-227F-4FB7-A0B5-2A790B9E5EA9}" type="slidenum">
              <a:rPr lang="en-IN" smtClean="0"/>
              <a:t>‹#›</a:t>
            </a:fld>
            <a:endParaRPr lang="en-IN"/>
          </a:p>
        </p:txBody>
      </p:sp>
    </p:spTree>
    <p:extLst>
      <p:ext uri="{BB962C8B-B14F-4D97-AF65-F5344CB8AC3E}">
        <p14:creationId xmlns:p14="http://schemas.microsoft.com/office/powerpoint/2010/main" val="2426536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62E2F-7EFC-43A4-9810-CF62A2D33969}"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6951D-227F-4FB7-A0B5-2A790B9E5EA9}" type="slidenum">
              <a:rPr lang="en-IN" smtClean="0"/>
              <a:t>‹#›</a:t>
            </a:fld>
            <a:endParaRPr lang="en-IN"/>
          </a:p>
        </p:txBody>
      </p:sp>
    </p:spTree>
    <p:extLst>
      <p:ext uri="{BB962C8B-B14F-4D97-AF65-F5344CB8AC3E}">
        <p14:creationId xmlns:p14="http://schemas.microsoft.com/office/powerpoint/2010/main" val="244066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62E2F-7EFC-43A4-9810-CF62A2D33969}"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6951D-227F-4FB7-A0B5-2A790B9E5EA9}" type="slidenum">
              <a:rPr lang="en-IN" smtClean="0"/>
              <a:t>‹#›</a:t>
            </a:fld>
            <a:endParaRPr lang="en-IN"/>
          </a:p>
        </p:txBody>
      </p:sp>
    </p:spTree>
    <p:extLst>
      <p:ext uri="{BB962C8B-B14F-4D97-AF65-F5344CB8AC3E}">
        <p14:creationId xmlns:p14="http://schemas.microsoft.com/office/powerpoint/2010/main" val="2566979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62E2F-7EFC-43A4-9810-CF62A2D33969}"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6951D-227F-4FB7-A0B5-2A790B9E5EA9}" type="slidenum">
              <a:rPr lang="en-IN" smtClean="0"/>
              <a:t>‹#›</a:t>
            </a:fld>
            <a:endParaRPr lang="en-IN"/>
          </a:p>
        </p:txBody>
      </p:sp>
    </p:spTree>
    <p:extLst>
      <p:ext uri="{BB962C8B-B14F-4D97-AF65-F5344CB8AC3E}">
        <p14:creationId xmlns:p14="http://schemas.microsoft.com/office/powerpoint/2010/main" val="1770956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362E2F-7EFC-43A4-9810-CF62A2D33969}"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6951D-227F-4FB7-A0B5-2A790B9E5EA9}" type="slidenum">
              <a:rPr lang="en-IN" smtClean="0"/>
              <a:t>‹#›</a:t>
            </a:fld>
            <a:endParaRPr lang="en-IN"/>
          </a:p>
        </p:txBody>
      </p:sp>
    </p:spTree>
    <p:extLst>
      <p:ext uri="{BB962C8B-B14F-4D97-AF65-F5344CB8AC3E}">
        <p14:creationId xmlns:p14="http://schemas.microsoft.com/office/powerpoint/2010/main" val="1142874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362E2F-7EFC-43A4-9810-CF62A2D33969}"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B6951D-227F-4FB7-A0B5-2A790B9E5EA9}" type="slidenum">
              <a:rPr lang="en-IN" smtClean="0"/>
              <a:t>‹#›</a:t>
            </a:fld>
            <a:endParaRPr lang="en-IN"/>
          </a:p>
        </p:txBody>
      </p:sp>
    </p:spTree>
    <p:extLst>
      <p:ext uri="{BB962C8B-B14F-4D97-AF65-F5344CB8AC3E}">
        <p14:creationId xmlns:p14="http://schemas.microsoft.com/office/powerpoint/2010/main" val="1218782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362E2F-7EFC-43A4-9810-CF62A2D33969}" type="datetimeFigureOut">
              <a:rPr lang="en-IN" smtClean="0"/>
              <a:t>09-10-2024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B6951D-227F-4FB7-A0B5-2A790B9E5EA9}" type="slidenum">
              <a:rPr lang="en-IN" smtClean="0"/>
              <a:t>‹#›</a:t>
            </a:fld>
            <a:endParaRPr lang="en-IN"/>
          </a:p>
        </p:txBody>
      </p:sp>
    </p:spTree>
    <p:extLst>
      <p:ext uri="{BB962C8B-B14F-4D97-AF65-F5344CB8AC3E}">
        <p14:creationId xmlns:p14="http://schemas.microsoft.com/office/powerpoint/2010/main" val="155948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362E2F-7EFC-43A4-9810-CF62A2D33969}" type="datetimeFigureOut">
              <a:rPr lang="en-IN" smtClean="0"/>
              <a:t>09-10-2024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B6951D-227F-4FB7-A0B5-2A790B9E5EA9}" type="slidenum">
              <a:rPr lang="en-IN" smtClean="0"/>
              <a:t>‹#›</a:t>
            </a:fld>
            <a:endParaRPr lang="en-IN"/>
          </a:p>
        </p:txBody>
      </p:sp>
    </p:spTree>
    <p:extLst>
      <p:ext uri="{BB962C8B-B14F-4D97-AF65-F5344CB8AC3E}">
        <p14:creationId xmlns:p14="http://schemas.microsoft.com/office/powerpoint/2010/main" val="3882634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62E2F-7EFC-43A4-9810-CF62A2D33969}" type="datetimeFigureOut">
              <a:rPr lang="en-IN" smtClean="0"/>
              <a:t>09-10-2024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B6951D-227F-4FB7-A0B5-2A790B9E5EA9}" type="slidenum">
              <a:rPr lang="en-IN" smtClean="0"/>
              <a:t>‹#›</a:t>
            </a:fld>
            <a:endParaRPr lang="en-IN"/>
          </a:p>
        </p:txBody>
      </p:sp>
    </p:spTree>
    <p:extLst>
      <p:ext uri="{BB962C8B-B14F-4D97-AF65-F5344CB8AC3E}">
        <p14:creationId xmlns:p14="http://schemas.microsoft.com/office/powerpoint/2010/main" val="2438243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362E2F-7EFC-43A4-9810-CF62A2D33969}"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B6951D-227F-4FB7-A0B5-2A790B9E5EA9}" type="slidenum">
              <a:rPr lang="en-IN" smtClean="0"/>
              <a:t>‹#›</a:t>
            </a:fld>
            <a:endParaRPr lang="en-IN"/>
          </a:p>
        </p:txBody>
      </p:sp>
    </p:spTree>
    <p:extLst>
      <p:ext uri="{BB962C8B-B14F-4D97-AF65-F5344CB8AC3E}">
        <p14:creationId xmlns:p14="http://schemas.microsoft.com/office/powerpoint/2010/main" val="3456008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362E2F-7EFC-43A4-9810-CF62A2D33969}"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B6951D-227F-4FB7-A0B5-2A790B9E5EA9}" type="slidenum">
              <a:rPr lang="en-IN" smtClean="0"/>
              <a:t>‹#›</a:t>
            </a:fld>
            <a:endParaRPr lang="en-IN"/>
          </a:p>
        </p:txBody>
      </p:sp>
    </p:spTree>
    <p:extLst>
      <p:ext uri="{BB962C8B-B14F-4D97-AF65-F5344CB8AC3E}">
        <p14:creationId xmlns:p14="http://schemas.microsoft.com/office/powerpoint/2010/main" val="59214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62E2F-7EFC-43A4-9810-CF62A2D33969}" type="datetimeFigureOut">
              <a:rPr lang="en-IN" smtClean="0"/>
              <a:t>09-10-2024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B6951D-227F-4FB7-A0B5-2A790B9E5EA9}" type="slidenum">
              <a:rPr lang="en-IN" smtClean="0"/>
              <a:t>‹#›</a:t>
            </a:fld>
            <a:endParaRPr lang="en-IN"/>
          </a:p>
        </p:txBody>
      </p:sp>
    </p:spTree>
    <p:extLst>
      <p:ext uri="{BB962C8B-B14F-4D97-AF65-F5344CB8AC3E}">
        <p14:creationId xmlns:p14="http://schemas.microsoft.com/office/powerpoint/2010/main" val="207170186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0569-0786-430B-9E07-B5DA6B4BC372}"/>
              </a:ext>
            </a:extLst>
          </p:cNvPr>
          <p:cNvSpPr>
            <a:spLocks noGrp="1"/>
          </p:cNvSpPr>
          <p:nvPr>
            <p:ph type="ctrTitle"/>
          </p:nvPr>
        </p:nvSpPr>
        <p:spPr/>
        <p:txBody>
          <a:bodyPr>
            <a:normAutofit/>
          </a:bodyPr>
          <a:lstStyle/>
          <a:p>
            <a:r>
              <a:rPr lang="en-GB" sz="4400" u="sng" dirty="0">
                <a:effectLst>
                  <a:outerShdw blurRad="38100" dist="38100" dir="2700000" algn="tl">
                    <a:srgbClr val="000000">
                      <a:alpha val="43137"/>
                    </a:srgbClr>
                  </a:outerShdw>
                </a:effectLst>
                <a:latin typeface="Arial Rounded MT Bold" panose="020F0704030504030204" pitchFamily="34" charset="0"/>
              </a:rPr>
              <a:t>S</a:t>
            </a:r>
            <a:r>
              <a:rPr lang="en-GB" sz="4400" b="1" u="sng" dirty="0">
                <a:effectLst>
                  <a:outerShdw blurRad="38100" dist="38100" dir="2700000" algn="tl">
                    <a:srgbClr val="000000">
                      <a:alpha val="43137"/>
                    </a:srgbClr>
                  </a:outerShdw>
                </a:effectLst>
                <a:latin typeface="Arial Rounded MT Bold" panose="020F0704030504030204" pitchFamily="34" charset="0"/>
              </a:rPr>
              <a:t>TUDENT ATTENDANCE MANAGEMENT SYSTEM</a:t>
            </a:r>
            <a:endParaRPr lang="en-IN" sz="4400" b="1" u="sng" dirty="0">
              <a:effectLst>
                <a:outerShdw blurRad="38100" dist="38100" dir="2700000" algn="tl">
                  <a:srgbClr val="000000">
                    <a:alpha val="43137"/>
                  </a:srgbClr>
                </a:outerShdw>
              </a:effectLst>
              <a:latin typeface="Arial Rounded MT Bold" panose="020F0704030504030204" pitchFamily="34" charset="0"/>
            </a:endParaRPr>
          </a:p>
        </p:txBody>
      </p:sp>
      <p:sp>
        <p:nvSpPr>
          <p:cNvPr id="3" name="Subtitle 2">
            <a:extLst>
              <a:ext uri="{FF2B5EF4-FFF2-40B4-BE49-F238E27FC236}">
                <a16:creationId xmlns:a16="http://schemas.microsoft.com/office/drawing/2014/main" id="{BBD1A074-F4F1-4D0C-92CA-7D833994EB39}"/>
              </a:ext>
            </a:extLst>
          </p:cNvPr>
          <p:cNvSpPr>
            <a:spLocks noGrp="1"/>
          </p:cNvSpPr>
          <p:nvPr>
            <p:ph type="subTitle" idx="1"/>
          </p:nvPr>
        </p:nvSpPr>
        <p:spPr>
          <a:xfrm>
            <a:off x="125506" y="5202238"/>
            <a:ext cx="12066494" cy="1655762"/>
          </a:xfrm>
        </p:spPr>
        <p:txBody>
          <a:bodyPr>
            <a:normAutofit fontScale="92500" lnSpcReduction="20000"/>
          </a:bodyPr>
          <a:lstStyle/>
          <a:p>
            <a:pPr algn="l"/>
            <a:r>
              <a:rPr lang="en-GB" sz="2000" dirty="0"/>
              <a:t>SUBMITTED BY:</a:t>
            </a:r>
          </a:p>
          <a:p>
            <a:pPr algn="l"/>
            <a:r>
              <a:rPr lang="en-GB" sz="2000" dirty="0"/>
              <a:t>ALONA MARY SHAIBY</a:t>
            </a:r>
          </a:p>
          <a:p>
            <a:pPr algn="l"/>
            <a:r>
              <a:rPr lang="en-GB" sz="2000" dirty="0"/>
              <a:t>NO:10</a:t>
            </a:r>
          </a:p>
          <a:p>
            <a:pPr algn="l"/>
            <a:r>
              <a:rPr lang="en-GB" sz="2000" dirty="0"/>
              <a:t>CS DEPT </a:t>
            </a:r>
          </a:p>
          <a:p>
            <a:pPr algn="r"/>
            <a:r>
              <a:rPr lang="en-GB" sz="2000" dirty="0"/>
              <a:t>17/07/2024</a:t>
            </a:r>
            <a:endParaRPr lang="en-IN" sz="2000" dirty="0"/>
          </a:p>
        </p:txBody>
      </p:sp>
    </p:spTree>
    <p:extLst>
      <p:ext uri="{BB962C8B-B14F-4D97-AF65-F5344CB8AC3E}">
        <p14:creationId xmlns:p14="http://schemas.microsoft.com/office/powerpoint/2010/main" val="3314599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DC02E1-AF52-421A-A815-872AB83B7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012" y="1300162"/>
            <a:ext cx="8943975" cy="4257675"/>
          </a:xfrm>
          <a:prstGeom prst="rect">
            <a:avLst/>
          </a:prstGeom>
        </p:spPr>
      </p:pic>
    </p:spTree>
    <p:extLst>
      <p:ext uri="{BB962C8B-B14F-4D97-AF65-F5344CB8AC3E}">
        <p14:creationId xmlns:p14="http://schemas.microsoft.com/office/powerpoint/2010/main" val="252288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26F2-BBB0-45B0-87B8-56B4CF33B0E7}"/>
              </a:ext>
            </a:extLst>
          </p:cNvPr>
          <p:cNvSpPr>
            <a:spLocks noGrp="1"/>
          </p:cNvSpPr>
          <p:nvPr>
            <p:ph type="title"/>
          </p:nvPr>
        </p:nvSpPr>
        <p:spPr>
          <a:xfrm>
            <a:off x="161365" y="215153"/>
            <a:ext cx="11192435" cy="737533"/>
          </a:xfrm>
        </p:spPr>
        <p:txBody>
          <a:bodyPr>
            <a:normAutofit/>
          </a:bodyPr>
          <a:lstStyle/>
          <a:p>
            <a:r>
              <a:rPr lang="en-GB" sz="4000" b="1" dirty="0">
                <a:latin typeface="Arial Rounded MT Bold" panose="020F0704030504030204" pitchFamily="34" charset="0"/>
              </a:rPr>
              <a:t>CONCLUSION</a:t>
            </a:r>
            <a:endParaRPr lang="en-IN" sz="4000"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DC0B9D7-DC6A-4B3A-9047-861ABC8834D3}"/>
              </a:ext>
            </a:extLst>
          </p:cNvPr>
          <p:cNvSpPr>
            <a:spLocks noGrp="1"/>
          </p:cNvSpPr>
          <p:nvPr>
            <p:ph idx="1"/>
          </p:nvPr>
        </p:nvSpPr>
        <p:spPr>
          <a:xfrm>
            <a:off x="80682" y="1317811"/>
            <a:ext cx="12030635" cy="6010835"/>
          </a:xfrm>
        </p:spPr>
        <p:txBody>
          <a:bodyPr>
            <a:normAutofit/>
          </a:bodyPr>
          <a:lstStyle/>
          <a:p>
            <a:r>
              <a:rPr lang="en-GB" b="1" dirty="0"/>
              <a:t>SUMMARY</a:t>
            </a:r>
          </a:p>
          <a:p>
            <a:r>
              <a:rPr lang="en-GB" dirty="0"/>
              <a:t>The Student Attendance Management System implemented in C effectively </a:t>
            </a:r>
            <a:r>
              <a:rPr lang="en-GB" dirty="0" err="1"/>
              <a:t>fulfills</a:t>
            </a:r>
            <a:r>
              <a:rPr lang="en-GB" dirty="0"/>
              <a:t> the requirements for recording and managing student attendance. It demonstrates the use of basic C programming constructs including data structures and procedural functions. While the system is functional, it can be further enhanced with features such as a graphical user interface, advanced reporting, and integration with other academic systems.</a:t>
            </a:r>
          </a:p>
          <a:p>
            <a:r>
              <a:rPr lang="en-GB" b="1" dirty="0"/>
              <a:t>FUTURE ENHANCEMENT</a:t>
            </a:r>
          </a:p>
          <a:p>
            <a:r>
              <a:rPr lang="en-GB" dirty="0"/>
              <a:t>Developing a graphical user interface, adding more features like notifications for low attendance, integrating with a database for better data management, adding user authentication for teachers and administrators.</a:t>
            </a:r>
            <a:endParaRPr lang="en-IN" b="1" dirty="0"/>
          </a:p>
        </p:txBody>
      </p:sp>
    </p:spTree>
    <p:extLst>
      <p:ext uri="{BB962C8B-B14F-4D97-AF65-F5344CB8AC3E}">
        <p14:creationId xmlns:p14="http://schemas.microsoft.com/office/powerpoint/2010/main" val="1618178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680C-0EB3-414F-AEAE-6404B9300DE6}"/>
              </a:ext>
            </a:extLst>
          </p:cNvPr>
          <p:cNvSpPr>
            <a:spLocks noGrp="1"/>
          </p:cNvSpPr>
          <p:nvPr>
            <p:ph type="title"/>
          </p:nvPr>
        </p:nvSpPr>
        <p:spPr>
          <a:xfrm>
            <a:off x="0" y="0"/>
            <a:ext cx="3482788" cy="1325563"/>
          </a:xfrm>
        </p:spPr>
        <p:txBody>
          <a:bodyPr>
            <a:normAutofit/>
          </a:bodyPr>
          <a:lstStyle/>
          <a:p>
            <a:r>
              <a:rPr lang="en-GB" sz="3200" b="1" dirty="0">
                <a:latin typeface="Arial Rounded MT Bold" panose="020F0704030504030204" pitchFamily="34" charset="0"/>
              </a:rPr>
              <a:t>INTRODUCTION</a:t>
            </a:r>
            <a:endParaRPr lang="en-IN" sz="3200"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AFD10F0E-93AF-41AC-BA8C-46AF363C2913}"/>
              </a:ext>
            </a:extLst>
          </p:cNvPr>
          <p:cNvSpPr>
            <a:spLocks noGrp="1"/>
          </p:cNvSpPr>
          <p:nvPr>
            <p:ph idx="1"/>
          </p:nvPr>
        </p:nvSpPr>
        <p:spPr>
          <a:xfrm>
            <a:off x="125505" y="1059143"/>
            <a:ext cx="12066495" cy="5646457"/>
          </a:xfrm>
        </p:spPr>
        <p:txBody>
          <a:bodyPr>
            <a:normAutofit fontScale="92500" lnSpcReduction="20000"/>
          </a:bodyPr>
          <a:lstStyle/>
          <a:p>
            <a:r>
              <a:rPr lang="en-GB" sz="3000" b="1" dirty="0"/>
              <a:t>OVERVIEW</a:t>
            </a:r>
          </a:p>
          <a:p>
            <a:r>
              <a:rPr lang="en-GB" sz="2400" dirty="0"/>
              <a:t>The Student Attendance Management System is a software application designed to help educational institutions manage and track student attendance. The system allows teachers to record student attendance, generate reports, and analyse attendance data to ensure students meet academic requirements.</a:t>
            </a:r>
          </a:p>
          <a:p>
            <a:r>
              <a:rPr lang="en-GB" sz="3000" b="1" dirty="0"/>
              <a:t>PROBLEM STATEMENT</a:t>
            </a:r>
          </a:p>
          <a:p>
            <a:r>
              <a:rPr lang="en-GB" sz="2400" dirty="0"/>
              <a:t>Student attendance management system plays a crucial role in schools &amp; colleges to track student attendance. But it can be a time-consuming process especially when there are more   students and it can sometimes disrupt learning process. Therefore, a system is designed to automate and streamline the track of student attendance. It should be developed using the C programming language to leverage its efficiency &amp; control over hardware resources. It helps to substitute digital platforms for paper attendance records. It also makes it simpler for teachers to track attendance. </a:t>
            </a:r>
          </a:p>
          <a:p>
            <a:r>
              <a:rPr lang="en-GB" sz="3000" b="1" dirty="0"/>
              <a:t>OBJECTIVES</a:t>
            </a:r>
          </a:p>
          <a:p>
            <a:r>
              <a:rPr lang="en-GB" sz="2400" dirty="0"/>
              <a:t>The primary objectives of the Student Attendance Management System are:</a:t>
            </a:r>
          </a:p>
          <a:p>
            <a:r>
              <a:rPr lang="en-GB" sz="2400" dirty="0"/>
              <a:t>To automate the process of recording and managing student attendance.</a:t>
            </a:r>
          </a:p>
          <a:p>
            <a:r>
              <a:rPr lang="en-GB" sz="2400" dirty="0"/>
              <a:t>To provide an user-friendly interface to input attendance data. </a:t>
            </a:r>
          </a:p>
          <a:p>
            <a:r>
              <a:rPr lang="en-GB" sz="2400" dirty="0"/>
              <a:t>To generate reports on student attendance for analysis and record-keeping</a:t>
            </a:r>
            <a:r>
              <a:rPr lang="en-GB" dirty="0"/>
              <a:t>.</a:t>
            </a:r>
            <a:endParaRPr lang="en-GB" b="1" dirty="0"/>
          </a:p>
          <a:p>
            <a:endParaRPr lang="en-GB" b="1" dirty="0"/>
          </a:p>
          <a:p>
            <a:pPr marL="0" indent="0">
              <a:buNone/>
            </a:pPr>
            <a:endParaRPr lang="en-IN" sz="2400" dirty="0"/>
          </a:p>
        </p:txBody>
      </p:sp>
    </p:spTree>
    <p:extLst>
      <p:ext uri="{BB962C8B-B14F-4D97-AF65-F5344CB8AC3E}">
        <p14:creationId xmlns:p14="http://schemas.microsoft.com/office/powerpoint/2010/main" val="1201523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9C1F4-01B5-48E7-B1DF-4DF22676AA26}"/>
              </a:ext>
            </a:extLst>
          </p:cNvPr>
          <p:cNvSpPr>
            <a:spLocks noGrp="1"/>
          </p:cNvSpPr>
          <p:nvPr>
            <p:ph type="title"/>
          </p:nvPr>
        </p:nvSpPr>
        <p:spPr>
          <a:xfrm>
            <a:off x="0" y="365125"/>
            <a:ext cx="11353800" cy="92075"/>
          </a:xfrm>
        </p:spPr>
        <p:txBody>
          <a:bodyPr>
            <a:noAutofit/>
          </a:bodyPr>
          <a:lstStyle/>
          <a:p>
            <a:r>
              <a:rPr lang="en-GB" sz="4000" b="1" dirty="0">
                <a:latin typeface="Arial Rounded MT Bold" panose="020F0704030504030204" pitchFamily="34" charset="0"/>
              </a:rPr>
              <a:t>SYSTEM SPECIFICATIONS</a:t>
            </a:r>
            <a:endParaRPr lang="en-IN" sz="4000"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7801B94-8C27-45B7-B1F3-2E097CD67EB4}"/>
              </a:ext>
            </a:extLst>
          </p:cNvPr>
          <p:cNvSpPr>
            <a:spLocks noGrp="1"/>
          </p:cNvSpPr>
          <p:nvPr>
            <p:ph idx="1"/>
          </p:nvPr>
        </p:nvSpPr>
        <p:spPr>
          <a:xfrm>
            <a:off x="125506" y="817095"/>
            <a:ext cx="10515600" cy="5948829"/>
          </a:xfrm>
        </p:spPr>
        <p:txBody>
          <a:bodyPr>
            <a:normAutofit/>
          </a:bodyPr>
          <a:lstStyle/>
          <a:p>
            <a:r>
              <a:rPr lang="en-GB" b="1" dirty="0"/>
              <a:t>HARDWARE REQUIREMENTS</a:t>
            </a:r>
          </a:p>
          <a:p>
            <a:r>
              <a:rPr lang="en-GB" b="1" dirty="0"/>
              <a:t>1.</a:t>
            </a:r>
            <a:r>
              <a:rPr lang="en-GB" dirty="0"/>
              <a:t>User’s Laptop specifications:</a:t>
            </a:r>
          </a:p>
          <a:p>
            <a:r>
              <a:rPr lang="en-GB" dirty="0"/>
              <a:t>* Operating System : Windows 11</a:t>
            </a:r>
          </a:p>
          <a:p>
            <a:r>
              <a:rPr lang="en-GB" dirty="0"/>
              <a:t>*Processor : corei5</a:t>
            </a:r>
          </a:p>
          <a:p>
            <a:r>
              <a:rPr lang="en-GB" dirty="0"/>
              <a:t>*RAM :16GB</a:t>
            </a:r>
          </a:p>
          <a:p>
            <a:r>
              <a:rPr lang="en-GB" dirty="0"/>
              <a:t>*Storage :512GB SSD</a:t>
            </a:r>
          </a:p>
          <a:p>
            <a:r>
              <a:rPr lang="en-GB" b="1" dirty="0"/>
              <a:t>SOFTWARE REQUIREMENTS</a:t>
            </a:r>
          </a:p>
          <a:p>
            <a:r>
              <a:rPr lang="en-GB" b="1" dirty="0"/>
              <a:t>1.</a:t>
            </a:r>
            <a:r>
              <a:rPr lang="en-GB" dirty="0"/>
              <a:t>Operating System : Windows 11</a:t>
            </a:r>
          </a:p>
          <a:p>
            <a:r>
              <a:rPr lang="en-GB" b="1" dirty="0"/>
              <a:t>2.</a:t>
            </a:r>
            <a:r>
              <a:rPr lang="en-GB" dirty="0"/>
              <a:t>Development Environment:</a:t>
            </a:r>
          </a:p>
          <a:p>
            <a:r>
              <a:rPr lang="en-GB" dirty="0"/>
              <a:t>C compiler : GCC</a:t>
            </a:r>
          </a:p>
          <a:p>
            <a:r>
              <a:rPr lang="en-GB" dirty="0"/>
              <a:t>IDE : Code : Visual Studio Code</a:t>
            </a:r>
            <a:endParaRPr lang="en-IN" dirty="0"/>
          </a:p>
        </p:txBody>
      </p:sp>
    </p:spTree>
    <p:extLst>
      <p:ext uri="{BB962C8B-B14F-4D97-AF65-F5344CB8AC3E}">
        <p14:creationId xmlns:p14="http://schemas.microsoft.com/office/powerpoint/2010/main" val="2686837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6FF4-D5C7-4BA8-B586-17A14B887409}"/>
              </a:ext>
            </a:extLst>
          </p:cNvPr>
          <p:cNvSpPr>
            <a:spLocks noGrp="1"/>
          </p:cNvSpPr>
          <p:nvPr>
            <p:ph type="title"/>
          </p:nvPr>
        </p:nvSpPr>
        <p:spPr>
          <a:xfrm>
            <a:off x="0" y="-597159"/>
            <a:ext cx="11353800" cy="2287847"/>
          </a:xfrm>
        </p:spPr>
        <p:txBody>
          <a:bodyPr>
            <a:normAutofit/>
          </a:bodyPr>
          <a:lstStyle/>
          <a:p>
            <a:r>
              <a:rPr lang="en-IN" sz="4000" b="1" dirty="0">
                <a:latin typeface="Arial Rounded MT Bold" panose="020F0704030504030204" pitchFamily="34" charset="0"/>
              </a:rPr>
              <a:t>DESIGN AND DEVELOPMENT</a:t>
            </a:r>
          </a:p>
        </p:txBody>
      </p:sp>
      <p:sp>
        <p:nvSpPr>
          <p:cNvPr id="3" name="Content Placeholder 2">
            <a:extLst>
              <a:ext uri="{FF2B5EF4-FFF2-40B4-BE49-F238E27FC236}">
                <a16:creationId xmlns:a16="http://schemas.microsoft.com/office/drawing/2014/main" id="{CCF657A8-18DF-40BD-BC5F-EF9E96862122}"/>
              </a:ext>
            </a:extLst>
          </p:cNvPr>
          <p:cNvSpPr>
            <a:spLocks noGrp="1"/>
          </p:cNvSpPr>
          <p:nvPr>
            <p:ph idx="1"/>
          </p:nvPr>
        </p:nvSpPr>
        <p:spPr>
          <a:xfrm>
            <a:off x="149290" y="1129004"/>
            <a:ext cx="11204510" cy="5047959"/>
          </a:xfrm>
        </p:spPr>
        <p:txBody>
          <a:bodyPr/>
          <a:lstStyle/>
          <a:p>
            <a:pPr marL="0" indent="0">
              <a:buNone/>
            </a:pPr>
            <a:r>
              <a:rPr lang="en-US" sz="2400" b="0" i="0" dirty="0">
                <a:effectLst/>
                <a:latin typeface="Ginto"/>
              </a:rPr>
              <a:t>Attendance management is crucial in educational institutions for monitoring student participation. This system replaces the manual attendance process with a digital solution, reducing errors and saving </a:t>
            </a:r>
            <a:r>
              <a:rPr lang="en-US" sz="2400" b="0" i="0" dirty="0" err="1">
                <a:effectLst/>
                <a:latin typeface="Ginto"/>
              </a:rPr>
              <a:t>time.This</a:t>
            </a:r>
            <a:r>
              <a:rPr lang="en-US" sz="2400" b="0" i="0" dirty="0">
                <a:effectLst/>
                <a:latin typeface="Ginto"/>
              </a:rPr>
              <a:t> project involves the development of a Student Attendance Management System using the C programming language. The system aims to automate the process of recording </a:t>
            </a:r>
            <a:r>
              <a:rPr lang="en-US" sz="2400" b="0" i="0" dirty="0" err="1">
                <a:effectLst/>
                <a:latin typeface="Ginto"/>
              </a:rPr>
              <a:t>andmanaging</a:t>
            </a:r>
            <a:r>
              <a:rPr lang="en-US" sz="2400" b="0" i="0" dirty="0">
                <a:effectLst/>
                <a:latin typeface="Ginto"/>
              </a:rPr>
              <a:t> student attendance, offering a </a:t>
            </a:r>
            <a:r>
              <a:rPr lang="en-US" sz="2400" b="0" i="0" dirty="0" err="1">
                <a:effectLst/>
                <a:latin typeface="Ginto"/>
              </a:rPr>
              <a:t>userfriendly</a:t>
            </a:r>
            <a:r>
              <a:rPr lang="en-US" sz="2400" b="0" i="0" dirty="0">
                <a:effectLst/>
                <a:latin typeface="Ginto"/>
              </a:rPr>
              <a:t> Interface for both administrators and </a:t>
            </a:r>
            <a:r>
              <a:rPr lang="en-US" sz="2400" b="0" i="0" dirty="0" err="1">
                <a:effectLst/>
                <a:latin typeface="Ginto"/>
              </a:rPr>
              <a:t>users</a:t>
            </a:r>
            <a:r>
              <a:rPr lang="en-US" sz="2400" dirty="0" err="1">
                <a:latin typeface="Ginto"/>
              </a:rPr>
              <a:t>The</a:t>
            </a:r>
            <a:r>
              <a:rPr lang="en-US" sz="2400" dirty="0">
                <a:latin typeface="Ginto"/>
              </a:rPr>
              <a:t> main functions include:</a:t>
            </a:r>
          </a:p>
          <a:p>
            <a:pPr>
              <a:buFont typeface="Wingdings" panose="05000000000000000000" pitchFamily="2" charset="2"/>
              <a:buChar char="Ø"/>
            </a:pPr>
            <a:r>
              <a:rPr lang="en-US" b="1" i="0" dirty="0">
                <a:effectLst/>
                <a:latin typeface="Ginto"/>
              </a:rPr>
              <a:t>Student Registration:</a:t>
            </a:r>
            <a:r>
              <a:rPr lang="en-US" b="0" i="0" dirty="0">
                <a:effectLst/>
                <a:latin typeface="Ginto"/>
              </a:rPr>
              <a:t> Allows new students to be added to the system.</a:t>
            </a:r>
          </a:p>
          <a:p>
            <a:pPr>
              <a:buFont typeface="Wingdings" panose="05000000000000000000" pitchFamily="2" charset="2"/>
              <a:buChar char="Ø"/>
            </a:pPr>
            <a:r>
              <a:rPr lang="en-US" b="1" i="0" dirty="0">
                <a:effectLst/>
                <a:latin typeface="Ginto"/>
              </a:rPr>
              <a:t>Attendance Marking:</a:t>
            </a:r>
            <a:r>
              <a:rPr lang="en-US" b="0" i="0" dirty="0">
                <a:effectLst/>
                <a:latin typeface="Ginto"/>
              </a:rPr>
              <a:t> Record attendance for students.</a:t>
            </a:r>
          </a:p>
          <a:p>
            <a:pPr>
              <a:buFont typeface="Wingdings" panose="05000000000000000000" pitchFamily="2" charset="2"/>
              <a:buChar char="Ø"/>
            </a:pPr>
            <a:r>
              <a:rPr lang="en-IN" b="1" i="0" dirty="0">
                <a:effectLst/>
                <a:latin typeface="Ginto"/>
              </a:rPr>
              <a:t>Attendance Reports:</a:t>
            </a:r>
            <a:r>
              <a:rPr lang="en-IN" b="0" i="0" dirty="0">
                <a:effectLst/>
                <a:latin typeface="Ginto"/>
              </a:rPr>
              <a:t> Generate reports based on attendance records.</a:t>
            </a:r>
            <a:endParaRPr lang="en-IN" dirty="0"/>
          </a:p>
        </p:txBody>
      </p:sp>
    </p:spTree>
    <p:extLst>
      <p:ext uri="{BB962C8B-B14F-4D97-AF65-F5344CB8AC3E}">
        <p14:creationId xmlns:p14="http://schemas.microsoft.com/office/powerpoint/2010/main" val="3168558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6DB9-EED9-7336-9A5A-8FFADE24A515}"/>
              </a:ext>
            </a:extLst>
          </p:cNvPr>
          <p:cNvSpPr>
            <a:spLocks noGrp="1"/>
          </p:cNvSpPr>
          <p:nvPr>
            <p:ph type="title"/>
          </p:nvPr>
        </p:nvSpPr>
        <p:spPr>
          <a:xfrm>
            <a:off x="121298" y="-401215"/>
            <a:ext cx="11232502" cy="2091904"/>
          </a:xfrm>
        </p:spPr>
        <p:txBody>
          <a:bodyPr/>
          <a:lstStyle/>
          <a:p>
            <a:r>
              <a:rPr lang="en-IN" b="1" dirty="0">
                <a:latin typeface="Arial Rounded MT Bold" panose="020F0704030504030204" pitchFamily="34" charset="0"/>
              </a:rPr>
              <a:t>PSUEDOCODE</a:t>
            </a:r>
          </a:p>
        </p:txBody>
      </p:sp>
      <p:sp>
        <p:nvSpPr>
          <p:cNvPr id="3" name="Content Placeholder 2">
            <a:extLst>
              <a:ext uri="{FF2B5EF4-FFF2-40B4-BE49-F238E27FC236}">
                <a16:creationId xmlns:a16="http://schemas.microsoft.com/office/drawing/2014/main" id="{F2CB944F-61E8-741D-BD3F-A35E4D2458F4}"/>
              </a:ext>
            </a:extLst>
          </p:cNvPr>
          <p:cNvSpPr>
            <a:spLocks noGrp="1"/>
          </p:cNvSpPr>
          <p:nvPr>
            <p:ph idx="1"/>
          </p:nvPr>
        </p:nvSpPr>
        <p:spPr>
          <a:xfrm>
            <a:off x="205273" y="1156996"/>
            <a:ext cx="11148527" cy="5019967"/>
          </a:xfrm>
        </p:spPr>
        <p:txBody>
          <a:bodyPr/>
          <a:lstStyle/>
          <a:p>
            <a:r>
              <a:rPr lang="en-IN" sz="2400" b="1" i="0" dirty="0">
                <a:effectLst/>
                <a:latin typeface="Ginto"/>
              </a:rPr>
              <a:t>Student Structure:</a:t>
            </a:r>
            <a:r>
              <a:rPr lang="en-IN" sz="2400" b="0" i="0" dirty="0">
                <a:effectLst/>
                <a:latin typeface="Ginto"/>
              </a:rPr>
              <a:t> Contains student ID, </a:t>
            </a:r>
            <a:r>
              <a:rPr lang="en-IN" sz="2400" b="0" i="0" dirty="0" err="1">
                <a:effectLst/>
                <a:latin typeface="Ginto"/>
              </a:rPr>
              <a:t>name,</a:t>
            </a:r>
            <a:r>
              <a:rPr lang="en-IN" sz="2400" dirty="0" err="1">
                <a:latin typeface="Ginto"/>
              </a:rPr>
              <a:t>and</a:t>
            </a:r>
            <a:r>
              <a:rPr lang="en-IN" sz="2400" dirty="0">
                <a:latin typeface="Ginto"/>
              </a:rPr>
              <a:t> other relevant details.</a:t>
            </a:r>
          </a:p>
          <a:p>
            <a:pPr marL="0" indent="0">
              <a:buNone/>
            </a:pPr>
            <a:r>
              <a:rPr lang="en-US" sz="1400" dirty="0"/>
              <a:t>struct Student {</a:t>
            </a:r>
          </a:p>
          <a:p>
            <a:pPr marL="0" indent="0">
              <a:buNone/>
            </a:pPr>
            <a:r>
              <a:rPr lang="en-US" sz="1400" dirty="0"/>
              <a:t>    int id;</a:t>
            </a:r>
          </a:p>
          <a:p>
            <a:pPr marL="0" indent="0">
              <a:buNone/>
            </a:pPr>
            <a:r>
              <a:rPr lang="en-US" sz="1400" dirty="0"/>
              <a:t>    char name[50];</a:t>
            </a:r>
          </a:p>
          <a:p>
            <a:pPr marL="0" indent="0">
              <a:buNone/>
            </a:pPr>
            <a:r>
              <a:rPr lang="en-US" sz="1400" dirty="0"/>
              <a:t>     // Additional fields</a:t>
            </a:r>
          </a:p>
          <a:p>
            <a:pPr marL="0" indent="0">
              <a:buNone/>
            </a:pPr>
            <a:r>
              <a:rPr lang="en-US" sz="1400" dirty="0"/>
              <a:t>};</a:t>
            </a:r>
          </a:p>
          <a:p>
            <a:r>
              <a:rPr lang="en-US" sz="2400" b="1" i="0" dirty="0" err="1">
                <a:effectLst/>
                <a:latin typeface="Ginto"/>
              </a:rPr>
              <a:t>Implementation:</a:t>
            </a:r>
            <a:r>
              <a:rPr lang="en-US" sz="2400" b="0" i="0" dirty="0" err="1">
                <a:effectLst/>
                <a:latin typeface="Ginto"/>
              </a:rPr>
              <a:t>The</a:t>
            </a:r>
            <a:r>
              <a:rPr lang="en-US" sz="2400" b="0" i="0" dirty="0">
                <a:effectLst/>
                <a:latin typeface="Ginto"/>
              </a:rPr>
              <a:t> implementation involves the creation of several functions to handle different operations. </a:t>
            </a:r>
          </a:p>
          <a:p>
            <a:pPr algn="l">
              <a:buFont typeface="+mj-lt"/>
              <a:buAutoNum type="arabicPeriod"/>
            </a:pPr>
            <a:r>
              <a:rPr lang="en-US" sz="2400" b="1" i="0" dirty="0">
                <a:effectLst/>
                <a:latin typeface="Ginto"/>
              </a:rPr>
              <a:t>Register Student:</a:t>
            </a:r>
            <a:r>
              <a:rPr lang="en-US" sz="2400" b="0" i="0" dirty="0">
                <a:effectLst/>
                <a:latin typeface="Ginto"/>
              </a:rPr>
              <a:t> Adds a new student to the system.</a:t>
            </a:r>
          </a:p>
          <a:p>
            <a:pPr algn="l">
              <a:buFont typeface="+mj-lt"/>
              <a:buAutoNum type="arabicPeriod"/>
            </a:pPr>
            <a:r>
              <a:rPr lang="en-US" sz="2400" b="1" i="0" dirty="0">
                <a:effectLst/>
                <a:latin typeface="Ginto"/>
              </a:rPr>
              <a:t>Mark Attendance:</a:t>
            </a:r>
            <a:r>
              <a:rPr lang="en-US" sz="2400" b="0" i="0" dirty="0">
                <a:effectLst/>
                <a:latin typeface="Ginto"/>
              </a:rPr>
              <a:t> Records attendance for a specific date.</a:t>
            </a:r>
          </a:p>
          <a:p>
            <a:pPr algn="l">
              <a:buFont typeface="+mj-lt"/>
              <a:buAutoNum type="arabicPeriod"/>
            </a:pPr>
            <a:r>
              <a:rPr lang="en-US" sz="2400" b="1" i="0" dirty="0">
                <a:effectLst/>
                <a:latin typeface="Ginto"/>
              </a:rPr>
              <a:t>Generate Report:</a:t>
            </a:r>
            <a:r>
              <a:rPr lang="en-US" sz="2400" b="0" i="0" dirty="0">
                <a:effectLst/>
                <a:latin typeface="Ginto"/>
              </a:rPr>
              <a:t> Displays attendance records.</a:t>
            </a:r>
          </a:p>
          <a:p>
            <a:endParaRPr lang="en-US" sz="2400" b="0" i="0" dirty="0">
              <a:effectLst/>
              <a:latin typeface="Ginto"/>
            </a:endParaRPr>
          </a:p>
          <a:p>
            <a:pPr algn="l"/>
            <a:endParaRPr lang="en-US" sz="2400" b="1" i="0" dirty="0">
              <a:effectLst/>
              <a:latin typeface="Ginto"/>
            </a:endParaRPr>
          </a:p>
          <a:p>
            <a:pPr marL="0" indent="0">
              <a:buNone/>
            </a:pPr>
            <a:endParaRPr lang="en-US" sz="2400" dirty="0"/>
          </a:p>
          <a:p>
            <a:endParaRPr lang="en-IN" dirty="0"/>
          </a:p>
        </p:txBody>
      </p:sp>
    </p:spTree>
    <p:extLst>
      <p:ext uri="{BB962C8B-B14F-4D97-AF65-F5344CB8AC3E}">
        <p14:creationId xmlns:p14="http://schemas.microsoft.com/office/powerpoint/2010/main" val="4094144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B7104C60-9587-89B3-1607-BA0731A8A432}"/>
              </a:ext>
            </a:extLst>
          </p:cNvPr>
          <p:cNvSpPr>
            <a:spLocks noGrp="1"/>
          </p:cNvSpPr>
          <p:nvPr>
            <p:ph idx="1"/>
          </p:nvPr>
        </p:nvSpPr>
        <p:spPr>
          <a:xfrm>
            <a:off x="363893" y="270588"/>
            <a:ext cx="10971245" cy="5906375"/>
          </a:xfrm>
        </p:spPr>
        <p:txBody>
          <a:bodyPr>
            <a:normAutofit fontScale="55000" lnSpcReduction="20000"/>
          </a:bodyPr>
          <a:lstStyle/>
          <a:p>
            <a:pPr marL="0" indent="0">
              <a:buNone/>
            </a:pPr>
            <a:r>
              <a:rPr lang="en-IN" sz="3000" b="0" i="0" dirty="0">
                <a:effectLst/>
                <a:latin typeface="ui-monospace"/>
              </a:rPr>
              <a:t>START</a:t>
            </a:r>
          </a:p>
          <a:p>
            <a:pPr marL="0" indent="0">
              <a:buNone/>
            </a:pPr>
            <a:r>
              <a:rPr lang="en-IN" sz="3000" b="0" i="0" dirty="0">
                <a:effectLst/>
                <a:latin typeface="ui-monospace"/>
              </a:rPr>
              <a:t>int main() { </a:t>
            </a:r>
          </a:p>
          <a:p>
            <a:pPr marL="0" indent="0">
              <a:buNone/>
            </a:pPr>
            <a:r>
              <a:rPr lang="en-IN" sz="3000" dirty="0"/>
              <a:t>int choice; </a:t>
            </a:r>
          </a:p>
          <a:p>
            <a:pPr marL="0" indent="0">
              <a:buNone/>
            </a:pPr>
            <a:r>
              <a:rPr lang="en-IN" sz="2900" dirty="0"/>
              <a:t> do { </a:t>
            </a:r>
          </a:p>
          <a:p>
            <a:pPr marL="0" indent="0">
              <a:buNone/>
            </a:pPr>
            <a:r>
              <a:rPr lang="en-IN" sz="2900" dirty="0"/>
              <a:t>     Display("\</a:t>
            </a:r>
            <a:r>
              <a:rPr lang="en-IN" sz="2900" dirty="0" err="1"/>
              <a:t>nAttendance</a:t>
            </a:r>
            <a:r>
              <a:rPr lang="en-IN" sz="2900" dirty="0"/>
              <a:t> Management System:\n"); </a:t>
            </a:r>
          </a:p>
          <a:p>
            <a:pPr marL="0" indent="0">
              <a:buNone/>
            </a:pPr>
            <a:r>
              <a:rPr lang="en-IN" sz="2900" dirty="0"/>
              <a:t>     Display("1. Input student data\n"); </a:t>
            </a:r>
          </a:p>
          <a:p>
            <a:pPr marL="0" indent="0">
              <a:buNone/>
            </a:pPr>
            <a:r>
              <a:rPr lang="en-IN" sz="2900" dirty="0"/>
              <a:t>     Display("2. Generate attendance report\n"); </a:t>
            </a:r>
          </a:p>
          <a:p>
            <a:pPr marL="0" indent="0">
              <a:buNone/>
            </a:pPr>
            <a:r>
              <a:rPr lang="en-IN" sz="2900" dirty="0"/>
              <a:t>     Display("3. Exit\n"); </a:t>
            </a:r>
          </a:p>
          <a:p>
            <a:pPr marL="0" indent="0">
              <a:buNone/>
            </a:pPr>
            <a:r>
              <a:rPr lang="en-IN" sz="2900" dirty="0"/>
              <a:t>     </a:t>
            </a:r>
            <a:r>
              <a:rPr lang="en-IN" sz="2900" dirty="0" err="1"/>
              <a:t>printf</a:t>
            </a:r>
            <a:r>
              <a:rPr lang="en-IN" sz="2900" dirty="0"/>
              <a:t>("Enter your choice: "); </a:t>
            </a:r>
          </a:p>
          <a:p>
            <a:pPr marL="0" indent="0">
              <a:buNone/>
            </a:pPr>
            <a:r>
              <a:rPr lang="en-IN" sz="2900" dirty="0"/>
              <a:t>     </a:t>
            </a:r>
            <a:r>
              <a:rPr lang="en-IN" sz="2900" dirty="0" err="1"/>
              <a:t>scanf</a:t>
            </a:r>
            <a:r>
              <a:rPr lang="en-IN" sz="2900" dirty="0"/>
              <a:t>("%d", &amp;choice); </a:t>
            </a:r>
          </a:p>
          <a:p>
            <a:pPr marL="0" indent="0">
              <a:buNone/>
            </a:pPr>
            <a:r>
              <a:rPr lang="en-IN" sz="2900" dirty="0"/>
              <a:t>     switch (choice) { </a:t>
            </a:r>
          </a:p>
          <a:p>
            <a:pPr marL="0" indent="0">
              <a:buNone/>
            </a:pPr>
            <a:r>
              <a:rPr lang="en-IN" sz="2900" dirty="0"/>
              <a:t>          case 1: </a:t>
            </a:r>
            <a:r>
              <a:rPr lang="en-IN" sz="2900" dirty="0" err="1"/>
              <a:t>inputStudentData</a:t>
            </a:r>
            <a:r>
              <a:rPr lang="en-IN" sz="2900" dirty="0"/>
              <a:t>(); </a:t>
            </a:r>
          </a:p>
          <a:p>
            <a:pPr marL="0" indent="0">
              <a:buNone/>
            </a:pPr>
            <a:r>
              <a:rPr lang="en-IN" sz="2900" dirty="0"/>
              <a:t>          case 2: </a:t>
            </a:r>
            <a:r>
              <a:rPr lang="en-IN" sz="2900" dirty="0" err="1"/>
              <a:t>AttendanceReport</a:t>
            </a:r>
            <a:r>
              <a:rPr lang="en-IN" sz="2900" dirty="0"/>
              <a:t>(); </a:t>
            </a:r>
          </a:p>
          <a:p>
            <a:pPr marL="0" indent="0">
              <a:buNone/>
            </a:pPr>
            <a:r>
              <a:rPr lang="en-IN" sz="2900" dirty="0"/>
              <a:t>          case 3: </a:t>
            </a:r>
          </a:p>
          <a:p>
            <a:pPr marL="0" indent="0">
              <a:buNone/>
            </a:pPr>
            <a:r>
              <a:rPr lang="en-IN" sz="2900" dirty="0"/>
              <a:t>               </a:t>
            </a:r>
            <a:r>
              <a:rPr lang="en-IN" sz="2900" dirty="0" err="1"/>
              <a:t>printf</a:t>
            </a:r>
            <a:r>
              <a:rPr lang="en-IN" sz="2900" dirty="0"/>
              <a:t>("Exiting program.\n"); </a:t>
            </a:r>
          </a:p>
          <a:p>
            <a:pPr marL="0" indent="0">
              <a:buNone/>
            </a:pPr>
            <a:r>
              <a:rPr lang="en-IN" sz="2900" dirty="0"/>
              <a:t>          default: </a:t>
            </a:r>
            <a:r>
              <a:rPr lang="en-IN" sz="2900" dirty="0" err="1"/>
              <a:t>printf</a:t>
            </a:r>
            <a:r>
              <a:rPr lang="en-IN" sz="2900" dirty="0"/>
              <a:t>("Invalid choice. Please enter again.\n"); </a:t>
            </a:r>
          </a:p>
          <a:p>
            <a:pPr marL="0" indent="0">
              <a:buNone/>
            </a:pPr>
            <a:r>
              <a:rPr lang="en-IN" sz="2900" dirty="0"/>
              <a:t>          while (choice != 3); </a:t>
            </a:r>
          </a:p>
          <a:p>
            <a:pPr marL="0" indent="0">
              <a:buNone/>
            </a:pPr>
            <a:r>
              <a:rPr lang="en-IN" sz="2900" dirty="0"/>
              <a:t>           return 0; </a:t>
            </a:r>
          </a:p>
          <a:p>
            <a:pPr marL="0" indent="0">
              <a:buNone/>
            </a:pPr>
            <a:r>
              <a:rPr lang="en-IN" sz="2900" dirty="0"/>
              <a:t>STOP</a:t>
            </a:r>
          </a:p>
          <a:p>
            <a:endParaRPr lang="en-IN" sz="1200" dirty="0"/>
          </a:p>
          <a:p>
            <a:endParaRPr lang="en-IN" sz="1200" dirty="0"/>
          </a:p>
        </p:txBody>
      </p:sp>
    </p:spTree>
    <p:extLst>
      <p:ext uri="{BB962C8B-B14F-4D97-AF65-F5344CB8AC3E}">
        <p14:creationId xmlns:p14="http://schemas.microsoft.com/office/powerpoint/2010/main" val="2551973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F50156-9F01-42B6-1ABB-E8FDB1952198}"/>
              </a:ext>
            </a:extLst>
          </p:cNvPr>
          <p:cNvSpPr>
            <a:spLocks noGrp="1"/>
          </p:cNvSpPr>
          <p:nvPr>
            <p:ph idx="1"/>
          </p:nvPr>
        </p:nvSpPr>
        <p:spPr>
          <a:xfrm>
            <a:off x="214604" y="286073"/>
            <a:ext cx="10803294" cy="6469289"/>
          </a:xfrm>
        </p:spPr>
        <p:txBody>
          <a:bodyPr>
            <a:normAutofit/>
          </a:bodyPr>
          <a:lstStyle/>
          <a:p>
            <a:r>
              <a:rPr lang="en-IN" sz="2000" dirty="0"/>
              <a:t>Input Student Data</a:t>
            </a:r>
          </a:p>
          <a:p>
            <a:pPr marL="0" indent="0">
              <a:buNone/>
            </a:pPr>
            <a:r>
              <a:rPr lang="en-IN" sz="1300" dirty="0"/>
              <a:t>void </a:t>
            </a:r>
            <a:r>
              <a:rPr lang="en-IN" sz="1300" dirty="0" err="1"/>
              <a:t>inputStudentData</a:t>
            </a:r>
            <a:r>
              <a:rPr lang="en-IN" sz="1300" dirty="0"/>
              <a:t>() </a:t>
            </a:r>
          </a:p>
          <a:p>
            <a:pPr marL="0" indent="0">
              <a:buNone/>
            </a:pPr>
            <a:r>
              <a:rPr lang="en-IN" sz="1300" dirty="0"/>
              <a:t>     if (</a:t>
            </a:r>
            <a:r>
              <a:rPr lang="en-IN" sz="1300" dirty="0" err="1"/>
              <a:t>num_stds</a:t>
            </a:r>
            <a:r>
              <a:rPr lang="en-IN" sz="1300" dirty="0"/>
              <a:t> &lt; MAX_STUDENTS) </a:t>
            </a:r>
          </a:p>
          <a:p>
            <a:pPr marL="0" indent="0">
              <a:buNone/>
            </a:pPr>
            <a:r>
              <a:rPr lang="en-IN" sz="1300" dirty="0"/>
              <a:t>     Input student id and store in students[</a:t>
            </a:r>
            <a:r>
              <a:rPr lang="en-IN" sz="1300" dirty="0" err="1"/>
              <a:t>num_stds</a:t>
            </a:r>
            <a:r>
              <a:rPr lang="en-IN" sz="1300" dirty="0"/>
              <a:t>].</a:t>
            </a:r>
            <a:r>
              <a:rPr lang="en-IN" sz="1300" dirty="0" err="1"/>
              <a:t>s_id</a:t>
            </a:r>
            <a:endParaRPr lang="en-IN" sz="1300" dirty="0"/>
          </a:p>
          <a:p>
            <a:pPr marL="0" indent="0">
              <a:buNone/>
            </a:pPr>
            <a:r>
              <a:rPr lang="en-IN" sz="1300" dirty="0"/>
              <a:t>     Read student </a:t>
            </a:r>
            <a:r>
              <a:rPr lang="en-IN" sz="1300" dirty="0" err="1"/>
              <a:t>name.And</a:t>
            </a:r>
            <a:r>
              <a:rPr lang="en-IN" sz="1300" dirty="0"/>
              <a:t> store in students[</a:t>
            </a:r>
            <a:r>
              <a:rPr lang="en-IN" sz="1300" dirty="0" err="1"/>
              <a:t>num_stds</a:t>
            </a:r>
            <a:r>
              <a:rPr lang="en-IN" sz="1300" dirty="0"/>
              <a:t>].name.</a:t>
            </a:r>
          </a:p>
          <a:p>
            <a:pPr marL="0" indent="0">
              <a:buNone/>
            </a:pPr>
            <a:r>
              <a:rPr lang="en-IN" sz="1300" dirty="0"/>
              <a:t>        for (int day = 0; day &lt; MAX_DAYS; ++day) { </a:t>
            </a:r>
          </a:p>
          <a:p>
            <a:pPr marL="0" indent="0">
              <a:buNone/>
            </a:pPr>
            <a:r>
              <a:rPr lang="en-IN" sz="1300" dirty="0"/>
              <a:t>            Read the attendance per day and store in students[</a:t>
            </a:r>
            <a:r>
              <a:rPr lang="en-IN" sz="1300" dirty="0" err="1"/>
              <a:t>num_stds</a:t>
            </a:r>
            <a:r>
              <a:rPr lang="en-IN" sz="1300" dirty="0"/>
              <a:t>].attendance[day].</a:t>
            </a:r>
          </a:p>
          <a:p>
            <a:pPr marL="0" indent="0">
              <a:buNone/>
            </a:pPr>
            <a:r>
              <a:rPr lang="en-IN" sz="1300" dirty="0"/>
              <a:t>            Increment </a:t>
            </a:r>
            <a:r>
              <a:rPr lang="en-IN" sz="1300" dirty="0" err="1"/>
              <a:t>numofstudents</a:t>
            </a:r>
            <a:r>
              <a:rPr lang="en-IN" sz="1300" dirty="0"/>
              <a:t> </a:t>
            </a:r>
          </a:p>
          <a:p>
            <a:pPr marL="0" indent="0">
              <a:buNone/>
            </a:pPr>
            <a:r>
              <a:rPr lang="en-IN" sz="1300" dirty="0"/>
              <a:t>    else </a:t>
            </a:r>
          </a:p>
          <a:p>
            <a:pPr marL="0" indent="0">
              <a:buNone/>
            </a:pPr>
            <a:r>
              <a:rPr lang="en-IN" sz="1300" dirty="0"/>
              <a:t>        Display("Maximum number of students reached.\n"); </a:t>
            </a:r>
          </a:p>
          <a:p>
            <a:r>
              <a:rPr lang="en-IN" sz="2000" dirty="0"/>
              <a:t>Attendance Report</a:t>
            </a:r>
          </a:p>
          <a:p>
            <a:pPr marL="0" indent="0">
              <a:buNone/>
            </a:pPr>
            <a:r>
              <a:rPr lang="en-IN" sz="1300" dirty="0"/>
              <a:t>void </a:t>
            </a:r>
            <a:r>
              <a:rPr lang="en-IN" sz="1300" dirty="0" err="1"/>
              <a:t>AttendanceReport</a:t>
            </a:r>
            <a:r>
              <a:rPr lang="en-IN" sz="1300" dirty="0"/>
              <a:t>() </a:t>
            </a:r>
          </a:p>
          <a:p>
            <a:pPr marL="0" indent="0">
              <a:buNone/>
            </a:pPr>
            <a:r>
              <a:rPr lang="en-IN" sz="1300" dirty="0"/>
              <a:t>    for (int </a:t>
            </a:r>
            <a:r>
              <a:rPr lang="en-IN" sz="1300" dirty="0" err="1"/>
              <a:t>i</a:t>
            </a:r>
            <a:r>
              <a:rPr lang="en-IN" sz="1300" dirty="0"/>
              <a:t> = 0; </a:t>
            </a:r>
            <a:r>
              <a:rPr lang="en-IN" sz="1300" dirty="0" err="1"/>
              <a:t>i</a:t>
            </a:r>
            <a:r>
              <a:rPr lang="en-IN" sz="1300" dirty="0"/>
              <a:t> &lt; </a:t>
            </a:r>
            <a:r>
              <a:rPr lang="en-IN" sz="1300" dirty="0" err="1"/>
              <a:t>num_stds</a:t>
            </a:r>
            <a:r>
              <a:rPr lang="en-IN" sz="1300" dirty="0"/>
              <a:t>; ++</a:t>
            </a:r>
            <a:r>
              <a:rPr lang="en-IN" sz="1300" dirty="0" err="1"/>
              <a:t>i</a:t>
            </a:r>
            <a:r>
              <a:rPr lang="en-IN" sz="1300" dirty="0"/>
              <a:t>) </a:t>
            </a:r>
          </a:p>
          <a:p>
            <a:pPr marL="0" indent="0">
              <a:buNone/>
            </a:pPr>
            <a:r>
              <a:rPr lang="en-IN" sz="1300" dirty="0"/>
              <a:t>        int </a:t>
            </a:r>
            <a:r>
              <a:rPr lang="en-IN" sz="1300" dirty="0" err="1"/>
              <a:t>p_count</a:t>
            </a:r>
            <a:r>
              <a:rPr lang="en-IN" sz="1300" dirty="0"/>
              <a:t> = 0; </a:t>
            </a:r>
          </a:p>
          <a:p>
            <a:pPr marL="0" indent="0">
              <a:buNone/>
            </a:pPr>
            <a:r>
              <a:rPr lang="en-IN" sz="1300" dirty="0"/>
              <a:t>        for (int j = 0; j &lt; MAX_DAYS; ++j) </a:t>
            </a:r>
          </a:p>
          <a:p>
            <a:pPr marL="0" indent="0">
              <a:buNone/>
            </a:pPr>
            <a:r>
              <a:rPr lang="en-IN" sz="1300" dirty="0"/>
              <a:t>            if (students[</a:t>
            </a:r>
            <a:r>
              <a:rPr lang="en-IN" sz="1300" dirty="0" err="1"/>
              <a:t>i</a:t>
            </a:r>
            <a:r>
              <a:rPr lang="en-IN" sz="1300" dirty="0"/>
              <a:t>].attendance[j] == 1) </a:t>
            </a:r>
          </a:p>
          <a:p>
            <a:pPr marL="0" indent="0">
              <a:buNone/>
            </a:pPr>
            <a:r>
              <a:rPr lang="en-IN" sz="1300" dirty="0"/>
              <a:t>                </a:t>
            </a:r>
            <a:r>
              <a:rPr lang="en-IN" sz="1300" dirty="0" err="1"/>
              <a:t>p_count</a:t>
            </a:r>
            <a:r>
              <a:rPr lang="en-IN" sz="1300" dirty="0"/>
              <a:t>++; </a:t>
            </a:r>
          </a:p>
          <a:p>
            <a:pPr marL="0" indent="0">
              <a:buNone/>
            </a:pPr>
            <a:r>
              <a:rPr lang="en-IN" sz="1300" dirty="0"/>
              <a:t>float </a:t>
            </a:r>
            <a:r>
              <a:rPr lang="en-IN" sz="1300" dirty="0" err="1"/>
              <a:t>attendance_percentage</a:t>
            </a:r>
            <a:r>
              <a:rPr lang="en-IN" sz="1300" dirty="0"/>
              <a:t> = (float)</a:t>
            </a:r>
            <a:r>
              <a:rPr lang="en-IN" sz="1300" dirty="0" err="1"/>
              <a:t>p_count</a:t>
            </a:r>
            <a:r>
              <a:rPr lang="en-IN" sz="1300" dirty="0"/>
              <a:t> / MAX_DAYS * 100.0; </a:t>
            </a:r>
          </a:p>
          <a:p>
            <a:pPr marL="0" indent="0">
              <a:buNone/>
            </a:pPr>
            <a:r>
              <a:rPr lang="en-IN" sz="1300" dirty="0"/>
              <a:t> </a:t>
            </a:r>
            <a:r>
              <a:rPr lang="en-IN" sz="1300" dirty="0" err="1"/>
              <a:t>printf</a:t>
            </a:r>
            <a:r>
              <a:rPr lang="en-IN" sz="1300" dirty="0"/>
              <a:t>("Student ID: %d, Name: %s, Attendance: %.2f%%\n", students[</a:t>
            </a:r>
            <a:r>
              <a:rPr lang="en-IN" sz="1300" dirty="0" err="1"/>
              <a:t>i</a:t>
            </a:r>
            <a:r>
              <a:rPr lang="en-IN" sz="1300" dirty="0"/>
              <a:t>].</a:t>
            </a:r>
            <a:r>
              <a:rPr lang="en-IN" sz="1300" dirty="0" err="1"/>
              <a:t>s_id</a:t>
            </a:r>
            <a:r>
              <a:rPr lang="en-IN" sz="1300" dirty="0"/>
              <a:t>, students[</a:t>
            </a:r>
            <a:r>
              <a:rPr lang="en-IN" sz="1300" dirty="0" err="1"/>
              <a:t>i</a:t>
            </a:r>
            <a:r>
              <a:rPr lang="en-IN" sz="1300" dirty="0"/>
              <a:t>].name, </a:t>
            </a:r>
            <a:r>
              <a:rPr lang="en-IN" sz="1300" dirty="0" err="1"/>
              <a:t>attendance_percentage</a:t>
            </a:r>
            <a:r>
              <a:rPr lang="en-IN" sz="1300" dirty="0"/>
              <a:t>); </a:t>
            </a:r>
          </a:p>
          <a:p>
            <a:pPr marL="0" indent="0">
              <a:buNone/>
            </a:pPr>
            <a:r>
              <a:rPr lang="en-IN" sz="1400" dirty="0"/>
              <a:t>         </a:t>
            </a:r>
          </a:p>
          <a:p>
            <a:pPr marL="0" indent="0">
              <a:buNone/>
            </a:pPr>
            <a:endParaRPr lang="en-IN" sz="1500" dirty="0"/>
          </a:p>
        </p:txBody>
      </p:sp>
    </p:spTree>
    <p:extLst>
      <p:ext uri="{BB962C8B-B14F-4D97-AF65-F5344CB8AC3E}">
        <p14:creationId xmlns:p14="http://schemas.microsoft.com/office/powerpoint/2010/main" val="3198915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B93D53D-5DD5-47B2-AA7D-A9E0BB3AF797}"/>
              </a:ext>
            </a:extLst>
          </p:cNvPr>
          <p:cNvSpPr>
            <a:spLocks noGrp="1"/>
          </p:cNvSpPr>
          <p:nvPr>
            <p:ph type="title"/>
          </p:nvPr>
        </p:nvSpPr>
        <p:spPr>
          <a:xfrm>
            <a:off x="121024" y="365125"/>
            <a:ext cx="11232776" cy="831663"/>
          </a:xfrm>
        </p:spPr>
        <p:txBody>
          <a:bodyPr>
            <a:normAutofit/>
          </a:bodyPr>
          <a:lstStyle/>
          <a:p>
            <a:r>
              <a:rPr lang="en-GB" sz="4000" b="1" dirty="0">
                <a:latin typeface="Arial Rounded MT Bold" panose="020F0704030504030204" pitchFamily="34" charset="0"/>
              </a:rPr>
              <a:t>TESTING &amp; RESULTS</a:t>
            </a:r>
            <a:endParaRPr lang="en-IN" sz="4000" b="1" dirty="0">
              <a:latin typeface="Arial Rounded MT Bold" panose="020F0704030504030204" pitchFamily="34" charset="0"/>
            </a:endParaRPr>
          </a:p>
        </p:txBody>
      </p:sp>
      <p:sp>
        <p:nvSpPr>
          <p:cNvPr id="7" name="Text Placeholder 3">
            <a:extLst>
              <a:ext uri="{FF2B5EF4-FFF2-40B4-BE49-F238E27FC236}">
                <a16:creationId xmlns:a16="http://schemas.microsoft.com/office/drawing/2014/main" id="{66BF94DF-DAC6-4903-8060-CD1677C237C7}"/>
              </a:ext>
            </a:extLst>
          </p:cNvPr>
          <p:cNvSpPr>
            <a:spLocks noGrp="1"/>
          </p:cNvSpPr>
          <p:nvPr>
            <p:ph idx="1"/>
          </p:nvPr>
        </p:nvSpPr>
        <p:spPr>
          <a:xfrm>
            <a:off x="0" y="1347459"/>
            <a:ext cx="12192000" cy="5012999"/>
          </a:xfrm>
        </p:spPr>
        <p:txBody>
          <a:bodyPr/>
          <a:lstStyle/>
          <a:p>
            <a:r>
              <a:rPr lang="en-GB" sz="2800" b="1" dirty="0"/>
              <a:t>Testing</a:t>
            </a:r>
            <a:r>
              <a:rPr lang="en-GB" sz="2800" dirty="0"/>
              <a:t> :The system was tested using various scenarios including: Adding multiple students and recording their attendance. Recording both presence and absence. Generating reports for different students to verify the accuracy of attendance records.</a:t>
            </a:r>
          </a:p>
          <a:p>
            <a:r>
              <a:rPr lang="en-GB" b="1" dirty="0" err="1"/>
              <a:t>Results:</a:t>
            </a:r>
            <a:r>
              <a:rPr lang="en-GB" dirty="0" err="1"/>
              <a:t>The</a:t>
            </a:r>
            <a:r>
              <a:rPr lang="en-GB" dirty="0"/>
              <a:t> output is displayed below;</a:t>
            </a:r>
            <a:br>
              <a:rPr lang="en-GB" dirty="0"/>
            </a:br>
            <a:endParaRPr lang="en-GB" dirty="0"/>
          </a:p>
          <a:p>
            <a:br>
              <a:rPr lang="en-GB" dirty="0"/>
            </a:br>
            <a:endParaRPr lang="en-IN" dirty="0"/>
          </a:p>
        </p:txBody>
      </p:sp>
      <p:pic>
        <p:nvPicPr>
          <p:cNvPr id="11" name="Picture 10">
            <a:extLst>
              <a:ext uri="{FF2B5EF4-FFF2-40B4-BE49-F238E27FC236}">
                <a16:creationId xmlns:a16="http://schemas.microsoft.com/office/drawing/2014/main" id="{C29E3783-0801-44B1-AF4A-100EFD294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918" y="3550427"/>
            <a:ext cx="6563828" cy="3173102"/>
          </a:xfrm>
          <a:prstGeom prst="rect">
            <a:avLst/>
          </a:prstGeom>
        </p:spPr>
      </p:pic>
    </p:spTree>
    <p:extLst>
      <p:ext uri="{BB962C8B-B14F-4D97-AF65-F5344CB8AC3E}">
        <p14:creationId xmlns:p14="http://schemas.microsoft.com/office/powerpoint/2010/main" val="434462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B6F557-5ABE-4DDC-B782-C3DD69DA0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798" y="921963"/>
            <a:ext cx="9086850" cy="4314825"/>
          </a:xfrm>
          <a:prstGeom prst="rect">
            <a:avLst/>
          </a:prstGeom>
        </p:spPr>
      </p:pic>
    </p:spTree>
    <p:extLst>
      <p:ext uri="{BB962C8B-B14F-4D97-AF65-F5344CB8AC3E}">
        <p14:creationId xmlns:p14="http://schemas.microsoft.com/office/powerpoint/2010/main" val="33801780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294</TotalTime>
  <Words>940</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Rounded MT Bold</vt:lpstr>
      <vt:lpstr>Calibri</vt:lpstr>
      <vt:lpstr>Calibri Light</vt:lpstr>
      <vt:lpstr>Ginto</vt:lpstr>
      <vt:lpstr>ui-monospace</vt:lpstr>
      <vt:lpstr>Wingdings</vt:lpstr>
      <vt:lpstr>Office Theme</vt:lpstr>
      <vt:lpstr>STUDENT ATTENDANCE MANAGEMENT SYSTEM</vt:lpstr>
      <vt:lpstr>INTRODUCTION</vt:lpstr>
      <vt:lpstr>SYSTEM SPECIFICATIONS</vt:lpstr>
      <vt:lpstr>DESIGN AND DEVELOPMENT</vt:lpstr>
      <vt:lpstr>PSUEDOCODE</vt:lpstr>
      <vt:lpstr>PowerPoint Presentation</vt:lpstr>
      <vt:lpstr>PowerPoint Presentation</vt:lpstr>
      <vt:lpstr>TESTING &amp; 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ATTENDANCE MANAGEMENT SYSTEM</dc:title>
  <dc:creator>shalu shaji</dc:creator>
  <cp:lastModifiedBy>Alona Mary Shaiby</cp:lastModifiedBy>
  <cp:revision>24</cp:revision>
  <dcterms:created xsi:type="dcterms:W3CDTF">2024-07-17T14:58:52Z</dcterms:created>
  <dcterms:modified xsi:type="dcterms:W3CDTF">2024-10-09T18:19:43Z</dcterms:modified>
</cp:coreProperties>
</file>