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7"/>
  </p:notesMasterIdLst>
  <p:sldIdLst>
    <p:sldId id="256" r:id="rId2"/>
    <p:sldId id="260" r:id="rId3"/>
    <p:sldId id="258" r:id="rId4"/>
    <p:sldId id="261" r:id="rId5"/>
    <p:sldId id="277" r:id="rId6"/>
    <p:sldId id="272" r:id="rId7"/>
    <p:sldId id="273" r:id="rId8"/>
    <p:sldId id="265" r:id="rId9"/>
    <p:sldId id="263" r:id="rId10"/>
    <p:sldId id="264" r:id="rId11"/>
    <p:sldId id="268" r:id="rId12"/>
    <p:sldId id="267" r:id="rId13"/>
    <p:sldId id="276" r:id="rId14"/>
    <p:sldId id="27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6"/>
    <p:restoredTop sz="94656"/>
  </p:normalViewPr>
  <p:slideViewPr>
    <p:cSldViewPr snapToGrid="0">
      <p:cViewPr varScale="1">
        <p:scale>
          <a:sx n="106" d="100"/>
          <a:sy n="106" d="100"/>
        </p:scale>
        <p:origin x="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2D1AA-DB28-4C6C-AD77-E7150A2A76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C6019D-F69E-42D6-94E2-FA589B491966}">
      <dgm:prSet/>
      <dgm:spPr/>
      <dgm:t>
        <a:bodyPr/>
        <a:lstStyle/>
        <a:p>
          <a:r>
            <a:rPr lang="en-US"/>
            <a:t>Conducting exploratory data analysis (EDA) to understand consumer behaviour on retail websites.</a:t>
          </a:r>
        </a:p>
      </dgm:t>
    </dgm:pt>
    <dgm:pt modelId="{3AA0512D-F1D6-4354-93BD-20DFBA4387E3}" type="parTrans" cxnId="{56F35E71-3249-4A1F-96A0-682033D6B156}">
      <dgm:prSet/>
      <dgm:spPr/>
      <dgm:t>
        <a:bodyPr/>
        <a:lstStyle/>
        <a:p>
          <a:endParaRPr lang="en-US"/>
        </a:p>
      </dgm:t>
    </dgm:pt>
    <dgm:pt modelId="{093B235F-DFF6-4D07-8464-2C8CF79A0337}" type="sibTrans" cxnId="{56F35E71-3249-4A1F-96A0-682033D6B156}">
      <dgm:prSet/>
      <dgm:spPr/>
      <dgm:t>
        <a:bodyPr/>
        <a:lstStyle/>
        <a:p>
          <a:endParaRPr lang="en-US"/>
        </a:p>
      </dgm:t>
    </dgm:pt>
    <dgm:pt modelId="{763B4906-97D3-4320-B354-4A5F93875C4E}">
      <dgm:prSet/>
      <dgm:spPr/>
      <dgm:t>
        <a:bodyPr/>
        <a:lstStyle/>
        <a:p>
          <a:r>
            <a:rPr lang="en-US"/>
            <a:t>Conduct a study on customer online behaviour and its relationship with product purchases by utilizing visualizations to communicate insights effectively</a:t>
          </a:r>
        </a:p>
      </dgm:t>
    </dgm:pt>
    <dgm:pt modelId="{AF130329-ADDE-4ECD-8B73-989C973299AE}" type="parTrans" cxnId="{341ED22A-2EC9-4B82-99A6-6A03298B0EA8}">
      <dgm:prSet/>
      <dgm:spPr/>
      <dgm:t>
        <a:bodyPr/>
        <a:lstStyle/>
        <a:p>
          <a:endParaRPr lang="en-US"/>
        </a:p>
      </dgm:t>
    </dgm:pt>
    <dgm:pt modelId="{8DCA4F0E-BFAD-4A40-81AB-2C7DB8986FBF}" type="sibTrans" cxnId="{341ED22A-2EC9-4B82-99A6-6A03298B0EA8}">
      <dgm:prSet/>
      <dgm:spPr/>
      <dgm:t>
        <a:bodyPr/>
        <a:lstStyle/>
        <a:p>
          <a:endParaRPr lang="en-US"/>
        </a:p>
      </dgm:t>
    </dgm:pt>
    <dgm:pt modelId="{4AAAA883-0D08-4A79-8F94-45DE08595371}">
      <dgm:prSet/>
      <dgm:spPr/>
      <dgm:t>
        <a:bodyPr/>
        <a:lstStyle/>
        <a:p>
          <a:r>
            <a:rPr lang="en-US"/>
            <a:t>Developing predictive machine learning models to predict whether the consumer will purchase or not based on her/his interactions  on the website</a:t>
          </a:r>
        </a:p>
      </dgm:t>
    </dgm:pt>
    <dgm:pt modelId="{27022933-C66C-4720-9116-06D55293386A}" type="parTrans" cxnId="{409DA86A-F047-4041-9EC3-4FB43051591E}">
      <dgm:prSet/>
      <dgm:spPr/>
      <dgm:t>
        <a:bodyPr/>
        <a:lstStyle/>
        <a:p>
          <a:endParaRPr lang="en-US"/>
        </a:p>
      </dgm:t>
    </dgm:pt>
    <dgm:pt modelId="{BF3DE7DE-85A7-485B-9146-261D7BE921F6}" type="sibTrans" cxnId="{409DA86A-F047-4041-9EC3-4FB43051591E}">
      <dgm:prSet/>
      <dgm:spPr/>
      <dgm:t>
        <a:bodyPr/>
        <a:lstStyle/>
        <a:p>
          <a:endParaRPr lang="en-US"/>
        </a:p>
      </dgm:t>
    </dgm:pt>
    <dgm:pt modelId="{03E7E68E-9AA6-4B5E-A802-83E1903FB721}" type="pres">
      <dgm:prSet presAssocID="{AB02D1AA-DB28-4C6C-AD77-E7150A2A767A}" presName="root" presStyleCnt="0">
        <dgm:presLayoutVars>
          <dgm:dir/>
          <dgm:resizeHandles val="exact"/>
        </dgm:presLayoutVars>
      </dgm:prSet>
      <dgm:spPr/>
    </dgm:pt>
    <dgm:pt modelId="{455012CE-275B-4D82-9495-D7BBF2A0DB88}" type="pres">
      <dgm:prSet presAssocID="{61C6019D-F69E-42D6-94E2-FA589B491966}" presName="compNode" presStyleCnt="0"/>
      <dgm:spPr/>
    </dgm:pt>
    <dgm:pt modelId="{184890F3-8882-4370-869E-42A4CE7E8367}" type="pres">
      <dgm:prSet presAssocID="{61C6019D-F69E-42D6-94E2-FA589B491966}" presName="bgRect" presStyleLbl="bgShp" presStyleIdx="0" presStyleCnt="3"/>
      <dgm:spPr/>
    </dgm:pt>
    <dgm:pt modelId="{087C10B2-3689-4299-B52F-8266CA72363A}" type="pres">
      <dgm:prSet presAssocID="{61C6019D-F69E-42D6-94E2-FA589B4919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5013F41B-3486-46C6-B11F-4BC4EA201A60}" type="pres">
      <dgm:prSet presAssocID="{61C6019D-F69E-42D6-94E2-FA589B491966}" presName="spaceRect" presStyleCnt="0"/>
      <dgm:spPr/>
    </dgm:pt>
    <dgm:pt modelId="{939A4545-2498-41D8-8972-7A3279BB99CD}" type="pres">
      <dgm:prSet presAssocID="{61C6019D-F69E-42D6-94E2-FA589B491966}" presName="parTx" presStyleLbl="revTx" presStyleIdx="0" presStyleCnt="3">
        <dgm:presLayoutVars>
          <dgm:chMax val="0"/>
          <dgm:chPref val="0"/>
        </dgm:presLayoutVars>
      </dgm:prSet>
      <dgm:spPr/>
    </dgm:pt>
    <dgm:pt modelId="{14890F44-A21A-4A7E-9AA5-8598A1D2A92C}" type="pres">
      <dgm:prSet presAssocID="{093B235F-DFF6-4D07-8464-2C8CF79A0337}" presName="sibTrans" presStyleCnt="0"/>
      <dgm:spPr/>
    </dgm:pt>
    <dgm:pt modelId="{7D36D855-10F0-4450-B68E-10F321DAE487}" type="pres">
      <dgm:prSet presAssocID="{763B4906-97D3-4320-B354-4A5F93875C4E}" presName="compNode" presStyleCnt="0"/>
      <dgm:spPr/>
    </dgm:pt>
    <dgm:pt modelId="{D9CA62FD-8051-42E4-956E-EA702CD051EE}" type="pres">
      <dgm:prSet presAssocID="{763B4906-97D3-4320-B354-4A5F93875C4E}" presName="bgRect" presStyleLbl="bgShp" presStyleIdx="1" presStyleCnt="3"/>
      <dgm:spPr/>
    </dgm:pt>
    <dgm:pt modelId="{D32475C3-5771-4A92-A9AA-3A6B919D7531}" type="pres">
      <dgm:prSet presAssocID="{763B4906-97D3-4320-B354-4A5F93875C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2662906-252E-43C1-A67A-837DE6AAA165}" type="pres">
      <dgm:prSet presAssocID="{763B4906-97D3-4320-B354-4A5F93875C4E}" presName="spaceRect" presStyleCnt="0"/>
      <dgm:spPr/>
    </dgm:pt>
    <dgm:pt modelId="{078C51BE-0666-4A7E-8E1B-27E08D5D1710}" type="pres">
      <dgm:prSet presAssocID="{763B4906-97D3-4320-B354-4A5F93875C4E}" presName="parTx" presStyleLbl="revTx" presStyleIdx="1" presStyleCnt="3">
        <dgm:presLayoutVars>
          <dgm:chMax val="0"/>
          <dgm:chPref val="0"/>
        </dgm:presLayoutVars>
      </dgm:prSet>
      <dgm:spPr/>
    </dgm:pt>
    <dgm:pt modelId="{0F76F87B-C612-4A0D-B0B3-6B03A6D4923C}" type="pres">
      <dgm:prSet presAssocID="{8DCA4F0E-BFAD-4A40-81AB-2C7DB8986FBF}" presName="sibTrans" presStyleCnt="0"/>
      <dgm:spPr/>
    </dgm:pt>
    <dgm:pt modelId="{2F626DEC-D4B6-484B-8DC7-4AB64B3C99C2}" type="pres">
      <dgm:prSet presAssocID="{4AAAA883-0D08-4A79-8F94-45DE08595371}" presName="compNode" presStyleCnt="0"/>
      <dgm:spPr/>
    </dgm:pt>
    <dgm:pt modelId="{3472FD51-7BDD-4C67-81AB-7AA0E159F832}" type="pres">
      <dgm:prSet presAssocID="{4AAAA883-0D08-4A79-8F94-45DE08595371}" presName="bgRect" presStyleLbl="bgShp" presStyleIdx="2" presStyleCnt="3"/>
      <dgm:spPr/>
    </dgm:pt>
    <dgm:pt modelId="{67F763F5-DD74-4714-8315-B3026B65BF04}" type="pres">
      <dgm:prSet presAssocID="{4AAAA883-0D08-4A79-8F94-45DE085953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6FD1C30-5C31-460D-A57C-5A3D261BF5F5}" type="pres">
      <dgm:prSet presAssocID="{4AAAA883-0D08-4A79-8F94-45DE08595371}" presName="spaceRect" presStyleCnt="0"/>
      <dgm:spPr/>
    </dgm:pt>
    <dgm:pt modelId="{9C19B366-8850-4541-B50C-BDE66733E5BA}" type="pres">
      <dgm:prSet presAssocID="{4AAAA883-0D08-4A79-8F94-45DE08595371}" presName="parTx" presStyleLbl="revTx" presStyleIdx="2" presStyleCnt="3">
        <dgm:presLayoutVars>
          <dgm:chMax val="0"/>
          <dgm:chPref val="0"/>
        </dgm:presLayoutVars>
      </dgm:prSet>
      <dgm:spPr/>
    </dgm:pt>
  </dgm:ptLst>
  <dgm:cxnLst>
    <dgm:cxn modelId="{341ED22A-2EC9-4B82-99A6-6A03298B0EA8}" srcId="{AB02D1AA-DB28-4C6C-AD77-E7150A2A767A}" destId="{763B4906-97D3-4320-B354-4A5F93875C4E}" srcOrd="1" destOrd="0" parTransId="{AF130329-ADDE-4ECD-8B73-989C973299AE}" sibTransId="{8DCA4F0E-BFAD-4A40-81AB-2C7DB8986FBF}"/>
    <dgm:cxn modelId="{68C8FD4B-793A-4710-B80E-323F1ED0458F}" type="presOf" srcId="{AB02D1AA-DB28-4C6C-AD77-E7150A2A767A}" destId="{03E7E68E-9AA6-4B5E-A802-83E1903FB721}" srcOrd="0" destOrd="0" presId="urn:microsoft.com/office/officeart/2018/2/layout/IconVerticalSolidList"/>
    <dgm:cxn modelId="{EA41DC4D-9178-4FFF-A9DE-C81E03313E3A}" type="presOf" srcId="{763B4906-97D3-4320-B354-4A5F93875C4E}" destId="{078C51BE-0666-4A7E-8E1B-27E08D5D1710}" srcOrd="0" destOrd="0" presId="urn:microsoft.com/office/officeart/2018/2/layout/IconVerticalSolidList"/>
    <dgm:cxn modelId="{8CA59E63-FD26-4139-8F51-92610EDE4F51}" type="presOf" srcId="{4AAAA883-0D08-4A79-8F94-45DE08595371}" destId="{9C19B366-8850-4541-B50C-BDE66733E5BA}" srcOrd="0" destOrd="0" presId="urn:microsoft.com/office/officeart/2018/2/layout/IconVerticalSolidList"/>
    <dgm:cxn modelId="{409DA86A-F047-4041-9EC3-4FB43051591E}" srcId="{AB02D1AA-DB28-4C6C-AD77-E7150A2A767A}" destId="{4AAAA883-0D08-4A79-8F94-45DE08595371}" srcOrd="2" destOrd="0" parTransId="{27022933-C66C-4720-9116-06D55293386A}" sibTransId="{BF3DE7DE-85A7-485B-9146-261D7BE921F6}"/>
    <dgm:cxn modelId="{56F35E71-3249-4A1F-96A0-682033D6B156}" srcId="{AB02D1AA-DB28-4C6C-AD77-E7150A2A767A}" destId="{61C6019D-F69E-42D6-94E2-FA589B491966}" srcOrd="0" destOrd="0" parTransId="{3AA0512D-F1D6-4354-93BD-20DFBA4387E3}" sibTransId="{093B235F-DFF6-4D07-8464-2C8CF79A0337}"/>
    <dgm:cxn modelId="{34167CDB-CF3B-4D06-949D-9B780C32AAA3}" type="presOf" srcId="{61C6019D-F69E-42D6-94E2-FA589B491966}" destId="{939A4545-2498-41D8-8972-7A3279BB99CD}" srcOrd="0" destOrd="0" presId="urn:microsoft.com/office/officeart/2018/2/layout/IconVerticalSolidList"/>
    <dgm:cxn modelId="{D111CF5E-3F34-4735-AF88-4C2B06A703CF}" type="presParOf" srcId="{03E7E68E-9AA6-4B5E-A802-83E1903FB721}" destId="{455012CE-275B-4D82-9495-D7BBF2A0DB88}" srcOrd="0" destOrd="0" presId="urn:microsoft.com/office/officeart/2018/2/layout/IconVerticalSolidList"/>
    <dgm:cxn modelId="{F4B8D805-1BBC-4667-B473-E47BB19A64A5}" type="presParOf" srcId="{455012CE-275B-4D82-9495-D7BBF2A0DB88}" destId="{184890F3-8882-4370-869E-42A4CE7E8367}" srcOrd="0" destOrd="0" presId="urn:microsoft.com/office/officeart/2018/2/layout/IconVerticalSolidList"/>
    <dgm:cxn modelId="{8365F476-762A-4A35-8E6F-3D1B3A6D5B90}" type="presParOf" srcId="{455012CE-275B-4D82-9495-D7BBF2A0DB88}" destId="{087C10B2-3689-4299-B52F-8266CA72363A}" srcOrd="1" destOrd="0" presId="urn:microsoft.com/office/officeart/2018/2/layout/IconVerticalSolidList"/>
    <dgm:cxn modelId="{C9413276-5095-4E57-A735-C324044EC926}" type="presParOf" srcId="{455012CE-275B-4D82-9495-D7BBF2A0DB88}" destId="{5013F41B-3486-46C6-B11F-4BC4EA201A60}" srcOrd="2" destOrd="0" presId="urn:microsoft.com/office/officeart/2018/2/layout/IconVerticalSolidList"/>
    <dgm:cxn modelId="{6D350A12-BC8F-4850-BF9A-A84950C18422}" type="presParOf" srcId="{455012CE-275B-4D82-9495-D7BBF2A0DB88}" destId="{939A4545-2498-41D8-8972-7A3279BB99CD}" srcOrd="3" destOrd="0" presId="urn:microsoft.com/office/officeart/2018/2/layout/IconVerticalSolidList"/>
    <dgm:cxn modelId="{F9C1DEEA-FF98-4633-99FF-B4CC2FB2AF8E}" type="presParOf" srcId="{03E7E68E-9AA6-4B5E-A802-83E1903FB721}" destId="{14890F44-A21A-4A7E-9AA5-8598A1D2A92C}" srcOrd="1" destOrd="0" presId="urn:microsoft.com/office/officeart/2018/2/layout/IconVerticalSolidList"/>
    <dgm:cxn modelId="{3A34E54F-9E6F-4227-B663-7FFFD23BD2B5}" type="presParOf" srcId="{03E7E68E-9AA6-4B5E-A802-83E1903FB721}" destId="{7D36D855-10F0-4450-B68E-10F321DAE487}" srcOrd="2" destOrd="0" presId="urn:microsoft.com/office/officeart/2018/2/layout/IconVerticalSolidList"/>
    <dgm:cxn modelId="{CFA235A0-98B3-402C-AA23-FB8F86CB9958}" type="presParOf" srcId="{7D36D855-10F0-4450-B68E-10F321DAE487}" destId="{D9CA62FD-8051-42E4-956E-EA702CD051EE}" srcOrd="0" destOrd="0" presId="urn:microsoft.com/office/officeart/2018/2/layout/IconVerticalSolidList"/>
    <dgm:cxn modelId="{FEC27413-4A57-40A5-B1BB-CFE52D692EAC}" type="presParOf" srcId="{7D36D855-10F0-4450-B68E-10F321DAE487}" destId="{D32475C3-5771-4A92-A9AA-3A6B919D7531}" srcOrd="1" destOrd="0" presId="urn:microsoft.com/office/officeart/2018/2/layout/IconVerticalSolidList"/>
    <dgm:cxn modelId="{4D6E482D-A6E9-4B96-8BBB-B4611759C505}" type="presParOf" srcId="{7D36D855-10F0-4450-B68E-10F321DAE487}" destId="{12662906-252E-43C1-A67A-837DE6AAA165}" srcOrd="2" destOrd="0" presId="urn:microsoft.com/office/officeart/2018/2/layout/IconVerticalSolidList"/>
    <dgm:cxn modelId="{EA40A580-B0ED-4927-BEAC-835CCF31DA2A}" type="presParOf" srcId="{7D36D855-10F0-4450-B68E-10F321DAE487}" destId="{078C51BE-0666-4A7E-8E1B-27E08D5D1710}" srcOrd="3" destOrd="0" presId="urn:microsoft.com/office/officeart/2018/2/layout/IconVerticalSolidList"/>
    <dgm:cxn modelId="{C38EA0B8-B20E-4FFF-9569-4465FCEC4728}" type="presParOf" srcId="{03E7E68E-9AA6-4B5E-A802-83E1903FB721}" destId="{0F76F87B-C612-4A0D-B0B3-6B03A6D4923C}" srcOrd="3" destOrd="0" presId="urn:microsoft.com/office/officeart/2018/2/layout/IconVerticalSolidList"/>
    <dgm:cxn modelId="{EC0B8749-89E6-473E-A8FC-23644926D6BD}" type="presParOf" srcId="{03E7E68E-9AA6-4B5E-A802-83E1903FB721}" destId="{2F626DEC-D4B6-484B-8DC7-4AB64B3C99C2}" srcOrd="4" destOrd="0" presId="urn:microsoft.com/office/officeart/2018/2/layout/IconVerticalSolidList"/>
    <dgm:cxn modelId="{2161359D-2FC1-4E78-A485-5AD31ECF4B8B}" type="presParOf" srcId="{2F626DEC-D4B6-484B-8DC7-4AB64B3C99C2}" destId="{3472FD51-7BDD-4C67-81AB-7AA0E159F832}" srcOrd="0" destOrd="0" presId="urn:microsoft.com/office/officeart/2018/2/layout/IconVerticalSolidList"/>
    <dgm:cxn modelId="{F2D782CE-9878-4BC0-97A3-984A81E2489C}" type="presParOf" srcId="{2F626DEC-D4B6-484B-8DC7-4AB64B3C99C2}" destId="{67F763F5-DD74-4714-8315-B3026B65BF04}" srcOrd="1" destOrd="0" presId="urn:microsoft.com/office/officeart/2018/2/layout/IconVerticalSolidList"/>
    <dgm:cxn modelId="{9D11B09B-363F-47C2-BA21-FFE26B69DCDE}" type="presParOf" srcId="{2F626DEC-D4B6-484B-8DC7-4AB64B3C99C2}" destId="{F6FD1C30-5C31-460D-A57C-5A3D261BF5F5}" srcOrd="2" destOrd="0" presId="urn:microsoft.com/office/officeart/2018/2/layout/IconVerticalSolidList"/>
    <dgm:cxn modelId="{E53A6A00-C206-4698-B622-A7FA5A467477}" type="presParOf" srcId="{2F626DEC-D4B6-484B-8DC7-4AB64B3C99C2}" destId="{9C19B366-8850-4541-B50C-BDE66733E5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3A4B33-7796-464B-B426-B20C9934EF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1BFB8C-EE29-4559-89E5-3E44592402E8}">
      <dgm:prSet/>
      <dgm:spPr/>
      <dgm:t>
        <a:bodyPr/>
        <a:lstStyle/>
        <a:p>
          <a:r>
            <a:rPr lang="en-US"/>
            <a:t>In summary, this project was conducted through exploratory data analysis (EDA) to understand consumer behaviour on a retail website, visualised insights effectively, and developed predictive machine learning models. </a:t>
          </a:r>
        </a:p>
      </dgm:t>
    </dgm:pt>
    <dgm:pt modelId="{3CFFB0B2-B04E-497C-BB70-E514A3395E81}" type="parTrans" cxnId="{BA5971E9-6DF5-4AD2-BEEB-9D93C39A321C}">
      <dgm:prSet/>
      <dgm:spPr/>
      <dgm:t>
        <a:bodyPr/>
        <a:lstStyle/>
        <a:p>
          <a:endParaRPr lang="en-US"/>
        </a:p>
      </dgm:t>
    </dgm:pt>
    <dgm:pt modelId="{CDE813A1-5B59-45E2-9BDD-64B6C93579A6}" type="sibTrans" cxnId="{BA5971E9-6DF5-4AD2-BEEB-9D93C39A321C}">
      <dgm:prSet/>
      <dgm:spPr/>
      <dgm:t>
        <a:bodyPr/>
        <a:lstStyle/>
        <a:p>
          <a:endParaRPr lang="en-US"/>
        </a:p>
      </dgm:t>
    </dgm:pt>
    <dgm:pt modelId="{3D88C5D0-713C-4CB7-B74A-243ADC320B88}">
      <dgm:prSet/>
      <dgm:spPr/>
      <dgm:t>
        <a:bodyPr/>
        <a:lstStyle/>
        <a:p>
          <a:r>
            <a:rPr lang="en-US"/>
            <a:t>Key steps included handling missing values, outlier detection and treatment, feature scaling and feature selection. </a:t>
          </a:r>
        </a:p>
      </dgm:t>
    </dgm:pt>
    <dgm:pt modelId="{2DD73BFE-0226-4AFB-BA3E-ABB98FE2BA7F}" type="parTrans" cxnId="{ADDE501D-AB80-429A-AAAD-72976EA05911}">
      <dgm:prSet/>
      <dgm:spPr/>
      <dgm:t>
        <a:bodyPr/>
        <a:lstStyle/>
        <a:p>
          <a:endParaRPr lang="en-US"/>
        </a:p>
      </dgm:t>
    </dgm:pt>
    <dgm:pt modelId="{816F69A0-6DBD-4349-A78C-E2D1E33B3518}" type="sibTrans" cxnId="{ADDE501D-AB80-429A-AAAD-72976EA05911}">
      <dgm:prSet/>
      <dgm:spPr/>
      <dgm:t>
        <a:bodyPr/>
        <a:lstStyle/>
        <a:p>
          <a:endParaRPr lang="en-US"/>
        </a:p>
      </dgm:t>
    </dgm:pt>
    <dgm:pt modelId="{EE294D5A-17D6-4324-86BD-E79D87A4C75D}">
      <dgm:prSet/>
      <dgm:spPr/>
      <dgm:t>
        <a:bodyPr/>
        <a:lstStyle/>
        <a:p>
          <a:r>
            <a:rPr lang="en-US"/>
            <a:t>Models like LinearSVC and Logistic Regration outperformed others in both training and testing datasets, offering valuable predictive capability for decision-making in the retail sector.</a:t>
          </a:r>
        </a:p>
      </dgm:t>
    </dgm:pt>
    <dgm:pt modelId="{BB3C657E-9264-42F6-BA17-42B90C3DEB0E}" type="parTrans" cxnId="{FFA730D4-7D10-4798-93B2-E15ADA8BA40A}">
      <dgm:prSet/>
      <dgm:spPr/>
      <dgm:t>
        <a:bodyPr/>
        <a:lstStyle/>
        <a:p>
          <a:endParaRPr lang="en-US"/>
        </a:p>
      </dgm:t>
    </dgm:pt>
    <dgm:pt modelId="{10FCD49B-8450-4500-A998-3D58C8122676}" type="sibTrans" cxnId="{FFA730D4-7D10-4798-93B2-E15ADA8BA40A}">
      <dgm:prSet/>
      <dgm:spPr/>
      <dgm:t>
        <a:bodyPr/>
        <a:lstStyle/>
        <a:p>
          <a:endParaRPr lang="en-US"/>
        </a:p>
      </dgm:t>
    </dgm:pt>
    <dgm:pt modelId="{822FD508-8EF1-47A1-B88B-2AC46E6CAE15}" type="pres">
      <dgm:prSet presAssocID="{973A4B33-7796-464B-B426-B20C9934EFCC}" presName="root" presStyleCnt="0">
        <dgm:presLayoutVars>
          <dgm:dir/>
          <dgm:resizeHandles val="exact"/>
        </dgm:presLayoutVars>
      </dgm:prSet>
      <dgm:spPr/>
    </dgm:pt>
    <dgm:pt modelId="{935071B1-AA0D-4C97-82AB-B733B82EA076}" type="pres">
      <dgm:prSet presAssocID="{371BFB8C-EE29-4559-89E5-3E44592402E8}" presName="compNode" presStyleCnt="0"/>
      <dgm:spPr/>
    </dgm:pt>
    <dgm:pt modelId="{C7260373-90AF-4113-B714-776C49386068}" type="pres">
      <dgm:prSet presAssocID="{371BFB8C-EE29-4559-89E5-3E44592402E8}" presName="bgRect" presStyleLbl="bgShp" presStyleIdx="0" presStyleCnt="3"/>
      <dgm:spPr/>
    </dgm:pt>
    <dgm:pt modelId="{6A19C4BE-81B9-410E-A466-112F3BFFA5A4}" type="pres">
      <dgm:prSet presAssocID="{371BFB8C-EE29-4559-89E5-3E44592402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CAB81024-128F-414B-8E7A-FCF61DE30378}" type="pres">
      <dgm:prSet presAssocID="{371BFB8C-EE29-4559-89E5-3E44592402E8}" presName="spaceRect" presStyleCnt="0"/>
      <dgm:spPr/>
    </dgm:pt>
    <dgm:pt modelId="{D3C38571-E336-4114-9EE5-5122A8B321A0}" type="pres">
      <dgm:prSet presAssocID="{371BFB8C-EE29-4559-89E5-3E44592402E8}" presName="parTx" presStyleLbl="revTx" presStyleIdx="0" presStyleCnt="3">
        <dgm:presLayoutVars>
          <dgm:chMax val="0"/>
          <dgm:chPref val="0"/>
        </dgm:presLayoutVars>
      </dgm:prSet>
      <dgm:spPr/>
    </dgm:pt>
    <dgm:pt modelId="{47F9A8B0-B6CA-4A81-A421-1952D27517F1}" type="pres">
      <dgm:prSet presAssocID="{CDE813A1-5B59-45E2-9BDD-64B6C93579A6}" presName="sibTrans" presStyleCnt="0"/>
      <dgm:spPr/>
    </dgm:pt>
    <dgm:pt modelId="{499B158D-92E5-4358-82E3-C6E8534EE8FB}" type="pres">
      <dgm:prSet presAssocID="{3D88C5D0-713C-4CB7-B74A-243ADC320B88}" presName="compNode" presStyleCnt="0"/>
      <dgm:spPr/>
    </dgm:pt>
    <dgm:pt modelId="{E9D71F6D-D2CE-44E9-AE4D-7AE878B44F71}" type="pres">
      <dgm:prSet presAssocID="{3D88C5D0-713C-4CB7-B74A-243ADC320B88}" presName="bgRect" presStyleLbl="bgShp" presStyleIdx="1" presStyleCnt="3"/>
      <dgm:spPr/>
    </dgm:pt>
    <dgm:pt modelId="{D20F4C08-9FD2-4901-B5AD-D90B2C65DC4C}" type="pres">
      <dgm:prSet presAssocID="{3D88C5D0-713C-4CB7-B74A-243ADC320B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6FB3B075-D7BC-4AF7-89CE-E73EACBAA62A}" type="pres">
      <dgm:prSet presAssocID="{3D88C5D0-713C-4CB7-B74A-243ADC320B88}" presName="spaceRect" presStyleCnt="0"/>
      <dgm:spPr/>
    </dgm:pt>
    <dgm:pt modelId="{F8C76310-9E4D-47E1-BFE3-68943CBFAA6C}" type="pres">
      <dgm:prSet presAssocID="{3D88C5D0-713C-4CB7-B74A-243ADC320B88}" presName="parTx" presStyleLbl="revTx" presStyleIdx="1" presStyleCnt="3">
        <dgm:presLayoutVars>
          <dgm:chMax val="0"/>
          <dgm:chPref val="0"/>
        </dgm:presLayoutVars>
      </dgm:prSet>
      <dgm:spPr/>
    </dgm:pt>
    <dgm:pt modelId="{F4AF8AA4-BCA1-4EE0-A9D9-E11B2B1F66F3}" type="pres">
      <dgm:prSet presAssocID="{816F69A0-6DBD-4349-A78C-E2D1E33B3518}" presName="sibTrans" presStyleCnt="0"/>
      <dgm:spPr/>
    </dgm:pt>
    <dgm:pt modelId="{2E412E65-1184-4FAB-9929-8CDA584DFE2C}" type="pres">
      <dgm:prSet presAssocID="{EE294D5A-17D6-4324-86BD-E79D87A4C75D}" presName="compNode" presStyleCnt="0"/>
      <dgm:spPr/>
    </dgm:pt>
    <dgm:pt modelId="{56A13DB2-A5D5-4D77-B0C3-4029D69FFC69}" type="pres">
      <dgm:prSet presAssocID="{EE294D5A-17D6-4324-86BD-E79D87A4C75D}" presName="bgRect" presStyleLbl="bgShp" presStyleIdx="2" presStyleCnt="3"/>
      <dgm:spPr/>
    </dgm:pt>
    <dgm:pt modelId="{3708546C-40D8-4478-9CD5-09671E0D34B7}" type="pres">
      <dgm:prSet presAssocID="{EE294D5A-17D6-4324-86BD-E79D87A4C7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883A71D-00DD-4D91-8AB9-3BAB4E4D924F}" type="pres">
      <dgm:prSet presAssocID="{EE294D5A-17D6-4324-86BD-E79D87A4C75D}" presName="spaceRect" presStyleCnt="0"/>
      <dgm:spPr/>
    </dgm:pt>
    <dgm:pt modelId="{652023C6-5E9D-4722-8111-492D40C8B066}" type="pres">
      <dgm:prSet presAssocID="{EE294D5A-17D6-4324-86BD-E79D87A4C75D}" presName="parTx" presStyleLbl="revTx" presStyleIdx="2" presStyleCnt="3">
        <dgm:presLayoutVars>
          <dgm:chMax val="0"/>
          <dgm:chPref val="0"/>
        </dgm:presLayoutVars>
      </dgm:prSet>
      <dgm:spPr/>
    </dgm:pt>
  </dgm:ptLst>
  <dgm:cxnLst>
    <dgm:cxn modelId="{ADDE501D-AB80-429A-AAAD-72976EA05911}" srcId="{973A4B33-7796-464B-B426-B20C9934EFCC}" destId="{3D88C5D0-713C-4CB7-B74A-243ADC320B88}" srcOrd="1" destOrd="0" parTransId="{2DD73BFE-0226-4AFB-BA3E-ABB98FE2BA7F}" sibTransId="{816F69A0-6DBD-4349-A78C-E2D1E33B3518}"/>
    <dgm:cxn modelId="{2EAF542A-4C0B-4240-A628-6E409006FE38}" type="presOf" srcId="{973A4B33-7796-464B-B426-B20C9934EFCC}" destId="{822FD508-8EF1-47A1-B88B-2AC46E6CAE15}" srcOrd="0" destOrd="0" presId="urn:microsoft.com/office/officeart/2018/2/layout/IconVerticalSolidList"/>
    <dgm:cxn modelId="{B5A3EF2C-C6FD-449D-BD2C-429AF47FE3C5}" type="presOf" srcId="{3D88C5D0-713C-4CB7-B74A-243ADC320B88}" destId="{F8C76310-9E4D-47E1-BFE3-68943CBFAA6C}" srcOrd="0" destOrd="0" presId="urn:microsoft.com/office/officeart/2018/2/layout/IconVerticalSolidList"/>
    <dgm:cxn modelId="{2F13A344-DD2F-49AC-BBCE-100CECE73420}" type="presOf" srcId="{EE294D5A-17D6-4324-86BD-E79D87A4C75D}" destId="{652023C6-5E9D-4722-8111-492D40C8B066}" srcOrd="0" destOrd="0" presId="urn:microsoft.com/office/officeart/2018/2/layout/IconVerticalSolidList"/>
    <dgm:cxn modelId="{FFA730D4-7D10-4798-93B2-E15ADA8BA40A}" srcId="{973A4B33-7796-464B-B426-B20C9934EFCC}" destId="{EE294D5A-17D6-4324-86BD-E79D87A4C75D}" srcOrd="2" destOrd="0" parTransId="{BB3C657E-9264-42F6-BA17-42B90C3DEB0E}" sibTransId="{10FCD49B-8450-4500-A998-3D58C8122676}"/>
    <dgm:cxn modelId="{7BC95FD8-8899-4780-B699-96DAC81AA442}" type="presOf" srcId="{371BFB8C-EE29-4559-89E5-3E44592402E8}" destId="{D3C38571-E336-4114-9EE5-5122A8B321A0}" srcOrd="0" destOrd="0" presId="urn:microsoft.com/office/officeart/2018/2/layout/IconVerticalSolidList"/>
    <dgm:cxn modelId="{BA5971E9-6DF5-4AD2-BEEB-9D93C39A321C}" srcId="{973A4B33-7796-464B-B426-B20C9934EFCC}" destId="{371BFB8C-EE29-4559-89E5-3E44592402E8}" srcOrd="0" destOrd="0" parTransId="{3CFFB0B2-B04E-497C-BB70-E514A3395E81}" sibTransId="{CDE813A1-5B59-45E2-9BDD-64B6C93579A6}"/>
    <dgm:cxn modelId="{C0CA2034-40B6-4E41-869C-9CD0A5B1457D}" type="presParOf" srcId="{822FD508-8EF1-47A1-B88B-2AC46E6CAE15}" destId="{935071B1-AA0D-4C97-82AB-B733B82EA076}" srcOrd="0" destOrd="0" presId="urn:microsoft.com/office/officeart/2018/2/layout/IconVerticalSolidList"/>
    <dgm:cxn modelId="{D76C33A4-EE85-4F93-AE2A-A2B4C4C41DCC}" type="presParOf" srcId="{935071B1-AA0D-4C97-82AB-B733B82EA076}" destId="{C7260373-90AF-4113-B714-776C49386068}" srcOrd="0" destOrd="0" presId="urn:microsoft.com/office/officeart/2018/2/layout/IconVerticalSolidList"/>
    <dgm:cxn modelId="{AB6D8FFF-51D9-4B1C-9E60-BB82795DFCF8}" type="presParOf" srcId="{935071B1-AA0D-4C97-82AB-B733B82EA076}" destId="{6A19C4BE-81B9-410E-A466-112F3BFFA5A4}" srcOrd="1" destOrd="0" presId="urn:microsoft.com/office/officeart/2018/2/layout/IconVerticalSolidList"/>
    <dgm:cxn modelId="{14FCA2B7-AF45-49FA-9CE8-A2EB50903BA6}" type="presParOf" srcId="{935071B1-AA0D-4C97-82AB-B733B82EA076}" destId="{CAB81024-128F-414B-8E7A-FCF61DE30378}" srcOrd="2" destOrd="0" presId="urn:microsoft.com/office/officeart/2018/2/layout/IconVerticalSolidList"/>
    <dgm:cxn modelId="{531DFFE8-4BDC-47BA-8996-A0BDB2949EAE}" type="presParOf" srcId="{935071B1-AA0D-4C97-82AB-B733B82EA076}" destId="{D3C38571-E336-4114-9EE5-5122A8B321A0}" srcOrd="3" destOrd="0" presId="urn:microsoft.com/office/officeart/2018/2/layout/IconVerticalSolidList"/>
    <dgm:cxn modelId="{E59B7A5E-2A79-4C72-9A5B-897B4C898E08}" type="presParOf" srcId="{822FD508-8EF1-47A1-B88B-2AC46E6CAE15}" destId="{47F9A8B0-B6CA-4A81-A421-1952D27517F1}" srcOrd="1" destOrd="0" presId="urn:microsoft.com/office/officeart/2018/2/layout/IconVerticalSolidList"/>
    <dgm:cxn modelId="{457CF8C6-87A3-4C1A-8F5E-2AAAE9059E35}" type="presParOf" srcId="{822FD508-8EF1-47A1-B88B-2AC46E6CAE15}" destId="{499B158D-92E5-4358-82E3-C6E8534EE8FB}" srcOrd="2" destOrd="0" presId="urn:microsoft.com/office/officeart/2018/2/layout/IconVerticalSolidList"/>
    <dgm:cxn modelId="{DDF738EE-D94F-4F7B-8DC8-FEE4F4386C31}" type="presParOf" srcId="{499B158D-92E5-4358-82E3-C6E8534EE8FB}" destId="{E9D71F6D-D2CE-44E9-AE4D-7AE878B44F71}" srcOrd="0" destOrd="0" presId="urn:microsoft.com/office/officeart/2018/2/layout/IconVerticalSolidList"/>
    <dgm:cxn modelId="{8931B68D-29A5-4698-9D8A-1AA83C206343}" type="presParOf" srcId="{499B158D-92E5-4358-82E3-C6E8534EE8FB}" destId="{D20F4C08-9FD2-4901-B5AD-D90B2C65DC4C}" srcOrd="1" destOrd="0" presId="urn:microsoft.com/office/officeart/2018/2/layout/IconVerticalSolidList"/>
    <dgm:cxn modelId="{E90A7564-29C9-4E6C-9245-2EABA0F0FFB7}" type="presParOf" srcId="{499B158D-92E5-4358-82E3-C6E8534EE8FB}" destId="{6FB3B075-D7BC-4AF7-89CE-E73EACBAA62A}" srcOrd="2" destOrd="0" presId="urn:microsoft.com/office/officeart/2018/2/layout/IconVerticalSolidList"/>
    <dgm:cxn modelId="{4602B2A8-9E47-40A7-965E-130A70357B87}" type="presParOf" srcId="{499B158D-92E5-4358-82E3-C6E8534EE8FB}" destId="{F8C76310-9E4D-47E1-BFE3-68943CBFAA6C}" srcOrd="3" destOrd="0" presId="urn:microsoft.com/office/officeart/2018/2/layout/IconVerticalSolidList"/>
    <dgm:cxn modelId="{55FABC10-6CFD-407C-8F41-FF0F712B0429}" type="presParOf" srcId="{822FD508-8EF1-47A1-B88B-2AC46E6CAE15}" destId="{F4AF8AA4-BCA1-4EE0-A9D9-E11B2B1F66F3}" srcOrd="3" destOrd="0" presId="urn:microsoft.com/office/officeart/2018/2/layout/IconVerticalSolidList"/>
    <dgm:cxn modelId="{465BDE4D-FCCF-452E-BB3F-B943FF34E3B0}" type="presParOf" srcId="{822FD508-8EF1-47A1-B88B-2AC46E6CAE15}" destId="{2E412E65-1184-4FAB-9929-8CDA584DFE2C}" srcOrd="4" destOrd="0" presId="urn:microsoft.com/office/officeart/2018/2/layout/IconVerticalSolidList"/>
    <dgm:cxn modelId="{1916A68D-ED7B-4AC6-B190-EB98A882721C}" type="presParOf" srcId="{2E412E65-1184-4FAB-9929-8CDA584DFE2C}" destId="{56A13DB2-A5D5-4D77-B0C3-4029D69FFC69}" srcOrd="0" destOrd="0" presId="urn:microsoft.com/office/officeart/2018/2/layout/IconVerticalSolidList"/>
    <dgm:cxn modelId="{FE31C248-5CFF-4D6A-98F4-DE5120AA7323}" type="presParOf" srcId="{2E412E65-1184-4FAB-9929-8CDA584DFE2C}" destId="{3708546C-40D8-4478-9CD5-09671E0D34B7}" srcOrd="1" destOrd="0" presId="urn:microsoft.com/office/officeart/2018/2/layout/IconVerticalSolidList"/>
    <dgm:cxn modelId="{F7E5E68C-211D-4E56-9070-00CF199143E2}" type="presParOf" srcId="{2E412E65-1184-4FAB-9929-8CDA584DFE2C}" destId="{2883A71D-00DD-4D91-8AB9-3BAB4E4D924F}" srcOrd="2" destOrd="0" presId="urn:microsoft.com/office/officeart/2018/2/layout/IconVerticalSolidList"/>
    <dgm:cxn modelId="{7978B016-9132-4A15-A01D-A8982966A95C}" type="presParOf" srcId="{2E412E65-1184-4FAB-9929-8CDA584DFE2C}" destId="{652023C6-5E9D-4722-8111-492D40C8B0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890F3-8882-4370-869E-42A4CE7E8367}">
      <dsp:nvSpPr>
        <dsp:cNvPr id="0" name=""/>
        <dsp:cNvSpPr/>
      </dsp:nvSpPr>
      <dsp:spPr>
        <a:xfrm>
          <a:off x="0" y="611"/>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C10B2-3689-4299-B52F-8266CA72363A}">
      <dsp:nvSpPr>
        <dsp:cNvPr id="0" name=""/>
        <dsp:cNvSpPr/>
      </dsp:nvSpPr>
      <dsp:spPr>
        <a:xfrm>
          <a:off x="432563" y="322352"/>
          <a:ext cx="786479" cy="786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9A4545-2498-41D8-8972-7A3279BB99CD}">
      <dsp:nvSpPr>
        <dsp:cNvPr id="0" name=""/>
        <dsp:cNvSpPr/>
      </dsp:nvSpPr>
      <dsp:spPr>
        <a:xfrm>
          <a:off x="1651606" y="611"/>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711200">
            <a:lnSpc>
              <a:spcPct val="90000"/>
            </a:lnSpc>
            <a:spcBef>
              <a:spcPct val="0"/>
            </a:spcBef>
            <a:spcAft>
              <a:spcPct val="35000"/>
            </a:spcAft>
            <a:buNone/>
          </a:pPr>
          <a:r>
            <a:rPr lang="en-US" sz="1600" kern="1200"/>
            <a:t>Conducting exploratory data analysis (EDA) to understand consumer behaviour on retail websites.</a:t>
          </a:r>
        </a:p>
      </dsp:txBody>
      <dsp:txXfrm>
        <a:off x="1651606" y="611"/>
        <a:ext cx="3869145" cy="1429961"/>
      </dsp:txXfrm>
    </dsp:sp>
    <dsp:sp modelId="{D9CA62FD-8051-42E4-956E-EA702CD051EE}">
      <dsp:nvSpPr>
        <dsp:cNvPr id="0" name=""/>
        <dsp:cNvSpPr/>
      </dsp:nvSpPr>
      <dsp:spPr>
        <a:xfrm>
          <a:off x="0" y="1788063"/>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475C3-5771-4A92-A9AA-3A6B919D7531}">
      <dsp:nvSpPr>
        <dsp:cNvPr id="0" name=""/>
        <dsp:cNvSpPr/>
      </dsp:nvSpPr>
      <dsp:spPr>
        <a:xfrm>
          <a:off x="432563" y="2109804"/>
          <a:ext cx="786479" cy="786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8C51BE-0666-4A7E-8E1B-27E08D5D1710}">
      <dsp:nvSpPr>
        <dsp:cNvPr id="0" name=""/>
        <dsp:cNvSpPr/>
      </dsp:nvSpPr>
      <dsp:spPr>
        <a:xfrm>
          <a:off x="1651606" y="1788063"/>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711200">
            <a:lnSpc>
              <a:spcPct val="90000"/>
            </a:lnSpc>
            <a:spcBef>
              <a:spcPct val="0"/>
            </a:spcBef>
            <a:spcAft>
              <a:spcPct val="35000"/>
            </a:spcAft>
            <a:buNone/>
          </a:pPr>
          <a:r>
            <a:rPr lang="en-US" sz="1600" kern="1200"/>
            <a:t>Conduct a study on customer online behaviour and its relationship with product purchases by utilizing visualizations to communicate insights effectively</a:t>
          </a:r>
        </a:p>
      </dsp:txBody>
      <dsp:txXfrm>
        <a:off x="1651606" y="1788063"/>
        <a:ext cx="3869145" cy="1429961"/>
      </dsp:txXfrm>
    </dsp:sp>
    <dsp:sp modelId="{3472FD51-7BDD-4C67-81AB-7AA0E159F832}">
      <dsp:nvSpPr>
        <dsp:cNvPr id="0" name=""/>
        <dsp:cNvSpPr/>
      </dsp:nvSpPr>
      <dsp:spPr>
        <a:xfrm>
          <a:off x="0" y="3575515"/>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763F5-DD74-4714-8315-B3026B65BF04}">
      <dsp:nvSpPr>
        <dsp:cNvPr id="0" name=""/>
        <dsp:cNvSpPr/>
      </dsp:nvSpPr>
      <dsp:spPr>
        <a:xfrm>
          <a:off x="432563" y="3897257"/>
          <a:ext cx="786479" cy="786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9B366-8850-4541-B50C-BDE66733E5BA}">
      <dsp:nvSpPr>
        <dsp:cNvPr id="0" name=""/>
        <dsp:cNvSpPr/>
      </dsp:nvSpPr>
      <dsp:spPr>
        <a:xfrm>
          <a:off x="1651606" y="3575515"/>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711200">
            <a:lnSpc>
              <a:spcPct val="90000"/>
            </a:lnSpc>
            <a:spcBef>
              <a:spcPct val="0"/>
            </a:spcBef>
            <a:spcAft>
              <a:spcPct val="35000"/>
            </a:spcAft>
            <a:buNone/>
          </a:pPr>
          <a:r>
            <a:rPr lang="en-US" sz="1600" kern="1200"/>
            <a:t>Developing predictive machine learning models to predict whether the consumer will purchase or not based on her/his interactions  on the website</a:t>
          </a:r>
        </a:p>
      </dsp:txBody>
      <dsp:txXfrm>
        <a:off x="1651606" y="3575515"/>
        <a:ext cx="3869145" cy="1429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60373-90AF-4113-B714-776C49386068}">
      <dsp:nvSpPr>
        <dsp:cNvPr id="0" name=""/>
        <dsp:cNvSpPr/>
      </dsp:nvSpPr>
      <dsp:spPr>
        <a:xfrm>
          <a:off x="0" y="611"/>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9C4BE-81B9-410E-A466-112F3BFFA5A4}">
      <dsp:nvSpPr>
        <dsp:cNvPr id="0" name=""/>
        <dsp:cNvSpPr/>
      </dsp:nvSpPr>
      <dsp:spPr>
        <a:xfrm>
          <a:off x="432563" y="322352"/>
          <a:ext cx="786479" cy="786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38571-E336-4114-9EE5-5122A8B321A0}">
      <dsp:nvSpPr>
        <dsp:cNvPr id="0" name=""/>
        <dsp:cNvSpPr/>
      </dsp:nvSpPr>
      <dsp:spPr>
        <a:xfrm>
          <a:off x="1651606" y="611"/>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622300">
            <a:lnSpc>
              <a:spcPct val="90000"/>
            </a:lnSpc>
            <a:spcBef>
              <a:spcPct val="0"/>
            </a:spcBef>
            <a:spcAft>
              <a:spcPct val="35000"/>
            </a:spcAft>
            <a:buNone/>
          </a:pPr>
          <a:r>
            <a:rPr lang="en-US" sz="1400" kern="1200"/>
            <a:t>In summary, this project was conducted through exploratory data analysis (EDA) to understand consumer behaviour on a retail website, visualised insights effectively, and developed predictive machine learning models. </a:t>
          </a:r>
        </a:p>
      </dsp:txBody>
      <dsp:txXfrm>
        <a:off x="1651606" y="611"/>
        <a:ext cx="3869145" cy="1429961"/>
      </dsp:txXfrm>
    </dsp:sp>
    <dsp:sp modelId="{E9D71F6D-D2CE-44E9-AE4D-7AE878B44F71}">
      <dsp:nvSpPr>
        <dsp:cNvPr id="0" name=""/>
        <dsp:cNvSpPr/>
      </dsp:nvSpPr>
      <dsp:spPr>
        <a:xfrm>
          <a:off x="0" y="1788063"/>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F4C08-9FD2-4901-B5AD-D90B2C65DC4C}">
      <dsp:nvSpPr>
        <dsp:cNvPr id="0" name=""/>
        <dsp:cNvSpPr/>
      </dsp:nvSpPr>
      <dsp:spPr>
        <a:xfrm>
          <a:off x="432563" y="2109804"/>
          <a:ext cx="786479" cy="786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76310-9E4D-47E1-BFE3-68943CBFAA6C}">
      <dsp:nvSpPr>
        <dsp:cNvPr id="0" name=""/>
        <dsp:cNvSpPr/>
      </dsp:nvSpPr>
      <dsp:spPr>
        <a:xfrm>
          <a:off x="1651606" y="1788063"/>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622300">
            <a:lnSpc>
              <a:spcPct val="90000"/>
            </a:lnSpc>
            <a:spcBef>
              <a:spcPct val="0"/>
            </a:spcBef>
            <a:spcAft>
              <a:spcPct val="35000"/>
            </a:spcAft>
            <a:buNone/>
          </a:pPr>
          <a:r>
            <a:rPr lang="en-US" sz="1400" kern="1200"/>
            <a:t>Key steps included handling missing values, outlier detection and treatment, feature scaling and feature selection. </a:t>
          </a:r>
        </a:p>
      </dsp:txBody>
      <dsp:txXfrm>
        <a:off x="1651606" y="1788063"/>
        <a:ext cx="3869145" cy="1429961"/>
      </dsp:txXfrm>
    </dsp:sp>
    <dsp:sp modelId="{56A13DB2-A5D5-4D77-B0C3-4029D69FFC69}">
      <dsp:nvSpPr>
        <dsp:cNvPr id="0" name=""/>
        <dsp:cNvSpPr/>
      </dsp:nvSpPr>
      <dsp:spPr>
        <a:xfrm>
          <a:off x="0" y="3575515"/>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8546C-40D8-4478-9CD5-09671E0D34B7}">
      <dsp:nvSpPr>
        <dsp:cNvPr id="0" name=""/>
        <dsp:cNvSpPr/>
      </dsp:nvSpPr>
      <dsp:spPr>
        <a:xfrm>
          <a:off x="432563" y="3897257"/>
          <a:ext cx="786479" cy="786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023C6-5E9D-4722-8111-492D40C8B066}">
      <dsp:nvSpPr>
        <dsp:cNvPr id="0" name=""/>
        <dsp:cNvSpPr/>
      </dsp:nvSpPr>
      <dsp:spPr>
        <a:xfrm>
          <a:off x="1651606" y="3575515"/>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marL="0" lvl="0" indent="0" algn="l" defTabSz="622300">
            <a:lnSpc>
              <a:spcPct val="90000"/>
            </a:lnSpc>
            <a:spcBef>
              <a:spcPct val="0"/>
            </a:spcBef>
            <a:spcAft>
              <a:spcPct val="35000"/>
            </a:spcAft>
            <a:buNone/>
          </a:pPr>
          <a:r>
            <a:rPr lang="en-US" sz="1400" kern="1200"/>
            <a:t>Models like LinearSVC and Logistic Regration outperformed others in both training and testing datasets, offering valuable predictive capability for decision-making in the retail sector.</a:t>
          </a:r>
        </a:p>
      </dsp:txBody>
      <dsp:txXfrm>
        <a:off x="1651606" y="3575515"/>
        <a:ext cx="3869145" cy="14299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072CD-48F5-544A-8AB5-0C5047156148}" type="datetimeFigureOut">
              <a:rPr lang="en-US" smtClean="0"/>
              <a:t>4/8/24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B860C-B908-6948-B9AF-55B6717EDA54}" type="slidenum">
              <a:rPr lang="en-US" smtClean="0"/>
              <a:t>‹#›</a:t>
            </a:fld>
            <a:endParaRPr lang="en-US"/>
          </a:p>
        </p:txBody>
      </p:sp>
    </p:spTree>
    <p:extLst>
      <p:ext uri="{BB962C8B-B14F-4D97-AF65-F5344CB8AC3E}">
        <p14:creationId xmlns:p14="http://schemas.microsoft.com/office/powerpoint/2010/main" val="38525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9760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6227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5823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9506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6438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969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9367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9273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442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7629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4/8/24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2733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4/8/24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8273759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Hologram from iPad">
            <a:extLst>
              <a:ext uri="{FF2B5EF4-FFF2-40B4-BE49-F238E27FC236}">
                <a16:creationId xmlns:a16="http://schemas.microsoft.com/office/drawing/2014/main" id="{1C7CD3A0-C54E-C884-C247-9CCE9AF1E2CF}"/>
              </a:ext>
            </a:extLst>
          </p:cNvPr>
          <p:cNvPicPr>
            <a:picLocks noChangeAspect="1"/>
          </p:cNvPicPr>
          <p:nvPr/>
        </p:nvPicPr>
        <p:blipFill rotWithShape="1">
          <a:blip r:embed="rId2"/>
          <a:srcRect t="7380" b="8350"/>
          <a:stretch/>
        </p:blipFill>
        <p:spPr>
          <a:xfrm>
            <a:off x="20" y="10"/>
            <a:ext cx="12191979" cy="6857989"/>
          </a:xfrm>
          <a:prstGeom prst="rect">
            <a:avLst/>
          </a:prstGeom>
        </p:spPr>
      </p:pic>
      <p:sp useBgFill="1">
        <p:nvSpPr>
          <p:cNvPr id="20" name="Freeform: Shape 19">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30241B-ECAD-543A-E646-DDA135603A5F}"/>
              </a:ext>
            </a:extLst>
          </p:cNvPr>
          <p:cNvSpPr>
            <a:spLocks noGrp="1"/>
          </p:cNvSpPr>
          <p:nvPr>
            <p:ph type="ctrTitle"/>
          </p:nvPr>
        </p:nvSpPr>
        <p:spPr>
          <a:xfrm>
            <a:off x="1473390" y="1826096"/>
            <a:ext cx="3149221" cy="2142699"/>
          </a:xfrm>
        </p:spPr>
        <p:txBody>
          <a:bodyPr anchor="b">
            <a:normAutofit/>
          </a:bodyPr>
          <a:lstStyle/>
          <a:p>
            <a:pPr algn="ctr">
              <a:lnSpc>
                <a:spcPct val="90000"/>
              </a:lnSpc>
            </a:pPr>
            <a:r>
              <a:rPr lang="en-US" sz="2800"/>
              <a:t>E-Commerce Insights: A Sales Predicting Project Using Machine Learning</a:t>
            </a:r>
          </a:p>
        </p:txBody>
      </p:sp>
      <p:sp>
        <p:nvSpPr>
          <p:cNvPr id="3" name="Subtitle 2">
            <a:extLst>
              <a:ext uri="{FF2B5EF4-FFF2-40B4-BE49-F238E27FC236}">
                <a16:creationId xmlns:a16="http://schemas.microsoft.com/office/drawing/2014/main" id="{A4B837B1-5FA3-5E8C-6C23-ECC04743A317}"/>
              </a:ext>
            </a:extLst>
          </p:cNvPr>
          <p:cNvSpPr>
            <a:spLocks noGrp="1"/>
          </p:cNvSpPr>
          <p:nvPr>
            <p:ph type="subTitle" idx="1"/>
          </p:nvPr>
        </p:nvSpPr>
        <p:spPr>
          <a:xfrm>
            <a:off x="1594514" y="4196605"/>
            <a:ext cx="2906973" cy="948601"/>
          </a:xfrm>
        </p:spPr>
        <p:txBody>
          <a:bodyPr anchor="t">
            <a:normAutofit/>
          </a:bodyPr>
          <a:lstStyle/>
          <a:p>
            <a:pPr algn="ctr">
              <a:lnSpc>
                <a:spcPct val="100000"/>
              </a:lnSpc>
            </a:pPr>
            <a:r>
              <a:rPr lang="en-AU" sz="1400"/>
              <a:t>Data science project 3 - </a:t>
            </a:r>
            <a:r>
              <a:rPr lang="en-AU" sz="1400" err="1"/>
              <a:t>Oeson</a:t>
            </a:r>
            <a:r>
              <a:rPr lang="en-AU" sz="1400"/>
              <a:t> </a:t>
            </a:r>
          </a:p>
          <a:p>
            <a:pPr algn="ctr">
              <a:lnSpc>
                <a:spcPct val="100000"/>
              </a:lnSpc>
            </a:pPr>
            <a:r>
              <a:rPr lang="en-US" sz="1400"/>
              <a:t>By </a:t>
            </a:r>
            <a:r>
              <a:rPr lang="en-US" sz="1400" err="1"/>
              <a:t>Hissah</a:t>
            </a:r>
            <a:r>
              <a:rPr lang="en-US" sz="1400"/>
              <a:t> Alotaibi</a:t>
            </a:r>
          </a:p>
        </p:txBody>
      </p:sp>
      <p:sp>
        <p:nvSpPr>
          <p:cNvPr id="22" name="Freeform: Shape 21">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9406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F47EC-305B-0626-6BA8-CCA3A06C02A9}"/>
              </a:ext>
            </a:extLst>
          </p:cNvPr>
          <p:cNvSpPr>
            <a:spLocks noGrp="1"/>
          </p:cNvSpPr>
          <p:nvPr>
            <p:ph type="title"/>
          </p:nvPr>
        </p:nvSpPr>
        <p:spPr>
          <a:xfrm>
            <a:off x="960120" y="960030"/>
            <a:ext cx="4470832" cy="1507398"/>
          </a:xfrm>
        </p:spPr>
        <p:txBody>
          <a:bodyPr anchor="ctr">
            <a:normAutofit/>
          </a:bodyPr>
          <a:lstStyle/>
          <a:p>
            <a:r>
              <a:rPr lang="en-GB"/>
              <a:t>Feature Scaling</a:t>
            </a:r>
            <a:endParaRPr lang="en-US" dirty="0"/>
          </a:p>
        </p:txBody>
      </p:sp>
      <p:sp>
        <p:nvSpPr>
          <p:cNvPr id="3" name="Content Placeholder 2">
            <a:extLst>
              <a:ext uri="{FF2B5EF4-FFF2-40B4-BE49-F238E27FC236}">
                <a16:creationId xmlns:a16="http://schemas.microsoft.com/office/drawing/2014/main" id="{B436B442-8400-B459-471F-428A8A312368}"/>
              </a:ext>
            </a:extLst>
          </p:cNvPr>
          <p:cNvSpPr>
            <a:spLocks noGrp="1"/>
          </p:cNvSpPr>
          <p:nvPr>
            <p:ph idx="1"/>
          </p:nvPr>
        </p:nvSpPr>
        <p:spPr>
          <a:xfrm>
            <a:off x="952501" y="2844800"/>
            <a:ext cx="4470831" cy="3053170"/>
          </a:xfrm>
        </p:spPr>
        <p:txBody>
          <a:bodyPr anchor="t">
            <a:normAutofit/>
          </a:bodyPr>
          <a:lstStyle/>
          <a:p>
            <a:r>
              <a:rPr lang="en-US" b="0" i="0" dirty="0">
                <a:effectLst/>
                <a:latin typeface="inter-regular"/>
              </a:rPr>
              <a:t>To normalize the machine learning model, values are shifted and rescaled so their range can vary between 0 and 1.</a:t>
            </a:r>
          </a:p>
          <a:p>
            <a:r>
              <a:rPr lang="en-US" b="0" i="0">
                <a:effectLst/>
                <a:latin typeface="inter-regular"/>
              </a:rPr>
              <a:t>We used the </a:t>
            </a:r>
            <a:r>
              <a:rPr lang="en-US" b="1" i="0" dirty="0">
                <a:effectLst/>
                <a:latin typeface="inter-bold"/>
              </a:rPr>
              <a:t>Min-Max scaling method </a:t>
            </a:r>
            <a:r>
              <a:rPr lang="en-US" dirty="0">
                <a:latin typeface="inter-regular"/>
              </a:rPr>
              <a:t>t</a:t>
            </a:r>
            <a:r>
              <a:rPr lang="en-US" b="0" i="0" dirty="0">
                <a:effectLst/>
                <a:latin typeface="inter-regular"/>
              </a:rPr>
              <a:t>o normalize data </a:t>
            </a:r>
            <a:r>
              <a:rPr lang="en-US" b="1" i="0" dirty="0">
                <a:effectLst/>
                <a:latin typeface="inter-bold"/>
              </a:rPr>
              <a:t>because our data are not normally distributed.</a:t>
            </a:r>
          </a:p>
          <a:p>
            <a:endParaRPr lang="en-US"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1261EB8-9151-A126-177B-1A13A951FC08}"/>
              </a:ext>
            </a:extLst>
          </p:cNvPr>
          <p:cNvPicPr>
            <a:picLocks noChangeAspect="1"/>
          </p:cNvPicPr>
          <p:nvPr/>
        </p:nvPicPr>
        <p:blipFill>
          <a:blip r:embed="rId2"/>
          <a:stretch>
            <a:fillRect/>
          </a:stretch>
        </p:blipFill>
        <p:spPr>
          <a:xfrm>
            <a:off x="6768669" y="2156255"/>
            <a:ext cx="4848551" cy="2545489"/>
          </a:xfrm>
          <a:prstGeom prst="rect">
            <a:avLst/>
          </a:prstGeom>
        </p:spPr>
      </p:pic>
    </p:spTree>
    <p:extLst>
      <p:ext uri="{BB962C8B-B14F-4D97-AF65-F5344CB8AC3E}">
        <p14:creationId xmlns:p14="http://schemas.microsoft.com/office/powerpoint/2010/main" val="171210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9F173-75C0-58B8-5A16-F26DE570DAB4}"/>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dirty="0">
                <a:solidFill>
                  <a:schemeClr val="tx2"/>
                </a:solidFill>
                <a:latin typeface="+mj-lt"/>
                <a:ea typeface="+mj-ea"/>
                <a:cs typeface="+mj-cs"/>
              </a:rPr>
              <a:t>Target Variable Analysis</a:t>
            </a:r>
          </a:p>
        </p:txBody>
      </p:sp>
      <p:sp>
        <p:nvSpPr>
          <p:cNvPr id="6" name="TextBox 5">
            <a:extLst>
              <a:ext uri="{FF2B5EF4-FFF2-40B4-BE49-F238E27FC236}">
                <a16:creationId xmlns:a16="http://schemas.microsoft.com/office/drawing/2014/main" id="{BED26E67-76E7-324F-304F-A5AD699C82E8}"/>
              </a:ext>
            </a:extLst>
          </p:cNvPr>
          <p:cNvSpPr txBox="1"/>
          <p:nvPr/>
        </p:nvSpPr>
        <p:spPr>
          <a:xfrm>
            <a:off x="952501" y="2844800"/>
            <a:ext cx="4470831" cy="3053170"/>
          </a:xfrm>
          <a:prstGeom prst="rect">
            <a:avLst/>
          </a:prstGeom>
        </p:spPr>
        <p:txBody>
          <a:bodyPr vert="horz" lIns="91440" tIns="45720" rIns="91440" bIns="45720" rtlCol="0" anchor="t">
            <a:normAutofit fontScale="25000" lnSpcReduction="20000"/>
          </a:bodyPr>
          <a:lstStyle/>
          <a:p>
            <a:pPr>
              <a:lnSpc>
                <a:spcPct val="110000"/>
              </a:lnSpc>
              <a:spcAft>
                <a:spcPts val="600"/>
              </a:spcAft>
            </a:pPr>
            <a:r>
              <a:rPr lang="en-US" sz="6200" dirty="0">
                <a:solidFill>
                  <a:schemeClr val="tx2"/>
                </a:solidFill>
              </a:rPr>
              <a:t>The ‘</a:t>
            </a:r>
            <a:r>
              <a:rPr lang="en-US" sz="6200" dirty="0" err="1">
                <a:solidFill>
                  <a:schemeClr val="tx2"/>
                </a:solidFill>
              </a:rPr>
              <a:t>made_purchase</a:t>
            </a:r>
            <a:r>
              <a:rPr lang="en-US" sz="6200" dirty="0">
                <a:solidFill>
                  <a:schemeClr val="tx2"/>
                </a:solidFill>
              </a:rPr>
              <a:t>’ column, serving as the target value, was encoded using Label encoding, where False was represented by 0 and True by 1.</a:t>
            </a:r>
          </a:p>
          <a:p>
            <a:pPr>
              <a:lnSpc>
                <a:spcPct val="110000"/>
              </a:lnSpc>
              <a:spcAft>
                <a:spcPts val="600"/>
              </a:spcAft>
            </a:pPr>
            <a:endParaRPr lang="en-AU" sz="6200" dirty="0"/>
          </a:p>
          <a:p>
            <a:pPr>
              <a:lnSpc>
                <a:spcPct val="110000"/>
              </a:lnSpc>
              <a:spcAft>
                <a:spcPts val="600"/>
              </a:spcAft>
            </a:pPr>
            <a:r>
              <a:rPr lang="en-AU" sz="6200" dirty="0"/>
              <a:t>The number of customers not purchased from the </a:t>
            </a:r>
            <a:r>
              <a:rPr lang="en-US" sz="6200" dirty="0"/>
              <a:t>retail </a:t>
            </a:r>
            <a:r>
              <a:rPr lang="en-AU" sz="6200" dirty="0"/>
              <a:t>website is 9064 and The number of customers purchased from the </a:t>
            </a:r>
            <a:r>
              <a:rPr lang="en-US" sz="6200" dirty="0"/>
              <a:t>retail </a:t>
            </a:r>
            <a:r>
              <a:rPr lang="en-AU" sz="6200" dirty="0"/>
              <a:t>website is 5666. </a:t>
            </a:r>
          </a:p>
          <a:p>
            <a:pPr>
              <a:lnSpc>
                <a:spcPct val="110000"/>
              </a:lnSpc>
              <a:spcAft>
                <a:spcPts val="600"/>
              </a:spcAft>
            </a:pPr>
            <a:endParaRPr lang="en-US" sz="6200" dirty="0">
              <a:solidFill>
                <a:schemeClr val="tx2"/>
              </a:solidFill>
            </a:endParaRPr>
          </a:p>
          <a:p>
            <a:pPr>
              <a:lnSpc>
                <a:spcPct val="110000"/>
              </a:lnSpc>
              <a:spcAft>
                <a:spcPts val="600"/>
              </a:spcAft>
            </a:pPr>
            <a:r>
              <a:rPr lang="en-US" sz="6200" dirty="0">
                <a:solidFill>
                  <a:schemeClr val="tx2"/>
                </a:solidFill>
              </a:rPr>
              <a:t>The figure indicates that the number of customers purchased </a:t>
            </a:r>
            <a:r>
              <a:rPr lang="en-AU" sz="6200" dirty="0"/>
              <a:t>from the </a:t>
            </a:r>
            <a:r>
              <a:rPr lang="en-US" sz="6200" dirty="0"/>
              <a:t>retail </a:t>
            </a:r>
            <a:r>
              <a:rPr lang="en-AU" sz="6200" dirty="0"/>
              <a:t>website</a:t>
            </a:r>
            <a:r>
              <a:rPr lang="en-US" sz="6200" dirty="0">
                <a:solidFill>
                  <a:schemeClr val="tx2"/>
                </a:solidFill>
              </a:rPr>
              <a:t> is less than the number of customers not purchased </a:t>
            </a:r>
            <a:r>
              <a:rPr lang="en-AU" sz="6200" dirty="0"/>
              <a:t>from the </a:t>
            </a:r>
            <a:r>
              <a:rPr lang="en-US" sz="6200" dirty="0"/>
              <a:t>retail </a:t>
            </a:r>
            <a:r>
              <a:rPr lang="en-AU" sz="6200" dirty="0"/>
              <a:t>website.</a:t>
            </a:r>
            <a:endParaRPr lang="en-US" sz="6200" dirty="0">
              <a:solidFill>
                <a:schemeClr val="tx2"/>
              </a:solidFill>
            </a:endParaRPr>
          </a:p>
          <a:p>
            <a:pPr>
              <a:lnSpc>
                <a:spcPct val="110000"/>
              </a:lnSpc>
              <a:spcAft>
                <a:spcPts val="600"/>
              </a:spcAft>
            </a:pPr>
            <a:endParaRPr lang="en-AU" sz="2000" dirty="0"/>
          </a:p>
          <a:p>
            <a:pPr>
              <a:lnSpc>
                <a:spcPct val="110000"/>
              </a:lnSpc>
              <a:spcAft>
                <a:spcPts val="600"/>
              </a:spcAft>
            </a:pPr>
            <a:endParaRPr lang="en-US" sz="2000" dirty="0">
              <a:solidFill>
                <a:schemeClr val="tx2"/>
              </a:solidFill>
            </a:endParaRPr>
          </a:p>
        </p:txBody>
      </p:sp>
      <p:cxnSp>
        <p:nvCxnSpPr>
          <p:cNvPr id="13" name="Straight Connector 1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7CD103F-8929-79C0-FC27-487177F3226E}"/>
              </a:ext>
            </a:extLst>
          </p:cNvPr>
          <p:cNvPicPr>
            <a:picLocks noGrp="1" noChangeAspect="1"/>
          </p:cNvPicPr>
          <p:nvPr>
            <p:ph idx="1"/>
          </p:nvPr>
        </p:nvPicPr>
        <p:blipFill>
          <a:blip r:embed="rId2"/>
          <a:stretch>
            <a:fillRect/>
          </a:stretch>
        </p:blipFill>
        <p:spPr>
          <a:xfrm>
            <a:off x="6768669" y="1783323"/>
            <a:ext cx="4848551" cy="3291352"/>
          </a:xfrm>
          <a:prstGeom prst="rect">
            <a:avLst/>
          </a:prstGeom>
        </p:spPr>
      </p:pic>
    </p:spTree>
    <p:extLst>
      <p:ext uri="{BB962C8B-B14F-4D97-AF65-F5344CB8AC3E}">
        <p14:creationId xmlns:p14="http://schemas.microsoft.com/office/powerpoint/2010/main" val="7639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DBE39-507B-F6A2-AA81-E341F510C6AE}"/>
              </a:ext>
            </a:extLst>
          </p:cNvPr>
          <p:cNvSpPr>
            <a:spLocks noGrp="1"/>
          </p:cNvSpPr>
          <p:nvPr>
            <p:ph type="title"/>
          </p:nvPr>
        </p:nvSpPr>
        <p:spPr>
          <a:xfrm>
            <a:off x="960120" y="960030"/>
            <a:ext cx="4470832" cy="1507398"/>
          </a:xfrm>
        </p:spPr>
        <p:txBody>
          <a:bodyPr anchor="ctr">
            <a:normAutofit/>
          </a:bodyPr>
          <a:lstStyle/>
          <a:p>
            <a:pPr lvl="1" fontAlgn="base"/>
            <a:r>
              <a:rPr lang="en-US" b="1" i="0">
                <a:effectLst/>
                <a:latin typeface="source-serif-pro"/>
              </a:rPr>
              <a:t>Principal Component Analysis</a:t>
            </a:r>
            <a:endParaRPr lang="en-US"/>
          </a:p>
        </p:txBody>
      </p:sp>
      <p:sp>
        <p:nvSpPr>
          <p:cNvPr id="3" name="Content Placeholder 2">
            <a:extLst>
              <a:ext uri="{FF2B5EF4-FFF2-40B4-BE49-F238E27FC236}">
                <a16:creationId xmlns:a16="http://schemas.microsoft.com/office/drawing/2014/main" id="{A488D33F-13BC-B4D1-662F-1C8E7B86B046}"/>
              </a:ext>
            </a:extLst>
          </p:cNvPr>
          <p:cNvSpPr>
            <a:spLocks noGrp="1"/>
          </p:cNvSpPr>
          <p:nvPr>
            <p:ph idx="1"/>
          </p:nvPr>
        </p:nvSpPr>
        <p:spPr>
          <a:xfrm>
            <a:off x="481263" y="2467427"/>
            <a:ext cx="4802153" cy="3680709"/>
          </a:xfrm>
        </p:spPr>
        <p:txBody>
          <a:bodyPr anchor="t">
            <a:normAutofit/>
          </a:bodyPr>
          <a:lstStyle/>
          <a:p>
            <a:pPr lvl="1" fontAlgn="base">
              <a:lnSpc>
                <a:spcPct val="100000"/>
              </a:lnSpc>
            </a:pPr>
            <a:r>
              <a:rPr lang="en-US" sz="1400" dirty="0"/>
              <a:t>The dataset was split into training and testing sets using an 8.2 ratio.</a:t>
            </a:r>
          </a:p>
          <a:p>
            <a:r>
              <a:rPr lang="en-US" sz="1400" dirty="0"/>
              <a:t>To enhance the interpretability of machine learning models, feature scaling was applied to both the training and testing data. With 9 features present in the dataset, a dimensionality reduction technique such as PCA was employed. Using the elbow method, the optimal number of components for PCA was determined to be 2. However, it was observed that the accuracy decreased when compared to the original data without PCA. </a:t>
            </a:r>
          </a:p>
          <a:p>
            <a:r>
              <a:rPr lang="en-US" sz="1400" dirty="0"/>
              <a:t>We used PCA specifically because the dimensions of the input features are high (high variance)</a:t>
            </a:r>
          </a:p>
          <a:p>
            <a:pPr marL="560070" lvl="1" indent="-285750" fontAlgn="base">
              <a:lnSpc>
                <a:spcPct val="100000"/>
              </a:lnSpc>
              <a:buFont typeface="Arial" panose="020B0604020202020204" pitchFamily="34" charset="0"/>
              <a:buChar char="•"/>
            </a:pPr>
            <a:endParaRPr lang="en-US" sz="1400" dirty="0"/>
          </a:p>
        </p:txBody>
      </p:sp>
      <p:cxnSp>
        <p:nvCxnSpPr>
          <p:cNvPr id="13" name="Straight Connector 1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descr="A graph with a line graph&#10;&#10;Description automatically generated">
            <a:extLst>
              <a:ext uri="{FF2B5EF4-FFF2-40B4-BE49-F238E27FC236}">
                <a16:creationId xmlns:a16="http://schemas.microsoft.com/office/drawing/2014/main" id="{22960773-382E-4BFC-6A55-64EBFCE1334C}"/>
              </a:ext>
            </a:extLst>
          </p:cNvPr>
          <p:cNvPicPr>
            <a:picLocks noChangeAspect="1"/>
          </p:cNvPicPr>
          <p:nvPr/>
        </p:nvPicPr>
        <p:blipFill>
          <a:blip r:embed="rId2"/>
          <a:stretch>
            <a:fillRect/>
          </a:stretch>
        </p:blipFill>
        <p:spPr>
          <a:xfrm>
            <a:off x="6768669" y="1738067"/>
            <a:ext cx="4848551" cy="3381864"/>
          </a:xfrm>
          <a:prstGeom prst="rect">
            <a:avLst/>
          </a:prstGeom>
        </p:spPr>
      </p:pic>
    </p:spTree>
    <p:extLst>
      <p:ext uri="{BB962C8B-B14F-4D97-AF65-F5344CB8AC3E}">
        <p14:creationId xmlns:p14="http://schemas.microsoft.com/office/powerpoint/2010/main" val="346097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86F1-FE01-E11A-12A2-2571F34CAF89}"/>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A81544FD-C0F9-7E9D-FC8C-AB8167DFC210}"/>
              </a:ext>
            </a:extLst>
          </p:cNvPr>
          <p:cNvSpPr>
            <a:spLocks noGrp="1"/>
          </p:cNvSpPr>
          <p:nvPr>
            <p:ph idx="1"/>
          </p:nvPr>
        </p:nvSpPr>
        <p:spPr>
          <a:xfrm>
            <a:off x="402738" y="2239602"/>
            <a:ext cx="5730939" cy="3650155"/>
          </a:xfrm>
        </p:spPr>
        <p:txBody>
          <a:bodyPr>
            <a:normAutofit fontScale="92500"/>
          </a:bodyPr>
          <a:lstStyle/>
          <a:p>
            <a:pPr marL="0" indent="0">
              <a:buNone/>
            </a:pPr>
            <a:r>
              <a:rPr lang="en-US" dirty="0"/>
              <a:t>To enhance the model’s performance and mitigate overfitting, cross-validation was deployed. Initially, in the Random Forest model, the training score was observed to be 0.903, while the test score stood at 0.660, indicative of overfitting. Following the implementation of 3-fold cross-validation on the Random Forest model, the training score decreased to 0.697, while the testing score remained relatively stable at 0.657. This adjustment suggests a more balanced performance and a reduction in overfitting tendencies. Similar trends were observed in other Machine Learning models.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3CFBB4FC-996E-3C54-880F-CCBA65F920BF}"/>
              </a:ext>
            </a:extLst>
          </p:cNvPr>
          <p:cNvPicPr>
            <a:picLocks noChangeAspect="1"/>
          </p:cNvPicPr>
          <p:nvPr/>
        </p:nvPicPr>
        <p:blipFill>
          <a:blip r:embed="rId2"/>
          <a:stretch>
            <a:fillRect/>
          </a:stretch>
        </p:blipFill>
        <p:spPr>
          <a:xfrm>
            <a:off x="6622607" y="4076053"/>
            <a:ext cx="5166655" cy="187272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14CB9C9-2549-A194-17E8-E69B533E39D2}"/>
              </a:ext>
            </a:extLst>
          </p:cNvPr>
          <p:cNvPicPr>
            <a:picLocks noChangeAspect="1"/>
          </p:cNvPicPr>
          <p:nvPr/>
        </p:nvPicPr>
        <p:blipFill>
          <a:blip r:embed="rId3"/>
          <a:stretch>
            <a:fillRect/>
          </a:stretch>
        </p:blipFill>
        <p:spPr>
          <a:xfrm>
            <a:off x="6622607" y="2028740"/>
            <a:ext cx="5166655" cy="1655235"/>
          </a:xfrm>
          <a:prstGeom prst="rect">
            <a:avLst/>
          </a:prstGeom>
        </p:spPr>
      </p:pic>
      <p:sp>
        <p:nvSpPr>
          <p:cNvPr id="8" name="TextBox 7">
            <a:extLst>
              <a:ext uri="{FF2B5EF4-FFF2-40B4-BE49-F238E27FC236}">
                <a16:creationId xmlns:a16="http://schemas.microsoft.com/office/drawing/2014/main" id="{61166EC1-5E73-08C9-D415-D212853177D5}"/>
              </a:ext>
            </a:extLst>
          </p:cNvPr>
          <p:cNvSpPr txBox="1"/>
          <p:nvPr/>
        </p:nvSpPr>
        <p:spPr>
          <a:xfrm>
            <a:off x="6979540" y="3695348"/>
            <a:ext cx="4141711" cy="369332"/>
          </a:xfrm>
          <a:prstGeom prst="rect">
            <a:avLst/>
          </a:prstGeom>
          <a:noFill/>
        </p:spPr>
        <p:txBody>
          <a:bodyPr wrap="none" rtlCol="0">
            <a:spAutoFit/>
          </a:bodyPr>
          <a:lstStyle/>
          <a:p>
            <a:r>
              <a:rPr lang="en-US" dirty="0"/>
              <a:t>Training Accuracy before Cross-Validation</a:t>
            </a:r>
          </a:p>
        </p:txBody>
      </p:sp>
      <p:sp>
        <p:nvSpPr>
          <p:cNvPr id="9" name="TextBox 8">
            <a:extLst>
              <a:ext uri="{FF2B5EF4-FFF2-40B4-BE49-F238E27FC236}">
                <a16:creationId xmlns:a16="http://schemas.microsoft.com/office/drawing/2014/main" id="{D16CACDB-D62E-422C-3A41-F9CC6FDCED21}"/>
              </a:ext>
            </a:extLst>
          </p:cNvPr>
          <p:cNvSpPr txBox="1"/>
          <p:nvPr/>
        </p:nvSpPr>
        <p:spPr>
          <a:xfrm>
            <a:off x="6778838" y="6156192"/>
            <a:ext cx="3864071" cy="369332"/>
          </a:xfrm>
          <a:prstGeom prst="rect">
            <a:avLst/>
          </a:prstGeom>
          <a:noFill/>
        </p:spPr>
        <p:txBody>
          <a:bodyPr wrap="none" rtlCol="0">
            <a:spAutoFit/>
          </a:bodyPr>
          <a:lstStyle/>
          <a:p>
            <a:r>
              <a:rPr lang="en-US" dirty="0"/>
              <a:t>Training Accuracy after Cross-Validation</a:t>
            </a:r>
          </a:p>
        </p:txBody>
      </p:sp>
    </p:spTree>
    <p:extLst>
      <p:ext uri="{BB962C8B-B14F-4D97-AF65-F5344CB8AC3E}">
        <p14:creationId xmlns:p14="http://schemas.microsoft.com/office/powerpoint/2010/main" val="3708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E9F5DD-ED74-DE4A-AC47-C6664B724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AA437-0A9D-E7C7-332A-453B5C0B1E9D}"/>
              </a:ext>
            </a:extLst>
          </p:cNvPr>
          <p:cNvSpPr>
            <a:spLocks noGrp="1"/>
          </p:cNvSpPr>
          <p:nvPr>
            <p:ph type="title"/>
          </p:nvPr>
        </p:nvSpPr>
        <p:spPr>
          <a:xfrm>
            <a:off x="960120" y="960030"/>
            <a:ext cx="5143500" cy="1507398"/>
          </a:xfrm>
        </p:spPr>
        <p:txBody>
          <a:bodyPr anchor="ctr">
            <a:normAutofit/>
          </a:bodyPr>
          <a:lstStyle/>
          <a:p>
            <a:r>
              <a:rPr lang="en-US" dirty="0"/>
              <a:t>Results</a:t>
            </a:r>
          </a:p>
        </p:txBody>
      </p:sp>
      <p:sp>
        <p:nvSpPr>
          <p:cNvPr id="7" name="Content Placeholder 6">
            <a:extLst>
              <a:ext uri="{FF2B5EF4-FFF2-40B4-BE49-F238E27FC236}">
                <a16:creationId xmlns:a16="http://schemas.microsoft.com/office/drawing/2014/main" id="{792B706C-7987-8A2D-84D7-01120440DAC1}"/>
              </a:ext>
            </a:extLst>
          </p:cNvPr>
          <p:cNvSpPr>
            <a:spLocks noGrp="1"/>
          </p:cNvSpPr>
          <p:nvPr>
            <p:ph idx="1"/>
          </p:nvPr>
        </p:nvSpPr>
        <p:spPr>
          <a:xfrm>
            <a:off x="294468" y="2844800"/>
            <a:ext cx="5801533" cy="3741980"/>
          </a:xfrm>
        </p:spPr>
        <p:txBody>
          <a:bodyPr anchor="b">
            <a:normAutofit fontScale="77500" lnSpcReduction="20000"/>
          </a:bodyPr>
          <a:lstStyle/>
          <a:p>
            <a:pPr marL="0" indent="0">
              <a:lnSpc>
                <a:spcPct val="100000"/>
              </a:lnSpc>
              <a:buNone/>
            </a:pPr>
            <a:r>
              <a:rPr lang="en-US" sz="1600" dirty="0"/>
              <a:t>The provided tables outline the training and testing scores of various machine learning models. </a:t>
            </a:r>
          </a:p>
          <a:p>
            <a:pPr marL="0" indent="0">
              <a:lnSpc>
                <a:spcPct val="100000"/>
              </a:lnSpc>
              <a:buNone/>
            </a:pPr>
            <a:r>
              <a:rPr lang="en-US" sz="1600" dirty="0"/>
              <a:t>Notable findings include:</a:t>
            </a:r>
          </a:p>
          <a:p>
            <a:pPr marL="0" indent="0">
              <a:lnSpc>
                <a:spcPct val="100000"/>
              </a:lnSpc>
              <a:buNone/>
            </a:pPr>
            <a:r>
              <a:rPr lang="en-US" sz="1600" dirty="0"/>
              <a:t> </a:t>
            </a:r>
            <a:r>
              <a:rPr lang="en-US" sz="1600" b="1" dirty="0"/>
              <a:t>Training Scores:</a:t>
            </a:r>
          </a:p>
          <a:p>
            <a:pPr>
              <a:lnSpc>
                <a:spcPct val="100000"/>
              </a:lnSpc>
              <a:buFont typeface="Courier New" panose="02070309020205020404" pitchFamily="49" charset="0"/>
              <a:buChar char="o"/>
            </a:pPr>
            <a:r>
              <a:rPr lang="en-US" sz="1600" dirty="0" err="1"/>
              <a:t>LinearSVC</a:t>
            </a:r>
            <a:r>
              <a:rPr lang="en-US" sz="1600" dirty="0"/>
              <a:t> and Logistic Regression achieved the highest training scores at 75.49% and 75.15% respectively.</a:t>
            </a:r>
          </a:p>
          <a:p>
            <a:pPr>
              <a:lnSpc>
                <a:spcPct val="100000"/>
              </a:lnSpc>
              <a:buFont typeface="Courier New" panose="02070309020205020404" pitchFamily="49" charset="0"/>
              <a:buChar char="o"/>
            </a:pPr>
            <a:r>
              <a:rPr lang="en-US" sz="1600" dirty="0"/>
              <a:t>Decision Tree achieved the lowest training score of 65.04  followed by Random Forest at 69.74%.</a:t>
            </a:r>
          </a:p>
          <a:p>
            <a:pPr marL="0" indent="0">
              <a:lnSpc>
                <a:spcPct val="100000"/>
              </a:lnSpc>
              <a:buNone/>
            </a:pPr>
            <a:r>
              <a:rPr lang="en-US" sz="1600" b="1" dirty="0"/>
              <a:t>Testing score:</a:t>
            </a:r>
          </a:p>
          <a:p>
            <a:pPr>
              <a:lnSpc>
                <a:spcPct val="100000"/>
              </a:lnSpc>
              <a:buFont typeface="Courier New" panose="02070309020205020404" pitchFamily="49" charset="0"/>
              <a:buChar char="o"/>
            </a:pPr>
            <a:r>
              <a:rPr lang="en-US" sz="1600" dirty="0" err="1"/>
              <a:t>LinearSVC</a:t>
            </a:r>
            <a:r>
              <a:rPr lang="en-US" sz="1600" dirty="0"/>
              <a:t> recorded the highest testing score of 75.49%, closely followed by Logistic Regression with 75.19 %.</a:t>
            </a:r>
          </a:p>
          <a:p>
            <a:pPr>
              <a:lnSpc>
                <a:spcPct val="100000"/>
              </a:lnSpc>
              <a:buFont typeface="Courier New" panose="02070309020205020404" pitchFamily="49" charset="0"/>
              <a:buChar char="o"/>
            </a:pPr>
            <a:r>
              <a:rPr lang="en-US" sz="1600" dirty="0"/>
              <a:t>Decision Tree and Random Forest models displayed the lowest testing scores, at 63.07% and  65.72%, respectively.</a:t>
            </a:r>
          </a:p>
          <a:p>
            <a:pPr marL="0" indent="0">
              <a:lnSpc>
                <a:spcPct val="100000"/>
              </a:lnSpc>
              <a:buNone/>
            </a:pPr>
            <a:endParaRPr lang="en-US" sz="1600" b="1" dirty="0"/>
          </a:p>
          <a:p>
            <a:pPr marL="0" indent="0">
              <a:lnSpc>
                <a:spcPct val="100000"/>
              </a:lnSpc>
              <a:buNone/>
            </a:pPr>
            <a:r>
              <a:rPr lang="en-US" sz="1600" b="1" dirty="0"/>
              <a:t>Overall</a:t>
            </a:r>
            <a:r>
              <a:rPr lang="en-US" sz="1600" dirty="0"/>
              <a:t>, </a:t>
            </a:r>
            <a:r>
              <a:rPr lang="en-US" sz="1600" dirty="0" err="1"/>
              <a:t>LinearSVC</a:t>
            </a:r>
            <a:r>
              <a:rPr lang="en-US" sz="1600" dirty="0"/>
              <a:t> and Logistic Regression exhibited superior performance in both training and testing datasets compared to other models.</a:t>
            </a:r>
          </a:p>
          <a:p>
            <a:pPr marL="0" indent="0">
              <a:lnSpc>
                <a:spcPct val="100000"/>
              </a:lnSpc>
              <a:buNone/>
            </a:pPr>
            <a:endParaRPr lang="en-US" sz="1600" dirty="0"/>
          </a:p>
          <a:p>
            <a:pPr>
              <a:lnSpc>
                <a:spcPct val="100000"/>
              </a:lnSpc>
            </a:pPr>
            <a:endParaRPr lang="en-US" sz="800" dirty="0"/>
          </a:p>
        </p:txBody>
      </p:sp>
      <p:pic>
        <p:nvPicPr>
          <p:cNvPr id="9" name="Picture 8" descr="A screenshot of a graph&#10;&#10;Description automatically generated">
            <a:extLst>
              <a:ext uri="{FF2B5EF4-FFF2-40B4-BE49-F238E27FC236}">
                <a16:creationId xmlns:a16="http://schemas.microsoft.com/office/drawing/2014/main" id="{F748DE9C-C0B4-51A9-2DCA-FE4A4353B369}"/>
              </a:ext>
            </a:extLst>
          </p:cNvPr>
          <p:cNvPicPr>
            <a:picLocks noChangeAspect="1"/>
          </p:cNvPicPr>
          <p:nvPr/>
        </p:nvPicPr>
        <p:blipFill>
          <a:blip r:embed="rId2"/>
          <a:stretch>
            <a:fillRect/>
          </a:stretch>
        </p:blipFill>
        <p:spPr>
          <a:xfrm>
            <a:off x="7547898" y="2157815"/>
            <a:ext cx="3335611" cy="1582911"/>
          </a:xfrm>
          <a:prstGeom prst="rect">
            <a:avLst/>
          </a:prstGeom>
        </p:spPr>
      </p:pic>
      <p:pic>
        <p:nvPicPr>
          <p:cNvPr id="11" name="Picture 10" descr="A screenshot of a test&#10;&#10;Description automatically generated">
            <a:extLst>
              <a:ext uri="{FF2B5EF4-FFF2-40B4-BE49-F238E27FC236}">
                <a16:creationId xmlns:a16="http://schemas.microsoft.com/office/drawing/2014/main" id="{D55E237A-D044-88C8-D972-201678CDF630}"/>
              </a:ext>
            </a:extLst>
          </p:cNvPr>
          <p:cNvPicPr>
            <a:picLocks noChangeAspect="1"/>
          </p:cNvPicPr>
          <p:nvPr/>
        </p:nvPicPr>
        <p:blipFill>
          <a:blip r:embed="rId3"/>
          <a:stretch>
            <a:fillRect/>
          </a:stretch>
        </p:blipFill>
        <p:spPr>
          <a:xfrm>
            <a:off x="7447548" y="4021422"/>
            <a:ext cx="3435962" cy="1690475"/>
          </a:xfrm>
          <a:prstGeom prst="rect">
            <a:avLst/>
          </a:prstGeom>
        </p:spPr>
      </p:pic>
      <p:sp>
        <p:nvSpPr>
          <p:cNvPr id="18" name="Freeform: Shape 17">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54" y="761848"/>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7168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CED2F9-1BB9-AA5A-7AEE-70138C5B423D}"/>
              </a:ext>
            </a:extLst>
          </p:cNvPr>
          <p:cNvSpPr>
            <a:spLocks noGrp="1"/>
          </p:cNvSpPr>
          <p:nvPr>
            <p:ph type="title"/>
          </p:nvPr>
        </p:nvSpPr>
        <p:spPr>
          <a:xfrm>
            <a:off x="1476531" y="2300991"/>
            <a:ext cx="3117954" cy="2878111"/>
          </a:xfrm>
        </p:spPr>
        <p:txBody>
          <a:bodyPr>
            <a:normAutofit/>
          </a:bodyPr>
          <a:lstStyle/>
          <a:p>
            <a:pPr algn="ctr"/>
            <a:r>
              <a:rPr lang="en-US" dirty="0"/>
              <a:t>Conclusion</a:t>
            </a:r>
            <a:endParaRPr lang="en-US"/>
          </a:p>
        </p:txBody>
      </p:sp>
      <p:graphicFrame>
        <p:nvGraphicFramePr>
          <p:cNvPr id="5" name="Content Placeholder 2">
            <a:extLst>
              <a:ext uri="{FF2B5EF4-FFF2-40B4-BE49-F238E27FC236}">
                <a16:creationId xmlns:a16="http://schemas.microsoft.com/office/drawing/2014/main" id="{3FCDEDCB-92E4-A871-5569-CCD4FCC0A461}"/>
              </a:ext>
            </a:extLst>
          </p:cNvPr>
          <p:cNvGraphicFramePr>
            <a:graphicFrameLocks noGrp="1"/>
          </p:cNvGraphicFramePr>
          <p:nvPr>
            <p:ph idx="1"/>
            <p:extLst>
              <p:ext uri="{D42A27DB-BD31-4B8C-83A1-F6EECF244321}">
                <p14:modId xmlns:p14="http://schemas.microsoft.com/office/powerpoint/2010/main" val="4286365059"/>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80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7A8B90-C90F-6EA3-8078-FDD9A9364DEE}"/>
              </a:ext>
            </a:extLst>
          </p:cNvPr>
          <p:cNvSpPr>
            <a:spLocks noGrp="1"/>
          </p:cNvSpPr>
          <p:nvPr>
            <p:ph type="title"/>
          </p:nvPr>
        </p:nvSpPr>
        <p:spPr>
          <a:xfrm>
            <a:off x="1476531" y="2300991"/>
            <a:ext cx="3117954" cy="2878111"/>
          </a:xfrm>
        </p:spPr>
        <p:txBody>
          <a:bodyPr>
            <a:normAutofit/>
          </a:bodyPr>
          <a:lstStyle/>
          <a:p>
            <a:pPr algn="ctr"/>
            <a:r>
              <a:rPr lang="en-US" dirty="0"/>
              <a:t>Objectives</a:t>
            </a:r>
            <a:endParaRPr lang="en-US"/>
          </a:p>
        </p:txBody>
      </p:sp>
      <p:graphicFrame>
        <p:nvGraphicFramePr>
          <p:cNvPr id="5" name="Content Placeholder 2">
            <a:extLst>
              <a:ext uri="{FF2B5EF4-FFF2-40B4-BE49-F238E27FC236}">
                <a16:creationId xmlns:a16="http://schemas.microsoft.com/office/drawing/2014/main" id="{F9D52E9F-F0EB-3B6F-215A-F7B933AA6D91}"/>
              </a:ext>
            </a:extLst>
          </p:cNvPr>
          <p:cNvGraphicFramePr>
            <a:graphicFrameLocks noGrp="1"/>
          </p:cNvGraphicFramePr>
          <p:nvPr>
            <p:ph idx="1"/>
            <p:extLst>
              <p:ext uri="{D42A27DB-BD31-4B8C-83A1-F6EECF244321}">
                <p14:modId xmlns:p14="http://schemas.microsoft.com/office/powerpoint/2010/main" val="66555350"/>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5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65D30-57E2-B4D7-F1E1-CECF4273F1EC}"/>
              </a:ext>
            </a:extLst>
          </p:cNvPr>
          <p:cNvSpPr>
            <a:spLocks noGrp="1"/>
          </p:cNvSpPr>
          <p:nvPr>
            <p:ph type="title"/>
          </p:nvPr>
        </p:nvSpPr>
        <p:spPr>
          <a:xfrm>
            <a:off x="960120" y="960030"/>
            <a:ext cx="4470832" cy="1507398"/>
          </a:xfrm>
        </p:spPr>
        <p:txBody>
          <a:bodyPr anchor="ctr">
            <a:normAutofit/>
          </a:bodyPr>
          <a:lstStyle/>
          <a:p>
            <a:r>
              <a:rPr lang="en-US" dirty="0"/>
              <a:t>Dataset</a:t>
            </a:r>
          </a:p>
        </p:txBody>
      </p:sp>
      <p:sp>
        <p:nvSpPr>
          <p:cNvPr id="3" name="Content Placeholder 2">
            <a:extLst>
              <a:ext uri="{FF2B5EF4-FFF2-40B4-BE49-F238E27FC236}">
                <a16:creationId xmlns:a16="http://schemas.microsoft.com/office/drawing/2014/main" id="{53D20A24-E5DD-52A3-CAC8-DB69226974EE}"/>
              </a:ext>
            </a:extLst>
          </p:cNvPr>
          <p:cNvSpPr>
            <a:spLocks noGrp="1"/>
          </p:cNvSpPr>
          <p:nvPr>
            <p:ph idx="1"/>
          </p:nvPr>
        </p:nvSpPr>
        <p:spPr>
          <a:xfrm>
            <a:off x="385341" y="2185261"/>
            <a:ext cx="5037992" cy="3712709"/>
          </a:xfrm>
        </p:spPr>
        <p:txBody>
          <a:bodyPr anchor="t">
            <a:normAutofit/>
          </a:bodyPr>
          <a:lstStyle/>
          <a:p>
            <a:r>
              <a:rPr lang="en-US" sz="2400" dirty="0"/>
              <a:t>The data set from a reputed retail website includes relevant information on consumer </a:t>
            </a:r>
            <a:r>
              <a:rPr lang="en-US" sz="2400" dirty="0" err="1"/>
              <a:t>behaviour</a:t>
            </a:r>
            <a:r>
              <a:rPr lang="en-US" sz="2400" dirty="0"/>
              <a:t> through website engagement for multiple product purchases.</a:t>
            </a:r>
          </a:p>
          <a:p>
            <a:r>
              <a:rPr lang="en-US" sz="2400" dirty="0"/>
              <a:t>As shown in the figure, the dataset consists of 9 columns and 14731 rows</a:t>
            </a:r>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C4F35628-2567-D65C-6401-4288A4116C01}"/>
              </a:ext>
            </a:extLst>
          </p:cNvPr>
          <p:cNvPicPr>
            <a:picLocks noChangeAspect="1"/>
          </p:cNvPicPr>
          <p:nvPr/>
        </p:nvPicPr>
        <p:blipFill>
          <a:blip r:embed="rId2"/>
          <a:stretch>
            <a:fillRect/>
          </a:stretch>
        </p:blipFill>
        <p:spPr>
          <a:xfrm>
            <a:off x="6768669" y="1422912"/>
            <a:ext cx="4848551" cy="4012175"/>
          </a:xfrm>
          <a:prstGeom prst="rect">
            <a:avLst/>
          </a:prstGeom>
        </p:spPr>
      </p:pic>
    </p:spTree>
    <p:extLst>
      <p:ext uri="{BB962C8B-B14F-4D97-AF65-F5344CB8AC3E}">
        <p14:creationId xmlns:p14="http://schemas.microsoft.com/office/powerpoint/2010/main" val="299795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57825D-8E27-F741-BB30-77B51E11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8DD08-3298-471A-E4B6-D84A4C2D947F}"/>
              </a:ext>
            </a:extLst>
          </p:cNvPr>
          <p:cNvSpPr>
            <a:spLocks noGrp="1"/>
          </p:cNvSpPr>
          <p:nvPr>
            <p:ph type="title"/>
          </p:nvPr>
        </p:nvSpPr>
        <p:spPr>
          <a:xfrm>
            <a:off x="963009" y="960120"/>
            <a:ext cx="5132991" cy="1507398"/>
          </a:xfrm>
        </p:spPr>
        <p:txBody>
          <a:bodyPr anchor="ctr">
            <a:normAutofit/>
          </a:bodyPr>
          <a:lstStyle/>
          <a:p>
            <a:r>
              <a:rPr lang="en-US"/>
              <a:t>Exploratory Data Analysis</a:t>
            </a:r>
            <a:endParaRPr lang="en-US" dirty="0"/>
          </a:p>
        </p:txBody>
      </p:sp>
      <p:sp>
        <p:nvSpPr>
          <p:cNvPr id="3" name="Content Placeholder 2">
            <a:extLst>
              <a:ext uri="{FF2B5EF4-FFF2-40B4-BE49-F238E27FC236}">
                <a16:creationId xmlns:a16="http://schemas.microsoft.com/office/drawing/2014/main" id="{A956A05A-DFEF-65D4-CEB1-BA7848917A6C}"/>
              </a:ext>
            </a:extLst>
          </p:cNvPr>
          <p:cNvSpPr>
            <a:spLocks noGrp="1"/>
          </p:cNvSpPr>
          <p:nvPr>
            <p:ph idx="1"/>
          </p:nvPr>
        </p:nvSpPr>
        <p:spPr>
          <a:xfrm>
            <a:off x="963009" y="2844800"/>
            <a:ext cx="5132991" cy="3060700"/>
          </a:xfrm>
        </p:spPr>
        <p:txBody>
          <a:bodyPr>
            <a:normAutofit/>
          </a:bodyPr>
          <a:lstStyle/>
          <a:p>
            <a:pPr marL="0" indent="0">
              <a:lnSpc>
                <a:spcPct val="100000"/>
              </a:lnSpc>
              <a:buNone/>
            </a:pPr>
            <a:r>
              <a:rPr lang="en-US" sz="1700" b="1" dirty="0"/>
              <a:t>Dealing with missing value</a:t>
            </a:r>
          </a:p>
          <a:p>
            <a:pPr>
              <a:lnSpc>
                <a:spcPct val="100000"/>
              </a:lnSpc>
            </a:pPr>
            <a:r>
              <a:rPr lang="en-US" sz="1700" dirty="0"/>
              <a:t>We used </a:t>
            </a:r>
            <a:r>
              <a:rPr lang="en-US" sz="1700" dirty="0" err="1"/>
              <a:t>isnull</a:t>
            </a:r>
            <a:r>
              <a:rPr lang="en-US" sz="1700" dirty="0"/>
              <a:t>().sum() method to check how many values in features are missing</a:t>
            </a:r>
          </a:p>
          <a:p>
            <a:pPr>
              <a:lnSpc>
                <a:spcPct val="100000"/>
              </a:lnSpc>
            </a:pPr>
            <a:r>
              <a:rPr lang="en-US" sz="1700" dirty="0"/>
              <a:t>As shown in the figure there are several missing values in the columns </a:t>
            </a:r>
          </a:p>
          <a:p>
            <a:pPr>
              <a:lnSpc>
                <a:spcPct val="100000"/>
              </a:lnSpc>
            </a:pPr>
            <a:r>
              <a:rPr lang="en-US" sz="1700" dirty="0"/>
              <a:t>Therefore, to handle these missing values, we used the </a:t>
            </a:r>
            <a:r>
              <a:rPr lang="en-US" sz="1700" b="1" dirty="0"/>
              <a:t>interpolate linear method to </a:t>
            </a:r>
            <a:r>
              <a:rPr lang="en-US" sz="1700" dirty="0"/>
              <a:t>fill numerical values and </a:t>
            </a:r>
            <a:r>
              <a:rPr lang="en-US" sz="1700" b="1" dirty="0" err="1"/>
              <a:t>fillna</a:t>
            </a:r>
            <a:r>
              <a:rPr lang="en-US" sz="1700" b="1" dirty="0"/>
              <a:t> (</a:t>
            </a:r>
            <a:r>
              <a:rPr lang="en-US" sz="1700" b="1" dirty="0" err="1"/>
              <a:t>df</a:t>
            </a:r>
            <a:r>
              <a:rPr lang="en-US" sz="1700" b="1" dirty="0"/>
              <a:t>[’</a:t>
            </a:r>
            <a:r>
              <a:rPr lang="en-US" sz="1700" b="1" dirty="0" err="1"/>
              <a:t>column_name</a:t>
            </a:r>
            <a:r>
              <a:rPr lang="en-US" sz="1700" b="1" dirty="0"/>
              <a:t>'].mode</a:t>
            </a:r>
            <a:r>
              <a:rPr lang="en-US" sz="1700" dirty="0"/>
              <a:t>() to fill categorical values.</a:t>
            </a:r>
          </a:p>
        </p:txBody>
      </p:sp>
      <p:sp>
        <p:nvSpPr>
          <p:cNvPr id="16" name="Freeform 24">
            <a:extLst>
              <a:ext uri="{FF2B5EF4-FFF2-40B4-BE49-F238E27FC236}">
                <a16:creationId xmlns:a16="http://schemas.microsoft.com/office/drawing/2014/main" id="{BFE0876F-3684-9542-BE96-0F5B20466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4477" y="0"/>
            <a:ext cx="3047936" cy="3773626"/>
          </a:xfrm>
          <a:custGeom>
            <a:avLst/>
            <a:gdLst>
              <a:gd name="connsiteX0" fmla="*/ 0 w 3047936"/>
              <a:gd name="connsiteY0" fmla="*/ 0 h 3773626"/>
              <a:gd name="connsiteX1" fmla="*/ 3047936 w 3047936"/>
              <a:gd name="connsiteY1" fmla="*/ 0 h 3773626"/>
              <a:gd name="connsiteX2" fmla="*/ 3047936 w 3047936"/>
              <a:gd name="connsiteY2" fmla="*/ 2315480 h 3773626"/>
              <a:gd name="connsiteX3" fmla="*/ 2649870 w 3047936"/>
              <a:gd name="connsiteY3" fmla="*/ 3164756 h 3773626"/>
              <a:gd name="connsiteX4" fmla="*/ 1660164 w 3047936"/>
              <a:gd name="connsiteY4" fmla="*/ 3656406 h 3773626"/>
              <a:gd name="connsiteX5" fmla="*/ 1521470 w 3047936"/>
              <a:gd name="connsiteY5" fmla="*/ 3773626 h 3773626"/>
              <a:gd name="connsiteX6" fmla="*/ 1387771 w 3047936"/>
              <a:gd name="connsiteY6" fmla="*/ 3656406 h 3773626"/>
              <a:gd name="connsiteX7" fmla="*/ 398065 w 3047936"/>
              <a:gd name="connsiteY7" fmla="*/ 3164756 h 3773626"/>
              <a:gd name="connsiteX8" fmla="*/ 0 w 3047936"/>
              <a:gd name="connsiteY8" fmla="*/ 2315480 h 377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7936" h="3773626">
                <a:moveTo>
                  <a:pt x="0" y="0"/>
                </a:moveTo>
                <a:lnTo>
                  <a:pt x="3047936" y="0"/>
                </a:lnTo>
                <a:lnTo>
                  <a:pt x="3047936" y="2315480"/>
                </a:lnTo>
                <a:cubicBezTo>
                  <a:pt x="3047936" y="2753935"/>
                  <a:pt x="2923541" y="2973396"/>
                  <a:pt x="2649870" y="3164756"/>
                </a:cubicBezTo>
                <a:cubicBezTo>
                  <a:pt x="2365260" y="3329648"/>
                  <a:pt x="1991682" y="3400216"/>
                  <a:pt x="1660164" y="3656406"/>
                </a:cubicBezTo>
                <a:lnTo>
                  <a:pt x="1521470" y="3773626"/>
                </a:lnTo>
                <a:lnTo>
                  <a:pt x="1387771" y="3656406"/>
                </a:lnTo>
                <a:cubicBezTo>
                  <a:pt x="1056252" y="3400216"/>
                  <a:pt x="682674" y="3329648"/>
                  <a:pt x="398065" y="3164756"/>
                </a:cubicBezTo>
                <a:cubicBezTo>
                  <a:pt x="124394" y="2973396"/>
                  <a:pt x="0" y="2753935"/>
                  <a:pt x="0" y="231548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omputer screen with text and numbers&#10;&#10;Description automatically generated">
            <a:extLst>
              <a:ext uri="{FF2B5EF4-FFF2-40B4-BE49-F238E27FC236}">
                <a16:creationId xmlns:a16="http://schemas.microsoft.com/office/drawing/2014/main" id="{65BD397B-5AE9-31CC-4612-47441018B414}"/>
              </a:ext>
            </a:extLst>
          </p:cNvPr>
          <p:cNvPicPr>
            <a:picLocks noChangeAspect="1"/>
          </p:cNvPicPr>
          <p:nvPr/>
        </p:nvPicPr>
        <p:blipFill>
          <a:blip r:embed="rId2"/>
          <a:stretch>
            <a:fillRect/>
          </a:stretch>
        </p:blipFill>
        <p:spPr>
          <a:xfrm>
            <a:off x="6835026" y="461276"/>
            <a:ext cx="2516820" cy="2390979"/>
          </a:xfrm>
          <a:prstGeom prst="rect">
            <a:avLst/>
          </a:prstGeom>
        </p:spPr>
      </p:pic>
      <p:sp>
        <p:nvSpPr>
          <p:cNvPr id="18" name="Freeform 25">
            <a:extLst>
              <a:ext uri="{FF2B5EF4-FFF2-40B4-BE49-F238E27FC236}">
                <a16:creationId xmlns:a16="http://schemas.microsoft.com/office/drawing/2014/main" id="{1C790CCF-160E-D54B-8E48-E6AC86C3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217579" y="3099937"/>
            <a:ext cx="3047936" cy="3757056"/>
          </a:xfrm>
          <a:custGeom>
            <a:avLst/>
            <a:gdLst>
              <a:gd name="connsiteX0" fmla="*/ 0 w 3047936"/>
              <a:gd name="connsiteY0" fmla="*/ 0 h 3773626"/>
              <a:gd name="connsiteX1" fmla="*/ 3047936 w 3047936"/>
              <a:gd name="connsiteY1" fmla="*/ 0 h 3773626"/>
              <a:gd name="connsiteX2" fmla="*/ 3047936 w 3047936"/>
              <a:gd name="connsiteY2" fmla="*/ 2315480 h 3773626"/>
              <a:gd name="connsiteX3" fmla="*/ 2649870 w 3047936"/>
              <a:gd name="connsiteY3" fmla="*/ 3164756 h 3773626"/>
              <a:gd name="connsiteX4" fmla="*/ 1660164 w 3047936"/>
              <a:gd name="connsiteY4" fmla="*/ 3656406 h 3773626"/>
              <a:gd name="connsiteX5" fmla="*/ 1521470 w 3047936"/>
              <a:gd name="connsiteY5" fmla="*/ 3773626 h 3773626"/>
              <a:gd name="connsiteX6" fmla="*/ 1387771 w 3047936"/>
              <a:gd name="connsiteY6" fmla="*/ 3656406 h 3773626"/>
              <a:gd name="connsiteX7" fmla="*/ 398065 w 3047936"/>
              <a:gd name="connsiteY7" fmla="*/ 3164756 h 3773626"/>
              <a:gd name="connsiteX8" fmla="*/ 0 w 3047936"/>
              <a:gd name="connsiteY8" fmla="*/ 2315480 h 377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7936" h="3773626">
                <a:moveTo>
                  <a:pt x="0" y="0"/>
                </a:moveTo>
                <a:lnTo>
                  <a:pt x="3047936" y="0"/>
                </a:lnTo>
                <a:lnTo>
                  <a:pt x="3047936" y="2315480"/>
                </a:lnTo>
                <a:cubicBezTo>
                  <a:pt x="3047936" y="2753935"/>
                  <a:pt x="2923541" y="2973396"/>
                  <a:pt x="2649870" y="3164756"/>
                </a:cubicBezTo>
                <a:cubicBezTo>
                  <a:pt x="2365260" y="3329648"/>
                  <a:pt x="1991682" y="3400216"/>
                  <a:pt x="1660164" y="3656406"/>
                </a:cubicBezTo>
                <a:lnTo>
                  <a:pt x="1521470" y="3773626"/>
                </a:lnTo>
                <a:lnTo>
                  <a:pt x="1387771" y="3656406"/>
                </a:lnTo>
                <a:cubicBezTo>
                  <a:pt x="1056252" y="3400216"/>
                  <a:pt x="682674" y="3329648"/>
                  <a:pt x="398065" y="3164756"/>
                </a:cubicBezTo>
                <a:cubicBezTo>
                  <a:pt x="124394" y="2973396"/>
                  <a:pt x="0" y="2753935"/>
                  <a:pt x="0" y="231548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AD693D4-ED49-41BF-843E-43B09DBBA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499" y="0"/>
            <a:ext cx="3152474" cy="3837982"/>
          </a:xfrm>
          <a:custGeom>
            <a:avLst/>
            <a:gdLst>
              <a:gd name="connsiteX0" fmla="*/ 0 w 3152219"/>
              <a:gd name="connsiteY0" fmla="*/ 0 h 3837982"/>
              <a:gd name="connsiteX1" fmla="*/ 3152219 w 3152219"/>
              <a:gd name="connsiteY1" fmla="*/ 0 h 3837982"/>
              <a:gd name="connsiteX2" fmla="*/ 3152219 w 3152219"/>
              <a:gd name="connsiteY2" fmla="*/ 2329946 h 3837982"/>
              <a:gd name="connsiteX3" fmla="*/ 2740534 w 3152219"/>
              <a:gd name="connsiteY3" fmla="*/ 3208280 h 3837982"/>
              <a:gd name="connsiteX4" fmla="*/ 1716965 w 3152219"/>
              <a:gd name="connsiteY4" fmla="*/ 3716751 h 3837982"/>
              <a:gd name="connsiteX5" fmla="*/ 1573526 w 3152219"/>
              <a:gd name="connsiteY5" fmla="*/ 3837982 h 3837982"/>
              <a:gd name="connsiteX6" fmla="*/ 1435253 w 3152219"/>
              <a:gd name="connsiteY6" fmla="*/ 3716751 h 3837982"/>
              <a:gd name="connsiteX7" fmla="*/ 411685 w 3152219"/>
              <a:gd name="connsiteY7" fmla="*/ 3208280 h 3837982"/>
              <a:gd name="connsiteX8" fmla="*/ 0 w 3152219"/>
              <a:gd name="connsiteY8" fmla="*/ 2329946 h 3837982"/>
              <a:gd name="connsiteX0" fmla="*/ 0 w 3152219"/>
              <a:gd name="connsiteY0" fmla="*/ 0 h 3837982"/>
              <a:gd name="connsiteX1" fmla="*/ 3152219 w 3152219"/>
              <a:gd name="connsiteY1" fmla="*/ 0 h 3837982"/>
              <a:gd name="connsiteX2" fmla="*/ 3152219 w 3152219"/>
              <a:gd name="connsiteY2" fmla="*/ 2329946 h 3837982"/>
              <a:gd name="connsiteX3" fmla="*/ 2740534 w 3152219"/>
              <a:gd name="connsiteY3" fmla="*/ 3208280 h 3837982"/>
              <a:gd name="connsiteX4" fmla="*/ 1716965 w 3152219"/>
              <a:gd name="connsiteY4" fmla="*/ 3716751 h 3837982"/>
              <a:gd name="connsiteX5" fmla="*/ 1573526 w 3152219"/>
              <a:gd name="connsiteY5" fmla="*/ 3837982 h 3837982"/>
              <a:gd name="connsiteX6" fmla="*/ 1435253 w 3152219"/>
              <a:gd name="connsiteY6" fmla="*/ 3716751 h 3837982"/>
              <a:gd name="connsiteX7" fmla="*/ 411685 w 3152219"/>
              <a:gd name="connsiteY7" fmla="*/ 3208280 h 3837982"/>
              <a:gd name="connsiteX8" fmla="*/ 0 w 3152219"/>
              <a:gd name="connsiteY8" fmla="*/ 2329946 h 3837982"/>
              <a:gd name="connsiteX9" fmla="*/ 91440 w 3152219"/>
              <a:gd name="connsiteY9" fmla="*/ 91440 h 3837982"/>
              <a:gd name="connsiteX0" fmla="*/ 5349 w 3157568"/>
              <a:gd name="connsiteY0" fmla="*/ 0 h 3837982"/>
              <a:gd name="connsiteX1" fmla="*/ 3157568 w 3157568"/>
              <a:gd name="connsiteY1" fmla="*/ 0 h 3837982"/>
              <a:gd name="connsiteX2" fmla="*/ 3157568 w 3157568"/>
              <a:gd name="connsiteY2" fmla="*/ 2329946 h 3837982"/>
              <a:gd name="connsiteX3" fmla="*/ 2745883 w 3157568"/>
              <a:gd name="connsiteY3" fmla="*/ 3208280 h 3837982"/>
              <a:gd name="connsiteX4" fmla="*/ 1722314 w 3157568"/>
              <a:gd name="connsiteY4" fmla="*/ 3716751 h 3837982"/>
              <a:gd name="connsiteX5" fmla="*/ 1578875 w 3157568"/>
              <a:gd name="connsiteY5" fmla="*/ 3837982 h 3837982"/>
              <a:gd name="connsiteX6" fmla="*/ 1440602 w 3157568"/>
              <a:gd name="connsiteY6" fmla="*/ 3716751 h 3837982"/>
              <a:gd name="connsiteX7" fmla="*/ 417034 w 3157568"/>
              <a:gd name="connsiteY7" fmla="*/ 3208280 h 3837982"/>
              <a:gd name="connsiteX8" fmla="*/ 5349 w 3157568"/>
              <a:gd name="connsiteY8" fmla="*/ 2329946 h 3837982"/>
              <a:gd name="connsiteX9" fmla="*/ 0 w 3157568"/>
              <a:gd name="connsiteY9" fmla="*/ 4839 h 3837982"/>
              <a:gd name="connsiteX0" fmla="*/ 255 w 3152474"/>
              <a:gd name="connsiteY0" fmla="*/ 0 h 3837982"/>
              <a:gd name="connsiteX1" fmla="*/ 3152474 w 3152474"/>
              <a:gd name="connsiteY1" fmla="*/ 0 h 3837982"/>
              <a:gd name="connsiteX2" fmla="*/ 3152474 w 3152474"/>
              <a:gd name="connsiteY2" fmla="*/ 2329946 h 3837982"/>
              <a:gd name="connsiteX3" fmla="*/ 2740789 w 3152474"/>
              <a:gd name="connsiteY3" fmla="*/ 3208280 h 3837982"/>
              <a:gd name="connsiteX4" fmla="*/ 1717220 w 3152474"/>
              <a:gd name="connsiteY4" fmla="*/ 3716751 h 3837982"/>
              <a:gd name="connsiteX5" fmla="*/ 1573781 w 3152474"/>
              <a:gd name="connsiteY5" fmla="*/ 3837982 h 3837982"/>
              <a:gd name="connsiteX6" fmla="*/ 1435508 w 3152474"/>
              <a:gd name="connsiteY6" fmla="*/ 3716751 h 3837982"/>
              <a:gd name="connsiteX7" fmla="*/ 411940 w 3152474"/>
              <a:gd name="connsiteY7" fmla="*/ 3208280 h 3837982"/>
              <a:gd name="connsiteX8" fmla="*/ 255 w 3152474"/>
              <a:gd name="connsiteY8" fmla="*/ 2329946 h 3837982"/>
              <a:gd name="connsiteX9" fmla="*/ 0 w 3152474"/>
              <a:gd name="connsiteY9" fmla="*/ 35404 h 3837982"/>
              <a:gd name="connsiteX0" fmla="*/ 3152474 w 3152474"/>
              <a:gd name="connsiteY0" fmla="*/ 0 h 3837982"/>
              <a:gd name="connsiteX1" fmla="*/ 3152474 w 3152474"/>
              <a:gd name="connsiteY1" fmla="*/ 2329946 h 3837982"/>
              <a:gd name="connsiteX2" fmla="*/ 2740789 w 3152474"/>
              <a:gd name="connsiteY2" fmla="*/ 3208280 h 3837982"/>
              <a:gd name="connsiteX3" fmla="*/ 1717220 w 3152474"/>
              <a:gd name="connsiteY3" fmla="*/ 3716751 h 3837982"/>
              <a:gd name="connsiteX4" fmla="*/ 1573781 w 3152474"/>
              <a:gd name="connsiteY4" fmla="*/ 3837982 h 3837982"/>
              <a:gd name="connsiteX5" fmla="*/ 1435508 w 3152474"/>
              <a:gd name="connsiteY5" fmla="*/ 3716751 h 3837982"/>
              <a:gd name="connsiteX6" fmla="*/ 411940 w 3152474"/>
              <a:gd name="connsiteY6" fmla="*/ 3208280 h 3837982"/>
              <a:gd name="connsiteX7" fmla="*/ 255 w 3152474"/>
              <a:gd name="connsiteY7" fmla="*/ 2329946 h 3837982"/>
              <a:gd name="connsiteX8" fmla="*/ 0 w 3152474"/>
              <a:gd name="connsiteY8" fmla="*/ 35404 h 3837982"/>
              <a:gd name="connsiteX0" fmla="*/ 3152474 w 3152474"/>
              <a:gd name="connsiteY0" fmla="*/ 0 h 3837982"/>
              <a:gd name="connsiteX1" fmla="*/ 3152474 w 3152474"/>
              <a:gd name="connsiteY1" fmla="*/ 2329946 h 3837982"/>
              <a:gd name="connsiteX2" fmla="*/ 2740789 w 3152474"/>
              <a:gd name="connsiteY2" fmla="*/ 3208280 h 3837982"/>
              <a:gd name="connsiteX3" fmla="*/ 1717220 w 3152474"/>
              <a:gd name="connsiteY3" fmla="*/ 3716751 h 3837982"/>
              <a:gd name="connsiteX4" fmla="*/ 1573781 w 3152474"/>
              <a:gd name="connsiteY4" fmla="*/ 3837982 h 3837982"/>
              <a:gd name="connsiteX5" fmla="*/ 1435508 w 3152474"/>
              <a:gd name="connsiteY5" fmla="*/ 3716751 h 3837982"/>
              <a:gd name="connsiteX6" fmla="*/ 411940 w 3152474"/>
              <a:gd name="connsiteY6" fmla="*/ 3208280 h 3837982"/>
              <a:gd name="connsiteX7" fmla="*/ 255 w 3152474"/>
              <a:gd name="connsiteY7" fmla="*/ 2329946 h 3837982"/>
              <a:gd name="connsiteX8" fmla="*/ 0 w 3152474"/>
              <a:gd name="connsiteY8" fmla="*/ 4839 h 38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474" h="3837982">
                <a:moveTo>
                  <a:pt x="3152474" y="0"/>
                </a:moveTo>
                <a:lnTo>
                  <a:pt x="3152474" y="2329946"/>
                </a:lnTo>
                <a:cubicBezTo>
                  <a:pt x="3152474" y="2783403"/>
                  <a:pt x="3023823" y="3010372"/>
                  <a:pt x="2740789" y="3208280"/>
                </a:cubicBezTo>
                <a:cubicBezTo>
                  <a:pt x="2446441" y="3378814"/>
                  <a:pt x="2060081" y="3451796"/>
                  <a:pt x="1717220" y="3716751"/>
                </a:cubicBezTo>
                <a:lnTo>
                  <a:pt x="1573781" y="3837982"/>
                </a:lnTo>
                <a:lnTo>
                  <a:pt x="1435508" y="3716751"/>
                </a:lnTo>
                <a:cubicBezTo>
                  <a:pt x="1092646" y="3451796"/>
                  <a:pt x="706286" y="3378814"/>
                  <a:pt x="411940" y="3208280"/>
                </a:cubicBezTo>
                <a:cubicBezTo>
                  <a:pt x="128905" y="3010372"/>
                  <a:pt x="255" y="2783403"/>
                  <a:pt x="255" y="2329946"/>
                </a:cubicBezTo>
                <a:cubicBezTo>
                  <a:pt x="255" y="1553297"/>
                  <a:pt x="0" y="4839"/>
                  <a:pt x="0" y="483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1E63764F-33DD-74C3-A719-A5B7F0A7E467}"/>
              </a:ext>
            </a:extLst>
          </p:cNvPr>
          <p:cNvPicPr>
            <a:picLocks noChangeAspect="1"/>
          </p:cNvPicPr>
          <p:nvPr/>
        </p:nvPicPr>
        <p:blipFill>
          <a:blip r:embed="rId3"/>
          <a:stretch>
            <a:fillRect/>
          </a:stretch>
        </p:blipFill>
        <p:spPr>
          <a:xfrm>
            <a:off x="8476792" y="4197413"/>
            <a:ext cx="2516820" cy="1963119"/>
          </a:xfrm>
          <a:prstGeom prst="rect">
            <a:avLst/>
          </a:prstGeom>
        </p:spPr>
      </p:pic>
      <p:sp>
        <p:nvSpPr>
          <p:cNvPr id="22" name="Freeform: Shape 21">
            <a:extLst>
              <a:ext uri="{FF2B5EF4-FFF2-40B4-BE49-F238E27FC236}">
                <a16:creationId xmlns:a16="http://schemas.microsoft.com/office/drawing/2014/main" id="{F4BD717D-C78B-4563-834F-8AC2FA831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38" y="3033562"/>
            <a:ext cx="3152219" cy="3823431"/>
          </a:xfrm>
          <a:custGeom>
            <a:avLst/>
            <a:gdLst>
              <a:gd name="connsiteX0" fmla="*/ 1573526 w 3152219"/>
              <a:gd name="connsiteY0" fmla="*/ 0 h 3823431"/>
              <a:gd name="connsiteX1" fmla="*/ 1716965 w 3152219"/>
              <a:gd name="connsiteY1" fmla="*/ 121231 h 3823431"/>
              <a:gd name="connsiteX2" fmla="*/ 2740534 w 3152219"/>
              <a:gd name="connsiteY2" fmla="*/ 629702 h 3823431"/>
              <a:gd name="connsiteX3" fmla="*/ 3152219 w 3152219"/>
              <a:gd name="connsiteY3" fmla="*/ 1508036 h 3823431"/>
              <a:gd name="connsiteX4" fmla="*/ 3152219 w 3152219"/>
              <a:gd name="connsiteY4" fmla="*/ 3823431 h 3823431"/>
              <a:gd name="connsiteX5" fmla="*/ 0 w 3152219"/>
              <a:gd name="connsiteY5" fmla="*/ 3823431 h 3823431"/>
              <a:gd name="connsiteX6" fmla="*/ 0 w 3152219"/>
              <a:gd name="connsiteY6" fmla="*/ 1508036 h 3823431"/>
              <a:gd name="connsiteX7" fmla="*/ 411685 w 3152219"/>
              <a:gd name="connsiteY7" fmla="*/ 629702 h 3823431"/>
              <a:gd name="connsiteX8" fmla="*/ 1435253 w 3152219"/>
              <a:gd name="connsiteY8" fmla="*/ 121231 h 3823431"/>
              <a:gd name="connsiteX0" fmla="*/ 0 w 3152219"/>
              <a:gd name="connsiteY0" fmla="*/ 3823431 h 3914871"/>
              <a:gd name="connsiteX1" fmla="*/ 0 w 3152219"/>
              <a:gd name="connsiteY1" fmla="*/ 1508036 h 3914871"/>
              <a:gd name="connsiteX2" fmla="*/ 411685 w 3152219"/>
              <a:gd name="connsiteY2" fmla="*/ 629702 h 3914871"/>
              <a:gd name="connsiteX3" fmla="*/ 1435253 w 3152219"/>
              <a:gd name="connsiteY3" fmla="*/ 121231 h 3914871"/>
              <a:gd name="connsiteX4" fmla="*/ 1573526 w 3152219"/>
              <a:gd name="connsiteY4" fmla="*/ 0 h 3914871"/>
              <a:gd name="connsiteX5" fmla="*/ 1716965 w 3152219"/>
              <a:gd name="connsiteY5" fmla="*/ 121231 h 3914871"/>
              <a:gd name="connsiteX6" fmla="*/ 2740534 w 3152219"/>
              <a:gd name="connsiteY6" fmla="*/ 629702 h 3914871"/>
              <a:gd name="connsiteX7" fmla="*/ 3152219 w 3152219"/>
              <a:gd name="connsiteY7" fmla="*/ 1508036 h 3914871"/>
              <a:gd name="connsiteX8" fmla="*/ 3152219 w 3152219"/>
              <a:gd name="connsiteY8" fmla="*/ 3823431 h 3914871"/>
              <a:gd name="connsiteX9" fmla="*/ 91440 w 3152219"/>
              <a:gd name="connsiteY9" fmla="*/ 3914871 h 3914871"/>
              <a:gd name="connsiteX0" fmla="*/ 0 w 3152219"/>
              <a:gd name="connsiteY0" fmla="*/ 3823431 h 3823431"/>
              <a:gd name="connsiteX1" fmla="*/ 0 w 3152219"/>
              <a:gd name="connsiteY1" fmla="*/ 1508036 h 3823431"/>
              <a:gd name="connsiteX2" fmla="*/ 411685 w 3152219"/>
              <a:gd name="connsiteY2" fmla="*/ 629702 h 3823431"/>
              <a:gd name="connsiteX3" fmla="*/ 1435253 w 3152219"/>
              <a:gd name="connsiteY3" fmla="*/ 121231 h 3823431"/>
              <a:gd name="connsiteX4" fmla="*/ 1573526 w 3152219"/>
              <a:gd name="connsiteY4" fmla="*/ 0 h 3823431"/>
              <a:gd name="connsiteX5" fmla="*/ 1716965 w 3152219"/>
              <a:gd name="connsiteY5" fmla="*/ 121231 h 3823431"/>
              <a:gd name="connsiteX6" fmla="*/ 2740534 w 3152219"/>
              <a:gd name="connsiteY6" fmla="*/ 629702 h 3823431"/>
              <a:gd name="connsiteX7" fmla="*/ 3152219 w 3152219"/>
              <a:gd name="connsiteY7" fmla="*/ 1508036 h 3823431"/>
              <a:gd name="connsiteX8" fmla="*/ 3152219 w 3152219"/>
              <a:gd name="connsiteY8" fmla="*/ 3823431 h 382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219" h="3823431">
                <a:moveTo>
                  <a:pt x="0" y="3823431"/>
                </a:moveTo>
                <a:lnTo>
                  <a:pt x="0" y="1508036"/>
                </a:lnTo>
                <a:cubicBezTo>
                  <a:pt x="0" y="1054579"/>
                  <a:pt x="128650" y="827610"/>
                  <a:pt x="411685" y="629702"/>
                </a:cubicBezTo>
                <a:cubicBezTo>
                  <a:pt x="706031" y="459168"/>
                  <a:pt x="1092391" y="386186"/>
                  <a:pt x="1435253" y="121231"/>
                </a:cubicBezTo>
                <a:lnTo>
                  <a:pt x="1573526" y="0"/>
                </a:lnTo>
                <a:lnTo>
                  <a:pt x="1716965" y="121231"/>
                </a:lnTo>
                <a:cubicBezTo>
                  <a:pt x="2059826" y="386186"/>
                  <a:pt x="2446186" y="459168"/>
                  <a:pt x="2740534" y="629702"/>
                </a:cubicBezTo>
                <a:cubicBezTo>
                  <a:pt x="3023568" y="827610"/>
                  <a:pt x="3152219" y="1054579"/>
                  <a:pt x="3152219" y="1508036"/>
                </a:cubicBezTo>
                <a:lnTo>
                  <a:pt x="3152219" y="382343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2906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F6-455E-604D-FAA9-73A6771F567F}"/>
              </a:ext>
            </a:extLst>
          </p:cNvPr>
          <p:cNvSpPr>
            <a:spLocks noGrp="1"/>
          </p:cNvSpPr>
          <p:nvPr>
            <p:ph type="title"/>
          </p:nvPr>
        </p:nvSpPr>
        <p:spPr>
          <a:xfrm>
            <a:off x="23416" y="178257"/>
            <a:ext cx="9076329" cy="106427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9EFDFC60-E12F-9890-21BD-D3E45A45678D}"/>
              </a:ext>
            </a:extLst>
          </p:cNvPr>
          <p:cNvSpPr>
            <a:spLocks noGrp="1"/>
          </p:cNvSpPr>
          <p:nvPr>
            <p:ph idx="1"/>
          </p:nvPr>
        </p:nvSpPr>
        <p:spPr>
          <a:xfrm>
            <a:off x="428787" y="1627322"/>
            <a:ext cx="6007493" cy="4757979"/>
          </a:xfrm>
        </p:spPr>
        <p:txBody>
          <a:bodyPr>
            <a:normAutofit/>
          </a:bodyPr>
          <a:lstStyle/>
          <a:p>
            <a:pPr marL="0" indent="0">
              <a:lnSpc>
                <a:spcPct val="100000"/>
              </a:lnSpc>
              <a:buNone/>
            </a:pPr>
            <a:r>
              <a:rPr lang="en-US" sz="2000" b="1" dirty="0"/>
              <a:t>Outlier detection</a:t>
            </a:r>
          </a:p>
          <a:p>
            <a:pPr>
              <a:lnSpc>
                <a:spcPct val="100000"/>
              </a:lnSpc>
            </a:pPr>
            <a:r>
              <a:rPr lang="en-US" sz="2000" dirty="0"/>
              <a:t>Box plots were employed to identify outliers in the dataset. Each numerical column was plotted separately against the ‘</a:t>
            </a:r>
            <a:r>
              <a:rPr lang="en-US" sz="2000" dirty="0" err="1"/>
              <a:t>made_purchedase</a:t>
            </a:r>
            <a:r>
              <a:rPr lang="en-US" sz="2000" dirty="0"/>
              <a:t>’ variable (Target variable).</a:t>
            </a:r>
          </a:p>
          <a:p>
            <a:pPr marL="0" indent="0">
              <a:lnSpc>
                <a:spcPct val="100000"/>
              </a:lnSpc>
              <a:buNone/>
            </a:pPr>
            <a:r>
              <a:rPr lang="en-US" sz="2000" b="1" dirty="0"/>
              <a:t>Outlier Treatment</a:t>
            </a:r>
          </a:p>
          <a:p>
            <a:pPr>
              <a:lnSpc>
                <a:spcPct val="100000"/>
              </a:lnSpc>
            </a:pPr>
            <a:r>
              <a:rPr lang="en-US" sz="2000" dirty="0"/>
              <a:t>Outliers comprising  </a:t>
            </a:r>
            <a:r>
              <a:rPr lang="en-AU" dirty="0"/>
              <a:t>3925</a:t>
            </a:r>
            <a:r>
              <a:rPr lang="en-US" sz="2000" dirty="0"/>
              <a:t> records were managed via the z-score method. Rather than removing them outright which might distort the dataset’s distribution</a:t>
            </a:r>
            <a:r>
              <a:rPr lang="en-US" dirty="0"/>
              <a:t>,</a:t>
            </a:r>
            <a:r>
              <a:rPr lang="en-US" sz="2000" dirty="0"/>
              <a:t> outlier values were replaced. Categorical column outliers with the mode and numerical column outliers were substituted with the medium. This preserved dataset integrity while reducing outlier impact on subsequent analysis.</a:t>
            </a:r>
          </a:p>
          <a:p>
            <a:endParaRPr lang="en-US" dirty="0"/>
          </a:p>
        </p:txBody>
      </p:sp>
      <p:pic>
        <p:nvPicPr>
          <p:cNvPr id="5" name="Picture 4" descr="A graph with black dots and white lines&#10;&#10;Description automatically generated">
            <a:extLst>
              <a:ext uri="{FF2B5EF4-FFF2-40B4-BE49-F238E27FC236}">
                <a16:creationId xmlns:a16="http://schemas.microsoft.com/office/drawing/2014/main" id="{EF277FE4-3935-DE6B-5740-D1D98F1F6CEA}"/>
              </a:ext>
            </a:extLst>
          </p:cNvPr>
          <p:cNvPicPr>
            <a:picLocks noChangeAspect="1"/>
          </p:cNvPicPr>
          <p:nvPr/>
        </p:nvPicPr>
        <p:blipFill>
          <a:blip r:embed="rId2"/>
          <a:stretch>
            <a:fillRect/>
          </a:stretch>
        </p:blipFill>
        <p:spPr>
          <a:xfrm>
            <a:off x="6503780" y="337316"/>
            <a:ext cx="5191931" cy="2804764"/>
          </a:xfrm>
          <a:prstGeom prst="rect">
            <a:avLst/>
          </a:prstGeom>
        </p:spPr>
      </p:pic>
      <p:pic>
        <p:nvPicPr>
          <p:cNvPr id="7" name="Picture 6" descr="A screenshot of a graph&#10;&#10;Description automatically generated">
            <a:extLst>
              <a:ext uri="{FF2B5EF4-FFF2-40B4-BE49-F238E27FC236}">
                <a16:creationId xmlns:a16="http://schemas.microsoft.com/office/drawing/2014/main" id="{398621B9-3F47-2A24-FFE2-E7CE4673F480}"/>
              </a:ext>
            </a:extLst>
          </p:cNvPr>
          <p:cNvPicPr>
            <a:picLocks noChangeAspect="1"/>
          </p:cNvPicPr>
          <p:nvPr/>
        </p:nvPicPr>
        <p:blipFill>
          <a:blip r:embed="rId3"/>
          <a:stretch>
            <a:fillRect/>
          </a:stretch>
        </p:blipFill>
        <p:spPr>
          <a:xfrm>
            <a:off x="6436280" y="3301139"/>
            <a:ext cx="5326933" cy="3556860"/>
          </a:xfrm>
          <a:prstGeom prst="rect">
            <a:avLst/>
          </a:prstGeom>
        </p:spPr>
      </p:pic>
    </p:spTree>
    <p:extLst>
      <p:ext uri="{BB962C8B-B14F-4D97-AF65-F5344CB8AC3E}">
        <p14:creationId xmlns:p14="http://schemas.microsoft.com/office/powerpoint/2010/main" val="325110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5289B-5441-E2F0-8BAE-21C23FA1C305}"/>
              </a:ext>
            </a:extLst>
          </p:cNvPr>
          <p:cNvSpPr>
            <a:spLocks noGrp="1"/>
          </p:cNvSpPr>
          <p:nvPr>
            <p:ph type="title"/>
          </p:nvPr>
        </p:nvSpPr>
        <p:spPr>
          <a:xfrm>
            <a:off x="960120" y="960030"/>
            <a:ext cx="5145313" cy="1507398"/>
          </a:xfrm>
        </p:spPr>
        <p:txBody>
          <a:bodyPr vert="horz" lIns="91440" tIns="45720" rIns="91440" bIns="45720" rtlCol="0" anchor="ctr">
            <a:normAutofit/>
          </a:bodyPr>
          <a:lstStyle/>
          <a:p>
            <a:r>
              <a:rPr lang="en-US" kern="1200">
                <a:solidFill>
                  <a:schemeClr val="tx2"/>
                </a:solidFill>
                <a:latin typeface="+mj-lt"/>
                <a:ea typeface="+mj-ea"/>
                <a:cs typeface="+mj-cs"/>
              </a:rPr>
              <a:t> Distributions of Categorical Variables</a:t>
            </a:r>
          </a:p>
        </p:txBody>
      </p:sp>
      <p:sp>
        <p:nvSpPr>
          <p:cNvPr id="19" name="TextBox 18">
            <a:extLst>
              <a:ext uri="{FF2B5EF4-FFF2-40B4-BE49-F238E27FC236}">
                <a16:creationId xmlns:a16="http://schemas.microsoft.com/office/drawing/2014/main" id="{ACA91AF3-6C5E-D4A2-A803-1039E3EC6911}"/>
              </a:ext>
            </a:extLst>
          </p:cNvPr>
          <p:cNvSpPr txBox="1"/>
          <p:nvPr/>
        </p:nvSpPr>
        <p:spPr>
          <a:xfrm>
            <a:off x="976657" y="2844800"/>
            <a:ext cx="5143500" cy="3053170"/>
          </a:xfrm>
          <a:prstGeom prst="rect">
            <a:avLst/>
          </a:prstGeom>
        </p:spPr>
        <p:txBody>
          <a:bodyPr vert="horz" lIns="91440" tIns="45720" rIns="91440" bIns="45720" rtlCol="0" anchor="b">
            <a:normAutofit/>
          </a:bodyPr>
          <a:lstStyle/>
          <a:p>
            <a:pPr>
              <a:lnSpc>
                <a:spcPct val="110000"/>
              </a:lnSpc>
              <a:spcAft>
                <a:spcPts val="600"/>
              </a:spcAft>
            </a:pPr>
            <a:r>
              <a:rPr lang="en-US" sz="2000" dirty="0">
                <a:solidFill>
                  <a:schemeClr val="tx2"/>
                </a:solidFill>
              </a:rPr>
              <a:t>Most customers shop in May and November. Also, the most of customers are returning customers. Most of them do not purchase anything and are on the website to shop.</a:t>
            </a:r>
          </a:p>
        </p:txBody>
      </p:sp>
      <p:sp>
        <p:nvSpPr>
          <p:cNvPr id="31" name="Freeform: Shape 9">
            <a:extLst>
              <a:ext uri="{FF2B5EF4-FFF2-40B4-BE49-F238E27FC236}">
                <a16:creationId xmlns:a16="http://schemas.microsoft.com/office/drawing/2014/main" id="{A547643E-A783-8D46-A54D-F19DD3E9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9">
            <a:extLst>
              <a:ext uri="{FF2B5EF4-FFF2-40B4-BE49-F238E27FC236}">
                <a16:creationId xmlns:a16="http://schemas.microsoft.com/office/drawing/2014/main" id="{F80D4C45-43CD-5640-9629-13FFA2474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43425" y="721712"/>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A graph of different colored bars&#10;&#10;Description automatically generated with medium confidence">
            <a:extLst>
              <a:ext uri="{FF2B5EF4-FFF2-40B4-BE49-F238E27FC236}">
                <a16:creationId xmlns:a16="http://schemas.microsoft.com/office/drawing/2014/main" id="{8B79E1AB-B5E3-6F76-813F-4AF3D6A143FE}"/>
              </a:ext>
            </a:extLst>
          </p:cNvPr>
          <p:cNvPicPr>
            <a:picLocks noChangeAspect="1"/>
          </p:cNvPicPr>
          <p:nvPr/>
        </p:nvPicPr>
        <p:blipFill>
          <a:blip r:embed="rId2"/>
          <a:stretch>
            <a:fillRect/>
          </a:stretch>
        </p:blipFill>
        <p:spPr>
          <a:xfrm>
            <a:off x="8144835" y="1772270"/>
            <a:ext cx="2492683" cy="1584818"/>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6E1985DC-9FD3-1848-765A-FD1CFEAABA26}"/>
              </a:ext>
            </a:extLst>
          </p:cNvPr>
          <p:cNvPicPr>
            <a:picLocks noChangeAspect="1"/>
          </p:cNvPicPr>
          <p:nvPr/>
        </p:nvPicPr>
        <p:blipFill>
          <a:blip r:embed="rId3"/>
          <a:stretch>
            <a:fillRect/>
          </a:stretch>
        </p:blipFill>
        <p:spPr>
          <a:xfrm>
            <a:off x="8121740" y="3509794"/>
            <a:ext cx="2515779" cy="1584818"/>
          </a:xfrm>
          <a:prstGeom prst="rect">
            <a:avLst/>
          </a:prstGeom>
        </p:spPr>
      </p:pic>
    </p:spTree>
    <p:extLst>
      <p:ext uri="{BB962C8B-B14F-4D97-AF65-F5344CB8AC3E}">
        <p14:creationId xmlns:p14="http://schemas.microsoft.com/office/powerpoint/2010/main" val="245150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B4E8F9-3A29-8147-AD2A-320115322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482B4-7400-87DA-6D35-FFC9DCD4E964}"/>
              </a:ext>
            </a:extLst>
          </p:cNvPr>
          <p:cNvSpPr>
            <a:spLocks noGrp="1"/>
          </p:cNvSpPr>
          <p:nvPr>
            <p:ph type="title"/>
          </p:nvPr>
        </p:nvSpPr>
        <p:spPr>
          <a:xfrm>
            <a:off x="960120" y="960120"/>
            <a:ext cx="5143501" cy="1508760"/>
          </a:xfrm>
        </p:spPr>
        <p:txBody>
          <a:bodyPr vert="horz" lIns="91440" tIns="45720" rIns="91440" bIns="45720" rtlCol="0" anchor="ctr">
            <a:normAutofit/>
          </a:bodyPr>
          <a:lstStyle/>
          <a:p>
            <a:r>
              <a:rPr lang="en-US" kern="1200">
                <a:solidFill>
                  <a:schemeClr val="tx2"/>
                </a:solidFill>
                <a:latin typeface="+mj-lt"/>
                <a:ea typeface="+mj-ea"/>
                <a:cs typeface="+mj-cs"/>
              </a:rPr>
              <a:t> Distributions of Categorical Variables</a:t>
            </a:r>
          </a:p>
        </p:txBody>
      </p:sp>
      <p:sp>
        <p:nvSpPr>
          <p:cNvPr id="7" name="TextBox 6">
            <a:extLst>
              <a:ext uri="{FF2B5EF4-FFF2-40B4-BE49-F238E27FC236}">
                <a16:creationId xmlns:a16="http://schemas.microsoft.com/office/drawing/2014/main" id="{7C00C8D3-CF19-B46E-254A-BBB10E6771B5}"/>
              </a:ext>
            </a:extLst>
          </p:cNvPr>
          <p:cNvSpPr txBox="1"/>
          <p:nvPr/>
        </p:nvSpPr>
        <p:spPr>
          <a:xfrm>
            <a:off x="952500" y="2844801"/>
            <a:ext cx="5143500" cy="3060700"/>
          </a:xfrm>
          <a:prstGeom prst="rect">
            <a:avLst/>
          </a:prstGeom>
        </p:spPr>
        <p:txBody>
          <a:bodyPr vert="horz" lIns="91440" tIns="45720" rIns="91440" bIns="45720" rtlCol="0" anchor="b">
            <a:normAutofit/>
          </a:bodyPr>
          <a:lstStyle/>
          <a:p>
            <a:pPr>
              <a:lnSpc>
                <a:spcPct val="110000"/>
              </a:lnSpc>
              <a:spcAft>
                <a:spcPts val="600"/>
              </a:spcAft>
            </a:pPr>
            <a:r>
              <a:rPr lang="en-US">
                <a:solidFill>
                  <a:schemeClr val="tx2"/>
                </a:solidFill>
              </a:rPr>
              <a:t>The figures indicate that there are no differences between levels of education, gender and material status of customers on their interaction on the website.</a:t>
            </a:r>
          </a:p>
        </p:txBody>
      </p:sp>
      <p:sp>
        <p:nvSpPr>
          <p:cNvPr id="21" name="Freeform: Shape 13">
            <a:extLst>
              <a:ext uri="{FF2B5EF4-FFF2-40B4-BE49-F238E27FC236}">
                <a16:creationId xmlns:a16="http://schemas.microsoft.com/office/drawing/2014/main" id="{E0507C91-D955-4E31-A7E9-695DCC6D0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1338" y="3146592"/>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24AF837B-0B38-407A-A784-DB580E51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4545" y="3146592"/>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3536CD-3383-418E-8645-2A4DE10C6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422" y="489859"/>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7">
            <a:extLst>
              <a:ext uri="{FF2B5EF4-FFF2-40B4-BE49-F238E27FC236}">
                <a16:creationId xmlns:a16="http://schemas.microsoft.com/office/drawing/2014/main" id="{5AE25D46-DB0A-604C-9922-758E03228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542" y="3236091"/>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4AF7E4B9-EF3A-E246-9AAE-0CC40CB4A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5985" y="56598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952C4CE3-EC96-95A5-8AB0-CD26435F2706}"/>
              </a:ext>
            </a:extLst>
          </p:cNvPr>
          <p:cNvPicPr>
            <a:picLocks noChangeAspect="1"/>
          </p:cNvPicPr>
          <p:nvPr/>
        </p:nvPicPr>
        <p:blipFill>
          <a:blip r:embed="rId2"/>
          <a:stretch>
            <a:fillRect/>
          </a:stretch>
        </p:blipFill>
        <p:spPr>
          <a:xfrm>
            <a:off x="8238876" y="1316303"/>
            <a:ext cx="1924028" cy="1612286"/>
          </a:xfrm>
          <a:prstGeom prst="rect">
            <a:avLst/>
          </a:prstGeom>
        </p:spPr>
      </p:pic>
      <p:pic>
        <p:nvPicPr>
          <p:cNvPr id="6" name="Picture 5" descr="A screenshot of a graph&#10;&#10;Description automatically generated">
            <a:extLst>
              <a:ext uri="{FF2B5EF4-FFF2-40B4-BE49-F238E27FC236}">
                <a16:creationId xmlns:a16="http://schemas.microsoft.com/office/drawing/2014/main" id="{7380EF2E-362B-067C-E3B8-418D7A49B441}"/>
              </a:ext>
            </a:extLst>
          </p:cNvPr>
          <p:cNvPicPr>
            <a:picLocks noChangeAspect="1"/>
          </p:cNvPicPr>
          <p:nvPr/>
        </p:nvPicPr>
        <p:blipFill>
          <a:blip r:embed="rId3"/>
          <a:stretch>
            <a:fillRect/>
          </a:stretch>
        </p:blipFill>
        <p:spPr>
          <a:xfrm>
            <a:off x="6985433" y="3986795"/>
            <a:ext cx="1924028" cy="1612286"/>
          </a:xfrm>
          <a:prstGeom prst="rect">
            <a:avLst/>
          </a:prstGeom>
        </p:spPr>
      </p:pic>
      <p:sp>
        <p:nvSpPr>
          <p:cNvPr id="24" name="Freeform: Shape 9">
            <a:extLst>
              <a:ext uri="{FF2B5EF4-FFF2-40B4-BE49-F238E27FC236}">
                <a16:creationId xmlns:a16="http://schemas.microsoft.com/office/drawing/2014/main" id="{A00FDC03-7A62-114E-9BCB-F9D0F11BC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4142" y="3229405"/>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4A839EE1-7561-9763-C59F-CDF4FFAC1223}"/>
              </a:ext>
            </a:extLst>
          </p:cNvPr>
          <p:cNvPicPr>
            <a:picLocks noGrp="1" noChangeAspect="1"/>
          </p:cNvPicPr>
          <p:nvPr>
            <p:ph idx="1"/>
          </p:nvPr>
        </p:nvPicPr>
        <p:blipFill>
          <a:blip r:embed="rId4"/>
          <a:stretch>
            <a:fillRect/>
          </a:stretch>
        </p:blipFill>
        <p:spPr>
          <a:xfrm>
            <a:off x="9507033" y="4055048"/>
            <a:ext cx="1924028" cy="1490512"/>
          </a:xfrm>
          <a:prstGeom prst="rect">
            <a:avLst/>
          </a:prstGeom>
        </p:spPr>
      </p:pic>
    </p:spTree>
    <p:extLst>
      <p:ext uri="{BB962C8B-B14F-4D97-AF65-F5344CB8AC3E}">
        <p14:creationId xmlns:p14="http://schemas.microsoft.com/office/powerpoint/2010/main" val="175425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905E7-9605-666A-E339-2C362BBA4888}"/>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a:solidFill>
                  <a:schemeClr val="tx2"/>
                </a:solidFill>
                <a:latin typeface="+mj-lt"/>
                <a:ea typeface="+mj-ea"/>
                <a:cs typeface="+mj-cs"/>
              </a:rPr>
              <a:t>Correlation Analysis</a:t>
            </a:r>
          </a:p>
        </p:txBody>
      </p:sp>
      <p:sp>
        <p:nvSpPr>
          <p:cNvPr id="6" name="TextBox 5">
            <a:extLst>
              <a:ext uri="{FF2B5EF4-FFF2-40B4-BE49-F238E27FC236}">
                <a16:creationId xmlns:a16="http://schemas.microsoft.com/office/drawing/2014/main" id="{DEE1BED5-89F8-ADA8-23DD-DFC9D74B4C43}"/>
              </a:ext>
            </a:extLst>
          </p:cNvPr>
          <p:cNvSpPr txBox="1"/>
          <p:nvPr/>
        </p:nvSpPr>
        <p:spPr>
          <a:xfrm>
            <a:off x="232241" y="2598058"/>
            <a:ext cx="5617017" cy="3585030"/>
          </a:xfrm>
          <a:prstGeom prst="rect">
            <a:avLst/>
          </a:prstGeom>
        </p:spPr>
        <p:txBody>
          <a:bodyPr vert="horz" lIns="91440" tIns="45720" rIns="91440" bIns="45720" rtlCol="0" anchor="t">
            <a:noAutofit/>
          </a:bodyPr>
          <a:lstStyle/>
          <a:p>
            <a:pPr>
              <a:spcAft>
                <a:spcPts val="600"/>
              </a:spcAft>
            </a:pPr>
            <a:r>
              <a:rPr lang="en-US" dirty="0">
                <a:solidFill>
                  <a:schemeClr val="tx2"/>
                </a:solidFill>
              </a:rPr>
              <a:t>The heatmap is generated to visualize the correlation between different numerical variables in the dataset. </a:t>
            </a:r>
          </a:p>
          <a:p>
            <a:pPr marL="285750" indent="-285750">
              <a:spcAft>
                <a:spcPts val="600"/>
              </a:spcAft>
              <a:buFont typeface="Arial" panose="020B0604020202020204" pitchFamily="34" charset="0"/>
              <a:buChar char="•"/>
            </a:pPr>
            <a:r>
              <a:rPr lang="en-US" dirty="0">
                <a:solidFill>
                  <a:schemeClr val="tx2"/>
                </a:solidFill>
              </a:rPr>
              <a:t>”</a:t>
            </a:r>
            <a:r>
              <a:rPr lang="en-US" dirty="0" err="1">
                <a:solidFill>
                  <a:schemeClr val="tx2"/>
                </a:solidFill>
              </a:rPr>
              <a:t>ProductDescriptionPage_Duration</a:t>
            </a:r>
            <a:r>
              <a:rPr lang="en-US" dirty="0">
                <a:solidFill>
                  <a:schemeClr val="tx2"/>
                </a:solidFill>
              </a:rPr>
              <a:t>” Show the highest correlation(</a:t>
            </a:r>
            <a:r>
              <a:rPr lang="en-US" b="1" dirty="0">
                <a:solidFill>
                  <a:schemeClr val="tx2"/>
                </a:solidFill>
              </a:rPr>
              <a:t>0.84</a:t>
            </a:r>
            <a:r>
              <a:rPr lang="en-US" dirty="0">
                <a:solidFill>
                  <a:schemeClr val="tx2"/>
                </a:solidFill>
              </a:rPr>
              <a:t>) with “</a:t>
            </a:r>
            <a:r>
              <a:rPr lang="en-US" dirty="0" err="1">
                <a:solidFill>
                  <a:schemeClr val="tx2"/>
                </a:solidFill>
              </a:rPr>
              <a:t>ProductDescriptionPage</a:t>
            </a:r>
            <a:r>
              <a:rPr lang="en-US" dirty="0">
                <a:solidFill>
                  <a:schemeClr val="tx2"/>
                </a:solidFill>
              </a:rPr>
              <a:t>”, indicating a robust positive relationship. </a:t>
            </a:r>
          </a:p>
          <a:p>
            <a:pPr marL="285750" indent="-285750">
              <a:spcAft>
                <a:spcPts val="600"/>
              </a:spcAft>
              <a:buFont typeface="Arial" panose="020B0604020202020204" pitchFamily="34" charset="0"/>
              <a:buChar char="•"/>
            </a:pPr>
            <a:r>
              <a:rPr lang="en-US" dirty="0">
                <a:solidFill>
                  <a:schemeClr val="tx2"/>
                </a:solidFill>
              </a:rPr>
              <a:t>Moderately strong positive correlations are observed between “</a:t>
            </a:r>
            <a:r>
              <a:rPr lang="en-US" dirty="0" err="1">
                <a:solidFill>
                  <a:schemeClr val="tx2"/>
                </a:solidFill>
              </a:rPr>
              <a:t>LandingPage_Duration</a:t>
            </a:r>
            <a:r>
              <a:rPr lang="en-US" dirty="0">
                <a:solidFill>
                  <a:schemeClr val="tx2"/>
                </a:solidFill>
              </a:rPr>
              <a:t>” and “</a:t>
            </a:r>
            <a:r>
              <a:rPr lang="en-US" dirty="0" err="1">
                <a:solidFill>
                  <a:schemeClr val="tx2"/>
                </a:solidFill>
              </a:rPr>
              <a:t>LandingPage</a:t>
            </a:r>
            <a:r>
              <a:rPr lang="en-US" dirty="0">
                <a:solidFill>
                  <a:schemeClr val="tx2"/>
                </a:solidFill>
              </a:rPr>
              <a:t>” (</a:t>
            </a:r>
            <a:r>
              <a:rPr lang="en-US" b="1" dirty="0">
                <a:solidFill>
                  <a:schemeClr val="tx2"/>
                </a:solidFill>
              </a:rPr>
              <a:t>0.61</a:t>
            </a:r>
            <a:r>
              <a:rPr lang="en-US" dirty="0">
                <a:solidFill>
                  <a:schemeClr val="tx2"/>
                </a:solidFill>
              </a:rPr>
              <a:t>). </a:t>
            </a:r>
          </a:p>
          <a:p>
            <a:pPr marL="285750" indent="-285750">
              <a:spcAft>
                <a:spcPts val="600"/>
              </a:spcAft>
              <a:buFont typeface="Arial" panose="020B0604020202020204" pitchFamily="34" charset="0"/>
              <a:buChar char="•"/>
            </a:pPr>
            <a:r>
              <a:rPr lang="en-US" dirty="0">
                <a:solidFill>
                  <a:schemeClr val="tx2"/>
                </a:solidFill>
              </a:rPr>
              <a:t>Weaker correlations include “</a:t>
            </a:r>
            <a:r>
              <a:rPr lang="en-US" dirty="0" err="1">
                <a:solidFill>
                  <a:schemeClr val="tx2"/>
                </a:solidFill>
              </a:rPr>
              <a:t>HomePage</a:t>
            </a:r>
            <a:r>
              <a:rPr lang="en-US" dirty="0">
                <a:solidFill>
                  <a:schemeClr val="tx2"/>
                </a:solidFill>
              </a:rPr>
              <a:t>” with “</a:t>
            </a:r>
            <a:r>
              <a:rPr lang="en-US" dirty="0" err="1">
                <a:solidFill>
                  <a:schemeClr val="tx2"/>
                </a:solidFill>
              </a:rPr>
              <a:t>GoogleMetric</a:t>
            </a:r>
            <a:r>
              <a:rPr lang="en-US" dirty="0">
                <a:solidFill>
                  <a:schemeClr val="tx2"/>
                </a:solidFill>
              </a:rPr>
              <a:t>: Bounce Rate” (-</a:t>
            </a:r>
            <a:r>
              <a:rPr lang="en-US" b="1" dirty="0">
                <a:solidFill>
                  <a:schemeClr val="tx2"/>
                </a:solidFill>
              </a:rPr>
              <a:t>0.064</a:t>
            </a:r>
            <a:r>
              <a:rPr lang="en-US" dirty="0">
                <a:solidFill>
                  <a:schemeClr val="tx2"/>
                </a:solidFill>
              </a:rPr>
              <a:t>). These insights shed light on underlying patterns within the dataset.</a:t>
            </a:r>
          </a:p>
        </p:txBody>
      </p:sp>
      <p:cxnSp>
        <p:nvCxnSpPr>
          <p:cNvPr id="13" name="Straight Connector 1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FD225AA8-3785-D320-8E81-716F361E83A2}"/>
              </a:ext>
            </a:extLst>
          </p:cNvPr>
          <p:cNvPicPr>
            <a:picLocks noGrp="1" noChangeAspect="1"/>
          </p:cNvPicPr>
          <p:nvPr>
            <p:ph idx="1"/>
          </p:nvPr>
        </p:nvPicPr>
        <p:blipFill>
          <a:blip r:embed="rId2"/>
          <a:stretch>
            <a:fillRect/>
          </a:stretch>
        </p:blipFill>
        <p:spPr>
          <a:xfrm>
            <a:off x="6138079" y="1635036"/>
            <a:ext cx="5479142" cy="4054564"/>
          </a:xfrm>
          <a:prstGeom prst="rect">
            <a:avLst/>
          </a:prstGeom>
        </p:spPr>
      </p:pic>
    </p:spTree>
    <p:extLst>
      <p:ext uri="{BB962C8B-B14F-4D97-AF65-F5344CB8AC3E}">
        <p14:creationId xmlns:p14="http://schemas.microsoft.com/office/powerpoint/2010/main" val="29416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EFB7-7824-DD4F-8389-7861E8C6B5C3}"/>
              </a:ext>
            </a:extLst>
          </p:cNvPr>
          <p:cNvSpPr>
            <a:spLocks noGrp="1"/>
          </p:cNvSpPr>
          <p:nvPr>
            <p:ph type="title"/>
          </p:nvPr>
        </p:nvSpPr>
        <p:spPr/>
        <p:txBody>
          <a:bodyPr/>
          <a:lstStyle/>
          <a:p>
            <a:r>
              <a:rPr lang="en-US" sz="4000" dirty="0"/>
              <a:t>Exploratory Data Analysis</a:t>
            </a:r>
            <a:endParaRPr lang="en-US" dirty="0"/>
          </a:p>
        </p:txBody>
      </p:sp>
      <p:sp>
        <p:nvSpPr>
          <p:cNvPr id="3" name="Content Placeholder 2">
            <a:extLst>
              <a:ext uri="{FF2B5EF4-FFF2-40B4-BE49-F238E27FC236}">
                <a16:creationId xmlns:a16="http://schemas.microsoft.com/office/drawing/2014/main" id="{80FA45C8-4CD4-6FA2-E9F0-5E1B59DA3BFA}"/>
              </a:ext>
            </a:extLst>
          </p:cNvPr>
          <p:cNvSpPr>
            <a:spLocks noGrp="1"/>
          </p:cNvSpPr>
          <p:nvPr>
            <p:ph idx="1"/>
          </p:nvPr>
        </p:nvSpPr>
        <p:spPr>
          <a:xfrm>
            <a:off x="386881" y="2464420"/>
            <a:ext cx="3836019" cy="3534353"/>
          </a:xfrm>
        </p:spPr>
        <p:txBody>
          <a:bodyPr>
            <a:normAutofit lnSpcReduction="10000"/>
          </a:bodyPr>
          <a:lstStyle/>
          <a:p>
            <a:pPr marL="0" indent="0">
              <a:buNone/>
            </a:pPr>
            <a:r>
              <a:rPr lang="en-GB" dirty="0">
                <a:solidFill>
                  <a:schemeClr val="accent1"/>
                </a:solidFill>
              </a:rPr>
              <a:t>Categorical Encoding </a:t>
            </a:r>
          </a:p>
          <a:p>
            <a:pPr marL="0" indent="0">
              <a:buNone/>
            </a:pPr>
            <a:r>
              <a:rPr lang="en-US" dirty="0"/>
              <a:t>Label encoding was used to change categorical data, which is challenging to understand for algorithms, to a numerical format</a:t>
            </a:r>
          </a:p>
          <a:p>
            <a:pPr marL="0" indent="0">
              <a:buNone/>
            </a:pPr>
            <a:r>
              <a:rPr lang="en-GB" sz="1400" b="1" dirty="0"/>
              <a:t>Syntax</a:t>
            </a:r>
            <a:r>
              <a:rPr lang="en-GB" sz="1400" dirty="0"/>
              <a:t>:</a:t>
            </a:r>
          </a:p>
          <a:p>
            <a:pPr marL="0" indent="0">
              <a:buNone/>
            </a:pPr>
            <a:r>
              <a:rPr lang="en-GB" sz="1400" dirty="0"/>
              <a:t>from </a:t>
            </a:r>
            <a:r>
              <a:rPr lang="en-GB" sz="1400" dirty="0" err="1"/>
              <a:t>sklearn.preprocessing</a:t>
            </a:r>
            <a:r>
              <a:rPr lang="en-GB" sz="1400" dirty="0"/>
              <a:t> import </a:t>
            </a:r>
            <a:r>
              <a:rPr lang="en-GB" sz="1400" dirty="0" err="1"/>
              <a:t>LabelEncoder</a:t>
            </a:r>
            <a:endParaRPr lang="en-GB" sz="1400" dirty="0"/>
          </a:p>
          <a:p>
            <a:pPr marL="0" indent="0">
              <a:buNone/>
            </a:pPr>
            <a:r>
              <a:rPr lang="en-GB" sz="1400" dirty="0" err="1"/>
              <a:t>label_encoder</a:t>
            </a:r>
            <a:r>
              <a:rPr lang="en-GB" sz="1400" dirty="0"/>
              <a:t> = </a:t>
            </a:r>
            <a:r>
              <a:rPr lang="en-GB" sz="1400" dirty="0" err="1"/>
              <a:t>LabelEncoder</a:t>
            </a:r>
            <a:r>
              <a:rPr lang="en-GB" sz="1400" dirty="0"/>
              <a:t>()</a:t>
            </a:r>
          </a:p>
          <a:p>
            <a:pPr marL="0" indent="0">
              <a:buNone/>
            </a:pPr>
            <a:r>
              <a:rPr lang="en-GB" sz="1400" dirty="0"/>
              <a:t>data[</a:t>
            </a:r>
            <a:r>
              <a:rPr lang="en-GB" sz="1400" dirty="0" err="1"/>
              <a:t>column_name</a:t>
            </a:r>
            <a:r>
              <a:rPr lang="en-GB" sz="1400" dirty="0"/>
              <a:t>]= </a:t>
            </a:r>
            <a:r>
              <a:rPr lang="en-GB" sz="1400" dirty="0" err="1"/>
              <a:t>label_encoder.fit_transform</a:t>
            </a:r>
            <a:r>
              <a:rPr lang="en-GB" sz="1400" dirty="0"/>
              <a:t>(data[</a:t>
            </a:r>
            <a:r>
              <a:rPr lang="en-GB" sz="1400" dirty="0" err="1"/>
              <a:t>column_name</a:t>
            </a:r>
            <a:r>
              <a:rPr lang="en-GB" sz="1400" dirty="0"/>
              <a:t>]) </a:t>
            </a:r>
          </a:p>
          <a:p>
            <a:pPr marL="0" indent="0">
              <a:buNone/>
            </a:pPr>
            <a:endParaRPr lang="en-US" dirty="0"/>
          </a:p>
        </p:txBody>
      </p:sp>
      <p:graphicFrame>
        <p:nvGraphicFramePr>
          <p:cNvPr id="4" name="Table 3">
            <a:extLst>
              <a:ext uri="{FF2B5EF4-FFF2-40B4-BE49-F238E27FC236}">
                <a16:creationId xmlns:a16="http://schemas.microsoft.com/office/drawing/2014/main" id="{76C50211-6974-C025-53E0-E96D0FE33E24}"/>
              </a:ext>
            </a:extLst>
          </p:cNvPr>
          <p:cNvGraphicFramePr>
            <a:graphicFrameLocks noGrp="1"/>
          </p:cNvGraphicFramePr>
          <p:nvPr>
            <p:extLst>
              <p:ext uri="{D42A27DB-BD31-4B8C-83A1-F6EECF244321}">
                <p14:modId xmlns:p14="http://schemas.microsoft.com/office/powerpoint/2010/main" val="222385199"/>
              </p:ext>
            </p:extLst>
          </p:nvPr>
        </p:nvGraphicFramePr>
        <p:xfrm>
          <a:off x="4502951" y="2548053"/>
          <a:ext cx="3466151" cy="3068955"/>
        </p:xfrm>
        <a:graphic>
          <a:graphicData uri="http://schemas.openxmlformats.org/drawingml/2006/table">
            <a:tbl>
              <a:tblPr/>
              <a:tblGrid>
                <a:gridCol w="1142431">
                  <a:extLst>
                    <a:ext uri="{9D8B030D-6E8A-4147-A177-3AD203B41FA5}">
                      <a16:colId xmlns:a16="http://schemas.microsoft.com/office/drawing/2014/main" val="1366998806"/>
                    </a:ext>
                  </a:extLst>
                </a:gridCol>
                <a:gridCol w="1181289">
                  <a:extLst>
                    <a:ext uri="{9D8B030D-6E8A-4147-A177-3AD203B41FA5}">
                      <a16:colId xmlns:a16="http://schemas.microsoft.com/office/drawing/2014/main" val="3164735898"/>
                    </a:ext>
                  </a:extLst>
                </a:gridCol>
                <a:gridCol w="1142431">
                  <a:extLst>
                    <a:ext uri="{9D8B030D-6E8A-4147-A177-3AD203B41FA5}">
                      <a16:colId xmlns:a16="http://schemas.microsoft.com/office/drawing/2014/main" val="2860541966"/>
                    </a:ext>
                  </a:extLst>
                </a:gridCol>
              </a:tblGrid>
              <a:tr h="174702">
                <a:tc>
                  <a:txBody>
                    <a:bodyPr/>
                    <a:lstStyle/>
                    <a:p>
                      <a:pPr algn="l" fontAlgn="b"/>
                      <a:r>
                        <a:rPr lang="en-AU" sz="1200" b="1" i="0" u="none" strike="noStrike" dirty="0">
                          <a:solidFill>
                            <a:srgbClr val="FFFFFF"/>
                          </a:solidFill>
                          <a:effectLst/>
                          <a:highlight>
                            <a:srgbClr val="156082"/>
                          </a:highlight>
                          <a:latin typeface="Aptos Narrow" panose="020B0004020202020204" pitchFamily="34" charset="0"/>
                        </a:rPr>
                        <a:t>Marital Status</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AU" sz="1200" b="1" i="0" u="none" strike="noStrike">
                          <a:solidFill>
                            <a:srgbClr val="FFFFFF"/>
                          </a:solidFill>
                          <a:effectLst/>
                          <a:highlight>
                            <a:srgbClr val="156082"/>
                          </a:highlight>
                          <a:latin typeface="Aptos Narrow" panose="020B0004020202020204" pitchFamily="34" charset="0"/>
                        </a:rPr>
                        <a:t>WeekendPurchase</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AU" sz="1200" b="1" i="0" u="none" strike="noStrike" dirty="0" err="1">
                          <a:solidFill>
                            <a:srgbClr val="FFFFFF"/>
                          </a:solidFill>
                          <a:effectLst/>
                          <a:highlight>
                            <a:srgbClr val="156082"/>
                          </a:highlight>
                          <a:latin typeface="Aptos Narrow" panose="020B0004020202020204" pitchFamily="34" charset="0"/>
                        </a:rPr>
                        <a:t>Made_Purchase</a:t>
                      </a:r>
                      <a:endParaRPr lang="en-AU" sz="1200" b="1" i="0" u="none" strike="noStrike" dirty="0">
                        <a:solidFill>
                          <a:srgbClr val="FFFFFF"/>
                        </a:solidFill>
                        <a:effectLst/>
                        <a:highlight>
                          <a:srgbClr val="156082"/>
                        </a:highlight>
                        <a:latin typeface="Aptos Narrow" panose="020B0004020202020204" pitchFamily="34" charset="0"/>
                      </a:endParaRP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248318685"/>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Married</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dirty="0">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768694493"/>
                  </a:ext>
                </a:extLst>
              </a:tr>
              <a:tr h="174702">
                <a:tc>
                  <a:txBody>
                    <a:bodyPr/>
                    <a:lstStyle/>
                    <a:p>
                      <a:pPr algn="l" fontAlgn="b"/>
                      <a:r>
                        <a:rPr lang="en-AU" sz="1200" b="0" i="0" u="none" strike="noStrike">
                          <a:solidFill>
                            <a:srgbClr val="000000"/>
                          </a:solidFill>
                          <a:effectLst/>
                          <a:latin typeface="Aptos Narrow" panose="020B0004020202020204" pitchFamily="34" charset="0"/>
                        </a:rPr>
                        <a:t>Married</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806580582"/>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Single</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47433716"/>
                  </a:ext>
                </a:extLst>
              </a:tr>
              <a:tr h="174702">
                <a:tc>
                  <a:txBody>
                    <a:bodyPr/>
                    <a:lstStyle/>
                    <a:p>
                      <a:pPr algn="l" fontAlgn="b"/>
                      <a:r>
                        <a:rPr lang="en-AU" sz="1200" b="0" i="0" u="none" strike="noStrike">
                          <a:solidFill>
                            <a:srgbClr val="000000"/>
                          </a:solidFill>
                          <a:effectLst/>
                          <a:latin typeface="Aptos Narrow" panose="020B0004020202020204" pitchFamily="34" charset="0"/>
                        </a:rPr>
                        <a:t>Other</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895911930"/>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Other</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702134231"/>
                  </a:ext>
                </a:extLst>
              </a:tr>
              <a:tr h="174702">
                <a:tc>
                  <a:txBody>
                    <a:bodyPr/>
                    <a:lstStyle/>
                    <a:p>
                      <a:pPr algn="l" fontAlgn="b"/>
                      <a:r>
                        <a:rPr lang="en-AU" sz="1200" b="0" i="0" u="none" strike="noStrike">
                          <a:solidFill>
                            <a:srgbClr val="000000"/>
                          </a:solidFill>
                          <a:effectLst/>
                          <a:latin typeface="Aptos Narrow" panose="020B0004020202020204" pitchFamily="34" charset="0"/>
                        </a:rPr>
                        <a:t>Married</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dirty="0">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054295347"/>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Other</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653705646"/>
                  </a:ext>
                </a:extLst>
              </a:tr>
              <a:tr h="174702">
                <a:tc>
                  <a:txBody>
                    <a:bodyPr/>
                    <a:lstStyle/>
                    <a:p>
                      <a:pPr algn="l" fontAlgn="b"/>
                      <a:r>
                        <a:rPr lang="en-AU" sz="1200" b="0" i="0" u="none" strike="noStrike">
                          <a:solidFill>
                            <a:srgbClr val="000000"/>
                          </a:solidFill>
                          <a:effectLst/>
                          <a:latin typeface="Aptos Narrow" panose="020B0004020202020204" pitchFamily="34" charset="0"/>
                        </a:rPr>
                        <a:t>Single</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286672087"/>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Single</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884074707"/>
                  </a:ext>
                </a:extLst>
              </a:tr>
              <a:tr h="174702">
                <a:tc>
                  <a:txBody>
                    <a:bodyPr/>
                    <a:lstStyle/>
                    <a:p>
                      <a:pPr algn="l" fontAlgn="b"/>
                      <a:r>
                        <a:rPr lang="en-AU" sz="1200" b="0" i="0" u="none" strike="noStrike">
                          <a:solidFill>
                            <a:srgbClr val="000000"/>
                          </a:solidFill>
                          <a:effectLst/>
                          <a:latin typeface="Aptos Narrow" panose="020B0004020202020204" pitchFamily="34" charset="0"/>
                        </a:rPr>
                        <a:t>Married</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326129105"/>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Single</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84231992"/>
                  </a:ext>
                </a:extLst>
              </a:tr>
              <a:tr h="174702">
                <a:tc>
                  <a:txBody>
                    <a:bodyPr/>
                    <a:lstStyle/>
                    <a:p>
                      <a:pPr algn="l" fontAlgn="b"/>
                      <a:r>
                        <a:rPr lang="en-AU" sz="1200" b="0" i="0" u="none" strike="noStrike">
                          <a:solidFill>
                            <a:srgbClr val="000000"/>
                          </a:solidFill>
                          <a:effectLst/>
                          <a:latin typeface="Aptos Narrow" panose="020B0004020202020204" pitchFamily="34" charset="0"/>
                        </a:rPr>
                        <a:t>Single</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dirty="0">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139891717"/>
                  </a:ext>
                </a:extLst>
              </a:tr>
              <a:tr h="174702">
                <a:tc>
                  <a:txBody>
                    <a:bodyPr/>
                    <a:lstStyle/>
                    <a:p>
                      <a:pPr algn="l" fontAlgn="b"/>
                      <a:r>
                        <a:rPr lang="en-AU" sz="1200" b="0" i="0" u="none" strike="noStrike">
                          <a:solidFill>
                            <a:srgbClr val="000000"/>
                          </a:solidFill>
                          <a:effectLst/>
                          <a:highlight>
                            <a:srgbClr val="C0E6F5"/>
                          </a:highlight>
                          <a:latin typeface="Aptos Narrow" panose="020B0004020202020204" pitchFamily="34" charset="0"/>
                        </a:rPr>
                        <a:t>Other</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r>
                        <a:rPr lang="en-AU" sz="1200" b="0" i="0" u="none" strike="noStrike">
                          <a:solidFill>
                            <a:srgbClr val="000000"/>
                          </a:solidFill>
                          <a:effectLst/>
                          <a:highlight>
                            <a:srgbClr val="C0E6F5"/>
                          </a:highligh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521189221"/>
                  </a:ext>
                </a:extLst>
              </a:tr>
              <a:tr h="174702">
                <a:tc>
                  <a:txBody>
                    <a:bodyPr/>
                    <a:lstStyle/>
                    <a:p>
                      <a:pPr algn="l" fontAlgn="b"/>
                      <a:r>
                        <a:rPr lang="en-AU" sz="1200" b="0" i="0" u="none" strike="noStrike">
                          <a:solidFill>
                            <a:srgbClr val="000000"/>
                          </a:solidFill>
                          <a:effectLst/>
                          <a:latin typeface="Aptos Narrow" panose="020B0004020202020204" pitchFamily="34" charset="0"/>
                        </a:rPr>
                        <a:t>Other</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fontAlgn="b"/>
                      <a:r>
                        <a:rPr lang="en-AU" sz="1200" b="0" i="0" u="none" strike="noStrike" dirty="0">
                          <a:solidFill>
                            <a:srgbClr val="000000"/>
                          </a:solidFill>
                          <a:effectLst/>
                          <a:latin typeface="Aptos Narrow" panose="020B0004020202020204" pitchFamily="34" charset="0"/>
                        </a:rPr>
                        <a:t>FALSE</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079339888"/>
                  </a:ext>
                </a:extLst>
              </a:tr>
            </a:tbl>
          </a:graphicData>
        </a:graphic>
      </p:graphicFrame>
      <p:graphicFrame>
        <p:nvGraphicFramePr>
          <p:cNvPr id="5" name="Table 4">
            <a:extLst>
              <a:ext uri="{FF2B5EF4-FFF2-40B4-BE49-F238E27FC236}">
                <a16:creationId xmlns:a16="http://schemas.microsoft.com/office/drawing/2014/main" id="{38451BB9-E63A-815B-804C-C89DF685B10B}"/>
              </a:ext>
            </a:extLst>
          </p:cNvPr>
          <p:cNvGraphicFramePr>
            <a:graphicFrameLocks noGrp="1"/>
          </p:cNvGraphicFramePr>
          <p:nvPr>
            <p:extLst>
              <p:ext uri="{D42A27DB-BD31-4B8C-83A1-F6EECF244321}">
                <p14:modId xmlns:p14="http://schemas.microsoft.com/office/powerpoint/2010/main" val="279247952"/>
              </p:ext>
            </p:extLst>
          </p:nvPr>
        </p:nvGraphicFramePr>
        <p:xfrm>
          <a:off x="8125063" y="1793557"/>
          <a:ext cx="3836019" cy="3270885"/>
        </p:xfrm>
        <a:graphic>
          <a:graphicData uri="http://schemas.openxmlformats.org/drawingml/2006/table">
            <a:tbl>
              <a:tblPr/>
              <a:tblGrid>
                <a:gridCol w="1264338">
                  <a:extLst>
                    <a:ext uri="{9D8B030D-6E8A-4147-A177-3AD203B41FA5}">
                      <a16:colId xmlns:a16="http://schemas.microsoft.com/office/drawing/2014/main" val="340550138"/>
                    </a:ext>
                  </a:extLst>
                </a:gridCol>
                <a:gridCol w="1307343">
                  <a:extLst>
                    <a:ext uri="{9D8B030D-6E8A-4147-A177-3AD203B41FA5}">
                      <a16:colId xmlns:a16="http://schemas.microsoft.com/office/drawing/2014/main" val="84347586"/>
                    </a:ext>
                  </a:extLst>
                </a:gridCol>
                <a:gridCol w="1264338">
                  <a:extLst>
                    <a:ext uri="{9D8B030D-6E8A-4147-A177-3AD203B41FA5}">
                      <a16:colId xmlns:a16="http://schemas.microsoft.com/office/drawing/2014/main" val="2475765462"/>
                    </a:ext>
                  </a:extLst>
                </a:gridCol>
              </a:tblGrid>
              <a:tr h="178858">
                <a:tc>
                  <a:txBody>
                    <a:bodyPr/>
                    <a:lstStyle/>
                    <a:p>
                      <a:pPr algn="l" fontAlgn="b"/>
                      <a:r>
                        <a:rPr lang="en-AU" sz="1200" b="1" i="0" u="none" strike="noStrike">
                          <a:solidFill>
                            <a:srgbClr val="FFFFFF"/>
                          </a:solidFill>
                          <a:effectLst/>
                          <a:highlight>
                            <a:srgbClr val="156082"/>
                          </a:highlight>
                          <a:latin typeface="Aptos Narrow" panose="020B0004020202020204" pitchFamily="34" charset="0"/>
                        </a:rPr>
                        <a:t>Marital Status</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AU" sz="1200" b="1" i="0" u="none" strike="noStrike">
                          <a:solidFill>
                            <a:srgbClr val="FFFFFF"/>
                          </a:solidFill>
                          <a:effectLst/>
                          <a:highlight>
                            <a:srgbClr val="156082"/>
                          </a:highlight>
                          <a:latin typeface="Aptos Narrow" panose="020B0004020202020204" pitchFamily="34" charset="0"/>
                        </a:rPr>
                        <a:t>WeekendPurchase</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AU" sz="1200" b="1" i="0" u="none" strike="noStrike" dirty="0" err="1">
                          <a:solidFill>
                            <a:srgbClr val="FFFFFF"/>
                          </a:solidFill>
                          <a:effectLst/>
                          <a:highlight>
                            <a:srgbClr val="156082"/>
                          </a:highlight>
                          <a:latin typeface="Aptos Narrow" panose="020B0004020202020204" pitchFamily="34" charset="0"/>
                        </a:rPr>
                        <a:t>Made_Purchase</a:t>
                      </a:r>
                      <a:endParaRPr lang="en-AU" sz="1200" b="1" i="0" u="none" strike="noStrike" dirty="0">
                        <a:solidFill>
                          <a:srgbClr val="FFFFFF"/>
                        </a:solidFill>
                        <a:effectLst/>
                        <a:highlight>
                          <a:srgbClr val="156082"/>
                        </a:highlight>
                        <a:latin typeface="Aptos Narrow" panose="020B0004020202020204" pitchFamily="34" charset="0"/>
                      </a:endParaRP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469527297"/>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2</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dirty="0">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55099225"/>
                  </a:ext>
                </a:extLst>
              </a:tr>
              <a:tr h="178858">
                <a:tc>
                  <a:txBody>
                    <a:bodyPr/>
                    <a:lstStyle/>
                    <a:p>
                      <a:pPr algn="r" fontAlgn="b"/>
                      <a:r>
                        <a:rPr lang="en-AU" sz="12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796222552"/>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dirty="0">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83046830"/>
                  </a:ext>
                </a:extLst>
              </a:tr>
              <a:tr h="178858">
                <a:tc>
                  <a:txBody>
                    <a:bodyPr/>
                    <a:lstStyle/>
                    <a:p>
                      <a:pPr algn="r" fontAlgn="b"/>
                      <a:r>
                        <a:rPr lang="en-AU" sz="1200" b="0" i="0" u="none" strike="noStrike">
                          <a:solidFill>
                            <a:srgbClr val="000000"/>
                          </a:solidFill>
                          <a:effectLs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703174066"/>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01418280"/>
                  </a:ext>
                </a:extLst>
              </a:tr>
              <a:tr h="178858">
                <a:tc>
                  <a:txBody>
                    <a:bodyPr/>
                    <a:lstStyle/>
                    <a:p>
                      <a:pPr algn="r" fontAlgn="b"/>
                      <a:r>
                        <a:rPr lang="en-AU" sz="12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76981461"/>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741523438"/>
                  </a:ext>
                </a:extLst>
              </a:tr>
              <a:tr h="178858">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44171222"/>
                  </a:ext>
                </a:extLst>
              </a:tr>
              <a:tr h="178858">
                <a:tc>
                  <a:txBody>
                    <a:bodyPr/>
                    <a:lstStyle/>
                    <a:p>
                      <a:pPr algn="r" fontAlgn="b"/>
                      <a:r>
                        <a:rPr lang="en-AU" sz="1200" b="0" i="0" u="none" strike="noStrike" dirty="0">
                          <a:solidFill>
                            <a:srgbClr val="000000"/>
                          </a:solidFill>
                          <a:effectLst/>
                          <a:highlight>
                            <a:srgbClr val="C0E6F5"/>
                          </a:highligh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78086824"/>
                  </a:ext>
                </a:extLst>
              </a:tr>
              <a:tr h="178858">
                <a:tc>
                  <a:txBody>
                    <a:bodyPr/>
                    <a:lstStyle/>
                    <a:p>
                      <a:pPr algn="r" fontAlgn="b"/>
                      <a:r>
                        <a:rPr lang="en-AU" sz="12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492131519"/>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dirty="0">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205058813"/>
                  </a:ext>
                </a:extLst>
              </a:tr>
              <a:tr h="178858">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363269845"/>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47371069"/>
                  </a:ext>
                </a:extLst>
              </a:tr>
              <a:tr h="178858">
                <a:tc>
                  <a:txBody>
                    <a:bodyPr/>
                    <a:lstStyle/>
                    <a:p>
                      <a:pPr algn="r" fontAlgn="b"/>
                      <a:r>
                        <a:rPr lang="en-AU" sz="1200" b="0" i="0" u="none" strike="noStrike">
                          <a:solidFill>
                            <a:srgbClr val="000000"/>
                          </a:solidFill>
                          <a:effectLs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55913220"/>
                  </a:ext>
                </a:extLst>
              </a:tr>
              <a:tr h="178858">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3</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AU" sz="1200" b="0" i="0" u="none" strike="noStrike">
                          <a:solidFill>
                            <a:srgbClr val="000000"/>
                          </a:solidFill>
                          <a:effectLst/>
                          <a:highlight>
                            <a:srgbClr val="C0E6F5"/>
                          </a:highligh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556110505"/>
                  </a:ext>
                </a:extLst>
              </a:tr>
              <a:tr h="178858">
                <a:tc>
                  <a:txBody>
                    <a:bodyPr/>
                    <a:lstStyle/>
                    <a:p>
                      <a:pPr algn="r" fontAlgn="b"/>
                      <a:r>
                        <a:rPr lang="en-AU" sz="12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a:solidFill>
                            <a:srgbClr val="000000"/>
                          </a:solidFill>
                          <a:effectLst/>
                          <a:latin typeface="Aptos Narrow" panose="020B0004020202020204" pitchFamily="34" charset="0"/>
                        </a:rPr>
                        <a:t>0</a:t>
                      </a:r>
                    </a:p>
                  </a:txBody>
                  <a:tcPr marL="9525" marR="9525" marT="9525"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AU" sz="1200" b="0" i="0" u="none" strike="noStrike" dirty="0">
                          <a:solidFill>
                            <a:srgbClr val="000000"/>
                          </a:solidFill>
                          <a:effectLst/>
                          <a:latin typeface="Aptos Narrow" panose="020B0004020202020204" pitchFamily="34" charset="0"/>
                        </a:rPr>
                        <a:t>0</a:t>
                      </a:r>
                    </a:p>
                  </a:txBody>
                  <a:tcPr marL="9525" marR="9525" marT="9525"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94379792"/>
                  </a:ext>
                </a:extLst>
              </a:tr>
            </a:tbl>
          </a:graphicData>
        </a:graphic>
      </p:graphicFrame>
    </p:spTree>
    <p:extLst>
      <p:ext uri="{BB962C8B-B14F-4D97-AF65-F5344CB8AC3E}">
        <p14:creationId xmlns:p14="http://schemas.microsoft.com/office/powerpoint/2010/main" val="3173761605"/>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1472</TotalTime>
  <Words>1132</Words>
  <Application>Microsoft Macintosh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Narrow</vt:lpstr>
      <vt:lpstr>Arial</vt:lpstr>
      <vt:lpstr>Courier New</vt:lpstr>
      <vt:lpstr>Goudy Old Style</vt:lpstr>
      <vt:lpstr>inter-bold</vt:lpstr>
      <vt:lpstr>inter-regular</vt:lpstr>
      <vt:lpstr>source-serif-pro</vt:lpstr>
      <vt:lpstr>MarrakeshVTI</vt:lpstr>
      <vt:lpstr>E-Commerce Insights: A Sales Predicting Project Using Machine Learning</vt:lpstr>
      <vt:lpstr>Objectives</vt:lpstr>
      <vt:lpstr>Dataset</vt:lpstr>
      <vt:lpstr>Exploratory Data Analysis</vt:lpstr>
      <vt:lpstr>Exploratory Data Analysis</vt:lpstr>
      <vt:lpstr> Distributions of Categorical Variables</vt:lpstr>
      <vt:lpstr> Distributions of Categorical Variables</vt:lpstr>
      <vt:lpstr>Correlation Analysis</vt:lpstr>
      <vt:lpstr>Exploratory Data Analysis</vt:lpstr>
      <vt:lpstr>Feature Scaling</vt:lpstr>
      <vt:lpstr>Target Variable Analysis</vt:lpstr>
      <vt:lpstr>Principal Component Analysis</vt:lpstr>
      <vt:lpstr>Cross Validation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Insights: A Sales Predicting Project Using Machine Learning</dc:title>
  <dc:creator>Hissah Alotaibi</dc:creator>
  <cp:lastModifiedBy>Hissah Alotaibi</cp:lastModifiedBy>
  <cp:revision>13</cp:revision>
  <dcterms:created xsi:type="dcterms:W3CDTF">2024-04-02T12:10:16Z</dcterms:created>
  <dcterms:modified xsi:type="dcterms:W3CDTF">2024-04-08T17:11:51Z</dcterms:modified>
</cp:coreProperties>
</file>