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1" r:id="rId1"/>
  </p:sldMasterIdLst>
  <p:sldIdLst>
    <p:sldId id="256" r:id="rId2"/>
    <p:sldId id="275" r:id="rId3"/>
    <p:sldId id="276" r:id="rId4"/>
    <p:sldId id="257" r:id="rId5"/>
    <p:sldId id="277" r:id="rId6"/>
    <p:sldId id="284" r:id="rId7"/>
    <p:sldId id="258" r:id="rId8"/>
    <p:sldId id="262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81" r:id="rId19"/>
    <p:sldId id="280" r:id="rId20"/>
    <p:sldId id="282" r:id="rId21"/>
    <p:sldId id="28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2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shi Rathod" userId="acb520d8dcb85e2d" providerId="LiveId" clId="{B97B389F-1E06-4C82-B8F0-CFAD10A289CD}"/>
    <pc:docChg chg="custSel modSld">
      <pc:chgData name="Sakshi Rathod" userId="acb520d8dcb85e2d" providerId="LiveId" clId="{B97B389F-1E06-4C82-B8F0-CFAD10A289CD}" dt="2023-09-27T13:05:46.906" v="16" actId="27636"/>
      <pc:docMkLst>
        <pc:docMk/>
      </pc:docMkLst>
      <pc:sldChg chg="modSp mod">
        <pc:chgData name="Sakshi Rathod" userId="acb520d8dcb85e2d" providerId="LiveId" clId="{B97B389F-1E06-4C82-B8F0-CFAD10A289CD}" dt="2023-09-27T13:05:46.906" v="16" actId="27636"/>
        <pc:sldMkLst>
          <pc:docMk/>
          <pc:sldMk cId="691290959" sldId="282"/>
        </pc:sldMkLst>
        <pc:spChg chg="mod">
          <ac:chgData name="Sakshi Rathod" userId="acb520d8dcb85e2d" providerId="LiveId" clId="{B97B389F-1E06-4C82-B8F0-CFAD10A289CD}" dt="2023-09-27T13:05:46.906" v="16" actId="27636"/>
          <ac:spMkLst>
            <pc:docMk/>
            <pc:sldMk cId="691290959" sldId="282"/>
            <ac:spMk id="3" creationId="{45E1C7B8-757F-55AF-94B6-3D3D26233A39}"/>
          </ac:spMkLst>
        </pc:spChg>
      </pc:sldChg>
    </pc:docChg>
  </pc:docChgLst>
  <pc:docChgLst>
    <pc:chgData name="Nikhil Yenurkar" userId="2a199950111a1fd4" providerId="LiveId" clId="{B82ADB7F-B4F2-45DC-B1E3-19D50E23E778}"/>
    <pc:docChg chg="custSel modSld sldOrd">
      <pc:chgData name="Nikhil Yenurkar" userId="2a199950111a1fd4" providerId="LiveId" clId="{B82ADB7F-B4F2-45DC-B1E3-19D50E23E778}" dt="2023-09-28T15:10:16.291" v="355" actId="20577"/>
      <pc:docMkLst>
        <pc:docMk/>
      </pc:docMkLst>
      <pc:sldChg chg="modSp mod">
        <pc:chgData name="Nikhil Yenurkar" userId="2a199950111a1fd4" providerId="LiveId" clId="{B82ADB7F-B4F2-45DC-B1E3-19D50E23E778}" dt="2023-09-28T15:10:16.291" v="355" actId="20577"/>
        <pc:sldMkLst>
          <pc:docMk/>
          <pc:sldMk cId="762802834" sldId="275"/>
        </pc:sldMkLst>
        <pc:spChg chg="mod">
          <ac:chgData name="Nikhil Yenurkar" userId="2a199950111a1fd4" providerId="LiveId" clId="{B82ADB7F-B4F2-45DC-B1E3-19D50E23E778}" dt="2023-09-28T15:10:16.291" v="355" actId="20577"/>
          <ac:spMkLst>
            <pc:docMk/>
            <pc:sldMk cId="762802834" sldId="275"/>
            <ac:spMk id="3" creationId="{93BC5AF1-CC21-516B-6E48-C2904EA8B7E4}"/>
          </ac:spMkLst>
        </pc:spChg>
        <pc:spChg chg="mod">
          <ac:chgData name="Nikhil Yenurkar" userId="2a199950111a1fd4" providerId="LiveId" clId="{B82ADB7F-B4F2-45DC-B1E3-19D50E23E778}" dt="2023-09-28T15:08:52.665" v="349" actId="20577"/>
          <ac:spMkLst>
            <pc:docMk/>
            <pc:sldMk cId="762802834" sldId="275"/>
            <ac:spMk id="4" creationId="{DB7738CF-CB6F-6124-29A5-E3A7CB7581E7}"/>
          </ac:spMkLst>
        </pc:spChg>
      </pc:sldChg>
      <pc:sldChg chg="ord">
        <pc:chgData name="Nikhil Yenurkar" userId="2a199950111a1fd4" providerId="LiveId" clId="{B82ADB7F-B4F2-45DC-B1E3-19D50E23E778}" dt="2023-09-28T06:39:55.277" v="3"/>
        <pc:sldMkLst>
          <pc:docMk/>
          <pc:sldMk cId="1309580368" sldId="280"/>
        </pc:sldMkLst>
      </pc:sldChg>
      <pc:sldChg chg="ord">
        <pc:chgData name="Nikhil Yenurkar" userId="2a199950111a1fd4" providerId="LiveId" clId="{B82ADB7F-B4F2-45DC-B1E3-19D50E23E778}" dt="2023-09-28T06:40:04.707" v="5"/>
        <pc:sldMkLst>
          <pc:docMk/>
          <pc:sldMk cId="3418334824" sldId="281"/>
        </pc:sldMkLst>
      </pc:sldChg>
      <pc:sldChg chg="modSp mod">
        <pc:chgData name="Nikhil Yenurkar" userId="2a199950111a1fd4" providerId="LiveId" clId="{B82ADB7F-B4F2-45DC-B1E3-19D50E23E778}" dt="2023-09-28T09:06:54.263" v="321" actId="404"/>
        <pc:sldMkLst>
          <pc:docMk/>
          <pc:sldMk cId="2921666129" sldId="284"/>
        </pc:sldMkLst>
        <pc:spChg chg="mod">
          <ac:chgData name="Nikhil Yenurkar" userId="2a199950111a1fd4" providerId="LiveId" clId="{B82ADB7F-B4F2-45DC-B1E3-19D50E23E778}" dt="2023-09-28T09:06:54.263" v="321" actId="404"/>
          <ac:spMkLst>
            <pc:docMk/>
            <pc:sldMk cId="2921666129" sldId="284"/>
            <ac:spMk id="2" creationId="{0B827542-74BE-4234-1EB2-4DCB36974991}"/>
          </ac:spMkLst>
        </pc:spChg>
        <pc:spChg chg="mod">
          <ac:chgData name="Nikhil Yenurkar" userId="2a199950111a1fd4" providerId="LiveId" clId="{B82ADB7F-B4F2-45DC-B1E3-19D50E23E778}" dt="2023-09-28T09:05:51.646" v="317" actId="403"/>
          <ac:spMkLst>
            <pc:docMk/>
            <pc:sldMk cId="2921666129" sldId="284"/>
            <ac:spMk id="3" creationId="{6207F07D-943A-D613-1D12-A441D5BC04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6551-A765-45C5-80C5-B93EFE98997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2A8ABC9-0D78-4594-899E-17AD32EE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31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6551-A765-45C5-80C5-B93EFE98997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2A8ABC9-0D78-4594-899E-17AD32EE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79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6551-A765-45C5-80C5-B93EFE98997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2A8ABC9-0D78-4594-899E-17AD32EE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141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6551-A765-45C5-80C5-B93EFE98997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2A8ABC9-0D78-4594-899E-17AD32EE0BAC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1107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6551-A765-45C5-80C5-B93EFE98997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2A8ABC9-0D78-4594-899E-17AD32EE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677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6551-A765-45C5-80C5-B93EFE98997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8ABC9-0D78-4594-899E-17AD32EE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713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6551-A765-45C5-80C5-B93EFE98997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8ABC9-0D78-4594-899E-17AD32EE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630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6551-A765-45C5-80C5-B93EFE98997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8ABC9-0D78-4594-899E-17AD32EE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593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AFD6551-A765-45C5-80C5-B93EFE98997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2A8ABC9-0D78-4594-899E-17AD32EE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6551-A765-45C5-80C5-B93EFE98997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8ABC9-0D78-4594-899E-17AD32EE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73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6551-A765-45C5-80C5-B93EFE98997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2A8ABC9-0D78-4594-899E-17AD32EE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6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6551-A765-45C5-80C5-B93EFE98997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8ABC9-0D78-4594-899E-17AD32EE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4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6551-A765-45C5-80C5-B93EFE98997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8ABC9-0D78-4594-899E-17AD32EE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72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6551-A765-45C5-80C5-B93EFE98997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8ABC9-0D78-4594-899E-17AD32EE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90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6551-A765-45C5-80C5-B93EFE98997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8ABC9-0D78-4594-899E-17AD32EE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78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6551-A765-45C5-80C5-B93EFE98997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8ABC9-0D78-4594-899E-17AD32EE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52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6551-A765-45C5-80C5-B93EFE98997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8ABC9-0D78-4594-899E-17AD32EE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98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D6551-A765-45C5-80C5-B93EFE98997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8ABC9-0D78-4594-899E-17AD32EE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257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  <p:sldLayoutId id="2147484215" r:id="rId4"/>
    <p:sldLayoutId id="2147484216" r:id="rId5"/>
    <p:sldLayoutId id="2147484217" r:id="rId6"/>
    <p:sldLayoutId id="2147484218" r:id="rId7"/>
    <p:sldLayoutId id="2147484219" r:id="rId8"/>
    <p:sldLayoutId id="2147484220" r:id="rId9"/>
    <p:sldLayoutId id="2147484221" r:id="rId10"/>
    <p:sldLayoutId id="2147484222" r:id="rId11"/>
    <p:sldLayoutId id="2147484223" r:id="rId12"/>
    <p:sldLayoutId id="2147484224" r:id="rId13"/>
    <p:sldLayoutId id="2147484225" r:id="rId14"/>
    <p:sldLayoutId id="2147484226" r:id="rId15"/>
    <p:sldLayoutId id="2147484227" r:id="rId16"/>
    <p:sldLayoutId id="214748422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fif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91CB-6C03-CC4F-22F7-9C4341277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255" y="2668555"/>
            <a:ext cx="9144000" cy="1520889"/>
          </a:xfrm>
        </p:spPr>
        <p:txBody>
          <a:bodyPr>
            <a:noAutofit/>
          </a:bodyPr>
          <a:lstStyle/>
          <a:p>
            <a:r>
              <a:rPr lang="en-IN" b="1" dirty="0">
                <a:cs typeface="Aparajita" panose="02020603050405020304" pitchFamily="18" charset="0"/>
              </a:rPr>
              <a:t>Enterprise Data warehouse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E8FB5-B3EA-03DB-4D59-DE31AAE74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3845" y="5924504"/>
            <a:ext cx="5628155" cy="466772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tx1">
                    <a:lumMod val="85000"/>
                  </a:schemeClr>
                </a:solidFill>
                <a:latin typeface="+mj-lt"/>
                <a:cs typeface="Aparajita" panose="02020603050405020304" pitchFamily="18" charset="0"/>
              </a:rPr>
              <a:t>Presented By: Team Alpha</a:t>
            </a:r>
          </a:p>
        </p:txBody>
      </p:sp>
    </p:spTree>
    <p:extLst>
      <p:ext uri="{BB962C8B-B14F-4D97-AF65-F5344CB8AC3E}">
        <p14:creationId xmlns:p14="http://schemas.microsoft.com/office/powerpoint/2010/main" val="46363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D6C508-7653-C279-3466-5C8750909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39755"/>
            <a:ext cx="10580914" cy="57663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29A156-5D9F-91BA-633B-434BD4E56DE2}"/>
              </a:ext>
            </a:extLst>
          </p:cNvPr>
          <p:cNvSpPr txBox="1"/>
          <p:nvPr/>
        </p:nvSpPr>
        <p:spPr>
          <a:xfrm flipH="1">
            <a:off x="372290" y="289249"/>
            <a:ext cx="10162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RDS Data Validation</a:t>
            </a:r>
          </a:p>
        </p:txBody>
      </p:sp>
    </p:spTree>
    <p:extLst>
      <p:ext uri="{BB962C8B-B14F-4D97-AF65-F5344CB8AC3E}">
        <p14:creationId xmlns:p14="http://schemas.microsoft.com/office/powerpoint/2010/main" val="32235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C0CEBE-79FD-7354-73FB-866D1E67F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5070"/>
            <a:ext cx="11346024" cy="27805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B7F186-EF8B-CB20-6CB2-F6DDD3105212}"/>
              </a:ext>
            </a:extLst>
          </p:cNvPr>
          <p:cNvSpPr txBox="1"/>
          <p:nvPr/>
        </p:nvSpPr>
        <p:spPr>
          <a:xfrm>
            <a:off x="186612" y="261257"/>
            <a:ext cx="10254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Table Creation in HBase as well as in Hive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8617A5-BF5D-851A-2827-413653516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65511"/>
            <a:ext cx="11346024" cy="278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66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B01B82-07CD-49A7-FBD6-F760DA6D7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8003"/>
            <a:ext cx="12192000" cy="44419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A4327F-AA77-903B-F9F2-2DD925AAA012}"/>
              </a:ext>
            </a:extLst>
          </p:cNvPr>
          <p:cNvSpPr txBox="1"/>
          <p:nvPr/>
        </p:nvSpPr>
        <p:spPr>
          <a:xfrm>
            <a:off x="121298" y="270588"/>
            <a:ext cx="10310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Validation in HBase</a:t>
            </a:r>
          </a:p>
        </p:txBody>
      </p:sp>
    </p:spTree>
    <p:extLst>
      <p:ext uri="{BB962C8B-B14F-4D97-AF65-F5344CB8AC3E}">
        <p14:creationId xmlns:p14="http://schemas.microsoft.com/office/powerpoint/2010/main" val="963063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6C89D4-B27E-80D3-5B39-FAEC40828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094"/>
            <a:ext cx="11700588" cy="57383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F59434-BD93-1B7E-148C-7C240B436CCF}"/>
              </a:ext>
            </a:extLst>
          </p:cNvPr>
          <p:cNvSpPr txBox="1"/>
          <p:nvPr/>
        </p:nvSpPr>
        <p:spPr>
          <a:xfrm>
            <a:off x="130629" y="298580"/>
            <a:ext cx="10291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Hive Stagging Count</a:t>
            </a:r>
          </a:p>
        </p:txBody>
      </p:sp>
    </p:spTree>
    <p:extLst>
      <p:ext uri="{BB962C8B-B14F-4D97-AF65-F5344CB8AC3E}">
        <p14:creationId xmlns:p14="http://schemas.microsoft.com/office/powerpoint/2010/main" val="1768502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7FD24F-0C85-79FA-6764-F64267BA5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359"/>
            <a:ext cx="11672596" cy="5402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0F10AC-FCD4-B2B1-C0E6-BE0757CB82DD}"/>
              </a:ext>
            </a:extLst>
          </p:cNvPr>
          <p:cNvSpPr txBox="1"/>
          <p:nvPr/>
        </p:nvSpPr>
        <p:spPr>
          <a:xfrm>
            <a:off x="0" y="401216"/>
            <a:ext cx="10450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Hive Final Count</a:t>
            </a:r>
          </a:p>
        </p:txBody>
      </p:sp>
    </p:spTree>
    <p:extLst>
      <p:ext uri="{BB962C8B-B14F-4D97-AF65-F5344CB8AC3E}">
        <p14:creationId xmlns:p14="http://schemas.microsoft.com/office/powerpoint/2010/main" val="2443338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7B0A68-902F-2B00-83EE-DF7023B2A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722"/>
            <a:ext cx="11588620" cy="55237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5D6E2B-D6AD-E1CA-E441-628094667FE6}"/>
              </a:ext>
            </a:extLst>
          </p:cNvPr>
          <p:cNvSpPr txBox="1"/>
          <p:nvPr/>
        </p:nvSpPr>
        <p:spPr>
          <a:xfrm>
            <a:off x="93306" y="261257"/>
            <a:ext cx="10403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Delta Load Processing (Delta Hivestg to Hive Final)</a:t>
            </a:r>
          </a:p>
        </p:txBody>
      </p:sp>
    </p:spTree>
    <p:extLst>
      <p:ext uri="{BB962C8B-B14F-4D97-AF65-F5344CB8AC3E}">
        <p14:creationId xmlns:p14="http://schemas.microsoft.com/office/powerpoint/2010/main" val="2264081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08DEE3-11B5-5A2B-B2B7-5583AA06A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368"/>
            <a:ext cx="11635273" cy="53930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7B9CA8-75CE-6214-C7EB-EE36F485F6AB}"/>
              </a:ext>
            </a:extLst>
          </p:cNvPr>
          <p:cNvSpPr txBox="1"/>
          <p:nvPr/>
        </p:nvSpPr>
        <p:spPr>
          <a:xfrm>
            <a:off x="0" y="317630"/>
            <a:ext cx="1242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Delta Hive Final Table Count (Daily Data Load into Data Warehouse)</a:t>
            </a:r>
          </a:p>
        </p:txBody>
      </p:sp>
    </p:spTree>
    <p:extLst>
      <p:ext uri="{BB962C8B-B14F-4D97-AF65-F5344CB8AC3E}">
        <p14:creationId xmlns:p14="http://schemas.microsoft.com/office/powerpoint/2010/main" val="1010214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CF9A05-7CFA-3192-DEDF-C36832BE7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69" y="1194317"/>
            <a:ext cx="8724123" cy="5066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FA6C71-B675-5185-49CC-90AD1CF2259B}"/>
              </a:ext>
            </a:extLst>
          </p:cNvPr>
          <p:cNvSpPr txBox="1"/>
          <p:nvPr/>
        </p:nvSpPr>
        <p:spPr>
          <a:xfrm>
            <a:off x="1222310" y="412494"/>
            <a:ext cx="919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S3 Final Report</a:t>
            </a:r>
          </a:p>
        </p:txBody>
      </p:sp>
    </p:spTree>
    <p:extLst>
      <p:ext uri="{BB962C8B-B14F-4D97-AF65-F5344CB8AC3E}">
        <p14:creationId xmlns:p14="http://schemas.microsoft.com/office/powerpoint/2010/main" val="424129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0DBB-12AE-6559-CB48-30E404AC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0" y="743897"/>
            <a:ext cx="9613861" cy="1080938"/>
          </a:xfrm>
        </p:spPr>
        <p:txBody>
          <a:bodyPr>
            <a:normAutofit/>
          </a:bodyPr>
          <a:lstStyle/>
          <a:p>
            <a:r>
              <a:rPr lang="en-US" sz="5400" b="1" dirty="0"/>
              <a:t>Optimization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D451-AB00-48D4-6545-B259FDC04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666" y="2015412"/>
            <a:ext cx="5206481" cy="47399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800" b="1" dirty="0">
                <a:solidFill>
                  <a:schemeClr val="bg1"/>
                </a:solidFill>
                <a:effectLst/>
              </a:rPr>
              <a:t>Spark</a:t>
            </a:r>
            <a:endParaRPr lang="en-US" b="1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  <a:effectLst/>
              </a:rPr>
              <a:t>Code level optimization-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Broadcast join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Coalesce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Repartition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Persist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Catalysist optimizer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File format Parquet 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  <a:effectLst/>
              </a:rPr>
              <a:t>Execution level optimization-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True some parameter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Driver memory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Executor memory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No. of executor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Shuffle partition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12484-F59D-0C70-55C5-6ACADD96D7C8}"/>
              </a:ext>
            </a:extLst>
          </p:cNvPr>
          <p:cNvSpPr txBox="1"/>
          <p:nvPr/>
        </p:nvSpPr>
        <p:spPr>
          <a:xfrm>
            <a:off x="6660761" y="2015412"/>
            <a:ext cx="3620610" cy="401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Hive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Partition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Bucketing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Cast Base Optimizer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Order By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Vectorization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Hive Indexing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Map Join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Execution Engine</a:t>
            </a:r>
          </a:p>
        </p:txBody>
      </p:sp>
    </p:spTree>
    <p:extLst>
      <p:ext uri="{BB962C8B-B14F-4D97-AF65-F5344CB8AC3E}">
        <p14:creationId xmlns:p14="http://schemas.microsoft.com/office/powerpoint/2010/main" val="3418334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0230-BF7E-C1F3-61E4-31CE724E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/>
              <a:t>Data Validation/Reconciliation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7FB9F-2501-B184-92EC-D5A6D0AF3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2600325"/>
            <a:ext cx="11582400" cy="4086224"/>
          </a:xfrm>
        </p:spPr>
        <p:txBody>
          <a:bodyPr>
            <a:normAutofit/>
          </a:bodyPr>
          <a:lstStyle/>
          <a:p>
            <a:pPr marL="457200" marR="0" lvl="0" indent="-387191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sym typeface="Century Gothic"/>
              </a:rPr>
              <a:t>Count Check: </a:t>
            </a: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+mj-lt"/>
                <a:sym typeface="Century Gothic"/>
              </a:rPr>
              <a:t>Check source &amp; target count validation.</a:t>
            </a:r>
          </a:p>
          <a:p>
            <a:pPr marL="457200" marR="0" lvl="0" indent="-38719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sym typeface="Century Gothic"/>
              </a:rPr>
              <a:t>Null Check:</a:t>
            </a: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+mj-lt"/>
                <a:sym typeface="Century Gothic"/>
              </a:rPr>
              <a:t> Identify null record in target.</a:t>
            </a:r>
          </a:p>
          <a:p>
            <a:pPr marL="457200" marR="0" lvl="0" indent="-38719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sym typeface="Century Gothic"/>
              </a:rPr>
              <a:t>Duplicate Check: </a:t>
            </a: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+mj-lt"/>
                <a:sym typeface="Century Gothic"/>
              </a:rPr>
              <a:t>Check the data should not be duplicate in target </a:t>
            </a:r>
          </a:p>
          <a:p>
            <a:pPr marL="457200" marR="0" lvl="0" indent="-38719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sym typeface="Century Gothic"/>
              </a:rPr>
              <a:t>Referral integrity Check (RI): </a:t>
            </a: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+mj-lt"/>
                <a:sym typeface="Century Gothic"/>
              </a:rPr>
              <a:t>The logical dependency of foreign key on a primary key.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+mj-lt"/>
              <a:sym typeface="Century Gothic"/>
            </a:endParaRPr>
          </a:p>
          <a:p>
            <a:pPr marL="457200" marR="0" lvl="0" indent="-38719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sym typeface="Century Gothic"/>
              </a:rPr>
              <a:t>Detailed Check: </a:t>
            </a: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+mj-lt"/>
                <a:sym typeface="Century Gothic"/>
              </a:rPr>
              <a:t>Check imported data should be accurate.</a:t>
            </a:r>
            <a:endParaRPr kumimoji="0" lang="en-US" sz="3800" b="1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+mj-lt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0958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D8D2-1053-6227-7F15-A186B3EE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Index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C5AF1-CC21-516B-6E48-C2904EA8B7E4}"/>
              </a:ext>
            </a:extLst>
          </p:cNvPr>
          <p:cNvSpPr txBox="1"/>
          <p:nvPr/>
        </p:nvSpPr>
        <p:spPr>
          <a:xfrm>
            <a:off x="202164" y="1834166"/>
            <a:ext cx="58938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 Team Member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 Team Size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 Introduction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 Needs and Benefit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 Cluster Details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 Versions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 Project Flow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 RDS Data Validation</a:t>
            </a:r>
          </a:p>
          <a:p>
            <a:pPr marL="342900" indent="-342900"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 Table Creation in HBase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     as well as in Hive.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738CF-CB6F-6124-29A5-E3A7CB7581E7}"/>
              </a:ext>
            </a:extLst>
          </p:cNvPr>
          <p:cNvSpPr txBox="1"/>
          <p:nvPr/>
        </p:nvSpPr>
        <p:spPr>
          <a:xfrm>
            <a:off x="5999585" y="1940766"/>
            <a:ext cx="6192415" cy="4568113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10.Data Validation in HBase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11. Hive Stagging Count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12. Hive Final Count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13. Data Load Processing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14. Delta Hive Final Table Count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15. S3 Final Report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16. Optimization Technique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17. Data Validation/Reconciliation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18. Roles and Responsibilities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19. KPI’s</a:t>
            </a:r>
          </a:p>
        </p:txBody>
      </p:sp>
    </p:spTree>
    <p:extLst>
      <p:ext uri="{BB962C8B-B14F-4D97-AF65-F5344CB8AC3E}">
        <p14:creationId xmlns:p14="http://schemas.microsoft.com/office/powerpoint/2010/main" val="762802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38EC-24C6-354A-5F8E-50FB57E9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Roles and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1C7B8-757F-55AF-94B6-3D3D26233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071" y="2060647"/>
            <a:ext cx="11159254" cy="4797353"/>
          </a:xfrm>
        </p:spPr>
        <p:txBody>
          <a:bodyPr>
            <a:normAutofit lnSpcReduction="10000"/>
          </a:bodyPr>
          <a:lstStyle/>
          <a:p>
            <a:pPr marL="457200" marR="0" lvl="0" indent="-348615" algn="l" defTabSz="914400" rtl="0" eaLnBrk="1" fontAlgn="auto" latinLnBrk="0" hangingPunct="1">
              <a:lnSpc>
                <a:spcPct val="210000"/>
              </a:lnSpc>
              <a:spcBef>
                <a:spcPts val="5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Century Gothic"/>
              </a:rPr>
              <a:t>Understand customer queries and their requirements.</a:t>
            </a:r>
          </a:p>
          <a:p>
            <a:pPr marL="457200" indent="-348615">
              <a:lnSpc>
                <a:spcPct val="210000"/>
              </a:lnSpc>
              <a:spcBef>
                <a:spcPts val="5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100" b="1" kern="0" dirty="0">
                <a:solidFill>
                  <a:schemeClr val="bg1"/>
                </a:solidFill>
                <a:effectLst/>
                <a:latin typeface="+mj-lt"/>
              </a:rPr>
              <a:t>Understand the upstream source nature and work with business cases.</a:t>
            </a:r>
            <a:endParaRPr lang="en-US" sz="2100" b="1" kern="0" dirty="0">
              <a:solidFill>
                <a:schemeClr val="bg1"/>
              </a:solidFill>
              <a:effectLst/>
              <a:latin typeface="+mj-lt"/>
              <a:sym typeface="Century Gothic"/>
            </a:endParaRPr>
          </a:p>
          <a:p>
            <a:pPr marL="457200" marR="0" lvl="0" indent="-348615" algn="l" defTabSz="914400" rtl="0" eaLnBrk="1" fontAlgn="auto" latinLnBrk="0" hangingPunct="1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Century Gothic"/>
              </a:rPr>
              <a:t>Write the script and process the data.(Scripting)</a:t>
            </a:r>
          </a:p>
          <a:p>
            <a:pPr marL="457200" marR="0" lvl="0" indent="-348615" algn="l" defTabSz="914400" rtl="0" eaLnBrk="1" fontAlgn="auto" latinLnBrk="0" hangingPunct="1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Century Gothic"/>
              </a:rPr>
              <a:t>Automate the given task.(Automation)</a:t>
            </a:r>
          </a:p>
          <a:p>
            <a:pPr marL="457200" marR="0" lvl="0" indent="-348615" algn="l" defTabSz="914400" rtl="0" eaLnBrk="1" fontAlgn="auto" latinLnBrk="0" hangingPunct="1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Century Gothic"/>
              </a:rPr>
              <a:t>Monitor and optimize the job.(Monitorization &amp; Optimization)</a:t>
            </a:r>
          </a:p>
          <a:p>
            <a:pPr marL="457200" indent="-348615">
              <a:lnSpc>
                <a:spcPct val="21000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100" b="1" kern="0" dirty="0">
                <a:solidFill>
                  <a:schemeClr val="bg1"/>
                </a:solidFill>
                <a:effectLst/>
                <a:latin typeface="+mj-lt"/>
              </a:rPr>
              <a:t>Reconcile | Reporting | Deduplication | data extraction.</a:t>
            </a:r>
            <a:endParaRPr lang="en-US" sz="2100" b="1" kern="0" dirty="0">
              <a:solidFill>
                <a:schemeClr val="bg1"/>
              </a:solidFill>
              <a:effectLst/>
              <a:latin typeface="+mj-lt"/>
              <a:sym typeface="Century Gothic"/>
            </a:endParaRPr>
          </a:p>
          <a:p>
            <a:pPr marL="457200" marR="0" lvl="0" indent="-348615" algn="l" defTabSz="914400" rtl="0" eaLnBrk="1" fontAlgn="auto" latinLnBrk="0" hangingPunct="1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Century Gothic"/>
              </a:rPr>
              <a:t>Do Analysis.</a:t>
            </a:r>
          </a:p>
          <a:p>
            <a:pPr>
              <a:buClr>
                <a:schemeClr val="bg1"/>
              </a:buClr>
            </a:pP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1290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B32B-7E30-E897-9F2F-1731C3AA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Key Performance Indicators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3EC7F-A2D5-2205-077E-A56FED864DDA}"/>
              </a:ext>
            </a:extLst>
          </p:cNvPr>
          <p:cNvSpPr txBox="1"/>
          <p:nvPr/>
        </p:nvSpPr>
        <p:spPr>
          <a:xfrm>
            <a:off x="531845" y="2351314"/>
            <a:ext cx="1036631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Project Goal :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Business &amp; Marketing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To get insight of data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Active customer/subscriber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Popular plan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Faults and Complaints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2597270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D10F24-F3FF-0CD8-8813-922C0F003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7" y="1324947"/>
            <a:ext cx="6969967" cy="465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0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20F7-01AA-00C7-C799-061C222E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Team Members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EB851-73B4-E145-6571-8B4CAEBECA65}"/>
              </a:ext>
            </a:extLst>
          </p:cNvPr>
          <p:cNvSpPr txBox="1"/>
          <p:nvPr/>
        </p:nvSpPr>
        <p:spPr>
          <a:xfrm>
            <a:off x="300911" y="2305438"/>
            <a:ext cx="3956763" cy="43430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</a:rPr>
              <a:t>Komal Maher	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</a:rPr>
              <a:t>Payal Bhalerao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</a:rPr>
              <a:t>Sakshi Rathod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</a:rPr>
              <a:t>Sulochana Mishra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</a:rPr>
              <a:t>Vaishnavi Kale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904D9-4E35-CFCD-4B97-798C27A38DA6}"/>
              </a:ext>
            </a:extLst>
          </p:cNvPr>
          <p:cNvSpPr txBox="1"/>
          <p:nvPr/>
        </p:nvSpPr>
        <p:spPr>
          <a:xfrm>
            <a:off x="6438900" y="2305438"/>
            <a:ext cx="4295775" cy="417194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</a:rPr>
              <a:t>Ashish Rananaware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</a:rPr>
              <a:t>Ganesh Sonwane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</a:rPr>
              <a:t>Nikhil Yenurkar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</a:rPr>
              <a:t>Sachin Kale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</a:rPr>
              <a:t>Sushant Wandhekar</a:t>
            </a:r>
          </a:p>
        </p:txBody>
      </p:sp>
    </p:spTree>
    <p:extLst>
      <p:ext uri="{BB962C8B-B14F-4D97-AF65-F5344CB8AC3E}">
        <p14:creationId xmlns:p14="http://schemas.microsoft.com/office/powerpoint/2010/main" val="145877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2529-C974-0ECA-725D-5ABA0D29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cs typeface="Aparajita" panose="02020603050405020304" pitchFamily="18" charset="0"/>
              </a:rPr>
              <a:t>Team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477CC-E412-6A67-D536-AA61C926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effectLst/>
                <a:latin typeface="+mj-lt"/>
                <a:cs typeface="Aparajita" panose="02020603050405020304" pitchFamily="18" charset="0"/>
              </a:rPr>
              <a:t>Total 9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effectLst/>
                <a:latin typeface="+mj-lt"/>
                <a:cs typeface="Aparajita" panose="02020603050405020304" pitchFamily="18" charset="0"/>
              </a:rPr>
              <a:t>Mgr -1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effectLst/>
                <a:latin typeface="+mj-lt"/>
                <a:cs typeface="Aparajita" panose="02020603050405020304" pitchFamily="18" charset="0"/>
              </a:rPr>
              <a:t>TL/ Scrum Master – 1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effectLst/>
                <a:latin typeface="+mj-lt"/>
                <a:cs typeface="Aparajita" panose="02020603050405020304" pitchFamily="18" charset="0"/>
              </a:rPr>
              <a:t>HE/Dev – 2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effectLst/>
                <a:latin typeface="+mj-lt"/>
                <a:cs typeface="Aparajita" panose="02020603050405020304" pitchFamily="18" charset="0"/>
              </a:rPr>
              <a:t>MidE/Dev -4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effectLst/>
                <a:latin typeface="+mj-lt"/>
                <a:cs typeface="Aparajita" panose="02020603050405020304" pitchFamily="18" charset="0"/>
              </a:rPr>
              <a:t>Infra -1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effectLst/>
              <a:latin typeface="+mj-lt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67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98A7-4D07-5EB3-C948-B8B51DB0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Introduction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DB9F8-4B35-E56E-0EA6-8DBFD23B57C2}"/>
              </a:ext>
            </a:extLst>
          </p:cNvPr>
          <p:cNvSpPr txBox="1"/>
          <p:nvPr/>
        </p:nvSpPr>
        <p:spPr>
          <a:xfrm>
            <a:off x="289249" y="2211355"/>
            <a:ext cx="115419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In the fast-paced and dynamic world of telecommunications, the rapid rise in the use of smartphones and the ever-increasing demand for high-speed connectivity, spanning customer interactions, network operations, billing, and many more. It is necessary that the operators process, store, and extract insights from the available data. </a:t>
            </a:r>
          </a:p>
          <a:p>
            <a:endParaRPr lang="en-US" sz="1600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Role of Enterprise Data Warehousing(EDW): </a:t>
            </a:r>
            <a:r>
              <a:rPr lang="en-US" sz="1600" dirty="0">
                <a:solidFill>
                  <a:schemeClr val="bg1"/>
                </a:solidFill>
              </a:rPr>
              <a:t>In this dynamic environment, the Telecom EDW plays a pivotal role in gathering, storing, and analyzing diverse datasets. It acts as a centralized hub where structured, semi-structured, and unstructured data from various sources converge. This wealth of data encompasses call records, customer profiles, network logs, and IoT-generated information, among others.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The role of Big Data analytics: </a:t>
            </a:r>
            <a:r>
              <a:rPr lang="en-US" sz="1600" dirty="0">
                <a:solidFill>
                  <a:schemeClr val="bg1"/>
                </a:solidFill>
              </a:rPr>
              <a:t>It can help them to increase profitability by helping optimize network usage and services, enhance customer experience, innovation, drives operational efficiency and improve security.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The Telecom Enterprise Data Warehouse (EDW) stands at the heart of this transformation, serving as a robust repository of invaluable information that empowers telecom companies to make informed decisions, optimize network performance, and deliver cutting-edge services.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The potential of Big Data, however, poses a challenge: </a:t>
            </a:r>
            <a:r>
              <a:rPr lang="en-US" sz="1600" dirty="0">
                <a:solidFill>
                  <a:schemeClr val="bg1"/>
                </a:solidFill>
              </a:rPr>
              <a:t>how can a company utilize data to increase revenues and profits across the value chain, spanning network operations, product development, marketing, sales, and customer service</a:t>
            </a:r>
          </a:p>
        </p:txBody>
      </p:sp>
    </p:spTree>
    <p:extLst>
      <p:ext uri="{BB962C8B-B14F-4D97-AF65-F5344CB8AC3E}">
        <p14:creationId xmlns:p14="http://schemas.microsoft.com/office/powerpoint/2010/main" val="169642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7542-74BE-4234-1EB2-4DCB3697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Needs and Benefits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7F07D-943A-D613-1D12-A441D5BC0474}"/>
              </a:ext>
            </a:extLst>
          </p:cNvPr>
          <p:cNvSpPr txBox="1"/>
          <p:nvPr/>
        </p:nvSpPr>
        <p:spPr>
          <a:xfrm>
            <a:off x="177282" y="2136710"/>
            <a:ext cx="11560628" cy="461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High speed connectivity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Making smarter investment decisions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Reducing fraud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Improved risk management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Increased sales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Smoother network operation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Fast economical growth in market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Technological advancement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Making the operations more efficient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Increased average revenue per user</a:t>
            </a:r>
          </a:p>
        </p:txBody>
      </p:sp>
    </p:spTree>
    <p:extLst>
      <p:ext uri="{BB962C8B-B14F-4D97-AF65-F5344CB8AC3E}">
        <p14:creationId xmlns:p14="http://schemas.microsoft.com/office/powerpoint/2010/main" val="292166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FE55-3F79-0ED1-2734-F4570D0F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cs typeface="Aparajita" panose="02020603050405020304" pitchFamily="18" charset="0"/>
              </a:rPr>
              <a:t>Cluster Details</a:t>
            </a:r>
            <a:endParaRPr lang="en-IN" sz="5400" b="1" dirty="0">
              <a:cs typeface="Aparajita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E7EF-D976-B414-1166-BE780DB7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750094" cy="35993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cs typeface="Aparajita" panose="02020603050405020304" pitchFamily="18" charset="0"/>
              </a:rPr>
              <a:t>Total Number of nodes : 9	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cs typeface="Aparajita" panose="02020603050405020304" pitchFamily="18" charset="0"/>
              </a:rPr>
              <a:t>Masters : 3 (ANN,PNN,RM)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cs typeface="Aparajita" panose="02020603050405020304" pitchFamily="18" charset="0"/>
              </a:rPr>
              <a:t>Slaves : 6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cs typeface="Aparajita" panose="02020603050405020304" pitchFamily="18" charset="0"/>
              </a:rPr>
              <a:t>Total RAM : 256 GB * 6  ~ = 1.35 TB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cs typeface="Aparajita" panose="02020603050405020304" pitchFamily="18" charset="0"/>
              </a:rPr>
              <a:t>HDFS Size ~ =  120 TB (100 TB Process)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cs typeface="Aparajita" panose="02020603050405020304" pitchFamily="18" charset="0"/>
              </a:rPr>
              <a:t>Total Cores = 64 * 6 = 350 cores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cs typeface="Aparajita" panose="02020603050405020304" pitchFamily="18" charset="0"/>
              </a:rPr>
              <a:t>Cluster retention: 1 year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cs typeface="Aparajita" panose="02020603050405020304" pitchFamily="18" charset="0"/>
              </a:rPr>
              <a:t>Replication Factor: 3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cs typeface="Aparajita" panose="02020603050405020304" pitchFamily="18" charset="0"/>
              </a:rPr>
              <a:t>Block Size: 128 MB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b="1" dirty="0">
              <a:solidFill>
                <a:schemeClr val="bg1"/>
              </a:solidFill>
              <a:effectLst/>
              <a:latin typeface="+mj-lt"/>
              <a:cs typeface="Aparajita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489FE-05F3-2300-A942-1F28D3D6D338}"/>
              </a:ext>
            </a:extLst>
          </p:cNvPr>
          <p:cNvSpPr txBox="1"/>
          <p:nvPr/>
        </p:nvSpPr>
        <p:spPr>
          <a:xfrm>
            <a:off x="6096000" y="1997838"/>
            <a:ext cx="5324668" cy="3919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8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1"/>
                </a:solidFill>
                <a:latin typeface="+mj-lt"/>
              </a:rPr>
              <a:t>Daily Data Size :~ 200 GB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1"/>
                </a:solidFill>
                <a:latin typeface="+mj-lt"/>
              </a:rPr>
              <a:t>Input File Type :- .csv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1"/>
                </a:solidFill>
                <a:latin typeface="+mj-lt"/>
              </a:rPr>
              <a:t>Delimiter :- |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1"/>
                </a:solidFill>
                <a:latin typeface="+mj-lt"/>
              </a:rPr>
              <a:t>Daily 1 file for each transactional Table.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1"/>
                </a:solidFill>
                <a:latin typeface="+mj-lt"/>
              </a:rPr>
              <a:t>Total Number of tables :~ 300 </a:t>
            </a:r>
          </a:p>
          <a:p>
            <a:r>
              <a:rPr lang="en-US" b="1" dirty="0">
                <a:solidFill>
                  <a:schemeClr val="bg1"/>
                </a:solidFill>
                <a:latin typeface="+mj-lt"/>
              </a:rPr>
              <a:t>   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(220 TX , 60 REF , 20 Hist.)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1"/>
                </a:solidFill>
                <a:latin typeface="+mj-lt"/>
              </a:rPr>
              <a:t>Total Number of Jobs :-  Around 340 jobs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195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CC7B-E02A-255B-EA51-2D267EB3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cs typeface="Aparajita" panose="02020603050405020304" pitchFamily="18" charset="0"/>
              </a:rPr>
              <a:t>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FAFE-991A-6B8C-94D0-5ACB55D68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3451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chemeClr val="bg1"/>
                </a:solidFill>
                <a:effectLst/>
                <a:latin typeface="+mj-lt"/>
              </a:rPr>
              <a:t>Hadoop = 2.10.1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chemeClr val="bg1"/>
                </a:solidFill>
                <a:effectLst/>
                <a:latin typeface="+mj-lt"/>
              </a:rPr>
              <a:t>Spark = 2.4.8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chemeClr val="bg1"/>
                </a:solidFill>
                <a:effectLst/>
                <a:latin typeface="+mj-lt"/>
              </a:rPr>
              <a:t>HBase = 1.4.13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chemeClr val="bg1"/>
                </a:solidFill>
                <a:effectLst/>
                <a:latin typeface="+mj-lt"/>
              </a:rPr>
              <a:t>Zookeeper = 3.4.14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chemeClr val="bg1"/>
                </a:solidFill>
                <a:effectLst/>
                <a:latin typeface="+mj-lt"/>
              </a:rPr>
              <a:t>Hive = 2.3.9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chemeClr val="bg1"/>
                </a:solidFill>
                <a:effectLst/>
                <a:latin typeface="+mj-lt"/>
              </a:rPr>
              <a:t> Hue = 4.10.0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chemeClr val="bg1"/>
                </a:solidFill>
                <a:effectLst/>
                <a:latin typeface="+mj-lt"/>
              </a:rPr>
              <a:t> Phoenix = 4.14.3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chemeClr val="bg1"/>
                </a:solidFill>
                <a:effectLst/>
                <a:latin typeface="+mj-lt"/>
              </a:rPr>
              <a:t>RDS – Postgre = PostgreSQL 12.5-R1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chemeClr val="bg1"/>
                </a:solidFill>
                <a:effectLst/>
                <a:latin typeface="+mj-lt"/>
              </a:rPr>
              <a:t>EMR = 5.33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chemeClr val="bg1"/>
                </a:solidFill>
                <a:effectLst/>
                <a:latin typeface="+mj-lt"/>
              </a:rPr>
              <a:t>Airflow = 2.0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chemeClr val="bg1"/>
                </a:solidFill>
                <a:effectLst/>
                <a:latin typeface="+mj-lt"/>
              </a:rPr>
              <a:t>Workbench = Build 127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 dirty="0">
                <a:solidFill>
                  <a:schemeClr val="bg1"/>
                </a:solidFill>
                <a:effectLst/>
                <a:latin typeface="+mj-lt"/>
              </a:rPr>
              <a:t>Java = 1.8.0</a:t>
            </a:r>
          </a:p>
        </p:txBody>
      </p:sp>
    </p:spTree>
    <p:extLst>
      <p:ext uri="{BB962C8B-B14F-4D97-AF65-F5344CB8AC3E}">
        <p14:creationId xmlns:p14="http://schemas.microsoft.com/office/powerpoint/2010/main" val="1624000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7" y="2186935"/>
            <a:ext cx="1439863" cy="1439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5" y="5259779"/>
            <a:ext cx="1477963" cy="1477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681" y="2532568"/>
            <a:ext cx="1663556" cy="13033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815" y="3991613"/>
            <a:ext cx="1368425" cy="994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9" y="5259779"/>
            <a:ext cx="1649413" cy="5469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082" y="2491869"/>
            <a:ext cx="995991" cy="7729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81" y="4319956"/>
            <a:ext cx="980881" cy="7612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558" y="2878350"/>
            <a:ext cx="1388737" cy="10777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95" y="3835905"/>
            <a:ext cx="1397990" cy="12564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383" y="4045939"/>
            <a:ext cx="1270001" cy="9525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83" y="2048658"/>
            <a:ext cx="1295400" cy="129540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1683051" y="3016982"/>
            <a:ext cx="3279338" cy="1203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670250" y="4632658"/>
            <a:ext cx="3419565" cy="1100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6458240" y="4489010"/>
            <a:ext cx="21431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10077485" y="4462920"/>
            <a:ext cx="7701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11495383" y="3344058"/>
            <a:ext cx="0" cy="709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46449" y="698500"/>
            <a:ext cx="8553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+mj-lt"/>
                <a:cs typeface="Aparajita" panose="02020603050405020304" pitchFamily="18" charset="0"/>
              </a:rPr>
              <a:t>Project Flow</a:t>
            </a:r>
          </a:p>
        </p:txBody>
      </p:sp>
    </p:spTree>
    <p:extLst>
      <p:ext uri="{BB962C8B-B14F-4D97-AF65-F5344CB8AC3E}">
        <p14:creationId xmlns:p14="http://schemas.microsoft.com/office/powerpoint/2010/main" val="137842012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480</TotalTime>
  <Words>833</Words>
  <Application>Microsoft Office PowerPoint</Application>
  <PresentationFormat>Widescreen</PresentationFormat>
  <Paragraphs>163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Roboto</vt:lpstr>
      <vt:lpstr>Trebuchet MS</vt:lpstr>
      <vt:lpstr>Wingdings</vt:lpstr>
      <vt:lpstr>Berlin</vt:lpstr>
      <vt:lpstr>Enterprise Data warehouse Analysis</vt:lpstr>
      <vt:lpstr>Index</vt:lpstr>
      <vt:lpstr>Team Members</vt:lpstr>
      <vt:lpstr>Team Size</vt:lpstr>
      <vt:lpstr>Introduction</vt:lpstr>
      <vt:lpstr>Needs and Benefits</vt:lpstr>
      <vt:lpstr>Cluster Details</vt:lpstr>
      <vt:lpstr>Versions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 Techniques</vt:lpstr>
      <vt:lpstr>Data Validation/Reconciliation</vt:lpstr>
      <vt:lpstr>Roles and Responsibilities</vt:lpstr>
      <vt:lpstr>Key Performance Indicators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Data warehouse Analysis</dc:title>
  <dc:creator>Sushant Shivaji Wandhekar</dc:creator>
  <cp:lastModifiedBy>Nikhil Yenurkar</cp:lastModifiedBy>
  <cp:revision>5</cp:revision>
  <dcterms:created xsi:type="dcterms:W3CDTF">2023-09-20T07:34:28Z</dcterms:created>
  <dcterms:modified xsi:type="dcterms:W3CDTF">2023-09-28T15:10:21Z</dcterms:modified>
</cp:coreProperties>
</file>