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lvl1pPr algn="ctr">
      <a:defRPr sz="4200">
        <a:latin typeface="+mn-lt"/>
        <a:ea typeface="+mn-ea"/>
        <a:cs typeface="+mn-cs"/>
        <a:sym typeface="Helvetica"/>
      </a:defRPr>
    </a:lvl1pPr>
    <a:lvl2pPr indent="457200" algn="ctr">
      <a:defRPr sz="4200">
        <a:latin typeface="+mn-lt"/>
        <a:ea typeface="+mn-ea"/>
        <a:cs typeface="+mn-cs"/>
        <a:sym typeface="Helvetica"/>
      </a:defRPr>
    </a:lvl2pPr>
    <a:lvl3pPr indent="914400" algn="ctr">
      <a:defRPr sz="4200">
        <a:latin typeface="+mn-lt"/>
        <a:ea typeface="+mn-ea"/>
        <a:cs typeface="+mn-cs"/>
        <a:sym typeface="Helvetica"/>
      </a:defRPr>
    </a:lvl3pPr>
    <a:lvl4pPr indent="1371600" algn="ctr">
      <a:defRPr sz="4200">
        <a:latin typeface="+mn-lt"/>
        <a:ea typeface="+mn-ea"/>
        <a:cs typeface="+mn-cs"/>
        <a:sym typeface="Helvetica"/>
      </a:defRPr>
    </a:lvl4pPr>
    <a:lvl5pPr indent="1828800" algn="ctr">
      <a:defRPr sz="4200">
        <a:latin typeface="+mn-lt"/>
        <a:ea typeface="+mn-ea"/>
        <a:cs typeface="+mn-cs"/>
        <a:sym typeface="Helvetica"/>
      </a:defRPr>
    </a:lvl5pPr>
    <a:lvl6pPr algn="ctr">
      <a:defRPr sz="4200">
        <a:latin typeface="+mn-lt"/>
        <a:ea typeface="+mn-ea"/>
        <a:cs typeface="+mn-cs"/>
        <a:sym typeface="Helvetica"/>
      </a:defRPr>
    </a:lvl6pPr>
    <a:lvl7pPr algn="ctr">
      <a:defRPr sz="4200">
        <a:latin typeface="+mn-lt"/>
        <a:ea typeface="+mn-ea"/>
        <a:cs typeface="+mn-cs"/>
        <a:sym typeface="Helvetica"/>
      </a:defRPr>
    </a:lvl7pPr>
    <a:lvl8pPr algn="ctr">
      <a:defRPr sz="4200">
        <a:latin typeface="+mn-lt"/>
        <a:ea typeface="+mn-ea"/>
        <a:cs typeface="+mn-cs"/>
        <a:sym typeface="Helvetica"/>
      </a:defRPr>
    </a:lvl8pPr>
    <a:lvl9pPr algn="ctr">
      <a:defRPr sz="42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422818" y="640984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>
        <a:defRPr sz="1200">
          <a:latin typeface="+mn-lt"/>
          <a:ea typeface="+mn-ea"/>
          <a:cs typeface="+mn-cs"/>
          <a:sym typeface="Helvetica"/>
        </a:defRPr>
      </a:lvl1pPr>
      <a:lvl2pPr>
        <a:defRPr sz="1200">
          <a:latin typeface="+mn-lt"/>
          <a:ea typeface="+mn-ea"/>
          <a:cs typeface="+mn-cs"/>
          <a:sym typeface="Helvetica"/>
        </a:defRPr>
      </a:lvl2pPr>
      <a:lvl3pPr>
        <a:defRPr sz="1200">
          <a:latin typeface="+mn-lt"/>
          <a:ea typeface="+mn-ea"/>
          <a:cs typeface="+mn-cs"/>
          <a:sym typeface="Helvetica"/>
        </a:defRPr>
      </a:lvl3pPr>
      <a:lvl4pPr>
        <a:defRPr sz="1200">
          <a:latin typeface="+mn-lt"/>
          <a:ea typeface="+mn-ea"/>
          <a:cs typeface="+mn-cs"/>
          <a:sym typeface="Helvetica"/>
        </a:defRPr>
      </a:lvl4pPr>
      <a:lvl5pPr>
        <a:defRPr sz="1200">
          <a:latin typeface="+mn-lt"/>
          <a:ea typeface="+mn-ea"/>
          <a:cs typeface="+mn-cs"/>
          <a:sym typeface="Helvetica"/>
        </a:defRPr>
      </a:lvl5pPr>
      <a:lvl6pPr indent="457200">
        <a:defRPr sz="1200">
          <a:latin typeface="+mn-lt"/>
          <a:ea typeface="+mn-ea"/>
          <a:cs typeface="+mn-cs"/>
          <a:sym typeface="Helvetica"/>
        </a:defRPr>
      </a:lvl6pPr>
      <a:lvl7pPr indent="914400">
        <a:defRPr sz="1200">
          <a:latin typeface="+mn-lt"/>
          <a:ea typeface="+mn-ea"/>
          <a:cs typeface="+mn-cs"/>
          <a:sym typeface="Helvetica"/>
        </a:defRPr>
      </a:lvl7pPr>
      <a:lvl8pPr indent="1371600">
        <a:defRPr sz="1200">
          <a:latin typeface="+mn-lt"/>
          <a:ea typeface="+mn-ea"/>
          <a:cs typeface="+mn-cs"/>
          <a:sym typeface="Helvetica"/>
        </a:defRPr>
      </a:lvl8pPr>
      <a:lvl9pPr indent="18288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1pPr>
      <a:lvl2pPr marL="342900" indent="-1524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2pPr>
      <a:lvl3pPr marL="723900" indent="-3048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3pPr>
      <a:lvl4pPr marL="1104900" indent="-4572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4pPr>
      <a:lvl5pPr marL="1485900" indent="-6096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5pPr>
      <a:lvl6pPr marL="19431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6pPr>
      <a:lvl7pPr marL="24003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7pPr>
      <a:lvl8pPr marL="28575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8pPr>
      <a:lvl9pPr marL="33147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4294967295"/>
          </p:nvPr>
        </p:nvSpPr>
        <p:spPr>
          <a:xfrm>
            <a:off x="1371600" y="4648200"/>
            <a:ext cx="64008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 defTabSz="832104">
              <a:buSzTx/>
              <a:buNone/>
              <a:defRPr sz="1800"/>
            </a:pP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iOS Dev Camp #3 Week 5</a:t>
            </a:r>
            <a:b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Gestures</a:t>
            </a: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r>
              <a:rPr sz="2184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Edward Chiang</a:t>
            </a:r>
            <a:endParaRPr sz="2184"/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300"/>
              </a:spcBef>
              <a:buSzTx/>
              <a:buNone/>
              <a:defRPr sz="1800"/>
            </a:pPr>
            <a:r>
              <a:rPr sz="163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2014.11.03 - 2014.11.07</a:t>
            </a:r>
          </a:p>
        </p:txBody>
      </p:sp>
      <p:pic>
        <p:nvPicPr>
          <p:cNvPr id="13" name="alpha-logo-square.png" descr="alpha-logo-squa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062" y="1655762"/>
            <a:ext cx="4079876" cy="232727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" name="Shape 18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Today</a:t>
            </a:r>
          </a:p>
        </p:txBody>
      </p:sp>
      <p:sp>
        <p:nvSpPr>
          <p:cNvPr id="19" name="Shape 19"/>
          <p:cNvSpPr/>
          <p:nvPr/>
        </p:nvSpPr>
        <p:spPr>
          <a:xfrm>
            <a:off x="457200" y="1905000"/>
            <a:ext cx="82423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421105" indent="-421105" algn="l">
              <a:buSzPct val="100000"/>
              <a:buChar char="•"/>
            </a:lvl1pPr>
          </a:lstStyle>
          <a:p>
            <a:pPr lvl="0">
              <a:defRPr sz="1800"/>
            </a:pPr>
            <a:r>
              <a:rPr sz="4200"/>
              <a:t>UIGestureRecognizer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pic>
        <p:nvPicPr>
          <p:cNvPr id="2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6600"/>
                </a:solidFill>
              </a:rPr>
              <a:t>UIGestureRecognizer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" name="Shape 2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UIGestrueRecognizer</a:t>
            </a:r>
          </a:p>
        </p:txBody>
      </p:sp>
      <p:sp>
        <p:nvSpPr>
          <p:cNvPr id="30" name="Shape 30"/>
          <p:cNvSpPr/>
          <p:nvPr/>
        </p:nvSpPr>
        <p:spPr>
          <a:xfrm>
            <a:off x="457200" y="1905000"/>
            <a:ext cx="8242300" cy="43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We’ve seen how to draw in our UIView, how do we get touches?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Gestures are recognized by the class </a:t>
            </a:r>
            <a:r>
              <a:rPr>
                <a:solidFill>
                  <a:srgbClr val="D77A00"/>
                </a:solidFill>
              </a:rPr>
              <a:t>UIGestureRecognizer</a:t>
            </a:r>
            <a:r>
              <a:t>. This class is “abstract”. We only actually use “concrete subclasses” of it.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There are two sides to using a gesture recognizer.</a:t>
            </a:r>
          </a:p>
          <a:p>
            <a:pPr lvl="1" marL="609600" indent="-228600" algn="l" defTabSz="457200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t>Adding a gesture recognizer to a UIView to ask it to recognize that gesture.</a:t>
            </a:r>
          </a:p>
          <a:p>
            <a:pPr lvl="1" marL="609600" indent="-228600" algn="l" defTabSz="457200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t>Providing the implementation of a method to “Handle” that gesture when it happens.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Usually #1 is done by a Controller. Though occasionally a UIView will do it to itself if it just doesn’t make sense without that gesture.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Usually #2 is provided by the UIView itself. But it would not be unreasonable for the Controller to do it. Or for the Controller to decide it wants to handle a gesture differently than the view does.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5" name="Shape 35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UIGestrueRecognizer</a:t>
            </a:r>
          </a:p>
        </p:txBody>
      </p:sp>
      <p:sp>
        <p:nvSpPr>
          <p:cNvPr id="36" name="Shape 36"/>
          <p:cNvSpPr/>
          <p:nvPr/>
        </p:nvSpPr>
        <p:spPr>
          <a:xfrm>
            <a:off x="457200" y="1905000"/>
            <a:ext cx="8242300" cy="43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We’ve seen how to draw in our UIView, how do we get touches?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Gestures are recognized by the class </a:t>
            </a:r>
            <a:r>
              <a:rPr>
                <a:solidFill>
                  <a:srgbClr val="D77A00"/>
                </a:solidFill>
              </a:rPr>
              <a:t>UIGestureRecognizer</a:t>
            </a:r>
            <a:r>
              <a:t>. This class is “abstract”. We only actually use “concrete subclasses” of it.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There are two sides to using a gesture recognizer.</a:t>
            </a:r>
          </a:p>
          <a:p>
            <a:pPr lvl="1" marL="609600" indent="-228600" algn="l" defTabSz="457200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t>Adding a gesture recognizer to a UIView to ask it to recognize that gesture.</a:t>
            </a:r>
          </a:p>
          <a:p>
            <a:pPr lvl="1" marL="609600" indent="-228600" algn="l" defTabSz="457200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t>Providing the implementation of a method to “Handle” that gesture when it happens.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Usually #1 is done by a Controller. Though occasionally a UIView will do it to itself if it just doesn’t make sense without that gesture.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Usually #2 is provided by the UIView itself. But it would not be unreasonable for the Controller to do it. Or for the Controller to decide it wants to handle a gesture differently than the view does.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" name="Shape 41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UIGestrueRecognizer</a:t>
            </a:r>
          </a:p>
        </p:txBody>
      </p:sp>
      <p:sp>
        <p:nvSpPr>
          <p:cNvPr id="42" name="Shape 42"/>
          <p:cNvSpPr/>
          <p:nvPr/>
        </p:nvSpPr>
        <p:spPr>
          <a:xfrm>
            <a:off x="457200" y="1905000"/>
            <a:ext cx="8242300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Adding a gesture recognizer to a UIView for a Controller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UIPanGestureRecognizer  is a concrete subclass of UIGestureRecognizer that recognizes “panning” (moving something around with your finger).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Other concrete subclasses for swipe, pinch, tap, etc.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7" name="Shape 47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How do we implement the recognizer</a:t>
            </a:r>
          </a:p>
        </p:txBody>
      </p:sp>
      <p:sp>
        <p:nvSpPr>
          <p:cNvPr id="48" name="Shape 48"/>
          <p:cNvSpPr/>
          <p:nvPr/>
        </p:nvSpPr>
        <p:spPr>
          <a:xfrm>
            <a:off x="457200" y="1905000"/>
            <a:ext cx="8242300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UIPanGestureRecongnizer provides 3 methods:</a:t>
            </a: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t>- (CGPoint)translationInView:(UIView*)view;</a:t>
            </a: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t>- (CGPoint)velocityInView:(UIView*)view;</a:t>
            </a: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t>- (void)setTranslation:(CGPoint)translation inView:(UIView *)view;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t>Also, the base class UIGestureRecognizer provides this @property.</a:t>
            </a: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t>@property (readonly) UIGestureRecognizerState state;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3" name="Shape 53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How do we implement the recognizer</a:t>
            </a:r>
          </a:p>
        </p:txBody>
      </p:sp>
      <p:sp>
        <p:nvSpPr>
          <p:cNvPr id="54" name="Shape 54"/>
          <p:cNvSpPr/>
          <p:nvPr/>
        </p:nvSpPr>
        <p:spPr>
          <a:xfrm>
            <a:off x="457200" y="1905000"/>
            <a:ext cx="8242300" cy="404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UIPinchGestureRecognizer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CGFloat scale;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(readonly) CGFloat velocity;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UIRotationGestureRecognizer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CGFloat rotation;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(readonly) CGFloat velocity;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UISwipeGestureRecognizer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UISwipeGestureRecognizerDirection direction;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NSUInteger numberOfTouchesRequired;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UITapGestureRecognizer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NSUInteger numberOfTapsRequired;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@property NSUInteger numberOfTouchesRequired;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371600" y="5105400"/>
            <a:ext cx="64135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800"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~ END ~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l" defTabSz="457200">
              <a:spcBef>
                <a:spcPts val="200"/>
              </a:spcBef>
              <a:defRPr sz="1800"/>
            </a:pPr>
            <a:endParaRPr sz="1100">
              <a:solidFill>
                <a:srgbClr val="F2F2F2"/>
              </a:solidFill>
              <a:latin typeface="Adobe 黑体 Std R"/>
              <a:ea typeface="Adobe 黑体 Std R"/>
              <a:cs typeface="Adobe 黑体 Std R"/>
              <a:sym typeface="Adobe 黑体 Std R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http://www.alphacamp.tw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