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 algn="ctr">
      <a:defRPr sz="4200">
        <a:latin typeface="+mn-lt"/>
        <a:ea typeface="+mn-ea"/>
        <a:cs typeface="+mn-cs"/>
        <a:sym typeface="Helvetica"/>
      </a:defRPr>
    </a:lvl1pPr>
    <a:lvl2pPr indent="457200" algn="ctr">
      <a:defRPr sz="4200">
        <a:latin typeface="+mn-lt"/>
        <a:ea typeface="+mn-ea"/>
        <a:cs typeface="+mn-cs"/>
        <a:sym typeface="Helvetica"/>
      </a:defRPr>
    </a:lvl2pPr>
    <a:lvl3pPr indent="914400" algn="ctr">
      <a:defRPr sz="4200">
        <a:latin typeface="+mn-lt"/>
        <a:ea typeface="+mn-ea"/>
        <a:cs typeface="+mn-cs"/>
        <a:sym typeface="Helvetica"/>
      </a:defRPr>
    </a:lvl3pPr>
    <a:lvl4pPr indent="1371600" algn="ctr">
      <a:defRPr sz="4200">
        <a:latin typeface="+mn-lt"/>
        <a:ea typeface="+mn-ea"/>
        <a:cs typeface="+mn-cs"/>
        <a:sym typeface="Helvetica"/>
      </a:defRPr>
    </a:lvl4pPr>
    <a:lvl5pPr indent="1828800" algn="ctr">
      <a:defRPr sz="4200">
        <a:latin typeface="+mn-lt"/>
        <a:ea typeface="+mn-ea"/>
        <a:cs typeface="+mn-cs"/>
        <a:sym typeface="Helvetica"/>
      </a:defRPr>
    </a:lvl5pPr>
    <a:lvl6pPr algn="ctr">
      <a:defRPr sz="4200">
        <a:latin typeface="+mn-lt"/>
        <a:ea typeface="+mn-ea"/>
        <a:cs typeface="+mn-cs"/>
        <a:sym typeface="Helvetica"/>
      </a:defRPr>
    </a:lvl6pPr>
    <a:lvl7pPr algn="ctr">
      <a:defRPr sz="4200">
        <a:latin typeface="+mn-lt"/>
        <a:ea typeface="+mn-ea"/>
        <a:cs typeface="+mn-cs"/>
        <a:sym typeface="Helvetica"/>
      </a:defRPr>
    </a:lvl7pPr>
    <a:lvl8pPr algn="ctr">
      <a:defRPr sz="4200">
        <a:latin typeface="+mn-lt"/>
        <a:ea typeface="+mn-ea"/>
        <a:cs typeface="+mn-cs"/>
        <a:sym typeface="Helvetica"/>
      </a:defRPr>
    </a:lvl8pPr>
    <a:lvl9pPr algn="ctr">
      <a:defRPr sz="42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" name="Shape 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8422818" y="6409848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>
        <a:defRPr sz="1200">
          <a:latin typeface="+mn-lt"/>
          <a:ea typeface="+mn-ea"/>
          <a:cs typeface="+mn-cs"/>
          <a:sym typeface="Helvetica"/>
        </a:defRPr>
      </a:lvl1pPr>
      <a:lvl2pPr>
        <a:defRPr sz="1200">
          <a:latin typeface="+mn-lt"/>
          <a:ea typeface="+mn-ea"/>
          <a:cs typeface="+mn-cs"/>
          <a:sym typeface="Helvetica"/>
        </a:defRPr>
      </a:lvl2pPr>
      <a:lvl3pPr>
        <a:defRPr sz="1200">
          <a:latin typeface="+mn-lt"/>
          <a:ea typeface="+mn-ea"/>
          <a:cs typeface="+mn-cs"/>
          <a:sym typeface="Helvetica"/>
        </a:defRPr>
      </a:lvl3pPr>
      <a:lvl4pPr>
        <a:defRPr sz="1200">
          <a:latin typeface="+mn-lt"/>
          <a:ea typeface="+mn-ea"/>
          <a:cs typeface="+mn-cs"/>
          <a:sym typeface="Helvetica"/>
        </a:defRPr>
      </a:lvl4pPr>
      <a:lvl5pPr>
        <a:defRPr sz="1200">
          <a:latin typeface="+mn-lt"/>
          <a:ea typeface="+mn-ea"/>
          <a:cs typeface="+mn-cs"/>
          <a:sym typeface="Helvetica"/>
        </a:defRPr>
      </a:lvl5pPr>
      <a:lvl6pPr indent="457200">
        <a:defRPr sz="1200">
          <a:latin typeface="+mn-lt"/>
          <a:ea typeface="+mn-ea"/>
          <a:cs typeface="+mn-cs"/>
          <a:sym typeface="Helvetica"/>
        </a:defRPr>
      </a:lvl6pPr>
      <a:lvl7pPr indent="914400">
        <a:defRPr sz="1200">
          <a:latin typeface="+mn-lt"/>
          <a:ea typeface="+mn-ea"/>
          <a:cs typeface="+mn-cs"/>
          <a:sym typeface="Helvetica"/>
        </a:defRPr>
      </a:lvl7pPr>
      <a:lvl8pPr indent="1371600">
        <a:defRPr sz="1200">
          <a:latin typeface="+mn-lt"/>
          <a:ea typeface="+mn-ea"/>
          <a:cs typeface="+mn-cs"/>
          <a:sym typeface="Helvetica"/>
        </a:defRPr>
      </a:lvl8pPr>
      <a:lvl9pPr indent="1828800">
        <a:defRPr sz="1200">
          <a:latin typeface="+mn-lt"/>
          <a:ea typeface="+mn-ea"/>
          <a:cs typeface="+mn-cs"/>
          <a:sym typeface="Helvetica"/>
        </a:defRPr>
      </a:lvl9pPr>
    </p:titleStyle>
    <p:bodyStyle>
      <a:lvl1pPr marL="342900" indent="-342900">
        <a:buClr>
          <a:srgbClr val="000000"/>
        </a:buClr>
        <a:buSzPct val="100000"/>
        <a:buFont typeface="Helvetica"/>
        <a:buChar char="»"/>
        <a:defRPr sz="1200">
          <a:latin typeface="+mn-lt"/>
          <a:ea typeface="+mn-ea"/>
          <a:cs typeface="+mn-cs"/>
          <a:sym typeface="Helvetica"/>
        </a:defRPr>
      </a:lvl1pPr>
      <a:lvl2pPr marL="342900" indent="-152400">
        <a:buClr>
          <a:srgbClr val="000000"/>
        </a:buClr>
        <a:buSzPct val="100000"/>
        <a:buFont typeface="Helvetica"/>
        <a:buChar char="–"/>
        <a:defRPr sz="1200">
          <a:latin typeface="+mn-lt"/>
          <a:ea typeface="+mn-ea"/>
          <a:cs typeface="+mn-cs"/>
          <a:sym typeface="Helvetica"/>
        </a:defRPr>
      </a:lvl2pPr>
      <a:lvl3pPr marL="723900" indent="-3048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3pPr>
      <a:lvl4pPr marL="1104900" indent="-457200">
        <a:buClr>
          <a:srgbClr val="000000"/>
        </a:buClr>
        <a:buSzPct val="100000"/>
        <a:buFont typeface="Helvetica"/>
        <a:buChar char="–"/>
        <a:defRPr sz="1200">
          <a:latin typeface="+mn-lt"/>
          <a:ea typeface="+mn-ea"/>
          <a:cs typeface="+mn-cs"/>
          <a:sym typeface="Helvetica"/>
        </a:defRPr>
      </a:lvl4pPr>
      <a:lvl5pPr marL="1485900" indent="-609600">
        <a:buClr>
          <a:srgbClr val="000000"/>
        </a:buClr>
        <a:buSzPct val="100000"/>
        <a:buFont typeface="Helvetica"/>
        <a:buChar char="»"/>
        <a:defRPr sz="1200">
          <a:latin typeface="+mn-lt"/>
          <a:ea typeface="+mn-ea"/>
          <a:cs typeface="+mn-cs"/>
          <a:sym typeface="Helvetica"/>
        </a:defRPr>
      </a:lvl5pPr>
      <a:lvl6pPr marL="19431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6pPr>
      <a:lvl7pPr marL="24003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7pPr>
      <a:lvl8pPr marL="28575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8pPr>
      <a:lvl9pPr marL="33147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body" idx="4294967295"/>
          </p:nvPr>
        </p:nvSpPr>
        <p:spPr>
          <a:xfrm>
            <a:off x="1371600" y="4648200"/>
            <a:ext cx="64008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 defTabSz="832104">
              <a:buSzTx/>
              <a:buNone/>
              <a:defRPr sz="1800"/>
            </a:pPr>
            <a: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iOS Dev Camp #3 Week 5</a:t>
            </a:r>
            <a:b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sz="2912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0" indent="0" algn="ctr" defTabSz="832104">
              <a:spcBef>
                <a:spcPts val="600"/>
              </a:spcBef>
              <a:buSzTx/>
              <a:buNone/>
              <a:defRPr sz="1800"/>
            </a:pPr>
            <a:r>
              <a:rPr sz="2184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Edward Chiang</a:t>
            </a:r>
            <a:endParaRPr sz="2184"/>
          </a:p>
          <a:p>
            <a:pPr lvl="0" marL="0" indent="0" algn="ctr" defTabSz="832104">
              <a:spcBef>
                <a:spcPts val="600"/>
              </a:spcBef>
              <a:buSzTx/>
              <a:buNone/>
              <a:defRPr sz="1800"/>
            </a:pPr>
            <a:endParaRPr sz="2912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0" indent="0" algn="ctr" defTabSz="832104">
              <a:spcBef>
                <a:spcPts val="300"/>
              </a:spcBef>
              <a:buSzTx/>
              <a:buNone/>
              <a:defRPr sz="1800"/>
            </a:pPr>
            <a:r>
              <a:rPr sz="1638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2014.11.03 - 2014.11.07</a:t>
            </a:r>
          </a:p>
        </p:txBody>
      </p:sp>
      <p:pic>
        <p:nvPicPr>
          <p:cNvPr id="13" name="alpha-logo-square.png" descr="alpha-logo-squa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062" y="1655762"/>
            <a:ext cx="4079876" cy="232727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5" name="Shape 65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Coordinates</a:t>
            </a:r>
          </a:p>
        </p:txBody>
      </p:sp>
      <p:sp>
        <p:nvSpPr>
          <p:cNvPr id="66" name="Shape 66"/>
          <p:cNvSpPr/>
          <p:nvPr/>
        </p:nvSpPr>
        <p:spPr>
          <a:xfrm>
            <a:off x="457200" y="1905000"/>
            <a:ext cx="8242300" cy="471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Origin of a view’s coordinate system is upper left.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Units are “points” (not pixels)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Usually you don’t care about how many pixels per point are on the screen you’re drawing on. 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Fonts will automatically adjust to use higher resolution.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If you drawing graph will need to know.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@property CGFloat contentScaleFactor;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Views have 3 properties related to their location and size.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bounds: Your view’s internal drawing space’s origin and size.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center: The center of your view in your superview’s coordinate space.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frame: A rectangle in your superview’s coordinate space which entirely contains your view’s bounds.size.</a:t>
            </a:r>
          </a:p>
          <a:p>
            <a:pPr lvl="0" algn="l" defTabSz="457200">
              <a:lnSpc>
                <a:spcPct val="120000"/>
              </a:lnSpc>
              <a:defRPr sz="1800"/>
            </a:pPr>
            <a:endParaRPr>
              <a:solidFill>
                <a:srgbClr val="FF7C00"/>
              </a:solidFill>
            </a:endParaRP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72214" y="1870495"/>
            <a:ext cx="6058346" cy="4020298"/>
          </a:xfrm>
          <a:prstGeom prst="rect">
            <a:avLst/>
          </a:prstGeom>
          <a:solidFill>
            <a:srgbClr val="FFFFFF"/>
          </a:solidFill>
          <a:ln w="25400">
            <a:solidFill>
              <a:srgbClr val="BBE0E3"/>
            </a:solidFill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70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2" name="Shape 72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Coordinates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74" name="Shape 74"/>
          <p:cNvSpPr/>
          <p:nvPr/>
        </p:nvSpPr>
        <p:spPr>
          <a:xfrm rot="18900000">
            <a:off x="1933028" y="2921172"/>
            <a:ext cx="2217766" cy="2084044"/>
          </a:xfrm>
          <a:prstGeom prst="rect">
            <a:avLst/>
          </a:prstGeom>
          <a:solidFill>
            <a:srgbClr val="FF7C00"/>
          </a:solidFill>
          <a:ln w="25400">
            <a:solidFill>
              <a:srgbClr val="BBE0E3"/>
            </a:solidFill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>
            <a:off x="6973936" y="1857795"/>
            <a:ext cx="172569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200"/>
              <a:t>View A</a:t>
            </a:r>
          </a:p>
        </p:txBody>
      </p:sp>
      <p:sp>
        <p:nvSpPr>
          <p:cNvPr id="76" name="Shape 76"/>
          <p:cNvSpPr/>
          <p:nvPr/>
        </p:nvSpPr>
        <p:spPr>
          <a:xfrm>
            <a:off x="4683106" y="3517423"/>
            <a:ext cx="175486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200"/>
              <a:t>View B</a:t>
            </a:r>
          </a:p>
        </p:txBody>
      </p:sp>
      <p:sp>
        <p:nvSpPr>
          <p:cNvPr id="77" name="Shape 77"/>
          <p:cNvSpPr/>
          <p:nvPr/>
        </p:nvSpPr>
        <p:spPr>
          <a:xfrm flipV="1">
            <a:off x="1536298" y="2377772"/>
            <a:ext cx="3011227" cy="1"/>
          </a:xfrm>
          <a:prstGeom prst="line">
            <a:avLst/>
          </a:prstGeom>
          <a:ln w="25400">
            <a:solidFill>
              <a:srgbClr val="BBE0E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/>
            </a:pPr>
          </a:p>
        </p:txBody>
      </p:sp>
      <p:sp>
        <p:nvSpPr>
          <p:cNvPr id="78" name="Shape 78"/>
          <p:cNvSpPr/>
          <p:nvPr/>
        </p:nvSpPr>
        <p:spPr>
          <a:xfrm flipH="1">
            <a:off x="1523012" y="2438732"/>
            <a:ext cx="1" cy="3023656"/>
          </a:xfrm>
          <a:prstGeom prst="line">
            <a:avLst/>
          </a:prstGeom>
          <a:ln w="25400">
            <a:solidFill>
              <a:srgbClr val="BBE0E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/>
            </a:pPr>
          </a:p>
        </p:txBody>
      </p:sp>
      <p:sp>
        <p:nvSpPr>
          <p:cNvPr id="79" name="Shape 79"/>
          <p:cNvSpPr/>
          <p:nvPr/>
        </p:nvSpPr>
        <p:spPr>
          <a:xfrm>
            <a:off x="644117" y="1936778"/>
            <a:ext cx="894166" cy="518924"/>
          </a:xfrm>
          <a:prstGeom prst="line">
            <a:avLst/>
          </a:prstGeom>
          <a:ln w="25400">
            <a:solidFill>
              <a:srgbClr val="BBE0E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algn="l" defTabSz="457200">
              <a:defRPr sz="1200"/>
            </a:pPr>
          </a:p>
        </p:txBody>
      </p:sp>
      <p:sp>
        <p:nvSpPr>
          <p:cNvPr id="80" name="Shape 80"/>
          <p:cNvSpPr/>
          <p:nvPr/>
        </p:nvSpPr>
        <p:spPr>
          <a:xfrm>
            <a:off x="2851833" y="3760481"/>
            <a:ext cx="380157" cy="38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25400">
            <a:solidFill>
              <a:srgbClr val="BBE0E3"/>
            </a:solidFill>
          </a:ln>
        </p:spPr>
        <p:txBody>
          <a:bodyPr lIns="45719" rIns="45719"/>
          <a:lstStyle/>
          <a:p>
            <a:pPr lvl="0"/>
          </a:p>
        </p:txBody>
      </p:sp>
      <p:sp>
        <p:nvSpPr>
          <p:cNvPr id="81" name="Shape 81"/>
          <p:cNvSpPr/>
          <p:nvPr/>
        </p:nvSpPr>
        <p:spPr>
          <a:xfrm>
            <a:off x="1154809" y="1827527"/>
            <a:ext cx="173559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200"/>
              <a:t>140,65</a:t>
            </a:r>
          </a:p>
        </p:txBody>
      </p:sp>
      <p:sp>
        <p:nvSpPr>
          <p:cNvPr id="82" name="Shape 82"/>
          <p:cNvSpPr/>
          <p:nvPr/>
        </p:nvSpPr>
        <p:spPr>
          <a:xfrm>
            <a:off x="3303963" y="1827527"/>
            <a:ext cx="253569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200"/>
              <a:t>width: 320</a:t>
            </a:r>
          </a:p>
        </p:txBody>
      </p:sp>
      <p:sp>
        <p:nvSpPr>
          <p:cNvPr id="83" name="Shape 83"/>
          <p:cNvSpPr/>
          <p:nvPr/>
        </p:nvSpPr>
        <p:spPr>
          <a:xfrm>
            <a:off x="235191" y="3963270"/>
            <a:ext cx="1705643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200"/>
              <a:t>height</a:t>
            </a:r>
            <a:endParaRPr sz="4200"/>
          </a:p>
          <a:p>
            <a:pPr lvl="0">
              <a:defRPr sz="1800"/>
            </a:pPr>
            <a:r>
              <a:rPr sz="4200"/>
              <a:t>320</a:t>
            </a:r>
          </a:p>
        </p:txBody>
      </p:sp>
      <p:sp>
        <p:nvSpPr>
          <p:cNvPr id="84" name="Shape 84"/>
          <p:cNvSpPr/>
          <p:nvPr/>
        </p:nvSpPr>
        <p:spPr>
          <a:xfrm>
            <a:off x="2493238" y="4020033"/>
            <a:ext cx="218044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200"/>
              <a:t>300, 225</a:t>
            </a:r>
          </a:p>
        </p:txBody>
      </p:sp>
      <p:sp>
        <p:nvSpPr>
          <p:cNvPr id="85" name="Shape 85"/>
          <p:cNvSpPr/>
          <p:nvPr/>
        </p:nvSpPr>
        <p:spPr>
          <a:xfrm>
            <a:off x="3502639" y="2866163"/>
            <a:ext cx="99409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200"/>
              <a:t>200</a:t>
            </a:r>
          </a:p>
        </p:txBody>
      </p:sp>
      <p:sp>
        <p:nvSpPr>
          <p:cNvPr id="86" name="Shape 86"/>
          <p:cNvSpPr/>
          <p:nvPr/>
        </p:nvSpPr>
        <p:spPr>
          <a:xfrm>
            <a:off x="1837729" y="2866163"/>
            <a:ext cx="99409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200"/>
              <a:t>250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90" name="Shape 90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Coordinates</a:t>
            </a:r>
          </a:p>
        </p:txBody>
      </p:sp>
      <p:sp>
        <p:nvSpPr>
          <p:cNvPr id="91" name="Shape 91"/>
          <p:cNvSpPr/>
          <p:nvPr/>
        </p:nvSpPr>
        <p:spPr>
          <a:xfrm>
            <a:off x="457200" y="1905000"/>
            <a:ext cx="8242300" cy="169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frame.size is not always equal to bounds.size.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View B’s bounds = (0, 0, 200, 250)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View B’s frame = (140, 65, 320, 320)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View B’s center = (300, 225)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8502739" y="6409848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pic>
        <p:nvPicPr>
          <p:cNvPr id="95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title" idx="4294967295"/>
          </p:nvPr>
        </p:nvSpPr>
        <p:spPr>
          <a:xfrm>
            <a:off x="457200" y="418147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3600">
                <a:solidFill>
                  <a:srgbClr val="FF6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6600"/>
                </a:solidFill>
              </a:rPr>
              <a:t>Creating Views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1" name="Shape 101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Creating Views</a:t>
            </a:r>
          </a:p>
        </p:txBody>
      </p:sp>
      <p:sp>
        <p:nvSpPr>
          <p:cNvPr id="102" name="Shape 102"/>
          <p:cNvSpPr/>
          <p:nvPr/>
        </p:nvSpPr>
        <p:spPr>
          <a:xfrm>
            <a:off x="457200" y="1905000"/>
            <a:ext cx="8242300" cy="169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Most often you create views in Xcode. Drag out a generic UIView from the palette and use Inspector to change the class of the UIView to custom class.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Create a UIView in code. Just use alloc and initWithFrame: (UIView’s designate initializer).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7" name="Shape 107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Creating Views</a:t>
            </a:r>
          </a:p>
        </p:txBody>
      </p:sp>
      <p:sp>
        <p:nvSpPr>
          <p:cNvPr id="108" name="Shape 108"/>
          <p:cNvSpPr/>
          <p:nvPr/>
        </p:nvSpPr>
        <p:spPr>
          <a:xfrm>
            <a:off x="457200" y="1905000"/>
            <a:ext cx="8242300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Don’t and not to call drawRect.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Instead use </a:t>
            </a:r>
            <a:r>
              <a:rPr>
                <a:solidFill>
                  <a:srgbClr val="FF7C00"/>
                </a:solidFill>
              </a:rPr>
              <a:t>setNeedsDisplay</a:t>
            </a:r>
            <a:r>
              <a:t>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It will set everything up and call </a:t>
            </a:r>
            <a:r>
              <a:rPr>
                <a:solidFill>
                  <a:srgbClr val="FF7C00"/>
                </a:solidFill>
              </a:rPr>
              <a:t>drawRect:</a:t>
            </a:r>
            <a:r>
              <a:t> for you at an appropriate time.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13" name="Shape 113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Transparency in UIView</a:t>
            </a:r>
          </a:p>
        </p:txBody>
      </p:sp>
      <p:sp>
        <p:nvSpPr>
          <p:cNvPr id="114" name="Shape 114"/>
          <p:cNvSpPr/>
          <p:nvPr/>
        </p:nvSpPr>
        <p:spPr>
          <a:xfrm>
            <a:off x="457200" y="1905000"/>
            <a:ext cx="8242300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UIColor can have alpha.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UIView has a </a:t>
            </a:r>
            <a:r>
              <a:rPr>
                <a:solidFill>
                  <a:srgbClr val="FF7C00"/>
                </a:solidFill>
              </a:rPr>
              <a:t>backgroundColor</a:t>
            </a:r>
            <a:r>
              <a:t> property which can be set to transparent values.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Be sure to set </a:t>
            </a:r>
            <a:r>
              <a:rPr>
                <a:solidFill>
                  <a:srgbClr val="FF7C00"/>
                </a:solidFill>
              </a:rPr>
              <a:t>@property BOOL opaque</a:t>
            </a:r>
            <a:r>
              <a:t> to NO in a view which is partially transparent. If you don’t results are unpredictable (this is a performance optimization property, by the way).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UIView’s </a:t>
            </a:r>
            <a:r>
              <a:rPr>
                <a:solidFill>
                  <a:srgbClr val="FF7C00"/>
                </a:solidFill>
              </a:rPr>
              <a:t>@property CGFloat alpha</a:t>
            </a:r>
            <a:r>
              <a:t> can make the entire view partially transparent.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19" name="Shape 119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View with subviews</a:t>
            </a:r>
          </a:p>
        </p:txBody>
      </p:sp>
      <p:sp>
        <p:nvSpPr>
          <p:cNvPr id="120" name="Shape 120"/>
          <p:cNvSpPr/>
          <p:nvPr/>
        </p:nvSpPr>
        <p:spPr>
          <a:xfrm>
            <a:off x="457200" y="1905000"/>
            <a:ext cx="8242300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Subviews list order determines’ who’s in front. Lower ones can “show through” transparent views on top of them.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Default drawing is opaque. Transparency is not cheap (performance-wise)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You can hide a view completely by setting hidden property.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@property (nontatomic, strong) BOOL hidden;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25" name="Shape 125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Homework</a:t>
            </a:r>
          </a:p>
        </p:txBody>
      </p:sp>
      <p:sp>
        <p:nvSpPr>
          <p:cNvPr id="126" name="Shape 126"/>
          <p:cNvSpPr/>
          <p:nvPr/>
        </p:nvSpPr>
        <p:spPr>
          <a:xfrm>
            <a:off x="457200" y="1905000"/>
            <a:ext cx="8242300" cy="69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180473" indent="-180473" algn="l" defTabSz="457200">
              <a:lnSpc>
                <a:spcPct val="120000"/>
              </a:lnSpc>
              <a:buSzPct val="100000"/>
              <a:buChar char="•"/>
              <a:defRPr sz="1800"/>
            </a:lvl1pPr>
            <a:lvl2pPr marL="561473" indent="-180473" algn="l" defTabSz="457200">
              <a:lnSpc>
                <a:spcPct val="120000"/>
              </a:lnSpc>
              <a:buSzPct val="100000"/>
              <a:buChar char="•"/>
              <a:defRPr sz="1800"/>
            </a:lvl2pPr>
          </a:lstStyle>
          <a:p>
            <a:pPr lvl="0"/>
            <a:r>
              <a:t>Write your ImageTextView.</a:t>
            </a:r>
          </a:p>
          <a:p>
            <a:pPr lvl="1"/>
            <a:r>
              <a:t>Including UIImageView &amp; UILabel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371600" y="5105400"/>
            <a:ext cx="64135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800">
                <a:solidFill>
                  <a:srgbClr val="F2F2F2"/>
                </a:solidFill>
                <a:latin typeface="Adobe 黑体 Std R"/>
                <a:ea typeface="Adobe 黑体 Std R"/>
                <a:cs typeface="Adobe 黑体 Std R"/>
                <a:sym typeface="Adobe 黑体 Std R"/>
              </a:rPr>
              <a:t>~ END ~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algn="l" defTabSz="457200">
              <a:spcBef>
                <a:spcPts val="200"/>
              </a:spcBef>
              <a:defRPr sz="1800"/>
            </a:pPr>
            <a:endParaRPr sz="1100">
              <a:solidFill>
                <a:srgbClr val="F2F2F2"/>
              </a:solidFill>
              <a:latin typeface="Adobe 黑体 Std R"/>
              <a:ea typeface="Adobe 黑体 Std R"/>
              <a:cs typeface="Adobe 黑体 Std R"/>
              <a:sym typeface="Adobe 黑体 Std R"/>
            </a:endParaRPr>
          </a:p>
          <a:p>
            <a:pPr lvl="0" algn="l" defTabSz="457200">
              <a:spcBef>
                <a:spcPts val="600"/>
              </a:spcBef>
              <a:defRPr sz="1800"/>
            </a:pPr>
            <a:r>
              <a:rPr>
                <a:solidFill>
                  <a:srgbClr val="F2F2F2"/>
                </a:solidFill>
                <a:latin typeface="Adobe 黑体 Std R"/>
                <a:ea typeface="Adobe 黑体 Std R"/>
                <a:cs typeface="Adobe 黑体 Std R"/>
                <a:sym typeface="Adobe 黑体 Std R"/>
              </a:rPr>
              <a:t>http://www.alphacamp.tw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" name="Shape 18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Today</a:t>
            </a:r>
          </a:p>
        </p:txBody>
      </p:sp>
      <p:sp>
        <p:nvSpPr>
          <p:cNvPr id="19" name="Shape 19"/>
          <p:cNvSpPr/>
          <p:nvPr/>
        </p:nvSpPr>
        <p:spPr>
          <a:xfrm>
            <a:off x="457200" y="1905000"/>
            <a:ext cx="82423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UIViews</a:t>
            </a:r>
            <a:endParaRPr sz="4200"/>
          </a:p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Creating Views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8502739" y="6409848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pic>
        <p:nvPicPr>
          <p:cNvPr id="23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>
            <p:ph type="title" idx="4294967295"/>
          </p:nvPr>
        </p:nvSpPr>
        <p:spPr>
          <a:xfrm>
            <a:off x="457200" y="418147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3600">
                <a:solidFill>
                  <a:srgbClr val="FF6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6600"/>
                </a:solidFill>
              </a:rPr>
              <a:t>Views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9" name="Shape 29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Views</a:t>
            </a:r>
          </a:p>
        </p:txBody>
      </p:sp>
      <p:sp>
        <p:nvSpPr>
          <p:cNvPr id="30" name="Shape 30"/>
          <p:cNvSpPr/>
          <p:nvPr/>
        </p:nvSpPr>
        <p:spPr>
          <a:xfrm>
            <a:off x="457200" y="1905000"/>
            <a:ext cx="8242300" cy="2702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 view (i.e. </a:t>
            </a:r>
            <a:r>
              <a:rPr>
                <a:solidFill>
                  <a:srgbClr val="FF7C00"/>
                </a:solidFill>
              </a:rPr>
              <a:t>UIView</a:t>
            </a:r>
            <a:r>
              <a:t> subclass) represents a rectangular area. Defines a coordinate space.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Draws and handles events in that rectangle.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Hierarchical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 view has only one superview.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But can have many (or zero) subviews.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Subview order (in subviews array) matters: those later in the array are on top of those earlier.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5" name="Shape 35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UIWindow</a:t>
            </a:r>
          </a:p>
        </p:txBody>
      </p:sp>
      <p:sp>
        <p:nvSpPr>
          <p:cNvPr id="36" name="Shape 36"/>
          <p:cNvSpPr/>
          <p:nvPr/>
        </p:nvSpPr>
        <p:spPr>
          <a:xfrm>
            <a:off x="457200" y="1905000"/>
            <a:ext cx="8242300" cy="102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 UIView at the top of the view hierarchy.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Only have one </a:t>
            </a:r>
            <a:r>
              <a:rPr>
                <a:solidFill>
                  <a:srgbClr val="FF7C00"/>
                </a:solidFill>
              </a:rPr>
              <a:t>UIWindow</a:t>
            </a:r>
            <a:r>
              <a:t> (generally) in an iOS application.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It’s all about views, not windows.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1" name="Shape 41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Views</a:t>
            </a:r>
          </a:p>
        </p:txBody>
      </p:sp>
      <p:sp>
        <p:nvSpPr>
          <p:cNvPr id="42" name="Shape 42"/>
          <p:cNvSpPr/>
          <p:nvPr/>
        </p:nvSpPr>
        <p:spPr>
          <a:xfrm>
            <a:off x="457200" y="1905000"/>
            <a:ext cx="8242300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 hierarchy is most often constructed in Xcode graphically.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Even custom views are added to the view hierarchy using Xcode.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But it can be done in code as well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-"/>
              <a:defRPr sz="1800"/>
            </a:pPr>
            <a:r>
              <a:rPr>
                <a:solidFill>
                  <a:srgbClr val="FF7C00"/>
                </a:solidFill>
              </a:rPr>
              <a:t>addsubview:</a:t>
            </a:r>
            <a:endParaRPr>
              <a:solidFill>
                <a:srgbClr val="FF7C00"/>
              </a:solidFill>
            </a:endParaRP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-"/>
              <a:defRPr sz="1800"/>
            </a:pPr>
            <a:r>
              <a:rPr>
                <a:solidFill>
                  <a:srgbClr val="FF7C00"/>
                </a:solidFill>
              </a:rPr>
              <a:t>removeFromSupperview:</a:t>
            </a:r>
            <a:endParaRPr>
              <a:solidFill>
                <a:srgbClr val="FF7C00"/>
              </a:solidFill>
            </a:endParaRP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 top of this hierarchy for your MVS is the @property view.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7" name="Shape 47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Initializing a UIView</a:t>
            </a:r>
          </a:p>
        </p:txBody>
      </p:sp>
      <p:sp>
        <p:nvSpPr>
          <p:cNvPr id="48" name="Shape 48"/>
          <p:cNvSpPr/>
          <p:nvPr/>
        </p:nvSpPr>
        <p:spPr>
          <a:xfrm>
            <a:off x="457200" y="1905000"/>
            <a:ext cx="8242300" cy="2702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You might want to override UIView’s designated initializer.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More common than overriding UIViewController’s designated initializer.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You will also want to set up stuff in </a:t>
            </a:r>
            <a:r>
              <a:rPr>
                <a:solidFill>
                  <a:srgbClr val="FF7C00"/>
                </a:solidFill>
              </a:rPr>
              <a:t>awakeFromNib.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 </a:t>
            </a:r>
            <a:r>
              <a:rPr>
                <a:solidFill>
                  <a:srgbClr val="FF7C00"/>
                </a:solidFill>
              </a:rPr>
              <a:t>initWithFrame:</a:t>
            </a:r>
            <a:r>
              <a:t> is NOT called for a UIView coming out of a storyboard. But awakeFromNib is. Same as we talked about with UIViewController.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So it’s great you can write setup method, and called from both intiWithFrame and awakeFromNib.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3" name="Shape 53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Initializing a UIView</a:t>
            </a:r>
          </a:p>
        </p:txBody>
      </p:sp>
      <p:sp>
        <p:nvSpPr>
          <p:cNvPr id="54" name="Shape 54"/>
          <p:cNvSpPr/>
          <p:nvPr/>
        </p:nvSpPr>
        <p:spPr>
          <a:xfrm>
            <a:off x="457200" y="1905000"/>
            <a:ext cx="8242300" cy="2702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You might want to override UIView’s designated initializer.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More common than overriding UIViewController’s designated initializer.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You will also want to set up stuff in </a:t>
            </a:r>
            <a:r>
              <a:rPr>
                <a:solidFill>
                  <a:srgbClr val="FF7C00"/>
                </a:solidFill>
              </a:rPr>
              <a:t>awakeFromNib.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 </a:t>
            </a:r>
            <a:r>
              <a:rPr>
                <a:solidFill>
                  <a:srgbClr val="FF7C00"/>
                </a:solidFill>
              </a:rPr>
              <a:t>initWithFrame:</a:t>
            </a:r>
            <a:r>
              <a:t> is NOT called for a UIView coming out of a storyboard. But awakeFromNib is. Same as we talked about with UIViewController.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So it’s great you can write setup method, and called from both intiWithFrame and awakeFromNib.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9" name="Shape 59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View Coordinates</a:t>
            </a:r>
          </a:p>
        </p:txBody>
      </p:sp>
      <p:sp>
        <p:nvSpPr>
          <p:cNvPr id="60" name="Shape 60"/>
          <p:cNvSpPr/>
          <p:nvPr/>
        </p:nvSpPr>
        <p:spPr>
          <a:xfrm>
            <a:off x="457200" y="1905000"/>
            <a:ext cx="8242300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rPr>
                <a:solidFill>
                  <a:srgbClr val="FF7C00"/>
                </a:solidFill>
              </a:rPr>
              <a:t>CGFloat</a:t>
            </a:r>
            <a:endParaRPr>
              <a:solidFill>
                <a:srgbClr val="FF7C00"/>
              </a:solidFill>
            </a:endParaRP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Just a floating point number, but we always use it for graphics.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rPr>
                <a:solidFill>
                  <a:srgbClr val="FF7C00"/>
                </a:solidFill>
              </a:rPr>
              <a:t>CGPoint</a:t>
            </a:r>
            <a:endParaRPr>
              <a:solidFill>
                <a:srgbClr val="FF7C00"/>
              </a:solidFill>
            </a:endParaRP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C struct with two CGFloats in it: x and y.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rPr>
                <a:solidFill>
                  <a:srgbClr val="FF7C00"/>
                </a:solidFill>
              </a:rPr>
              <a:t>CGSize</a:t>
            </a:r>
            <a:endParaRPr>
              <a:solidFill>
                <a:srgbClr val="FF7C00"/>
              </a:solidFill>
            </a:endParaRP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C struct with two CGFloats in it: width  and height.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rPr>
                <a:solidFill>
                  <a:srgbClr val="FF7C00"/>
                </a:solidFill>
              </a:rPr>
              <a:t>CGRect</a:t>
            </a:r>
            <a:endParaRPr>
              <a:solidFill>
                <a:srgbClr val="FF7C00"/>
              </a:solidFill>
            </a:endParaRP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C struct with a CGPoint origin and a CGSize size.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