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/>
  <p:notesSz cx="6858000" cy="9144000"/>
  <p:defaultTextStyle>
    <a:lvl1pPr algn="ctr">
      <a:defRPr sz="4200">
        <a:latin typeface="+mn-lt"/>
        <a:ea typeface="+mn-ea"/>
        <a:cs typeface="+mn-cs"/>
        <a:sym typeface="Helvetica"/>
      </a:defRPr>
    </a:lvl1pPr>
    <a:lvl2pPr indent="457200" algn="ctr">
      <a:defRPr sz="4200">
        <a:latin typeface="+mn-lt"/>
        <a:ea typeface="+mn-ea"/>
        <a:cs typeface="+mn-cs"/>
        <a:sym typeface="Helvetica"/>
      </a:defRPr>
    </a:lvl2pPr>
    <a:lvl3pPr indent="914400" algn="ctr">
      <a:defRPr sz="4200">
        <a:latin typeface="+mn-lt"/>
        <a:ea typeface="+mn-ea"/>
        <a:cs typeface="+mn-cs"/>
        <a:sym typeface="Helvetica"/>
      </a:defRPr>
    </a:lvl3pPr>
    <a:lvl4pPr indent="1371600" algn="ctr">
      <a:defRPr sz="4200">
        <a:latin typeface="+mn-lt"/>
        <a:ea typeface="+mn-ea"/>
        <a:cs typeface="+mn-cs"/>
        <a:sym typeface="Helvetica"/>
      </a:defRPr>
    </a:lvl4pPr>
    <a:lvl5pPr indent="1828800" algn="ctr">
      <a:defRPr sz="4200">
        <a:latin typeface="+mn-lt"/>
        <a:ea typeface="+mn-ea"/>
        <a:cs typeface="+mn-cs"/>
        <a:sym typeface="Helvetica"/>
      </a:defRPr>
    </a:lvl5pPr>
    <a:lvl6pPr algn="ctr">
      <a:defRPr sz="4200">
        <a:latin typeface="+mn-lt"/>
        <a:ea typeface="+mn-ea"/>
        <a:cs typeface="+mn-cs"/>
        <a:sym typeface="Helvetica"/>
      </a:defRPr>
    </a:lvl6pPr>
    <a:lvl7pPr algn="ctr">
      <a:defRPr sz="4200">
        <a:latin typeface="+mn-lt"/>
        <a:ea typeface="+mn-ea"/>
        <a:cs typeface="+mn-cs"/>
        <a:sym typeface="Helvetica"/>
      </a:defRPr>
    </a:lvl7pPr>
    <a:lvl8pPr algn="ctr">
      <a:defRPr sz="4200">
        <a:latin typeface="+mn-lt"/>
        <a:ea typeface="+mn-ea"/>
        <a:cs typeface="+mn-cs"/>
        <a:sym typeface="Helvetica"/>
      </a:defRPr>
    </a:lvl8pPr>
    <a:lvl9pPr algn="ctr">
      <a:defRPr sz="4200"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E2E2E2"/>
          </a:solidFill>
        </a:fill>
      </a:tcStyle>
    </a:wholeTbl>
    <a:band2H>
      <a:tcTxStyle b="def" i="def"/>
      <a:tcStyle>
        <a:tcBdr/>
        <a:fill>
          <a:solidFill>
            <a:srgbClr val="F1F1F1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AAAAAA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AAAAAA"/>
          </a:solidFill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AAAAAA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CCCCDA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000000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" name="Shape 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sldNum" sz="quarter" idx="2"/>
          </p:nvPr>
        </p:nvSpPr>
        <p:spPr>
          <a:xfrm>
            <a:off x="8422818" y="6409848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 defTabSz="457200"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spd="med" advClick="1"/>
  <p:txStyles>
    <p:titleStyle>
      <a:lvl1pPr>
        <a:defRPr sz="1200">
          <a:latin typeface="+mn-lt"/>
          <a:ea typeface="+mn-ea"/>
          <a:cs typeface="+mn-cs"/>
          <a:sym typeface="Helvetica"/>
        </a:defRPr>
      </a:lvl1pPr>
      <a:lvl2pPr>
        <a:defRPr sz="1200">
          <a:latin typeface="+mn-lt"/>
          <a:ea typeface="+mn-ea"/>
          <a:cs typeface="+mn-cs"/>
          <a:sym typeface="Helvetica"/>
        </a:defRPr>
      </a:lvl2pPr>
      <a:lvl3pPr>
        <a:defRPr sz="1200">
          <a:latin typeface="+mn-lt"/>
          <a:ea typeface="+mn-ea"/>
          <a:cs typeface="+mn-cs"/>
          <a:sym typeface="Helvetica"/>
        </a:defRPr>
      </a:lvl3pPr>
      <a:lvl4pPr>
        <a:defRPr sz="1200">
          <a:latin typeface="+mn-lt"/>
          <a:ea typeface="+mn-ea"/>
          <a:cs typeface="+mn-cs"/>
          <a:sym typeface="Helvetica"/>
        </a:defRPr>
      </a:lvl4pPr>
      <a:lvl5pPr>
        <a:defRPr sz="1200">
          <a:latin typeface="+mn-lt"/>
          <a:ea typeface="+mn-ea"/>
          <a:cs typeface="+mn-cs"/>
          <a:sym typeface="Helvetica"/>
        </a:defRPr>
      </a:lvl5pPr>
      <a:lvl6pPr indent="457200">
        <a:defRPr sz="1200">
          <a:latin typeface="+mn-lt"/>
          <a:ea typeface="+mn-ea"/>
          <a:cs typeface="+mn-cs"/>
          <a:sym typeface="Helvetica"/>
        </a:defRPr>
      </a:lvl6pPr>
      <a:lvl7pPr indent="914400">
        <a:defRPr sz="1200">
          <a:latin typeface="+mn-lt"/>
          <a:ea typeface="+mn-ea"/>
          <a:cs typeface="+mn-cs"/>
          <a:sym typeface="Helvetica"/>
        </a:defRPr>
      </a:lvl7pPr>
      <a:lvl8pPr indent="1371600">
        <a:defRPr sz="1200">
          <a:latin typeface="+mn-lt"/>
          <a:ea typeface="+mn-ea"/>
          <a:cs typeface="+mn-cs"/>
          <a:sym typeface="Helvetica"/>
        </a:defRPr>
      </a:lvl8pPr>
      <a:lvl9pPr indent="1828800">
        <a:defRPr sz="1200">
          <a:latin typeface="+mn-lt"/>
          <a:ea typeface="+mn-ea"/>
          <a:cs typeface="+mn-cs"/>
          <a:sym typeface="Helvetica"/>
        </a:defRPr>
      </a:lvl9pPr>
    </p:titleStyle>
    <p:bodyStyle>
      <a:lvl1pPr marL="342900" indent="-342900">
        <a:buClr>
          <a:srgbClr val="000000"/>
        </a:buClr>
        <a:buSzPct val="100000"/>
        <a:buFont typeface="Helvetica"/>
        <a:buChar char="»"/>
        <a:defRPr sz="1200">
          <a:latin typeface="+mn-lt"/>
          <a:ea typeface="+mn-ea"/>
          <a:cs typeface="+mn-cs"/>
          <a:sym typeface="Helvetica"/>
        </a:defRPr>
      </a:lvl1pPr>
      <a:lvl2pPr marL="342900" indent="-152400">
        <a:buClr>
          <a:srgbClr val="000000"/>
        </a:buClr>
        <a:buSzPct val="100000"/>
        <a:buFont typeface="Helvetica"/>
        <a:buChar char="–"/>
        <a:defRPr sz="1200">
          <a:latin typeface="+mn-lt"/>
          <a:ea typeface="+mn-ea"/>
          <a:cs typeface="+mn-cs"/>
          <a:sym typeface="Helvetica"/>
        </a:defRPr>
      </a:lvl2pPr>
      <a:lvl3pPr marL="723900" indent="-304800">
        <a:buClr>
          <a:srgbClr val="000000"/>
        </a:buClr>
        <a:buSzPct val="100000"/>
        <a:buFont typeface="Helvetica"/>
        <a:buChar char="•"/>
        <a:defRPr sz="1200">
          <a:latin typeface="+mn-lt"/>
          <a:ea typeface="+mn-ea"/>
          <a:cs typeface="+mn-cs"/>
          <a:sym typeface="Helvetica"/>
        </a:defRPr>
      </a:lvl3pPr>
      <a:lvl4pPr marL="1104900" indent="-457200">
        <a:buClr>
          <a:srgbClr val="000000"/>
        </a:buClr>
        <a:buSzPct val="100000"/>
        <a:buFont typeface="Helvetica"/>
        <a:buChar char="–"/>
        <a:defRPr sz="1200">
          <a:latin typeface="+mn-lt"/>
          <a:ea typeface="+mn-ea"/>
          <a:cs typeface="+mn-cs"/>
          <a:sym typeface="Helvetica"/>
        </a:defRPr>
      </a:lvl4pPr>
      <a:lvl5pPr marL="1485900" indent="-609600">
        <a:buClr>
          <a:srgbClr val="000000"/>
        </a:buClr>
        <a:buSzPct val="100000"/>
        <a:buFont typeface="Helvetica"/>
        <a:buChar char="»"/>
        <a:defRPr sz="1200">
          <a:latin typeface="+mn-lt"/>
          <a:ea typeface="+mn-ea"/>
          <a:cs typeface="+mn-cs"/>
          <a:sym typeface="Helvetica"/>
        </a:defRPr>
      </a:lvl5pPr>
      <a:lvl6pPr marL="1943100" indent="-609600">
        <a:buClr>
          <a:srgbClr val="000000"/>
        </a:buClr>
        <a:buSzPct val="100000"/>
        <a:buFont typeface="Helvetica"/>
        <a:buChar char="•"/>
        <a:defRPr sz="1200">
          <a:latin typeface="+mn-lt"/>
          <a:ea typeface="+mn-ea"/>
          <a:cs typeface="+mn-cs"/>
          <a:sym typeface="Helvetica"/>
        </a:defRPr>
      </a:lvl6pPr>
      <a:lvl7pPr marL="2400300" indent="-609600">
        <a:buClr>
          <a:srgbClr val="000000"/>
        </a:buClr>
        <a:buSzPct val="100000"/>
        <a:buFont typeface="Helvetica"/>
        <a:buChar char="•"/>
        <a:defRPr sz="1200">
          <a:latin typeface="+mn-lt"/>
          <a:ea typeface="+mn-ea"/>
          <a:cs typeface="+mn-cs"/>
          <a:sym typeface="Helvetica"/>
        </a:defRPr>
      </a:lvl7pPr>
      <a:lvl8pPr marL="2857500" indent="-609600">
        <a:buClr>
          <a:srgbClr val="000000"/>
        </a:buClr>
        <a:buSzPct val="100000"/>
        <a:buFont typeface="Helvetica"/>
        <a:buChar char="•"/>
        <a:defRPr sz="1200">
          <a:latin typeface="+mn-lt"/>
          <a:ea typeface="+mn-ea"/>
          <a:cs typeface="+mn-cs"/>
          <a:sym typeface="Helvetica"/>
        </a:defRPr>
      </a:lvl8pPr>
      <a:lvl9pPr marL="3314700" indent="-609600">
        <a:buClr>
          <a:srgbClr val="000000"/>
        </a:buClr>
        <a:buSzPct val="100000"/>
        <a:buFont typeface="Helvetica"/>
        <a:buChar char="•"/>
        <a:defRPr sz="1200">
          <a:latin typeface="+mn-lt"/>
          <a:ea typeface="+mn-ea"/>
          <a:cs typeface="+mn-cs"/>
          <a:sym typeface="Helvetica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body" idx="4294967295"/>
          </p:nvPr>
        </p:nvSpPr>
        <p:spPr>
          <a:xfrm>
            <a:off x="1371600" y="4648200"/>
            <a:ext cx="640080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 algn="ctr" defTabSz="832104">
              <a:buSzTx/>
              <a:buNone/>
              <a:defRPr sz="1800"/>
            </a:pPr>
            <a:r>
              <a:rPr sz="2912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iOS Dev Camp #3 Week 5</a:t>
            </a:r>
            <a:br>
              <a:rPr sz="2912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sz="2912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View Controller Lifecycle</a:t>
            </a:r>
            <a:endParaRPr sz="2912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L="0" indent="0" algn="ctr" defTabSz="832104">
              <a:spcBef>
                <a:spcPts val="600"/>
              </a:spcBef>
              <a:buSzTx/>
              <a:buNone/>
              <a:defRPr sz="1800"/>
            </a:pPr>
            <a:r>
              <a:rPr sz="2184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Edward Chiang</a:t>
            </a:r>
            <a:endParaRPr sz="2184"/>
          </a:p>
          <a:p>
            <a:pPr lvl="0" marL="0" indent="0" algn="ctr" defTabSz="832104">
              <a:spcBef>
                <a:spcPts val="600"/>
              </a:spcBef>
              <a:buSzTx/>
              <a:buNone/>
              <a:defRPr sz="1800"/>
            </a:pPr>
            <a:endParaRPr sz="2912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L="0" indent="0" algn="ctr" defTabSz="832104">
              <a:spcBef>
                <a:spcPts val="300"/>
              </a:spcBef>
              <a:buSzTx/>
              <a:buNone/>
              <a:defRPr sz="1800"/>
            </a:pPr>
            <a:r>
              <a:rPr sz="1638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2014.11.03 - 2014.11.07</a:t>
            </a:r>
          </a:p>
        </p:txBody>
      </p:sp>
      <p:pic>
        <p:nvPicPr>
          <p:cNvPr id="13" name="alpha-logo-square.png" descr="alpha-logo-squar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2062" y="1655762"/>
            <a:ext cx="4079876" cy="2327276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/>
          <p:nvPr>
            <p:ph type="sldNum" sz="quarter" idx="2"/>
          </p:nvPr>
        </p:nvSpPr>
        <p:spPr>
          <a:xfrm>
            <a:off x="8502739" y="6409848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/>
          <p:nvPr/>
        </p:nvSpPr>
        <p:spPr>
          <a:xfrm>
            <a:off x="455612" y="1417637"/>
            <a:ext cx="8229601" cy="1"/>
          </a:xfrm>
          <a:prstGeom prst="line">
            <a:avLst/>
          </a:prstGeom>
          <a:ln w="31750">
            <a:solidFill>
              <a:srgbClr val="E46C0A"/>
            </a:solidFill>
            <a:round/>
          </a:ln>
          <a:effectLst>
            <a:outerShdw sx="100000" sy="100000" kx="0" ky="0" algn="b" rotWithShape="0" blurRad="38100" dist="19999" dir="5400000">
              <a:srgbClr val="000000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65" name="Shape 65"/>
          <p:cNvSpPr/>
          <p:nvPr>
            <p:ph type="title" idx="4294967295"/>
          </p:nvPr>
        </p:nvSpPr>
        <p:spPr>
          <a:xfrm>
            <a:off x="457200" y="92075"/>
            <a:ext cx="8229600" cy="150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3600"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/>
            </a:pPr>
            <a:r>
              <a:rPr sz="3600"/>
              <a:t>Autorotation</a:t>
            </a:r>
          </a:p>
        </p:txBody>
      </p:sp>
      <p:sp>
        <p:nvSpPr>
          <p:cNvPr id="66" name="Shape 66"/>
          <p:cNvSpPr/>
          <p:nvPr/>
        </p:nvSpPr>
        <p:spPr>
          <a:xfrm>
            <a:off x="457200" y="1905000"/>
            <a:ext cx="8242300" cy="4378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When the device is rotated, the top level view controller will have its bounds reoriented</a:t>
            </a: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The view controller returns YES from shouldAutoroated.</a:t>
            </a: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The view controller returns the new orientation in supportedInterfaceOrientations.</a:t>
            </a: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The application allows rotation to that orientation (defined in Info.plist file).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-"/>
              <a:defRPr sz="1800"/>
            </a:pPr>
            <a:r>
              <a:rPr>
                <a:solidFill>
                  <a:srgbClr val="FF7C00"/>
                </a:solidFill>
              </a:rPr>
              <a:t>(void)willRotateToInterfaceOrientation:(UIInterfaceOrientation)anOrientation duration:(NSTimeInterval)seconds; </a:t>
            </a:r>
            <a:endParaRPr>
              <a:solidFill>
                <a:srgbClr val="FF7C00"/>
              </a:solidFill>
            </a:endParaRP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-"/>
              <a:defRPr sz="1800"/>
            </a:pPr>
            <a:r>
              <a:rPr>
                <a:solidFill>
                  <a:srgbClr val="FF7C00"/>
                </a:solidFill>
              </a:rPr>
              <a:t>(void)willAnimateRotationToInterfaceOrientation:(UIInterfaceOriention)orient duration:(NSTimeInterval)seconds; </a:t>
            </a:r>
            <a:endParaRPr>
              <a:solidFill>
                <a:srgbClr val="FF7C00"/>
              </a:solidFill>
            </a:endParaRP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-"/>
              <a:defRPr sz="1800"/>
            </a:pPr>
            <a:r>
              <a:rPr>
                <a:solidFill>
                  <a:srgbClr val="FF7C00"/>
                </a:solidFill>
              </a:rPr>
              <a:t>(void)didRotateFromInterfaceOrientation:(UIInterfaceOrientation)anOrientation;</a:t>
            </a:r>
            <a:endParaRPr>
              <a:solidFill>
                <a:srgbClr val="FF7C00"/>
              </a:solidFill>
            </a:endParaRP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It’s pretty rare to implement these. Autolayout and viewWillLayoutSubvies usually suffice.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455612" y="1417637"/>
            <a:ext cx="8229601" cy="1"/>
          </a:xfrm>
          <a:prstGeom prst="line">
            <a:avLst/>
          </a:prstGeom>
          <a:ln w="31750">
            <a:solidFill>
              <a:srgbClr val="E46C0A"/>
            </a:solidFill>
            <a:round/>
          </a:ln>
          <a:effectLst>
            <a:outerShdw sx="100000" sy="100000" kx="0" ky="0" algn="b" rotWithShape="0" blurRad="38100" dist="19999" dir="5400000">
              <a:srgbClr val="000000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71" name="Shape 71"/>
          <p:cNvSpPr/>
          <p:nvPr>
            <p:ph type="title" idx="4294967295"/>
          </p:nvPr>
        </p:nvSpPr>
        <p:spPr>
          <a:xfrm>
            <a:off x="457200" y="92075"/>
            <a:ext cx="8229600" cy="150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3600"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/>
            </a:pPr>
            <a:r>
              <a:rPr sz="3600"/>
              <a:t>awakeFromNib</a:t>
            </a:r>
          </a:p>
        </p:txBody>
      </p:sp>
      <p:sp>
        <p:nvSpPr>
          <p:cNvPr id="72" name="Shape 72"/>
          <p:cNvSpPr/>
          <p:nvPr/>
        </p:nvSpPr>
        <p:spPr>
          <a:xfrm>
            <a:off x="457200" y="1905000"/>
            <a:ext cx="8242300" cy="2367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This method is sent to all objects that come out of a storyboard (including your Controller). Happens before outlets are set! (i.e. before the MVC is “loaded”)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Put code somewhere else if at all possible (e.g. viewDidLoad or viewWillAppear:).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Anything that would go in your Controller’s init method would have to go in awakeFromNib too (because init methods are not called on objects that come out of a storyboard).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hape 76"/>
          <p:cNvSpPr/>
          <p:nvPr/>
        </p:nvSpPr>
        <p:spPr>
          <a:xfrm>
            <a:off x="455612" y="1417637"/>
            <a:ext cx="8229601" cy="1"/>
          </a:xfrm>
          <a:prstGeom prst="line">
            <a:avLst/>
          </a:prstGeom>
          <a:ln w="31750">
            <a:solidFill>
              <a:srgbClr val="E46C0A"/>
            </a:solidFill>
            <a:round/>
          </a:ln>
          <a:effectLst>
            <a:outerShdw sx="100000" sy="100000" kx="0" ky="0" algn="b" rotWithShape="0" blurRad="38100" dist="19999" dir="5400000">
              <a:srgbClr val="000000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77" name="Shape 77"/>
          <p:cNvSpPr/>
          <p:nvPr>
            <p:ph type="title" idx="4294967295"/>
          </p:nvPr>
        </p:nvSpPr>
        <p:spPr>
          <a:xfrm>
            <a:off x="457200" y="92075"/>
            <a:ext cx="8229600" cy="150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3600"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/>
            </a:pPr>
            <a:r>
              <a:rPr sz="3600"/>
              <a:t>Summary</a:t>
            </a:r>
          </a:p>
        </p:txBody>
      </p:sp>
      <p:sp>
        <p:nvSpPr>
          <p:cNvPr id="78" name="Shape 78"/>
          <p:cNvSpPr/>
          <p:nvPr/>
        </p:nvSpPr>
        <p:spPr>
          <a:xfrm>
            <a:off x="457200" y="1905000"/>
            <a:ext cx="8242300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Instantiated (from storyboard - many ways for this to happen which we’ll cover later) awakeFromNib, viewDidLoad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(when geometry changes) viewWillLayoutSubviews: and viewDidLayoutSubviews: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(next group can happen repeatedly as your MVC appears and disappears from the screen …) viewWillAppear: and viewDidAppear:</a:t>
            </a:r>
          </a:p>
        </p:txBody>
      </p:sp>
      <p:sp>
        <p:nvSpPr>
          <p:cNvPr id="79" name="Shape 7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1371600" y="5105400"/>
            <a:ext cx="64135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algn="l" defTabSz="457200">
              <a:spcBef>
                <a:spcPts val="600"/>
              </a:spcBef>
              <a:defRPr sz="1800"/>
            </a:pPr>
            <a:r>
              <a:rPr sz="2800">
                <a:solidFill>
                  <a:srgbClr val="F2F2F2"/>
                </a:solidFill>
                <a:latin typeface="Adobe 黑体 Std R"/>
                <a:ea typeface="Adobe 黑体 Std R"/>
                <a:cs typeface="Adobe 黑体 Std R"/>
                <a:sym typeface="Adobe 黑体 Std R"/>
              </a:rPr>
              <a:t>~ END ~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algn="l" defTabSz="457200">
              <a:spcBef>
                <a:spcPts val="200"/>
              </a:spcBef>
              <a:defRPr sz="1800"/>
            </a:pPr>
            <a:endParaRPr sz="1100">
              <a:solidFill>
                <a:srgbClr val="F2F2F2"/>
              </a:solidFill>
              <a:latin typeface="Adobe 黑体 Std R"/>
              <a:ea typeface="Adobe 黑体 Std R"/>
              <a:cs typeface="Adobe 黑体 Std R"/>
              <a:sym typeface="Adobe 黑体 Std R"/>
            </a:endParaRPr>
          </a:p>
          <a:p>
            <a:pPr lvl="0" algn="l" defTabSz="457200">
              <a:spcBef>
                <a:spcPts val="600"/>
              </a:spcBef>
              <a:defRPr sz="1800"/>
            </a:pPr>
            <a:r>
              <a:rPr>
                <a:solidFill>
                  <a:srgbClr val="F2F2F2"/>
                </a:solidFill>
                <a:latin typeface="Adobe 黑体 Std R"/>
                <a:ea typeface="Adobe 黑体 Std R"/>
                <a:cs typeface="Adobe 黑体 Std R"/>
                <a:sym typeface="Adobe 黑体 Std R"/>
              </a:rPr>
              <a:t>http://www.alphacamp.tw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/>
          <p:nvPr/>
        </p:nvSpPr>
        <p:spPr>
          <a:xfrm>
            <a:off x="455612" y="1417637"/>
            <a:ext cx="8229601" cy="1"/>
          </a:xfrm>
          <a:prstGeom prst="line">
            <a:avLst/>
          </a:prstGeom>
          <a:ln w="31750">
            <a:solidFill>
              <a:srgbClr val="E46C0A"/>
            </a:solidFill>
            <a:round/>
          </a:ln>
          <a:effectLst>
            <a:outerShdw sx="100000" sy="100000" kx="0" ky="0" algn="b" rotWithShape="0" blurRad="38100" dist="19999" dir="5400000">
              <a:srgbClr val="000000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8" name="Shape 18"/>
          <p:cNvSpPr/>
          <p:nvPr>
            <p:ph type="title" idx="4294967295"/>
          </p:nvPr>
        </p:nvSpPr>
        <p:spPr>
          <a:xfrm>
            <a:off x="457200" y="92075"/>
            <a:ext cx="8229600" cy="150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4200"/>
            </a:lvl1pPr>
          </a:lstStyle>
          <a:p>
            <a:pPr lvl="0">
              <a:defRPr sz="1800"/>
            </a:pPr>
            <a:r>
              <a:rPr sz="4200"/>
              <a:t>Today</a:t>
            </a:r>
          </a:p>
        </p:txBody>
      </p:sp>
      <p:sp>
        <p:nvSpPr>
          <p:cNvPr id="19" name="Shape 19"/>
          <p:cNvSpPr/>
          <p:nvPr/>
        </p:nvSpPr>
        <p:spPr>
          <a:xfrm>
            <a:off x="457200" y="1905000"/>
            <a:ext cx="8242300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marL="421105" indent="-421105" algn="l">
              <a:buSzPct val="100000"/>
              <a:buChar char="•"/>
            </a:lvl1pPr>
          </a:lstStyle>
          <a:p>
            <a:pPr lvl="0">
              <a:defRPr sz="1800"/>
            </a:pPr>
            <a:r>
              <a:rPr sz="4200"/>
              <a:t>View Controller Lifecycle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xfrm>
            <a:off x="8502739" y="6409848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8502739" y="6409848"/>
            <a:ext cx="1840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457200"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5</a:t>
            </a:r>
          </a:p>
        </p:txBody>
      </p:sp>
      <p:pic>
        <p:nvPicPr>
          <p:cNvPr id="23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Shape 24"/>
          <p:cNvSpPr/>
          <p:nvPr>
            <p:ph type="title" idx="4294967295"/>
          </p:nvPr>
        </p:nvSpPr>
        <p:spPr>
          <a:xfrm>
            <a:off x="457200" y="4181475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b="1" sz="3600">
                <a:solidFill>
                  <a:srgbClr val="FF66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6600"/>
                </a:solidFill>
              </a:rPr>
              <a:t>View Controller Lifecycle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xfrm>
            <a:off x="8502739" y="6409848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/>
        </p:nvSpPr>
        <p:spPr>
          <a:xfrm>
            <a:off x="455612" y="1417637"/>
            <a:ext cx="8229601" cy="1"/>
          </a:xfrm>
          <a:prstGeom prst="line">
            <a:avLst/>
          </a:prstGeom>
          <a:ln w="31750">
            <a:solidFill>
              <a:srgbClr val="E46C0A"/>
            </a:solidFill>
            <a:round/>
          </a:ln>
          <a:effectLst>
            <a:outerShdw sx="100000" sy="100000" kx="0" ky="0" algn="b" rotWithShape="0" blurRad="38100" dist="19999" dir="5400000">
              <a:srgbClr val="000000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9" name="Shape 29"/>
          <p:cNvSpPr/>
          <p:nvPr>
            <p:ph type="title" idx="4294967295"/>
          </p:nvPr>
        </p:nvSpPr>
        <p:spPr>
          <a:xfrm>
            <a:off x="457200" y="92075"/>
            <a:ext cx="8229600" cy="150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3600"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/>
            </a:pPr>
            <a:r>
              <a:rPr sz="3600"/>
              <a:t>View Controller Lifecycle</a:t>
            </a:r>
          </a:p>
        </p:txBody>
      </p:sp>
      <p:sp>
        <p:nvSpPr>
          <p:cNvPr id="30" name="Shape 30"/>
          <p:cNvSpPr/>
          <p:nvPr/>
        </p:nvSpPr>
        <p:spPr>
          <a:xfrm>
            <a:off x="457200" y="1905000"/>
            <a:ext cx="8242300" cy="2702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View Controller have a “Lifecycle”</a:t>
            </a: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A sequence of messages is sent to them as they progress through it.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Why does this matter?</a:t>
            </a: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You very commonly override these methods to do certain work.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The start of the lifecycle</a:t>
            </a: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Creation.</a:t>
            </a: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MVCs are most often instantiated out of a storyboard.</a:t>
            </a: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There are ways to do it in code as well which we may cover later.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xfrm>
            <a:off x="8502739" y="6409848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/>
        </p:nvSpPr>
        <p:spPr>
          <a:xfrm>
            <a:off x="455612" y="1417637"/>
            <a:ext cx="8229601" cy="1"/>
          </a:xfrm>
          <a:prstGeom prst="line">
            <a:avLst/>
          </a:prstGeom>
          <a:ln w="31750">
            <a:solidFill>
              <a:srgbClr val="E46C0A"/>
            </a:solidFill>
            <a:round/>
          </a:ln>
          <a:effectLst>
            <a:outerShdw sx="100000" sy="100000" kx="0" ky="0" algn="b" rotWithShape="0" blurRad="38100" dist="19999" dir="5400000">
              <a:srgbClr val="000000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35" name="Shape 35"/>
          <p:cNvSpPr/>
          <p:nvPr>
            <p:ph type="title" idx="4294967295"/>
          </p:nvPr>
        </p:nvSpPr>
        <p:spPr>
          <a:xfrm>
            <a:off x="457200" y="92075"/>
            <a:ext cx="8229600" cy="150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3600"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/>
            </a:pPr>
            <a:r>
              <a:rPr sz="3600"/>
              <a:t>View Controller Lifecycle</a:t>
            </a:r>
          </a:p>
        </p:txBody>
      </p:sp>
      <p:sp>
        <p:nvSpPr>
          <p:cNvPr id="36" name="Shape 36"/>
          <p:cNvSpPr/>
          <p:nvPr/>
        </p:nvSpPr>
        <p:spPr>
          <a:xfrm>
            <a:off x="457200" y="1905000"/>
            <a:ext cx="8242300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What then?</a:t>
            </a: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Outlet setting.</a:t>
            </a: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Appearing and disappearing.</a:t>
            </a: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Geometry changes.</a:t>
            </a: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Low-memory Situations.</a:t>
            </a: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At each stage, iOS invokes method(s) on the controller.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xfrm>
            <a:off x="8502739" y="6409848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/>
        </p:nvSpPr>
        <p:spPr>
          <a:xfrm>
            <a:off x="455612" y="1417637"/>
            <a:ext cx="8229601" cy="1"/>
          </a:xfrm>
          <a:prstGeom prst="line">
            <a:avLst/>
          </a:prstGeom>
          <a:ln w="31750">
            <a:solidFill>
              <a:srgbClr val="E46C0A"/>
            </a:solidFill>
            <a:round/>
          </a:ln>
          <a:effectLst>
            <a:outerShdw sx="100000" sy="100000" kx="0" ky="0" algn="b" rotWithShape="0" blurRad="38100" dist="19999" dir="5400000">
              <a:srgbClr val="000000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41" name="Shape 41"/>
          <p:cNvSpPr/>
          <p:nvPr>
            <p:ph type="title" idx="4294967295"/>
          </p:nvPr>
        </p:nvSpPr>
        <p:spPr>
          <a:xfrm>
            <a:off x="457200" y="92075"/>
            <a:ext cx="8229600" cy="150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3600"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/>
            </a:pPr>
            <a:r>
              <a:rPr sz="3600"/>
              <a:t>ViewDidLoad</a:t>
            </a:r>
          </a:p>
        </p:txBody>
      </p:sp>
      <p:sp>
        <p:nvSpPr>
          <p:cNvPr id="42" name="Shape 42"/>
          <p:cNvSpPr/>
          <p:nvPr/>
        </p:nvSpPr>
        <p:spPr>
          <a:xfrm>
            <a:off x="457200" y="1905000"/>
            <a:ext cx="8242300" cy="4378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After instantiation and outlet-setting, </a:t>
            </a:r>
            <a:r>
              <a:rPr>
                <a:solidFill>
                  <a:srgbClr val="FF7C00"/>
                </a:solidFill>
              </a:rPr>
              <a:t>viewDidLoad</a:t>
            </a:r>
            <a:r>
              <a:t> is called.</a:t>
            </a: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This is an exceptionally good place to put a lot of setup code.</a:t>
            </a:r>
          </a:p>
          <a:p>
            <a:pPr lvl="0" algn="l" defTabSz="457200">
              <a:lnSpc>
                <a:spcPct val="120000"/>
              </a:lnSpc>
              <a:defRPr sz="1800"/>
            </a:pPr>
          </a:p>
          <a:p>
            <a:pPr lvl="2" indent="457200" algn="l" defTabSz="457200">
              <a:lnSpc>
                <a:spcPct val="120000"/>
              </a:lnSpc>
              <a:defRPr sz="1800"/>
            </a:pPr>
            <a:r>
              <a:t>- (void)viewDidLoad {</a:t>
            </a:r>
          </a:p>
          <a:p>
            <a:pPr lvl="3" indent="685800" algn="l" defTabSz="457200">
              <a:lnSpc>
                <a:spcPct val="120000"/>
              </a:lnSpc>
              <a:defRPr sz="1800"/>
            </a:pPr>
            <a:r>
              <a:t>[super viewDidLoad];</a:t>
            </a:r>
          </a:p>
          <a:p>
            <a:pPr lvl="3" indent="685800" algn="l" defTabSz="457200">
              <a:lnSpc>
                <a:spcPct val="120000"/>
              </a:lnSpc>
              <a:defRPr sz="1800"/>
            </a:pPr>
            <a:r>
              <a:t>// do some setup of MVC</a:t>
            </a:r>
          </a:p>
          <a:p>
            <a:pPr lvl="2" indent="457200" algn="l" defTabSz="457200">
              <a:lnSpc>
                <a:spcPct val="120000"/>
              </a:lnSpc>
              <a:defRPr sz="1800"/>
            </a:pPr>
            <a:r>
              <a:t>}</a:t>
            </a:r>
          </a:p>
          <a:p>
            <a:pPr lvl="0" algn="l" defTabSz="457200">
              <a:lnSpc>
                <a:spcPct val="120000"/>
              </a:lnSpc>
              <a:defRPr sz="1800"/>
            </a:pP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Be careful because the geometry of your views(bounds) not set yet!</a:t>
            </a: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At this point, you can’t be sure you’re on an iPhone 5 sized screen or an iPad or ????.</a:t>
            </a: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If you need to initialize something based on the geometry of the view, use </a:t>
            </a:r>
            <a:r>
              <a:rPr>
                <a:solidFill>
                  <a:srgbClr val="FF7C00"/>
                </a:solidFill>
              </a:rPr>
              <a:t>viewWillAppear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xfrm>
            <a:off x="8502739" y="6409848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/>
        </p:nvSpPr>
        <p:spPr>
          <a:xfrm>
            <a:off x="455612" y="1417637"/>
            <a:ext cx="8229601" cy="1"/>
          </a:xfrm>
          <a:prstGeom prst="line">
            <a:avLst/>
          </a:prstGeom>
          <a:ln w="31750">
            <a:solidFill>
              <a:srgbClr val="E46C0A"/>
            </a:solidFill>
            <a:round/>
          </a:ln>
          <a:effectLst>
            <a:outerShdw sx="100000" sy="100000" kx="0" ky="0" algn="b" rotWithShape="0" blurRad="38100" dist="19999" dir="5400000">
              <a:srgbClr val="000000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47" name="Shape 47"/>
          <p:cNvSpPr/>
          <p:nvPr>
            <p:ph type="title" idx="4294967295"/>
          </p:nvPr>
        </p:nvSpPr>
        <p:spPr>
          <a:xfrm>
            <a:off x="457200" y="92075"/>
            <a:ext cx="8229600" cy="150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3600"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/>
            </a:pPr>
            <a:r>
              <a:rPr sz="3600"/>
              <a:t>ViewWillAppear</a:t>
            </a:r>
          </a:p>
        </p:txBody>
      </p:sp>
      <p:sp>
        <p:nvSpPr>
          <p:cNvPr id="48" name="Shape 48"/>
          <p:cNvSpPr/>
          <p:nvPr/>
        </p:nvSpPr>
        <p:spPr>
          <a:xfrm>
            <a:off x="457200" y="1905000"/>
            <a:ext cx="8242300" cy="303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Just before the view appears on screen, you get notified.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Your view will only get “loaded” once, but it might appear and disappear a lot.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Don’t put something in this method that really wants to be in viewDidLoad. Otherwise, you might be doing something over and over unnecessarily.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Do here if things you display are changing while your MVC is off-screen.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This method is for</a:t>
            </a: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Geometry-related initialization.</a:t>
            </a: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Lazy execution.</a:t>
            </a:r>
          </a:p>
          <a:p>
            <a:pPr lvl="1" marL="561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Late updating.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xfrm>
            <a:off x="8502739" y="6409848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455612" y="1417637"/>
            <a:ext cx="8229601" cy="1"/>
          </a:xfrm>
          <a:prstGeom prst="line">
            <a:avLst/>
          </a:prstGeom>
          <a:ln w="31750">
            <a:solidFill>
              <a:srgbClr val="E46C0A"/>
            </a:solidFill>
            <a:round/>
          </a:ln>
          <a:effectLst>
            <a:outerShdw sx="100000" sy="100000" kx="0" ky="0" algn="b" rotWithShape="0" blurRad="38100" dist="19999" dir="5400000">
              <a:srgbClr val="000000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53" name="Shape 53"/>
          <p:cNvSpPr/>
          <p:nvPr>
            <p:ph type="title" idx="4294967295"/>
          </p:nvPr>
        </p:nvSpPr>
        <p:spPr>
          <a:xfrm>
            <a:off x="457200" y="92075"/>
            <a:ext cx="8229600" cy="150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3600"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/>
            </a:pPr>
            <a:r>
              <a:rPr sz="3600"/>
              <a:t>ViewWillDisappear</a:t>
            </a:r>
          </a:p>
        </p:txBody>
      </p:sp>
      <p:sp>
        <p:nvSpPr>
          <p:cNvPr id="54" name="Shape 54"/>
          <p:cNvSpPr/>
          <p:nvPr/>
        </p:nvSpPr>
        <p:spPr>
          <a:xfrm>
            <a:off x="457200" y="1905000"/>
            <a:ext cx="8242300" cy="136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You get notified when you will disappear off screen too.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There are “did” version of both of the appearance methods.</a:t>
            </a:r>
          </a:p>
          <a:p>
            <a:pPr lvl="1" indent="228600" algn="l" defTabSz="457200">
              <a:lnSpc>
                <a:spcPct val="120000"/>
              </a:lnSpc>
              <a:defRPr sz="1800"/>
            </a:pPr>
            <a:r>
              <a:rPr>
                <a:solidFill>
                  <a:srgbClr val="FF7C00"/>
                </a:solidFill>
              </a:rPr>
              <a:t>- (void)viewDidAppear:(BOOL)animated;</a:t>
            </a:r>
            <a:endParaRPr>
              <a:solidFill>
                <a:srgbClr val="FF7C00"/>
              </a:solidFill>
            </a:endParaRPr>
          </a:p>
          <a:p>
            <a:pPr lvl="1" indent="228600" algn="l" defTabSz="457200">
              <a:lnSpc>
                <a:spcPct val="120000"/>
              </a:lnSpc>
              <a:defRPr sz="1800"/>
            </a:pPr>
            <a:r>
              <a:rPr>
                <a:solidFill>
                  <a:srgbClr val="FF7C00"/>
                </a:solidFill>
              </a:rPr>
              <a:t>- (void)viewDidDisappear:(BOOL)animated;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8502739" y="6409848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/>
        </p:nvSpPr>
        <p:spPr>
          <a:xfrm>
            <a:off x="455612" y="1417637"/>
            <a:ext cx="8229601" cy="1"/>
          </a:xfrm>
          <a:prstGeom prst="line">
            <a:avLst/>
          </a:prstGeom>
          <a:ln w="31750">
            <a:solidFill>
              <a:srgbClr val="E46C0A"/>
            </a:solidFill>
            <a:round/>
          </a:ln>
          <a:effectLst>
            <a:outerShdw sx="100000" sy="100000" kx="0" ky="0" algn="b" rotWithShape="0" blurRad="38100" dist="19999" dir="5400000">
              <a:srgbClr val="000000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59" name="Shape 59"/>
          <p:cNvSpPr/>
          <p:nvPr>
            <p:ph type="title" idx="4294967295"/>
          </p:nvPr>
        </p:nvSpPr>
        <p:spPr>
          <a:xfrm>
            <a:off x="457200" y="92075"/>
            <a:ext cx="8229600" cy="150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3600"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/>
            </a:pPr>
            <a:r>
              <a:rPr sz="3600"/>
              <a:t>Geometry changed?</a:t>
            </a:r>
          </a:p>
        </p:txBody>
      </p:sp>
      <p:sp>
        <p:nvSpPr>
          <p:cNvPr id="60" name="Shape 60"/>
          <p:cNvSpPr/>
          <p:nvPr/>
        </p:nvSpPr>
        <p:spPr>
          <a:xfrm>
            <a:off x="457200" y="1905000"/>
            <a:ext cx="8242300" cy="69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Most of the time this will be automatically handled with Autolayout.</a:t>
            </a:r>
          </a:p>
          <a:p>
            <a:pPr lvl="0" marL="180473" indent="-180473" algn="l" defTabSz="457200">
              <a:lnSpc>
                <a:spcPct val="120000"/>
              </a:lnSpc>
              <a:buSzPct val="100000"/>
              <a:buChar char="•"/>
              <a:defRPr sz="1800"/>
            </a:pPr>
            <a:r>
              <a:t>Call any time a view’s frame changed and its subviews were thus re-layed out.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xfrm>
            <a:off x="8502739" y="6409848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AAAAAA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AAAAAA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