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alphacamp.tw"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4</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Foundation Framework with value</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2014.10.20 - 2014.10.24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3" name="Shape 6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4" name="Shape 6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Copy</a:t>
            </a:r>
          </a:p>
        </p:txBody>
      </p:sp>
      <p:sp>
        <p:nvSpPr>
          <p:cNvPr id="65" name="Shape 65"/>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FF7C00"/>
                </a:solidFill>
              </a:rPr>
              <a:t>+ copyWithZone:</a:t>
            </a:r>
            <a:endParaRPr>
              <a:solidFill>
                <a:srgbClr val="FF7C00"/>
              </a:solidFill>
            </a:endParaRPr>
          </a:p>
          <a:p>
            <a:pPr lvl="0" marL="180473" indent="-180473" algn="l" defTabSz="457200">
              <a:lnSpc>
                <a:spcPct val="120000"/>
              </a:lnSpc>
              <a:buSzPct val="100000"/>
              <a:buChar char="•"/>
              <a:defRPr sz="1800"/>
            </a:pPr>
            <a:r>
              <a:t>This method exists so class objects can be used in situations where you need an object that conforms to the </a:t>
            </a:r>
            <a:r>
              <a:rPr>
                <a:solidFill>
                  <a:srgbClr val="FF7C00"/>
                </a:solidFill>
              </a:rPr>
              <a:t>NSCopying</a:t>
            </a:r>
            <a:r>
              <a:t> protocol. For example, this method lets you use a class object as a key to an NSDictionary object. You should not override this method.</a:t>
            </a:r>
          </a:p>
        </p:txBody>
      </p:sp>
      <p:sp>
        <p:nvSpPr>
          <p:cNvPr id="66" name="Shape 6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9" name="Shape 6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0" name="Shape 7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Dealloc</a:t>
            </a:r>
          </a:p>
        </p:txBody>
      </p:sp>
      <p:sp>
        <p:nvSpPr>
          <p:cNvPr id="71" name="Shape 71"/>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FF7C00"/>
                </a:solidFill>
              </a:rPr>
              <a:t>- dealloc:</a:t>
            </a:r>
            <a:endParaRPr>
              <a:solidFill>
                <a:srgbClr val="FF7C00"/>
              </a:solidFill>
            </a:endParaRPr>
          </a:p>
          <a:p>
            <a:pPr lvl="0" marL="180473" indent="-180473" algn="l" defTabSz="457200">
              <a:lnSpc>
                <a:spcPct val="120000"/>
              </a:lnSpc>
              <a:buSzPct val="100000"/>
              <a:buChar char="•"/>
              <a:defRPr sz="1800"/>
            </a:pPr>
            <a:r>
              <a:t>Deallocates the memory occupied by the receiver.</a:t>
            </a:r>
          </a:p>
          <a:p>
            <a:pPr lvl="0" marL="180473" indent="-180473" algn="l" defTabSz="457200">
              <a:lnSpc>
                <a:spcPct val="120000"/>
              </a:lnSpc>
              <a:buSzPct val="100000"/>
              <a:buChar char="•"/>
              <a:defRPr sz="1800"/>
            </a:pPr>
            <a:r>
              <a:t>Subsequent messages to the receiver may generate an error indicating that a message was sent to a deallocated object (provided the deallocated memory hasn’t been reused yet).</a:t>
            </a:r>
          </a:p>
          <a:p>
            <a:pPr lvl="0" marL="180473" indent="-180473" algn="l" defTabSz="457200">
              <a:lnSpc>
                <a:spcPct val="120000"/>
              </a:lnSpc>
              <a:buSzPct val="100000"/>
              <a:buChar char="•"/>
              <a:defRPr sz="1800"/>
            </a:pPr>
            <a:r>
              <a:t>You never send a dealloc message directly. Instead, an object’s dealloc method is invoked by the runtime.</a:t>
            </a:r>
          </a:p>
        </p:txBody>
      </p:sp>
      <p:sp>
        <p:nvSpPr>
          <p:cNvPr id="72" name="Shape 7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7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6" name="Shape 76"/>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Sending Messages</a:t>
            </a:r>
          </a:p>
        </p:txBody>
      </p:sp>
      <p:sp>
        <p:nvSpPr>
          <p:cNvPr id="77" name="Shape 7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0" name="Shape 8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1" name="Shape 8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Sending Messages</a:t>
            </a:r>
          </a:p>
        </p:txBody>
      </p:sp>
      <p:sp>
        <p:nvSpPr>
          <p:cNvPr id="82" name="Shape 82"/>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FF7C00"/>
                </a:solidFill>
              </a:rPr>
              <a:t>- performSelector:withObject:afterDelay:</a:t>
            </a:r>
            <a:endParaRPr>
              <a:solidFill>
                <a:srgbClr val="FF7C00"/>
              </a:solidFill>
            </a:endParaRPr>
          </a:p>
          <a:p>
            <a:pPr lvl="0" marL="180473" indent="-180473" algn="l" defTabSz="457200">
              <a:lnSpc>
                <a:spcPct val="120000"/>
              </a:lnSpc>
              <a:buSzPct val="100000"/>
              <a:buChar char="•"/>
              <a:defRPr sz="1800"/>
            </a:pPr>
            <a:r>
              <a:t>Invokes a method of the receiver on the current thread using the default mode after a delay.</a:t>
            </a:r>
          </a:p>
          <a:p>
            <a:pPr lvl="0" marL="180473" indent="-180473" algn="l" defTabSz="457200">
              <a:lnSpc>
                <a:spcPct val="120000"/>
              </a:lnSpc>
              <a:buSzPct val="100000"/>
              <a:buChar char="•"/>
              <a:defRPr sz="1800"/>
            </a:pPr>
            <a:r>
              <a:rPr>
                <a:solidFill>
                  <a:srgbClr val="FF7C00"/>
                </a:solidFill>
              </a:rPr>
              <a:t>aSelector</a:t>
            </a:r>
            <a:r>
              <a:t>	A selector that identifies the method to invoke. The method should not have a significant return value and should take a single argument of type id, or no arguments.</a:t>
            </a:r>
          </a:p>
          <a:p>
            <a:pPr lvl="0" marL="180473" indent="-180473" algn="l" defTabSz="457200">
              <a:lnSpc>
                <a:spcPct val="120000"/>
              </a:lnSpc>
              <a:buSzPct val="100000"/>
              <a:buChar char="•"/>
              <a:defRPr sz="1800"/>
            </a:pPr>
            <a:r>
              <a:rPr>
                <a:solidFill>
                  <a:srgbClr val="FF7C00"/>
                </a:solidFill>
              </a:rPr>
              <a:t>anArgument</a:t>
            </a:r>
            <a:r>
              <a:t>	The argument to pass to the method when it is invoked. Pass nil if the method does not take an argument.</a:t>
            </a:r>
          </a:p>
          <a:p>
            <a:pPr lvl="0" marL="180473" indent="-180473" algn="l" defTabSz="457200">
              <a:lnSpc>
                <a:spcPct val="120000"/>
              </a:lnSpc>
              <a:buSzPct val="100000"/>
              <a:buChar char="•"/>
              <a:defRPr sz="1800"/>
            </a:pPr>
            <a:r>
              <a:rPr>
                <a:solidFill>
                  <a:srgbClr val="FF7C00"/>
                </a:solidFill>
              </a:rPr>
              <a:t>delay</a:t>
            </a:r>
            <a:r>
              <a:t>	The minimum time before which the message is sent. Specifying a delay of 0 does not necessarily cause the selector to be performed immediately. The selector is still queued on the thread’s run loop and performed as soon as possible.</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6" name="Shape 8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7" name="Shape 8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Sending Messages</a:t>
            </a:r>
          </a:p>
        </p:txBody>
      </p:sp>
      <p:sp>
        <p:nvSpPr>
          <p:cNvPr id="88" name="Shape 88"/>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This method sets up a timer to perform the aSelector message on the current thread’s run loop. The timer is configured to run in the default mode (NSDefaultRunLoopMode). When the timer fires, the thread attempts to dequeue the message from the run loop and perform the selector. It succeeds if the run loop is running and in the default mode; otherwise, the timer waits until the run loop is in the default mode.</a:t>
            </a:r>
          </a:p>
        </p:txBody>
      </p:sp>
      <p:sp>
        <p:nvSpPr>
          <p:cNvPr id="89" name="Shape 8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2" name="Shape 9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93" name="Shape 9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Sending Messages</a:t>
            </a:r>
          </a:p>
        </p:txBody>
      </p:sp>
      <p:sp>
        <p:nvSpPr>
          <p:cNvPr id="94" name="Shape 94"/>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If you want the message to be dequeued when the run loop is in a mode other than the default mode, use the </a:t>
            </a:r>
            <a:r>
              <a:rPr>
                <a:solidFill>
                  <a:srgbClr val="FF7C00"/>
                </a:solidFill>
              </a:rPr>
              <a:t>performSelector:withObject:afterDelay:inModes:</a:t>
            </a:r>
            <a:r>
              <a:t> method instead. If you are not sure whether the current thread is the main thread, you can use the </a:t>
            </a:r>
            <a:r>
              <a:rPr>
                <a:solidFill>
                  <a:srgbClr val="FF7C00"/>
                </a:solidFill>
              </a:rPr>
              <a:t>performSelectorOnMainThread:withObject:waitUntilDone:</a:t>
            </a:r>
            <a:r>
              <a:t> or </a:t>
            </a:r>
            <a:r>
              <a:rPr>
                <a:solidFill>
                  <a:srgbClr val="FF7C00"/>
                </a:solidFill>
              </a:rPr>
              <a:t>performSelectorOnMainThread:withObject:waitUntilDone:modes:</a:t>
            </a:r>
            <a:r>
              <a:t> method to guarantee that your selector executes on the main thread. To cancel a queued message, use the </a:t>
            </a:r>
            <a:r>
              <a:rPr>
                <a:solidFill>
                  <a:srgbClr val="FF7C00"/>
                </a:solidFill>
              </a:rPr>
              <a:t>cancelPreviousPerformRequestsWithTarget:</a:t>
            </a:r>
            <a:r>
              <a:t> or </a:t>
            </a:r>
            <a:r>
              <a:rPr>
                <a:solidFill>
                  <a:srgbClr val="FF7C00"/>
                </a:solidFill>
              </a:rPr>
              <a:t>cancelPreviousPerformRequestsWithTarget:selector:object:</a:t>
            </a:r>
            <a:r>
              <a:t> method.</a:t>
            </a:r>
          </a:p>
        </p:txBody>
      </p:sp>
      <p:sp>
        <p:nvSpPr>
          <p:cNvPr id="95" name="Shape 95"/>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8" name="Shape 9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808080">
                <a:alpha val="37998"/>
              </a:srgbClr>
            </a:outerShdw>
          </a:effectLst>
        </p:spPr>
        <p:txBody>
          <a:bodyPr lIns="0" tIns="0" rIns="0" bIns="0"/>
          <a:lstStyle/>
          <a:p>
            <a:pPr lvl="0" algn="l" defTabSz="457200">
              <a:defRPr sz="1200"/>
            </a:pPr>
          </a:p>
        </p:txBody>
      </p:sp>
      <p:sp>
        <p:nvSpPr>
          <p:cNvPr id="99" name="Shape 9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Todays Homework</a:t>
            </a:r>
          </a:p>
        </p:txBody>
      </p:sp>
      <p:sp>
        <p:nvSpPr>
          <p:cNvPr id="100" name="Shape 100"/>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Creating A New Class</a:t>
            </a:r>
          </a:p>
          <a:p>
            <a:pPr lvl="1" marL="561473" indent="-180473" algn="l" defTabSz="457200">
              <a:lnSpc>
                <a:spcPct val="120000"/>
              </a:lnSpc>
              <a:buSzPct val="100000"/>
              <a:buChar char="•"/>
              <a:defRPr sz="1800"/>
            </a:pPr>
            <a:r>
              <a:t>Subclass of: NSObject</a:t>
            </a:r>
          </a:p>
          <a:p>
            <a:pPr lvl="1" marL="561473" indent="-180473" algn="l" defTabSz="457200">
              <a:lnSpc>
                <a:spcPct val="120000"/>
              </a:lnSpc>
              <a:buSzPct val="100000"/>
              <a:buChar char="•"/>
              <a:defRPr sz="1800"/>
            </a:pPr>
            <a:r>
              <a:t>Name it with your class name</a:t>
            </a:r>
          </a:p>
          <a:p>
            <a:pPr lvl="1" marL="561473" indent="-180473" algn="l" defTabSz="457200">
              <a:lnSpc>
                <a:spcPct val="120000"/>
              </a:lnSpc>
              <a:buSzPct val="100000"/>
              <a:buChar char="•"/>
              <a:defRPr sz="1800"/>
            </a:pPr>
            <a:r>
              <a:t>Save it in a suitable directory within your project</a:t>
            </a:r>
          </a:p>
        </p:txBody>
      </p:sp>
      <p:sp>
        <p:nvSpPr>
          <p:cNvPr id="101" name="Shape 10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1371600" y="5105400"/>
            <a:ext cx="6413500" cy="14478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FFFFF"/>
                </a:solidFill>
                <a:hlinkClick r:id="rId2" invalidUrl="" action="" tgtFrame="" tooltip="" history="1" highlightClick="0" endSnd="0"/>
              </a:rPr>
              <a:t>http://www.alphacamp.tw</a:t>
            </a:r>
          </a:p>
        </p:txBody>
      </p:sp>
      <p:sp>
        <p:nvSpPr>
          <p:cNvPr id="104" name="Shape 1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3251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421105" indent="-421105" algn="l">
              <a:buSzPct val="100000"/>
              <a:buChar char="•"/>
              <a:defRPr sz="1800"/>
            </a:pPr>
            <a:r>
              <a:rPr sz="4200"/>
              <a:t>NSObject</a:t>
            </a:r>
            <a:endParaRPr sz="4200"/>
          </a:p>
          <a:p>
            <a:pPr lvl="1" marL="802105" indent="-421105" algn="l">
              <a:buSzPct val="100000"/>
              <a:buChar char="•"/>
              <a:defRPr sz="1800"/>
            </a:pPr>
            <a:r>
              <a:rPr sz="4200"/>
              <a:t>Initialize a class</a:t>
            </a:r>
            <a:endParaRPr sz="4200"/>
          </a:p>
          <a:p>
            <a:pPr lvl="0" marL="421105" indent="-421105" algn="l">
              <a:buSzPct val="100000"/>
              <a:buChar char="•"/>
              <a:defRPr sz="1800"/>
            </a:pPr>
            <a:r>
              <a:rPr sz="4200"/>
              <a:t>Creating, Copying and Deallocating</a:t>
            </a:r>
            <a:endParaRPr sz="4200"/>
          </a:p>
          <a:p>
            <a:pPr lvl="0" marL="421105" indent="-421105" algn="l">
              <a:buSzPct val="100000"/>
              <a:buChar char="•"/>
              <a:defRPr sz="1800"/>
            </a:pPr>
            <a:r>
              <a:rPr sz="4200"/>
              <a:t>Sending Messages</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2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4" name="Shape 24"/>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NSObject</a:t>
            </a:r>
          </a:p>
        </p:txBody>
      </p:sp>
      <p:sp>
        <p:nvSpPr>
          <p:cNvPr id="25" name="Shape 2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8" name="Shape 2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9" name="Shape 2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NSObject</a:t>
            </a:r>
          </a:p>
        </p:txBody>
      </p:sp>
      <p:sp>
        <p:nvSpPr>
          <p:cNvPr id="30" name="Shape 30"/>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Base class for pretty much every object in the iOS SDK.</a:t>
            </a:r>
          </a:p>
          <a:p>
            <a:pPr lvl="1" indent="228600" algn="l" defTabSz="457200">
              <a:lnSpc>
                <a:spcPct val="120000"/>
              </a:lnSpc>
              <a:defRPr sz="1800"/>
            </a:pPr>
            <a:r>
              <a:rPr>
                <a:solidFill>
                  <a:srgbClr val="FF7C00"/>
                </a:solidFill>
              </a:rPr>
              <a:t>- (NSString *)description</a:t>
            </a:r>
            <a:r>
              <a:t> is a useful method to override (it’s </a:t>
            </a:r>
            <a:r>
              <a:rPr>
                <a:solidFill>
                  <a:srgbClr val="FF7C00"/>
                </a:solidFill>
              </a:rPr>
              <a:t>%@</a:t>
            </a:r>
            <a:r>
              <a:t> in </a:t>
            </a:r>
            <a:r>
              <a:rPr>
                <a:solidFill>
                  <a:srgbClr val="FF7C00"/>
                </a:solidFill>
              </a:rPr>
              <a:t>NSLog()</a:t>
            </a:r>
            <a:r>
              <a:t>).</a:t>
            </a:r>
          </a:p>
          <a:p>
            <a:pPr lvl="0" algn="l" defTabSz="457200">
              <a:lnSpc>
                <a:spcPct val="120000"/>
              </a:lnSpc>
              <a:defRPr sz="1800"/>
            </a:pPr>
          </a:p>
          <a:p>
            <a:pPr lvl="0" marL="180473" indent="-180473" algn="l" defTabSz="457200">
              <a:lnSpc>
                <a:spcPct val="120000"/>
              </a:lnSpc>
              <a:buSzPct val="100000"/>
              <a:buChar char="•"/>
              <a:defRPr sz="1800"/>
            </a:pPr>
            <a:r>
              <a:t>Copying objects.</a:t>
            </a:r>
          </a:p>
          <a:p>
            <a:pPr lvl="1" indent="228600" algn="l" defTabSz="457200">
              <a:lnSpc>
                <a:spcPct val="120000"/>
              </a:lnSpc>
              <a:defRPr sz="1800"/>
            </a:pPr>
            <a:r>
              <a:rPr>
                <a:solidFill>
                  <a:srgbClr val="FF7C00"/>
                </a:solidFill>
              </a:rPr>
              <a:t>- (id)copy;</a:t>
            </a:r>
            <a:endParaRPr>
              <a:solidFill>
                <a:srgbClr val="FF7C00"/>
              </a:solidFill>
            </a:endParaRPr>
          </a:p>
          <a:p>
            <a:pPr lvl="1" indent="228600" algn="l" defTabSz="457200">
              <a:lnSpc>
                <a:spcPct val="120000"/>
              </a:lnSpc>
              <a:defRPr sz="1800"/>
            </a:pPr>
            <a:r>
              <a:rPr>
                <a:solidFill>
                  <a:srgbClr val="FF7C00"/>
                </a:solidFill>
              </a:rPr>
              <a:t>- (id)mutableCopy;</a:t>
            </a:r>
            <a:endParaRPr>
              <a:solidFill>
                <a:srgbClr val="FF7C00"/>
              </a:solidFill>
            </a:endParaRPr>
          </a:p>
          <a:p>
            <a:pPr lvl="0" algn="l" defTabSz="457200">
              <a:lnSpc>
                <a:spcPct val="120000"/>
              </a:lnSpc>
              <a:defRPr sz="1800"/>
            </a:pPr>
          </a:p>
          <a:p>
            <a:pPr lvl="0" marL="180473" indent="-180473" algn="l" defTabSz="457200">
              <a:lnSpc>
                <a:spcPct val="120000"/>
              </a:lnSpc>
              <a:buSzPct val="100000"/>
              <a:buChar char="•"/>
              <a:defRPr sz="1800"/>
            </a:pPr>
            <a:r>
              <a:t>It’s not uncommon to have an array or dictionary and make a mutableCopy and modify.</a:t>
            </a:r>
          </a:p>
        </p:txBody>
      </p:sp>
      <p:sp>
        <p:nvSpPr>
          <p:cNvPr id="31" name="Shape 3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4" name="Shape 3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5" name="Shape 3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Initializing a Class</a:t>
            </a:r>
          </a:p>
        </p:txBody>
      </p:sp>
      <p:sp>
        <p:nvSpPr>
          <p:cNvPr id="36" name="Shape 36"/>
          <p:cNvSpPr/>
          <p:nvPr/>
        </p:nvSpPr>
        <p:spPr>
          <a:xfrm>
            <a:off x="457200" y="1905000"/>
            <a:ext cx="8242300" cy="43789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Initialized the class before it receives its first message</a:t>
            </a:r>
          </a:p>
          <a:p>
            <a:pPr lvl="1" marL="561473" indent="-180473" algn="l" defTabSz="457200">
              <a:lnSpc>
                <a:spcPct val="120000"/>
              </a:lnSpc>
              <a:buSzPct val="100000"/>
              <a:buChar char="+"/>
              <a:defRPr sz="1800"/>
            </a:pPr>
            <a:r>
              <a:rPr>
                <a:solidFill>
                  <a:srgbClr val="FF7C00"/>
                </a:solidFill>
              </a:rPr>
              <a:t>(void)initialize</a:t>
            </a:r>
            <a:endParaRPr>
              <a:solidFill>
                <a:srgbClr val="FF7C00"/>
              </a:solidFill>
            </a:endParaRPr>
          </a:p>
          <a:p>
            <a:pPr lvl="0" marL="180473" indent="-180473" algn="l" defTabSz="457200">
              <a:lnSpc>
                <a:spcPct val="120000"/>
              </a:lnSpc>
              <a:buSzPct val="100000"/>
              <a:buChar char="•"/>
              <a:defRPr sz="1800"/>
            </a:pPr>
            <a:r>
              <a:t>The runtime sends initialize to each clans in program just before the class, or any class that inherits from its, is sent its first message from within the program.</a:t>
            </a:r>
          </a:p>
          <a:p>
            <a:pPr lvl="2" indent="457200" algn="l" defTabSz="457200">
              <a:lnSpc>
                <a:spcPct val="120000"/>
              </a:lnSpc>
              <a:defRPr sz="1800"/>
            </a:pPr>
            <a:r>
              <a:t>+ (void)initialize {</a:t>
            </a:r>
          </a:p>
          <a:p>
            <a:pPr lvl="3" indent="685800" algn="l" defTabSz="457200">
              <a:lnSpc>
                <a:spcPct val="120000"/>
              </a:lnSpc>
              <a:defRPr sz="1800"/>
            </a:pPr>
            <a:r>
              <a:t>if (self == [ClassName self]) {</a:t>
            </a:r>
          </a:p>
          <a:p>
            <a:pPr lvl="4" indent="914400" algn="l" defTabSz="457200">
              <a:lnSpc>
                <a:spcPct val="120000"/>
              </a:lnSpc>
              <a:defRPr sz="1800"/>
            </a:pPr>
            <a:r>
              <a:t>// … do the initialization</a:t>
            </a:r>
          </a:p>
          <a:p>
            <a:pPr lvl="3" indent="685800" algn="l" defTabSz="457200">
              <a:lnSpc>
                <a:spcPct val="120000"/>
              </a:lnSpc>
              <a:defRPr sz="1800"/>
            </a:pPr>
            <a:r>
              <a:t>}</a:t>
            </a:r>
          </a:p>
          <a:p>
            <a:pPr lvl="2" indent="457200" algn="l" defTabSz="457200">
              <a:lnSpc>
                <a:spcPct val="120000"/>
              </a:lnSpc>
              <a:defRPr sz="1800"/>
            </a:pPr>
            <a:r>
              <a:t>}</a:t>
            </a:r>
          </a:p>
          <a:p>
            <a:pPr lvl="0" marL="180473" indent="-180473" algn="l" defTabSz="457200">
              <a:lnSpc>
                <a:spcPct val="120000"/>
              </a:lnSpc>
              <a:buSzPct val="100000"/>
              <a:buChar char="•"/>
              <a:defRPr sz="1800"/>
            </a:pPr>
            <a:r>
              <a:rPr>
                <a:solidFill>
                  <a:srgbClr val="FF7C00"/>
                </a:solidFill>
              </a:rPr>
              <a:t>Initialize</a:t>
            </a:r>
            <a:r>
              <a:t> is called in a thread-safe manner and the order of initialize being called on different classes is not guaranteed, it’s important to do the minimum amount of work necessary in the methods.</a:t>
            </a:r>
          </a:p>
        </p:txBody>
      </p:sp>
      <p:sp>
        <p:nvSpPr>
          <p:cNvPr id="37" name="Shape 37"/>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4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1" name="Shape 41"/>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Creating, Copying and Deallocating</a:t>
            </a:r>
          </a:p>
        </p:txBody>
      </p:sp>
      <p:sp>
        <p:nvSpPr>
          <p:cNvPr id="42" name="Shape 42"/>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5" name="Shape 4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6" name="Shape 4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Alloc</a:t>
            </a:r>
          </a:p>
        </p:txBody>
      </p:sp>
      <p:sp>
        <p:nvSpPr>
          <p:cNvPr id="47" name="Shape 47"/>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FF7C00"/>
                </a:solidFill>
              </a:rPr>
              <a:t>+ alloc</a:t>
            </a:r>
            <a:endParaRPr>
              <a:solidFill>
                <a:srgbClr val="FF7C00"/>
              </a:solidFill>
            </a:endParaRPr>
          </a:p>
          <a:p>
            <a:pPr lvl="0" marL="180473" indent="-180473" algn="l" defTabSz="457200">
              <a:lnSpc>
                <a:spcPct val="120000"/>
              </a:lnSpc>
              <a:buSzPct val="100000"/>
              <a:buChar char="•"/>
              <a:defRPr sz="1800"/>
            </a:pPr>
            <a:r>
              <a:t>Return a new instance of the receiving class.</a:t>
            </a:r>
          </a:p>
          <a:p>
            <a:pPr lvl="0" marL="180473" indent="-180473" algn="l" defTabSz="457200">
              <a:lnSpc>
                <a:spcPct val="120000"/>
              </a:lnSpc>
              <a:buSzPct val="100000"/>
              <a:buChar char="•"/>
              <a:defRPr sz="1800"/>
            </a:pPr>
            <a:r>
              <a:t>Must use an init… method to complete the initialization process.</a:t>
            </a:r>
          </a:p>
          <a:p>
            <a:pPr lvl="2" indent="457200" algn="l" defTabSz="457200">
              <a:lnSpc>
                <a:spcPct val="120000"/>
              </a:lnSpc>
              <a:defRPr sz="1800"/>
            </a:pPr>
            <a:r>
              <a:rPr>
                <a:solidFill>
                  <a:srgbClr val="FF7C00"/>
                </a:solidFill>
              </a:rPr>
              <a:t>TheClass *newObject = [[TheClass alloc] init];</a:t>
            </a:r>
            <a:endParaRPr>
              <a:solidFill>
                <a:srgbClr val="FF7C00"/>
              </a:solidFill>
            </a:endParaRPr>
          </a:p>
          <a:p>
            <a:pPr lvl="0" marL="180473" indent="-180473" algn="l" defTabSz="457200">
              <a:lnSpc>
                <a:spcPct val="120000"/>
              </a:lnSpc>
              <a:buSzPct val="100000"/>
              <a:buChar char="•"/>
              <a:defRPr sz="1800"/>
            </a:pPr>
            <a:r>
              <a:t>Do not override alloc to include initialization code. Instead, implement class-specific versions of init… methods.</a:t>
            </a:r>
          </a:p>
        </p:txBody>
      </p:sp>
      <p:sp>
        <p:nvSpPr>
          <p:cNvPr id="48" name="Shape 48"/>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1" name="Shape 5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2" name="Shape 5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Init</a:t>
            </a:r>
          </a:p>
        </p:txBody>
      </p:sp>
      <p:sp>
        <p:nvSpPr>
          <p:cNvPr id="53" name="Shape 53"/>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FF7C00"/>
                </a:solidFill>
              </a:rPr>
              <a:t>- init</a:t>
            </a:r>
            <a:endParaRPr>
              <a:solidFill>
                <a:srgbClr val="FF7C00"/>
              </a:solidFill>
            </a:endParaRPr>
          </a:p>
          <a:p>
            <a:pPr lvl="0" marL="180473" indent="-180473" algn="l" defTabSz="457200">
              <a:lnSpc>
                <a:spcPct val="120000"/>
              </a:lnSpc>
              <a:buSzPct val="100000"/>
              <a:buChar char="•"/>
              <a:defRPr sz="1800"/>
            </a:pPr>
            <a:r>
              <a:t>Implemented by subclasses to initialize to a new object (the receiver) immediately after memory for it has been allocated.</a:t>
            </a:r>
          </a:p>
          <a:p>
            <a:pPr lvl="0" marL="180473" indent="-180473" algn="l" defTabSz="457200">
              <a:lnSpc>
                <a:spcPct val="120000"/>
              </a:lnSpc>
              <a:buSzPct val="100000"/>
              <a:buChar char="•"/>
              <a:defRPr sz="1800"/>
            </a:pPr>
            <a:r>
              <a:t>Must use an init… method to complete the initialization process.</a:t>
            </a:r>
          </a:p>
          <a:p>
            <a:pPr lvl="1" indent="228600" algn="l" defTabSz="457200">
              <a:lnSpc>
                <a:spcPct val="120000"/>
              </a:lnSpc>
              <a:defRPr sz="1800"/>
            </a:pPr>
            <a:r>
              <a:rPr>
                <a:solidFill>
                  <a:srgbClr val="FF7C00"/>
                </a:solidFill>
              </a:rPr>
              <a:t>- (id)init {</a:t>
            </a:r>
            <a:endParaRPr>
              <a:solidFill>
                <a:srgbClr val="FF7C00"/>
              </a:solidFill>
            </a:endParaRPr>
          </a:p>
          <a:p>
            <a:pPr lvl="2" indent="457200" algn="l" defTabSz="457200">
              <a:lnSpc>
                <a:spcPct val="120000"/>
              </a:lnSpc>
              <a:defRPr sz="1800"/>
            </a:pPr>
            <a:r>
              <a:rPr>
                <a:solidFill>
                  <a:srgbClr val="FF7C00"/>
                </a:solidFill>
              </a:rPr>
              <a:t>self = [super init];</a:t>
            </a:r>
            <a:endParaRPr>
              <a:solidFill>
                <a:srgbClr val="FF7C00"/>
              </a:solidFill>
            </a:endParaRPr>
          </a:p>
          <a:p>
            <a:pPr lvl="2" indent="457200" algn="l" defTabSz="457200">
              <a:lnSpc>
                <a:spcPct val="120000"/>
              </a:lnSpc>
              <a:defRPr sz="1800"/>
            </a:pPr>
            <a:r>
              <a:rPr>
                <a:solidFill>
                  <a:srgbClr val="FF7C00"/>
                </a:solidFill>
              </a:rPr>
              <a:t>if (self) {</a:t>
            </a:r>
            <a:endParaRPr>
              <a:solidFill>
                <a:srgbClr val="FF7C00"/>
              </a:solidFill>
            </a:endParaRPr>
          </a:p>
          <a:p>
            <a:pPr lvl="3" indent="685800" algn="l" defTabSz="457200">
              <a:lnSpc>
                <a:spcPct val="120000"/>
              </a:lnSpc>
              <a:defRPr sz="1800"/>
            </a:pPr>
            <a:r>
              <a:rPr>
                <a:solidFill>
                  <a:srgbClr val="FF7C00"/>
                </a:solidFill>
              </a:rPr>
              <a:t>// Initialize self.</a:t>
            </a:r>
            <a:endParaRPr>
              <a:solidFill>
                <a:srgbClr val="FF7C00"/>
              </a:solidFill>
            </a:endParaRPr>
          </a:p>
          <a:p>
            <a:pPr lvl="2" indent="457200" algn="l" defTabSz="457200">
              <a:lnSpc>
                <a:spcPct val="120000"/>
              </a:lnSpc>
              <a:defRPr sz="1800"/>
            </a:pPr>
            <a:r>
              <a:rPr>
                <a:solidFill>
                  <a:srgbClr val="FF7C00"/>
                </a:solidFill>
              </a:rPr>
              <a:t>}</a:t>
            </a:r>
            <a:endParaRPr>
              <a:solidFill>
                <a:srgbClr val="FF7C00"/>
              </a:solidFill>
            </a:endParaRPr>
          </a:p>
          <a:p>
            <a:pPr lvl="1" indent="228600" algn="l" defTabSz="457200">
              <a:lnSpc>
                <a:spcPct val="120000"/>
              </a:lnSpc>
              <a:defRPr sz="1800"/>
            </a:pPr>
            <a:r>
              <a:rPr>
                <a:solidFill>
                  <a:srgbClr val="FF7C00"/>
                </a:solidFill>
              </a:rPr>
              <a:t>}</a:t>
            </a:r>
            <a:endParaRPr>
              <a:solidFill>
                <a:srgbClr val="FF7C00"/>
              </a:solidFill>
            </a:endParaRPr>
          </a:p>
          <a:p>
            <a:pPr lvl="0" marL="180473" indent="-180473" algn="l" defTabSz="457200">
              <a:lnSpc>
                <a:spcPct val="120000"/>
              </a:lnSpc>
              <a:buSzPct val="100000"/>
              <a:buChar char="•"/>
              <a:defRPr sz="1800"/>
            </a:pPr>
            <a:r>
              <a:t>An object isn’t ready to be used until it has been initialized. The </a:t>
            </a:r>
            <a:r>
              <a:rPr>
                <a:solidFill>
                  <a:srgbClr val="FF7C00"/>
                </a:solidFill>
              </a:rPr>
              <a:t>init</a:t>
            </a:r>
            <a:r>
              <a:t> method defined in the NSObject class does no initialization; it simply returns </a:t>
            </a:r>
            <a:r>
              <a:rPr>
                <a:solidFill>
                  <a:srgbClr val="FF7C00"/>
                </a:solidFill>
              </a:rPr>
              <a:t>self</a:t>
            </a:r>
            <a:r>
              <a:t>.</a:t>
            </a:r>
          </a:p>
        </p:txBody>
      </p:sp>
      <p:sp>
        <p:nvSpPr>
          <p:cNvPr id="54" name="Shape 5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7" name="Shape 5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8" name="Shape 5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Copy</a:t>
            </a:r>
          </a:p>
        </p:txBody>
      </p:sp>
      <p:sp>
        <p:nvSpPr>
          <p:cNvPr id="59" name="Shape 59"/>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1" indent="228600" algn="l" defTabSz="457200">
              <a:lnSpc>
                <a:spcPct val="120000"/>
              </a:lnSpc>
              <a:defRPr sz="1800"/>
            </a:pPr>
            <a:r>
              <a:rPr>
                <a:solidFill>
                  <a:srgbClr val="FF7C00"/>
                </a:solidFill>
              </a:rPr>
              <a:t>- copy</a:t>
            </a:r>
            <a:endParaRPr>
              <a:solidFill>
                <a:srgbClr val="FF7C00"/>
              </a:solidFill>
            </a:endParaRPr>
          </a:p>
          <a:p>
            <a:pPr lvl="0" marL="180473" indent="-180473" algn="l" defTabSz="457200">
              <a:lnSpc>
                <a:spcPct val="120000"/>
              </a:lnSpc>
              <a:buSzPct val="100000"/>
              <a:buChar char="•"/>
              <a:defRPr sz="1800"/>
            </a:pPr>
            <a:r>
              <a:t>The object returned by the NSCopying protocol method </a:t>
            </a:r>
            <a:r>
              <a:rPr>
                <a:solidFill>
                  <a:srgbClr val="FF7C00"/>
                </a:solidFill>
              </a:rPr>
              <a:t>copyWithZone:</a:t>
            </a:r>
            <a:r>
              <a:t> .</a:t>
            </a:r>
          </a:p>
          <a:p>
            <a:pPr lvl="0" marL="180473" indent="-180473" algn="l" defTabSz="457200">
              <a:lnSpc>
                <a:spcPct val="120000"/>
              </a:lnSpc>
              <a:buSzPct val="100000"/>
              <a:buChar char="•"/>
              <a:defRPr sz="1800"/>
            </a:pPr>
            <a:r>
              <a:t>This is a convenience method for classes that adopt the NSCopying protocol. </a:t>
            </a:r>
          </a:p>
          <a:p>
            <a:pPr lvl="0" marL="180473" indent="-180473" algn="l" defTabSz="457200">
              <a:lnSpc>
                <a:spcPct val="120000"/>
              </a:lnSpc>
              <a:buSzPct val="100000"/>
              <a:buChar char="•"/>
              <a:defRPr sz="1800"/>
            </a:pPr>
            <a:r>
              <a:t>An exception is raised if there is no implementation for copyWithZone:.</a:t>
            </a:r>
          </a:p>
          <a:p>
            <a:pPr lvl="0" marL="180473" indent="-180473" algn="l" defTabSz="457200">
              <a:lnSpc>
                <a:spcPct val="120000"/>
              </a:lnSpc>
              <a:buSzPct val="100000"/>
              <a:buChar char="•"/>
              <a:defRPr sz="1800"/>
            </a:pPr>
            <a:r>
              <a:t>NSObject does not itself support the </a:t>
            </a:r>
            <a:r>
              <a:rPr>
                <a:solidFill>
                  <a:srgbClr val="FF7C00"/>
                </a:solidFill>
              </a:rPr>
              <a:t>NSCopying</a:t>
            </a:r>
            <a:r>
              <a:t> protocol. Subclasses must support the protocol and implement the </a:t>
            </a:r>
            <a:r>
              <a:rPr>
                <a:solidFill>
                  <a:srgbClr val="FF7C00"/>
                </a:solidFill>
              </a:rPr>
              <a:t>copyWithZone:</a:t>
            </a:r>
            <a:r>
              <a:t> method.</a:t>
            </a:r>
          </a:p>
          <a:p>
            <a:pPr lvl="0" marL="180473" indent="-180473" algn="l" defTabSz="457200">
              <a:lnSpc>
                <a:spcPct val="120000"/>
              </a:lnSpc>
              <a:buSzPct val="100000"/>
              <a:buChar char="•"/>
              <a:defRPr sz="1800"/>
            </a:pPr>
            <a:r>
              <a:t>A subclass version of the copyWithZone: method should send the message to super first, to incorporate its implementation, unless the subclass descends directly from NSObject.</a:t>
            </a:r>
          </a:p>
        </p:txBody>
      </p:sp>
      <p:sp>
        <p:nvSpPr>
          <p:cNvPr id="60" name="Shape 6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